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70" r:id="rId5"/>
    <p:sldId id="260" r:id="rId6"/>
    <p:sldId id="261" r:id="rId7"/>
    <p:sldId id="265" r:id="rId8"/>
    <p:sldId id="268" r:id="rId9"/>
    <p:sldId id="269" r:id="rId10"/>
    <p:sldId id="283" r:id="rId11"/>
    <p:sldId id="281" r:id="rId12"/>
    <p:sldId id="284" r:id="rId13"/>
    <p:sldId id="276" r:id="rId14"/>
    <p:sldId id="277" r:id="rId15"/>
    <p:sldId id="278" r:id="rId16"/>
    <p:sldId id="282" r:id="rId17"/>
    <p:sldId id="28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452" autoAdjust="0"/>
  </p:normalViewPr>
  <p:slideViewPr>
    <p:cSldViewPr snapToGrid="0">
      <p:cViewPr varScale="1">
        <p:scale>
          <a:sx n="61" d="100"/>
          <a:sy n="61" d="100"/>
        </p:scale>
        <p:origin x="-106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F42BE-F469-4F80-BD24-13ABECB0A998}"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B2A76-5122-4E22-909F-ECE985B5BB3C}" type="slidenum">
              <a:rPr lang="en-US" smtClean="0"/>
              <a:t>‹#›</a:t>
            </a:fld>
            <a:endParaRPr lang="en-US"/>
          </a:p>
        </p:txBody>
      </p:sp>
    </p:spTree>
    <p:extLst>
      <p:ext uri="{BB962C8B-B14F-4D97-AF65-F5344CB8AC3E}">
        <p14:creationId xmlns:p14="http://schemas.microsoft.com/office/powerpoint/2010/main" val="2702502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Accident data for this research were obtained from GVK-Emergency Management Research Institute, Dehradun. The data set consists of 11,574 road accidents for 6 years period from 2009 to 2014, in Dehradun District of </a:t>
            </a:r>
            <a:r>
              <a:rPr lang="en-US" dirty="0" err="1" smtClean="0"/>
              <a:t>Uttarakhand</a:t>
            </a:r>
            <a:r>
              <a:rPr lang="en-US" dirty="0" smtClean="0"/>
              <a:t> State. After preprocessing of the data, 11 variables were identified satisfactory for the research. The data set comprised of accident characteristics (time, day, month, type of accident, number of injured victims), victims age and gender, road type, road feature and area around accident site.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9FB2A76-5122-4E22-909F-ECE985B5BB3C}" type="slidenum">
              <a:rPr lang="en-US" smtClean="0"/>
              <a:t>9</a:t>
            </a:fld>
            <a:endParaRPr lang="en-US"/>
          </a:p>
        </p:txBody>
      </p:sp>
    </p:spTree>
    <p:extLst>
      <p:ext uri="{BB962C8B-B14F-4D97-AF65-F5344CB8AC3E}">
        <p14:creationId xmlns:p14="http://schemas.microsoft.com/office/powerpoint/2010/main" val="4012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 rule for cluster 1 shows that two wheeler accidents are mainly occurs on specific road segments such as intersections at community areas, i.e., colony, markets and hospitals. Intersections in colonies near highways are more prone to two wheeler accidents than colonies on non-highways.</a:t>
            </a:r>
          </a:p>
          <a:p>
            <a:endParaRPr lang="en-US" dirty="0" smtClean="0"/>
          </a:p>
          <a:p>
            <a:r>
              <a:rPr lang="en-US" dirty="0" smtClean="0"/>
              <a:t>It consists of two wheeler accidents that occurred on highway that goes through a hill area, forest area or agriculture land area. In this cluster 64 % of accidents involved more than two injuries and 26 % accidents involved 1 injury and rest involved more than 2 injuries.</a:t>
            </a:r>
          </a:p>
          <a:p>
            <a:endParaRPr lang="en-US" dirty="0" smtClean="0"/>
          </a:p>
          <a:p>
            <a:r>
              <a:rPr lang="en-US" dirty="0" smtClean="0"/>
              <a:t>It consists of all accidents which were due to vehicle falling down from height. Around 80 % of these cases are critical where ARA was hill. Rest of the accidents of this category </a:t>
            </a:r>
          </a:p>
          <a:p>
            <a:endParaRPr lang="en-US" dirty="0" smtClean="0"/>
          </a:p>
          <a:p>
            <a:r>
              <a:rPr lang="en-US" dirty="0" smtClean="0"/>
              <a:t>It has been observed that 40 % of these accidents have happened on the forest and agriculture land areas. About 55 % of vehicle roll over cases are found at unknown road features. </a:t>
            </a:r>
          </a:p>
          <a:p>
            <a:endParaRPr lang="en-US" dirty="0" smtClean="0"/>
          </a:p>
          <a:p>
            <a:r>
              <a:rPr lang="en-US" dirty="0" smtClean="0"/>
              <a:t>Association rules for cluster 6 indicate that vehicle roll-over accidents are occurred at night in forest area and roads near agriculture land areas. </a:t>
            </a:r>
            <a:r>
              <a:rPr lang="en-US" smtClean="0"/>
              <a:t>A slope in forest road and a curve on road is the reasons involved in these accidents</a:t>
            </a:r>
            <a:endParaRPr lang="en-US" dirty="0" smtClean="0"/>
          </a:p>
        </p:txBody>
      </p:sp>
      <p:sp>
        <p:nvSpPr>
          <p:cNvPr id="4" name="Slide Number Placeholder 3"/>
          <p:cNvSpPr>
            <a:spLocks noGrp="1"/>
          </p:cNvSpPr>
          <p:nvPr>
            <p:ph type="sldNum" sz="quarter" idx="10"/>
          </p:nvPr>
        </p:nvSpPr>
        <p:spPr/>
        <p:txBody>
          <a:bodyPr/>
          <a:lstStyle/>
          <a:p>
            <a:fld id="{69FB2A76-5122-4E22-909F-ECE985B5BB3C}" type="slidenum">
              <a:rPr lang="en-US" smtClean="0"/>
              <a:t>14</a:t>
            </a:fld>
            <a:endParaRPr lang="en-US"/>
          </a:p>
        </p:txBody>
      </p:sp>
    </p:spTree>
    <p:extLst>
      <p:ext uri="{BB962C8B-B14F-4D97-AF65-F5344CB8AC3E}">
        <p14:creationId xmlns:p14="http://schemas.microsoft.com/office/powerpoint/2010/main" val="125519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Contrary to supervised learning where we have the ground truth to evaluate the model’s performance, clustering analysis doesn’t have a solid evaluation metric that we can use to evaluate the outcome of different clustering algorithms. Moreover, since </a:t>
            </a:r>
            <a:r>
              <a:rPr lang="en-US" sz="1200" b="0" i="0" kern="1200" dirty="0" err="1" smtClean="0">
                <a:solidFill>
                  <a:schemeClr val="tx1"/>
                </a:solidFill>
                <a:effectLst/>
                <a:latin typeface="+mn-lt"/>
                <a:ea typeface="+mn-ea"/>
                <a:cs typeface="+mn-cs"/>
              </a:rPr>
              <a:t>kmeans</a:t>
            </a:r>
            <a:r>
              <a:rPr lang="en-US" sz="1200" b="0" i="0" kern="1200" dirty="0" smtClean="0">
                <a:solidFill>
                  <a:schemeClr val="tx1"/>
                </a:solidFill>
                <a:effectLst/>
                <a:latin typeface="+mn-lt"/>
                <a:ea typeface="+mn-ea"/>
                <a:cs typeface="+mn-cs"/>
              </a:rPr>
              <a:t> requires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as an input and doesn’t learn it from data, there is no right answer in terms of the number of clusters that we should have in any problem. Sometimes domain knowledge and intuition may help but usually that is not the case. In the cluster-predict methodology, we can evaluate how well the models are performing based on different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clusters since clusters are used in the downstream modeling.</a:t>
            </a:r>
            <a:endParaRPr lang="en-US" dirty="0"/>
          </a:p>
        </p:txBody>
      </p:sp>
      <p:sp>
        <p:nvSpPr>
          <p:cNvPr id="4" name="Slide Number Placeholder 3"/>
          <p:cNvSpPr>
            <a:spLocks noGrp="1"/>
          </p:cNvSpPr>
          <p:nvPr>
            <p:ph type="sldNum" sz="quarter" idx="10"/>
          </p:nvPr>
        </p:nvSpPr>
        <p:spPr/>
        <p:txBody>
          <a:bodyPr/>
          <a:lstStyle/>
          <a:p>
            <a:fld id="{69FB2A76-5122-4E22-909F-ECE985B5BB3C}" type="slidenum">
              <a:rPr lang="en-US" smtClean="0"/>
              <a:t>15</a:t>
            </a:fld>
            <a:endParaRPr lang="en-US"/>
          </a:p>
        </p:txBody>
      </p:sp>
    </p:spTree>
    <p:extLst>
      <p:ext uri="{BB962C8B-B14F-4D97-AF65-F5344CB8AC3E}">
        <p14:creationId xmlns:p14="http://schemas.microsoft.com/office/powerpoint/2010/main" val="8085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E663C-A700-4C01-9D1A-3649E105E64B}"/>
              </a:ext>
            </a:extLst>
          </p:cNvPr>
          <p:cNvSpPr>
            <a:spLocks noGrp="1"/>
          </p:cNvSpPr>
          <p:nvPr>
            <p:ph type="ctrTitle"/>
          </p:nvPr>
        </p:nvSpPr>
        <p:spPr>
          <a:xfrm>
            <a:off x="1507067" y="1547446"/>
            <a:ext cx="7766936" cy="2503390"/>
          </a:xfrm>
        </p:spPr>
        <p:txBody>
          <a:bodyPr/>
          <a:lstStyle/>
          <a:p>
            <a:r>
              <a:rPr lang="en-US" dirty="0"/>
              <a:t>A Data Mining Framework to Analyze Road Accident Data</a:t>
            </a:r>
          </a:p>
        </p:txBody>
      </p:sp>
      <p:sp>
        <p:nvSpPr>
          <p:cNvPr id="3" name="Subtitle 2">
            <a:extLst>
              <a:ext uri="{FF2B5EF4-FFF2-40B4-BE49-F238E27FC236}">
                <a16:creationId xmlns="" xmlns:a16="http://schemas.microsoft.com/office/drawing/2014/main" id="{B3DF5464-29BB-4C8B-89EE-CBB31D702E58}"/>
              </a:ext>
            </a:extLst>
          </p:cNvPr>
          <p:cNvSpPr>
            <a:spLocks noGrp="1"/>
          </p:cNvSpPr>
          <p:nvPr>
            <p:ph type="subTitle" idx="1"/>
          </p:nvPr>
        </p:nvSpPr>
        <p:spPr>
          <a:xfrm>
            <a:off x="1709292" y="5070736"/>
            <a:ext cx="9405175" cy="1096899"/>
          </a:xfrm>
        </p:spPr>
        <p:txBody>
          <a:bodyPr>
            <a:normAutofit fontScale="25000" lnSpcReduction="20000"/>
          </a:bodyPr>
          <a:lstStyle/>
          <a:p>
            <a:pPr algn="l"/>
            <a:r>
              <a:rPr lang="en-US" sz="7200" b="1" dirty="0">
                <a:solidFill>
                  <a:schemeClr val="tx1"/>
                </a:solidFill>
              </a:rPr>
              <a:t> </a:t>
            </a:r>
            <a:r>
              <a:rPr lang="en-US" sz="7200" b="1" dirty="0" smtClean="0">
                <a:solidFill>
                  <a:schemeClr val="tx1"/>
                </a:solidFill>
              </a:rPr>
              <a:t>   Submitted to:                                                                                            </a:t>
            </a:r>
            <a:r>
              <a:rPr lang="en-US" sz="5600" b="1" dirty="0" smtClean="0">
                <a:solidFill>
                  <a:schemeClr val="tx1"/>
                </a:solidFill>
              </a:rPr>
              <a:t>Presented by-</a:t>
            </a:r>
            <a:r>
              <a:rPr lang="en-US" sz="5600" b="1" dirty="0">
                <a:solidFill>
                  <a:schemeClr val="tx1"/>
                </a:solidFill>
              </a:rPr>
              <a:t> </a:t>
            </a:r>
            <a:endParaRPr lang="en-US" sz="5600" b="1" dirty="0" smtClean="0">
              <a:solidFill>
                <a:schemeClr val="tx1"/>
              </a:solidFill>
            </a:endParaRPr>
          </a:p>
          <a:p>
            <a:pPr algn="l"/>
            <a:r>
              <a:rPr lang="en-US" sz="5600" b="1" dirty="0">
                <a:solidFill>
                  <a:schemeClr val="tx1"/>
                </a:solidFill>
              </a:rPr>
              <a:t> </a:t>
            </a:r>
            <a:r>
              <a:rPr lang="en-US" sz="5600" b="1" dirty="0" smtClean="0">
                <a:solidFill>
                  <a:schemeClr val="tx1"/>
                </a:solidFill>
              </a:rPr>
              <a:t>       </a:t>
            </a:r>
            <a:r>
              <a:rPr lang="en-US" sz="4800" b="1" dirty="0" smtClean="0">
                <a:solidFill>
                  <a:schemeClr val="tx1"/>
                </a:solidFill>
              </a:rPr>
              <a:t>    </a:t>
            </a:r>
            <a:r>
              <a:rPr lang="en-US" sz="4800" dirty="0" smtClean="0">
                <a:solidFill>
                  <a:srgbClr val="FF0000"/>
                </a:solidFill>
              </a:rPr>
              <a:t>Rahul </a:t>
            </a:r>
            <a:r>
              <a:rPr lang="en-US" sz="4800" dirty="0" err="1" smtClean="0">
                <a:solidFill>
                  <a:srgbClr val="FF0000"/>
                </a:solidFill>
              </a:rPr>
              <a:t>Pradhan</a:t>
            </a:r>
            <a:r>
              <a:rPr lang="en-US" sz="4800" dirty="0" smtClean="0">
                <a:solidFill>
                  <a:srgbClr val="FF0000"/>
                </a:solidFill>
              </a:rPr>
              <a:t> Sir   </a:t>
            </a:r>
            <a:r>
              <a:rPr lang="en-US" sz="3800" dirty="0" smtClean="0">
                <a:solidFill>
                  <a:srgbClr val="FF0000"/>
                </a:solidFill>
              </a:rPr>
              <a:t>                                                                                                                                                                    </a:t>
            </a:r>
            <a:r>
              <a:rPr lang="en-US" sz="4800" dirty="0" smtClean="0">
                <a:solidFill>
                  <a:srgbClr val="FF0000"/>
                </a:solidFill>
              </a:rPr>
              <a:t>   </a:t>
            </a:r>
            <a:r>
              <a:rPr lang="en-US" sz="4800" dirty="0" err="1" smtClean="0">
                <a:solidFill>
                  <a:srgbClr val="FF0000"/>
                </a:solidFill>
              </a:rPr>
              <a:t>Anujay</a:t>
            </a:r>
            <a:r>
              <a:rPr lang="en-US" sz="4800" dirty="0" smtClean="0">
                <a:solidFill>
                  <a:srgbClr val="FF0000"/>
                </a:solidFill>
              </a:rPr>
              <a:t> Jain</a:t>
            </a:r>
          </a:p>
          <a:p>
            <a:r>
              <a:rPr lang="en-US" sz="4800" dirty="0" err="1" smtClean="0">
                <a:solidFill>
                  <a:srgbClr val="FF0000"/>
                </a:solidFill>
              </a:rPr>
              <a:t>Hemlata</a:t>
            </a:r>
            <a:r>
              <a:rPr lang="en-US" sz="4800" dirty="0" smtClean="0">
                <a:solidFill>
                  <a:srgbClr val="FF0000"/>
                </a:solidFill>
              </a:rPr>
              <a:t> </a:t>
            </a:r>
            <a:r>
              <a:rPr lang="en-US" sz="4800" dirty="0" err="1" smtClean="0">
                <a:solidFill>
                  <a:srgbClr val="FF0000"/>
                </a:solidFill>
              </a:rPr>
              <a:t>Saraswat</a:t>
            </a:r>
            <a:endParaRPr lang="en-US" sz="4800" dirty="0" smtClean="0">
              <a:solidFill>
                <a:srgbClr val="FF0000"/>
              </a:solidFill>
            </a:endParaRPr>
          </a:p>
          <a:p>
            <a:r>
              <a:rPr lang="en-US" sz="4800" dirty="0" smtClean="0">
                <a:solidFill>
                  <a:srgbClr val="FF0000"/>
                </a:solidFill>
              </a:rPr>
              <a:t>Rajeev Kumar </a:t>
            </a:r>
            <a:r>
              <a:rPr lang="en-US" sz="4800" dirty="0" err="1" smtClean="0">
                <a:solidFill>
                  <a:srgbClr val="FF0000"/>
                </a:solidFill>
              </a:rPr>
              <a:t>Yadav</a:t>
            </a:r>
            <a:endParaRPr lang="en-US" sz="4800" dirty="0" smtClean="0">
              <a:solidFill>
                <a:srgbClr val="FF0000"/>
              </a:solidFill>
            </a:endParaRPr>
          </a:p>
          <a:p>
            <a:r>
              <a:rPr lang="en-US" sz="4800" dirty="0" err="1" smtClean="0">
                <a:solidFill>
                  <a:srgbClr val="FF0000"/>
                </a:solidFill>
              </a:rPr>
              <a:t>Shahaban</a:t>
            </a:r>
            <a:r>
              <a:rPr lang="en-US" sz="4800" dirty="0" smtClean="0">
                <a:solidFill>
                  <a:srgbClr val="FF0000"/>
                </a:solidFill>
              </a:rPr>
              <a:t> Ali</a:t>
            </a:r>
            <a:endParaRPr lang="en-US" sz="4800" dirty="0">
              <a:solidFill>
                <a:srgbClr val="FF0000"/>
              </a:solidFill>
            </a:endParaRPr>
          </a:p>
        </p:txBody>
      </p:sp>
    </p:spTree>
    <p:extLst>
      <p:ext uri="{BB962C8B-B14F-4D97-AF65-F5344CB8AC3E}">
        <p14:creationId xmlns:p14="http://schemas.microsoft.com/office/powerpoint/2010/main" val="265520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0" y="2252420"/>
            <a:ext cx="8596668" cy="1320800"/>
          </a:xfrm>
        </p:spPr>
        <p:txBody>
          <a:bodyPr/>
          <a:lstStyle/>
          <a:p>
            <a:pPr algn="ctr"/>
            <a:r>
              <a:rPr lang="en-US" dirty="0" smtClean="0"/>
              <a:t>DATA WE HAVE :</a:t>
            </a:r>
            <a:endParaRPr lang="en-US" dirty="0"/>
          </a:p>
        </p:txBody>
      </p:sp>
    </p:spTree>
    <p:extLst>
      <p:ext uri="{BB962C8B-B14F-4D97-AF65-F5344CB8AC3E}">
        <p14:creationId xmlns:p14="http://schemas.microsoft.com/office/powerpoint/2010/main" val="261826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913" y="433954"/>
            <a:ext cx="8477572" cy="6106332"/>
          </a:xfrm>
        </p:spPr>
      </p:pic>
    </p:spTree>
    <p:extLst>
      <p:ext uri="{BB962C8B-B14F-4D97-AF65-F5344CB8AC3E}">
        <p14:creationId xmlns:p14="http://schemas.microsoft.com/office/powerpoint/2010/main" val="20749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70" y="292831"/>
            <a:ext cx="8958020" cy="6090158"/>
          </a:xfrm>
        </p:spPr>
      </p:pic>
    </p:spTree>
    <p:extLst>
      <p:ext uri="{BB962C8B-B14F-4D97-AF65-F5344CB8AC3E}">
        <p14:creationId xmlns:p14="http://schemas.microsoft.com/office/powerpoint/2010/main" val="294396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MODELS</a:t>
            </a:r>
            <a:endParaRPr lang="en-US" dirty="0"/>
          </a:p>
        </p:txBody>
      </p:sp>
      <p:sp>
        <p:nvSpPr>
          <p:cNvPr id="3" name="Content Placeholder 2"/>
          <p:cNvSpPr>
            <a:spLocks noGrp="1"/>
          </p:cNvSpPr>
          <p:nvPr>
            <p:ph idx="1"/>
          </p:nvPr>
        </p:nvSpPr>
        <p:spPr/>
        <p:txBody>
          <a:bodyPr/>
          <a:lstStyle/>
          <a:p>
            <a:r>
              <a:rPr lang="en-US" b="1" dirty="0"/>
              <a:t>Clustering</a:t>
            </a:r>
          </a:p>
          <a:p>
            <a:endParaRPr lang="en-US" dirty="0"/>
          </a:p>
          <a:p>
            <a:r>
              <a:rPr lang="en-US" b="1" dirty="0"/>
              <a:t>Association Rule </a:t>
            </a:r>
            <a:r>
              <a:rPr lang="en-US" b="1" dirty="0" smtClean="0"/>
              <a:t>Mining</a:t>
            </a:r>
            <a:endParaRPr lang="en-US" b="1" dirty="0"/>
          </a:p>
        </p:txBody>
      </p:sp>
    </p:spTree>
    <p:extLst>
      <p:ext uri="{BB962C8B-B14F-4D97-AF65-F5344CB8AC3E}">
        <p14:creationId xmlns:p14="http://schemas.microsoft.com/office/powerpoint/2010/main" val="270502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251"/>
          </a:xfrm>
        </p:spPr>
        <p:txBody>
          <a:bodyPr/>
          <a:lstStyle/>
          <a:p>
            <a:pPr algn="ctr"/>
            <a:r>
              <a:rPr lang="en-US" b="1" dirty="0" smtClean="0"/>
              <a:t>CLUSTERING</a:t>
            </a:r>
            <a:endParaRPr lang="en-US" b="1" dirty="0"/>
          </a:p>
        </p:txBody>
      </p:sp>
      <p:sp>
        <p:nvSpPr>
          <p:cNvPr id="3" name="Content Placeholder 2"/>
          <p:cNvSpPr>
            <a:spLocks noGrp="1"/>
          </p:cNvSpPr>
          <p:nvPr>
            <p:ph idx="1"/>
          </p:nvPr>
        </p:nvSpPr>
        <p:spPr>
          <a:xfrm>
            <a:off x="677334" y="1720312"/>
            <a:ext cx="8596668" cy="4321050"/>
          </a:xfrm>
        </p:spPr>
        <p:txBody>
          <a:bodyPr/>
          <a:lstStyle/>
          <a:p>
            <a:r>
              <a:rPr lang="en-US" dirty="0"/>
              <a:t>Two wheeler accidents and non-highway </a:t>
            </a:r>
            <a:r>
              <a:rPr lang="en-US" dirty="0" smtClean="0"/>
              <a:t>roads</a:t>
            </a:r>
          </a:p>
          <a:p>
            <a:endParaRPr lang="en-US" dirty="0"/>
          </a:p>
          <a:p>
            <a:r>
              <a:rPr lang="en-US" dirty="0"/>
              <a:t>Two wheeler accidents through a hill area, forest area or agriculture land </a:t>
            </a:r>
            <a:r>
              <a:rPr lang="en-US" dirty="0" smtClean="0"/>
              <a:t>area</a:t>
            </a:r>
          </a:p>
          <a:p>
            <a:endParaRPr lang="en-US" dirty="0"/>
          </a:p>
          <a:p>
            <a:r>
              <a:rPr lang="en-US" dirty="0"/>
              <a:t>Accidents which were due to vehicle falling down from </a:t>
            </a:r>
            <a:r>
              <a:rPr lang="en-US" dirty="0" smtClean="0"/>
              <a:t>height</a:t>
            </a:r>
          </a:p>
          <a:p>
            <a:endParaRPr lang="en-US" dirty="0"/>
          </a:p>
          <a:p>
            <a:r>
              <a:rPr lang="en-US" dirty="0"/>
              <a:t>Accidents involving multiple vehicle accidents and divider hit/fixed object hit </a:t>
            </a:r>
            <a:r>
              <a:rPr lang="en-US" dirty="0" smtClean="0"/>
              <a:t>cases</a:t>
            </a:r>
          </a:p>
          <a:p>
            <a:endParaRPr lang="en-US" dirty="0"/>
          </a:p>
        </p:txBody>
      </p:sp>
    </p:spTree>
    <p:extLst>
      <p:ext uri="{BB962C8B-B14F-4D97-AF65-F5344CB8AC3E}">
        <p14:creationId xmlns:p14="http://schemas.microsoft.com/office/powerpoint/2010/main" val="4067195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8455"/>
            <a:ext cx="8596668" cy="5622908"/>
          </a:xfrm>
        </p:spPr>
        <p:txBody>
          <a:bodyPr/>
          <a:lstStyle/>
          <a:p>
            <a:r>
              <a:rPr lang="en-US" dirty="0"/>
              <a:t>Accidents involving pedestrian hit </a:t>
            </a:r>
            <a:r>
              <a:rPr lang="en-US" dirty="0" smtClean="0"/>
              <a:t>cases</a:t>
            </a:r>
          </a:p>
          <a:p>
            <a:endParaRPr lang="en-US" dirty="0"/>
          </a:p>
          <a:p>
            <a:r>
              <a:rPr lang="en-US" dirty="0" smtClean="0"/>
              <a:t> Accidents </a:t>
            </a:r>
            <a:r>
              <a:rPr lang="en-US" dirty="0"/>
              <a:t>involving vehicle roll-over </a:t>
            </a:r>
            <a:r>
              <a:rPr lang="en-US" dirty="0" smtClean="0"/>
              <a:t>case</a:t>
            </a:r>
            <a:endParaRPr lang="en-US" dirty="0"/>
          </a:p>
        </p:txBody>
      </p:sp>
    </p:spTree>
    <p:extLst>
      <p:ext uri="{BB962C8B-B14F-4D97-AF65-F5344CB8AC3E}">
        <p14:creationId xmlns:p14="http://schemas.microsoft.com/office/powerpoint/2010/main" val="955999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ASSOCIATION RULE MINING</a:t>
            </a:r>
            <a:endParaRPr lang="en-US" dirty="0"/>
          </a:p>
        </p:txBody>
      </p:sp>
    </p:spTree>
    <p:extLst>
      <p:ext uri="{BB962C8B-B14F-4D97-AF65-F5344CB8AC3E}">
        <p14:creationId xmlns:p14="http://schemas.microsoft.com/office/powerpoint/2010/main" val="318658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58" y="325464"/>
            <a:ext cx="9174997" cy="6199322"/>
          </a:xfrm>
        </p:spPr>
      </p:pic>
    </p:spTree>
    <p:extLst>
      <p:ext uri="{BB962C8B-B14F-4D97-AF65-F5344CB8AC3E}">
        <p14:creationId xmlns:p14="http://schemas.microsoft.com/office/powerpoint/2010/main" val="1974942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C86C74-B81A-4C3E-AE17-96B9530DB9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 xmlns:a16="http://schemas.microsoft.com/office/drawing/2014/main" id="{09098E17-EBD6-409E-9A80-3CA077C11B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6557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9A37B-EBBC-4242-A78D-9D8EF8783AED}"/>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 xmlns:a16="http://schemas.microsoft.com/office/drawing/2014/main" id="{5B8200F2-D437-466E-AF0C-32876ACE4C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6322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4E44CB-8E84-4F5C-874A-016150974C31}"/>
              </a:ext>
            </a:extLst>
          </p:cNvPr>
          <p:cNvSpPr>
            <a:spLocks noGrp="1"/>
          </p:cNvSpPr>
          <p:nvPr>
            <p:ph type="title"/>
          </p:nvPr>
        </p:nvSpPr>
        <p:spPr/>
        <p:txBody>
          <a:bodyPr>
            <a:normAutofit/>
          </a:bodyPr>
          <a:lstStyle/>
          <a:p>
            <a:r>
              <a:rPr lang="en-US" sz="4000" dirty="0"/>
              <a:t>Contents</a:t>
            </a:r>
          </a:p>
        </p:txBody>
      </p:sp>
      <p:sp>
        <p:nvSpPr>
          <p:cNvPr id="4" name="TextBox 3">
            <a:extLst>
              <a:ext uri="{FF2B5EF4-FFF2-40B4-BE49-F238E27FC236}">
                <a16:creationId xmlns="" xmlns:a16="http://schemas.microsoft.com/office/drawing/2014/main" id="{8D48E4CB-0858-49CD-82B8-CEAF06E56DDE}"/>
              </a:ext>
            </a:extLst>
          </p:cNvPr>
          <p:cNvSpPr txBox="1"/>
          <p:nvPr/>
        </p:nvSpPr>
        <p:spPr>
          <a:xfrm>
            <a:off x="817685" y="1529862"/>
            <a:ext cx="7710853" cy="4054956"/>
          </a:xfrm>
          <a:prstGeom prst="rect">
            <a:avLst/>
          </a:prstGeom>
          <a:noFill/>
        </p:spPr>
        <p:txBody>
          <a:bodyPr wrap="square" rtlCol="0">
            <a:spAutoFit/>
          </a:bodyPr>
          <a:lstStyle/>
          <a:p>
            <a:pPr marL="106045" indent="-93345">
              <a:lnSpc>
                <a:spcPct val="100000"/>
              </a:lnSpc>
              <a:spcBef>
                <a:spcPts val="630"/>
              </a:spcBef>
              <a:buClr>
                <a:srgbClr val="0AD0D9"/>
              </a:buClr>
              <a:buSzPct val="88636"/>
              <a:buFont typeface="Arial"/>
              <a:buChar char="•"/>
              <a:tabLst>
                <a:tab pos="106680" algn="l"/>
              </a:tabLst>
            </a:pPr>
            <a:r>
              <a:rPr lang="en-IN" sz="2200" i="1" spc="-90" dirty="0">
                <a:latin typeface="Times New Roman" panose="02020603050405020304" pitchFamily="18" charset="0"/>
                <a:cs typeface="Times New Roman" panose="02020603050405020304" pitchFamily="18" charset="0"/>
              </a:rPr>
              <a:t>ABSTRACT</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88636"/>
              <a:buFont typeface="Arial"/>
              <a:buChar char="•"/>
              <a:tabLst>
                <a:tab pos="106680" algn="l"/>
              </a:tabLst>
            </a:pPr>
            <a:r>
              <a:rPr lang="en-IN" sz="2200" i="1" spc="-60" dirty="0">
                <a:latin typeface="Times New Roman" panose="02020603050405020304" pitchFamily="18" charset="0"/>
                <a:cs typeface="Times New Roman" panose="02020603050405020304" pitchFamily="18" charset="0"/>
              </a:rPr>
              <a:t>INTRODUCTION</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88636"/>
              <a:buFont typeface="Arial"/>
              <a:buChar char="•"/>
              <a:tabLst>
                <a:tab pos="106680" algn="l"/>
                <a:tab pos="1496695" algn="l"/>
              </a:tabLst>
            </a:pPr>
            <a:r>
              <a:rPr lang="en-IN" sz="2200" i="1" spc="-125" dirty="0">
                <a:latin typeface="Times New Roman" panose="02020603050405020304" pitchFamily="18" charset="0"/>
                <a:cs typeface="Times New Roman" panose="02020603050405020304" pitchFamily="18" charset="0"/>
              </a:rPr>
              <a:t>PROBLEM </a:t>
            </a:r>
            <a:r>
              <a:rPr lang="en-IN" sz="2200" i="1" spc="-90" dirty="0">
                <a:latin typeface="Times New Roman" panose="02020603050405020304" pitchFamily="18" charset="0"/>
                <a:cs typeface="Times New Roman" panose="02020603050405020304" pitchFamily="18" charset="0"/>
              </a:rPr>
              <a:t>DEFINITION</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25"/>
              </a:spcBef>
              <a:buClr>
                <a:srgbClr val="0AD0D9"/>
              </a:buClr>
              <a:buSzPct val="88636"/>
              <a:buFont typeface="Arial"/>
              <a:buChar char="•"/>
              <a:tabLst>
                <a:tab pos="106680" algn="l"/>
                <a:tab pos="1464310" algn="l"/>
              </a:tabLst>
            </a:pPr>
            <a:r>
              <a:rPr lang="en-IN" sz="2200" i="1" spc="-125" dirty="0">
                <a:latin typeface="Times New Roman" panose="02020603050405020304" pitchFamily="18" charset="0"/>
                <a:cs typeface="Times New Roman" panose="02020603050405020304" pitchFamily="18" charset="0"/>
              </a:rPr>
              <a:t>EXISTING </a:t>
            </a:r>
            <a:r>
              <a:rPr lang="en-IN" sz="2200" i="1" spc="-110" dirty="0">
                <a:latin typeface="Times New Roman" panose="02020603050405020304" pitchFamily="18" charset="0"/>
                <a:cs typeface="Times New Roman" panose="02020603050405020304" pitchFamily="18" charset="0"/>
              </a:rPr>
              <a:t>SYSTEM</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88636"/>
              <a:buFont typeface="Arial"/>
              <a:buChar char="•"/>
              <a:tabLst>
                <a:tab pos="106680" algn="l"/>
                <a:tab pos="1860550" algn="l"/>
              </a:tabLst>
            </a:pPr>
            <a:r>
              <a:rPr lang="en-IN" sz="2200" i="1" spc="-130" dirty="0">
                <a:latin typeface="Times New Roman" panose="02020603050405020304" pitchFamily="18" charset="0"/>
                <a:cs typeface="Times New Roman" panose="02020603050405020304" pitchFamily="18" charset="0"/>
              </a:rPr>
              <a:t>LITERATURE  </a:t>
            </a:r>
            <a:r>
              <a:rPr lang="en-IN" sz="2200" i="1" spc="-120" dirty="0">
                <a:latin typeface="Times New Roman" panose="02020603050405020304" pitchFamily="18" charset="0"/>
                <a:cs typeface="Times New Roman" panose="02020603050405020304" pitchFamily="18" charset="0"/>
              </a:rPr>
              <a:t>SURVEY</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88636"/>
              <a:buFont typeface="Arial"/>
              <a:buChar char="•"/>
              <a:tabLst>
                <a:tab pos="106680" algn="l"/>
                <a:tab pos="1787525" algn="l"/>
                <a:tab pos="3648710" algn="l"/>
              </a:tabLst>
            </a:pPr>
            <a:r>
              <a:rPr lang="en-IN" sz="2200" i="1" spc="-114" dirty="0">
                <a:latin typeface="Times New Roman" panose="02020603050405020304" pitchFamily="18" charset="0"/>
                <a:cs typeface="Times New Roman" panose="02020603050405020304" pitchFamily="18" charset="0"/>
              </a:rPr>
              <a:t>HARDWARE  &amp; </a:t>
            </a:r>
            <a:r>
              <a:rPr lang="en-IN" sz="2200" i="1" spc="-85" dirty="0">
                <a:latin typeface="Times New Roman" panose="02020603050405020304" pitchFamily="18" charset="0"/>
                <a:cs typeface="Times New Roman" panose="02020603050405020304" pitchFamily="18" charset="0"/>
              </a:rPr>
              <a:t>SOFTWARE </a:t>
            </a:r>
            <a:r>
              <a:rPr lang="en-IN" sz="2200" i="1" spc="-120" dirty="0">
                <a:latin typeface="Times New Roman" panose="02020603050405020304" pitchFamily="18" charset="0"/>
                <a:cs typeface="Times New Roman" panose="02020603050405020304" pitchFamily="18" charset="0"/>
              </a:rPr>
              <a:t>REQUIREMENTS</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88636"/>
              <a:buFont typeface="Arial"/>
              <a:buChar char="•"/>
              <a:tabLst>
                <a:tab pos="106680" algn="l"/>
                <a:tab pos="1226185" algn="l"/>
                <a:tab pos="1957070" algn="l"/>
              </a:tabLst>
            </a:pPr>
            <a:r>
              <a:rPr lang="en-IN" sz="2200" i="1" spc="-114" dirty="0">
                <a:latin typeface="Times New Roman" panose="02020603050405020304" pitchFamily="18" charset="0"/>
                <a:cs typeface="Times New Roman" panose="02020603050405020304" pitchFamily="18" charset="0"/>
              </a:rPr>
              <a:t>DESIGN </a:t>
            </a:r>
            <a:r>
              <a:rPr lang="en-IN" sz="2200" i="1" spc="-40" dirty="0">
                <a:latin typeface="Times New Roman" panose="02020603050405020304" pitchFamily="18" charset="0"/>
                <a:cs typeface="Times New Roman" panose="02020603050405020304" pitchFamily="18" charset="0"/>
              </a:rPr>
              <a:t>AND </a:t>
            </a:r>
            <a:r>
              <a:rPr lang="en-IN" sz="2200" i="1" spc="-110" dirty="0">
                <a:latin typeface="Times New Roman" panose="02020603050405020304" pitchFamily="18" charset="0"/>
                <a:cs typeface="Times New Roman" panose="02020603050405020304" pitchFamily="18" charset="0"/>
              </a:rPr>
              <a:t>IMPLEMENTATION</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25"/>
              </a:spcBef>
              <a:buClr>
                <a:srgbClr val="0AD0D9"/>
              </a:buClr>
              <a:buSzPct val="88636"/>
              <a:buFont typeface="Arial"/>
              <a:buChar char="•"/>
              <a:tabLst>
                <a:tab pos="106680" algn="l"/>
              </a:tabLst>
            </a:pPr>
            <a:r>
              <a:rPr lang="en-IN" sz="2200" i="1" spc="-80" dirty="0">
                <a:latin typeface="Times New Roman" panose="02020603050405020304" pitchFamily="18" charset="0"/>
                <a:cs typeface="Times New Roman" panose="02020603050405020304" pitchFamily="18" charset="0"/>
              </a:rPr>
              <a:t>COMPILED </a:t>
            </a:r>
            <a:r>
              <a:rPr lang="en-IN" sz="2200" i="1" spc="-140" dirty="0">
                <a:latin typeface="Times New Roman" panose="02020603050405020304" pitchFamily="18" charset="0"/>
                <a:cs typeface="Times New Roman" panose="02020603050405020304" pitchFamily="18" charset="0"/>
              </a:rPr>
              <a:t>RESULTS </a:t>
            </a:r>
            <a:r>
              <a:rPr lang="en-IN" sz="2200" i="1" spc="-50" dirty="0">
                <a:latin typeface="Times New Roman" panose="02020603050405020304" pitchFamily="18" charset="0"/>
                <a:cs typeface="Times New Roman" panose="02020603050405020304" pitchFamily="18" charset="0"/>
              </a:rPr>
              <a:t>WITH</a:t>
            </a:r>
            <a:r>
              <a:rPr lang="en-IN" sz="2200" i="1" spc="-215" dirty="0">
                <a:latin typeface="Times New Roman" panose="02020603050405020304" pitchFamily="18" charset="0"/>
                <a:cs typeface="Times New Roman" panose="02020603050405020304" pitchFamily="18" charset="0"/>
              </a:rPr>
              <a:t> </a:t>
            </a:r>
            <a:r>
              <a:rPr lang="en-IN" sz="2200" i="1" spc="-75" dirty="0">
                <a:latin typeface="Times New Roman" panose="02020603050405020304" pitchFamily="18" charset="0"/>
                <a:cs typeface="Times New Roman" panose="02020603050405020304" pitchFamily="18" charset="0"/>
              </a:rPr>
              <a:t>COMPARISON</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90909"/>
              <a:buFont typeface="Arial"/>
              <a:buChar char="•"/>
              <a:tabLst>
                <a:tab pos="106680" algn="l"/>
              </a:tabLst>
            </a:pPr>
            <a:r>
              <a:rPr lang="en-IN" sz="2200" i="1" spc="-55" dirty="0">
                <a:latin typeface="Times New Roman" panose="02020603050405020304" pitchFamily="18" charset="0"/>
                <a:cs typeface="Times New Roman" panose="02020603050405020304" pitchFamily="18" charset="0"/>
              </a:rPr>
              <a:t>CONCLUSION</a:t>
            </a:r>
            <a:endParaRPr lang="en-IN" sz="2200" dirty="0">
              <a:latin typeface="Times New Roman" panose="02020603050405020304" pitchFamily="18" charset="0"/>
              <a:cs typeface="Times New Roman" panose="02020603050405020304" pitchFamily="18" charset="0"/>
            </a:endParaRPr>
          </a:p>
          <a:p>
            <a:pPr marL="106045" indent="-93345">
              <a:lnSpc>
                <a:spcPct val="100000"/>
              </a:lnSpc>
              <a:spcBef>
                <a:spcPts val="530"/>
              </a:spcBef>
              <a:buClr>
                <a:srgbClr val="0AD0D9"/>
              </a:buClr>
              <a:buSzPct val="88636"/>
              <a:buFont typeface="Arial"/>
              <a:buChar char="•"/>
              <a:tabLst>
                <a:tab pos="106680" algn="l"/>
              </a:tabLst>
            </a:pPr>
            <a:r>
              <a:rPr lang="en-IN" sz="2200" i="1" spc="-150" dirty="0">
                <a:latin typeface="Times New Roman" panose="02020603050405020304" pitchFamily="18" charset="0"/>
                <a:cs typeface="Times New Roman" panose="02020603050405020304" pitchFamily="18" charset="0"/>
              </a:rPr>
              <a:t>REFERENCE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509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you ppt">
            <a:extLst>
              <a:ext uri="{FF2B5EF4-FFF2-40B4-BE49-F238E27FC236}">
                <a16:creationId xmlns="" xmlns:a16="http://schemas.microsoft.com/office/drawing/2014/main" id="{6E60841B-7EB9-4FA9-ADEB-9733C8B08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5715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02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8330A-C100-4168-831B-A3162C7B45A4}"/>
              </a:ext>
            </a:extLst>
          </p:cNvPr>
          <p:cNvSpPr>
            <a:spLocks noGrp="1"/>
          </p:cNvSpPr>
          <p:nvPr>
            <p:ph type="title"/>
          </p:nvPr>
        </p:nvSpPr>
        <p:spPr/>
        <p:txBody>
          <a:bodyPr>
            <a:normAutofit/>
          </a:bodyPr>
          <a:lstStyle/>
          <a:p>
            <a:r>
              <a:rPr lang="en-US" sz="4000" dirty="0">
                <a:latin typeface="Trebuchet MS (Headings)"/>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12885BE6-D02A-4D3A-93A9-2DA6FDEC25D3}"/>
              </a:ext>
            </a:extLst>
          </p:cNvPr>
          <p:cNvSpPr>
            <a:spLocks noGrp="1"/>
          </p:cNvSpPr>
          <p:nvPr>
            <p:ph idx="1"/>
          </p:nvPr>
        </p:nvSpPr>
        <p:spPr>
          <a:xfrm>
            <a:off x="677334" y="1272653"/>
            <a:ext cx="7455551" cy="4723787"/>
          </a:xfrm>
        </p:spPr>
        <p:txBody>
          <a:bodyPr>
            <a:noAutofit/>
          </a:bodyPr>
          <a:lstStyle/>
          <a:p>
            <a:pPr marR="5080" algn="just">
              <a:lnSpc>
                <a:spcPct val="150000"/>
              </a:lnSpc>
              <a:spcBef>
                <a:spcPts val="105"/>
              </a:spcBef>
              <a:buClr>
                <a:srgbClr val="0AD0D9"/>
              </a:buClr>
              <a:buSzPct val="90384"/>
              <a:tabLst>
                <a:tab pos="123825" algn="l"/>
              </a:tabLst>
            </a:pPr>
            <a:r>
              <a:rPr lang="en-IN" sz="2000" dirty="0">
                <a:latin typeface="Times New Roman" panose="02020603050405020304" pitchFamily="18" charset="0"/>
                <a:cs typeface="Times New Roman" panose="02020603050405020304" pitchFamily="18" charset="0"/>
              </a:rPr>
              <a:t>In the developed as well as developing countries, Infrastructure development is one of the major investment by the government, while safety of passengers on roads is of utmost importance. </a:t>
            </a:r>
          </a:p>
          <a:p>
            <a:pPr marR="5080" algn="just">
              <a:lnSpc>
                <a:spcPct val="150000"/>
              </a:lnSpc>
              <a:spcBef>
                <a:spcPts val="105"/>
              </a:spcBef>
              <a:buClr>
                <a:srgbClr val="0AD0D9"/>
              </a:buClr>
              <a:buSzPct val="90384"/>
              <a:tabLst>
                <a:tab pos="123825" algn="l"/>
              </a:tabLst>
            </a:pPr>
            <a:r>
              <a:rPr lang="en-IN" sz="2000" dirty="0">
                <a:latin typeface="Times New Roman" panose="02020603050405020304" pitchFamily="18" charset="0"/>
                <a:cs typeface="Times New Roman" panose="02020603050405020304" pitchFamily="18" charset="0"/>
              </a:rPr>
              <a:t>A road optimization during the construction or during maintenance phase, requires that the engineers analyze all the parameters that play a crucial role in ensuring safety for the passenger sand preventing accidents. </a:t>
            </a:r>
          </a:p>
          <a:p>
            <a:pPr marR="5080" algn="just">
              <a:lnSpc>
                <a:spcPct val="150000"/>
              </a:lnSpc>
              <a:spcBef>
                <a:spcPts val="105"/>
              </a:spcBef>
              <a:buClr>
                <a:srgbClr val="0AD0D9"/>
              </a:buClr>
              <a:buSzPct val="90384"/>
              <a:tabLst>
                <a:tab pos="123825" algn="l"/>
              </a:tabLst>
            </a:pPr>
            <a:r>
              <a:rPr lang="en-IN" sz="2000" dirty="0">
                <a:latin typeface="Times New Roman" panose="02020603050405020304" pitchFamily="18" charset="0"/>
                <a:cs typeface="Times New Roman" panose="02020603050405020304" pitchFamily="18" charset="0"/>
              </a:rPr>
              <a:t>One of the key objectives in accident data analysis is to identify the main factors associated with road accidents.</a:t>
            </a:r>
          </a:p>
        </p:txBody>
      </p:sp>
      <p:pic>
        <p:nvPicPr>
          <p:cNvPr id="1026" name="Picture 2" descr="Image result for toll plaza">
            <a:extLst>
              <a:ext uri="{FF2B5EF4-FFF2-40B4-BE49-F238E27FC236}">
                <a16:creationId xmlns="" xmlns:a16="http://schemas.microsoft.com/office/drawing/2014/main" id="{E3C421E4-3779-40D5-B96D-76504334D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631" y="5585347"/>
            <a:ext cx="7112977" cy="122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12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145F46-54EF-41AA-9D99-B19FD9FC18DE}"/>
              </a:ext>
            </a:extLst>
          </p:cNvPr>
          <p:cNvSpPr>
            <a:spLocks noGrp="1"/>
          </p:cNvSpPr>
          <p:nvPr>
            <p:ph type="title"/>
          </p:nvPr>
        </p:nvSpPr>
        <p:spPr/>
        <p:txBody>
          <a:bodyPr>
            <a:normAutofit/>
          </a:bodyPr>
          <a:lstStyle/>
          <a:p>
            <a:r>
              <a:rPr lang="en-US" sz="4000" dirty="0"/>
              <a:t>Tools Required</a:t>
            </a:r>
          </a:p>
        </p:txBody>
      </p:sp>
      <p:sp>
        <p:nvSpPr>
          <p:cNvPr id="3" name="Content Placeholder 2">
            <a:extLst>
              <a:ext uri="{FF2B5EF4-FFF2-40B4-BE49-F238E27FC236}">
                <a16:creationId xmlns="" xmlns:a16="http://schemas.microsoft.com/office/drawing/2014/main" id="{C901B7FE-E148-4B05-93A8-D2CF0CFC2D5C}"/>
              </a:ext>
            </a:extLst>
          </p:cNvPr>
          <p:cNvSpPr>
            <a:spLocks noGrp="1"/>
          </p:cNvSpPr>
          <p:nvPr>
            <p:ph idx="1"/>
          </p:nvPr>
        </p:nvSpPr>
        <p:spPr>
          <a:xfrm>
            <a:off x="677334" y="1685805"/>
            <a:ext cx="8596668" cy="3880773"/>
          </a:xfrm>
        </p:spPr>
        <p:txBody>
          <a:bodyPr>
            <a:noAutofit/>
          </a:bodyPr>
          <a:lstStyle/>
          <a:p>
            <a:pPr>
              <a:buFont typeface="Wingdings" panose="05000000000000000000" pitchFamily="2" charset="2"/>
              <a:buChar char="v"/>
            </a:pPr>
            <a:r>
              <a:rPr lang="en-US" sz="2200" dirty="0"/>
              <a:t>HARDWARE REQUIREMENTS </a:t>
            </a:r>
          </a:p>
          <a:p>
            <a:pPr lvl="1"/>
            <a:r>
              <a:rPr lang="en-US" sz="2200" dirty="0"/>
              <a:t>Processor Type:  Intel Core I5-6200u </a:t>
            </a:r>
            <a:r>
              <a:rPr lang="en-US" sz="2200" dirty="0" err="1"/>
              <a:t>Cpu</a:t>
            </a:r>
            <a:r>
              <a:rPr lang="en-US" sz="2200" dirty="0"/>
              <a:t> </a:t>
            </a:r>
          </a:p>
          <a:p>
            <a:pPr lvl="1"/>
            <a:r>
              <a:rPr lang="en-US" sz="2200" dirty="0"/>
              <a:t>Processor Speed: 2.30 </a:t>
            </a:r>
            <a:r>
              <a:rPr lang="en-US" sz="2200" dirty="0" err="1"/>
              <a:t>Ghz</a:t>
            </a:r>
            <a:r>
              <a:rPr lang="en-US" sz="2200" dirty="0"/>
              <a:t> </a:t>
            </a:r>
          </a:p>
          <a:p>
            <a:pPr lvl="1"/>
            <a:r>
              <a:rPr lang="en-US" sz="2200" dirty="0"/>
              <a:t>Hard Disk: 1 Tb </a:t>
            </a:r>
          </a:p>
          <a:p>
            <a:pPr lvl="1"/>
            <a:r>
              <a:rPr lang="en-US" sz="2200" dirty="0"/>
              <a:t>Ram: 8 Gb</a:t>
            </a:r>
          </a:p>
          <a:p>
            <a:pPr marL="457200" lvl="1" indent="0">
              <a:buNone/>
            </a:pPr>
            <a:endParaRPr lang="en-US" sz="2200" dirty="0"/>
          </a:p>
          <a:p>
            <a:pPr>
              <a:buFont typeface="Wingdings" panose="05000000000000000000" pitchFamily="2" charset="2"/>
              <a:buChar char="v"/>
            </a:pPr>
            <a:r>
              <a:rPr lang="en-US" sz="2200" dirty="0"/>
              <a:t> SOFTWARE REQUIREMENTS </a:t>
            </a:r>
          </a:p>
          <a:p>
            <a:pPr lvl="1"/>
            <a:r>
              <a:rPr lang="en-US" sz="2200" dirty="0"/>
              <a:t>Operating System: Ubuntu </a:t>
            </a:r>
          </a:p>
          <a:p>
            <a:pPr lvl="1"/>
            <a:r>
              <a:rPr lang="en-US" sz="2200" dirty="0"/>
              <a:t>Front End: Apache Zeppelin </a:t>
            </a:r>
          </a:p>
          <a:p>
            <a:pPr lvl="1"/>
            <a:r>
              <a:rPr lang="en-US" sz="2200" dirty="0"/>
              <a:t>Back End: Scala-Spark </a:t>
            </a:r>
          </a:p>
        </p:txBody>
      </p:sp>
    </p:spTree>
    <p:extLst>
      <p:ext uri="{BB962C8B-B14F-4D97-AF65-F5344CB8AC3E}">
        <p14:creationId xmlns:p14="http://schemas.microsoft.com/office/powerpoint/2010/main" val="14310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8C415-CE5C-4CB8-B1E4-4E76A9329D6F}"/>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 xmlns:a16="http://schemas.microsoft.com/office/drawing/2014/main" id="{48CBE3FF-8D8E-4ED7-9DCD-080E94CE3CF1}"/>
              </a:ext>
            </a:extLst>
          </p:cNvPr>
          <p:cNvSpPr>
            <a:spLocks noGrp="1"/>
          </p:cNvSpPr>
          <p:nvPr>
            <p:ph idx="1"/>
          </p:nvPr>
        </p:nvSpPr>
        <p:spPr>
          <a:xfrm>
            <a:off x="677334" y="1393093"/>
            <a:ext cx="8596668" cy="5306646"/>
          </a:xfrm>
        </p:spPr>
        <p:txBody>
          <a:bodyPr>
            <a:noAutofit/>
          </a:bodyPr>
          <a:lstStyle/>
          <a:p>
            <a:pPr marL="0" indent="0">
              <a:lnSpc>
                <a:spcPct val="150000"/>
              </a:lnSpc>
              <a:buNone/>
            </a:pPr>
            <a:r>
              <a:rPr lang="en-US" sz="2000" b="1" dirty="0" smtClean="0">
                <a:latin typeface="Times New Roman" panose="02020603050405020304" pitchFamily="18" charset="0"/>
                <a:cs typeface="Times New Roman" panose="02020603050405020304" pitchFamily="18" charset="0"/>
              </a:rPr>
              <a:t>ROAD ACCIDENT DATA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4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B79944-ABDE-4213-977E-834EED7C5C64}"/>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 xmlns:a16="http://schemas.microsoft.com/office/drawing/2014/main" id="{87D4C472-B449-4E2F-BF8E-C18690BDC267}"/>
              </a:ext>
            </a:extLst>
          </p:cNvPr>
          <p:cNvSpPr>
            <a:spLocks noGrp="1"/>
          </p:cNvSpPr>
          <p:nvPr>
            <p:ph idx="1"/>
          </p:nvPr>
        </p:nvSpPr>
        <p:spPr>
          <a:xfrm>
            <a:off x="677334" y="1791312"/>
            <a:ext cx="8596668" cy="3880773"/>
          </a:xfrm>
        </p:spPr>
        <p:txBody>
          <a:bodyPr>
            <a:normAutofit/>
          </a:bodyPr>
          <a:lstStyle/>
          <a:p>
            <a:pPr marL="0" indent="0">
              <a:buNone/>
            </a:pPr>
            <a:r>
              <a:rPr lang="en-US" sz="3200" dirty="0"/>
              <a:t>Analyze Road Accident Data</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273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2B1EC-4F1C-4540-A36E-30422FDA4F9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2F9AB66-04D0-43C1-9BBD-0C7AAEE984F0}"/>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284C3432-DC15-4046-B089-8251B88314F9}"/>
              </a:ext>
            </a:extLst>
          </p:cNvPr>
          <p:cNvPicPr>
            <a:picLocks noChangeAspect="1"/>
          </p:cNvPicPr>
          <p:nvPr/>
        </p:nvPicPr>
        <p:blipFill>
          <a:blip r:embed="rId2"/>
          <a:stretch>
            <a:fillRect/>
          </a:stretch>
        </p:blipFill>
        <p:spPr>
          <a:xfrm>
            <a:off x="0" y="-3230"/>
            <a:ext cx="12192000" cy="6861230"/>
          </a:xfrm>
          <a:prstGeom prst="rect">
            <a:avLst/>
          </a:prstGeom>
        </p:spPr>
      </p:pic>
    </p:spTree>
    <p:extLst>
      <p:ext uri="{BB962C8B-B14F-4D97-AF65-F5344CB8AC3E}">
        <p14:creationId xmlns:p14="http://schemas.microsoft.com/office/powerpoint/2010/main" val="999501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AC82E-9ABB-4B78-AE0C-E4CD4740B9A5}"/>
              </a:ext>
            </a:extLst>
          </p:cNvPr>
          <p:cNvSpPr>
            <a:spLocks noGrp="1"/>
          </p:cNvSpPr>
          <p:nvPr>
            <p:ph type="title"/>
          </p:nvPr>
        </p:nvSpPr>
        <p:spPr/>
        <p:txBody>
          <a:bodyPr>
            <a:normAutofit/>
          </a:bodyPr>
          <a:lstStyle/>
          <a:p>
            <a:r>
              <a:rPr lang="en-US" sz="4000" dirty="0"/>
              <a:t>Data Preprocessing</a:t>
            </a:r>
          </a:p>
        </p:txBody>
      </p:sp>
      <p:pic>
        <p:nvPicPr>
          <p:cNvPr id="4" name="Picture 3">
            <a:extLst>
              <a:ext uri="{FF2B5EF4-FFF2-40B4-BE49-F238E27FC236}">
                <a16:creationId xmlns="" xmlns:a16="http://schemas.microsoft.com/office/drawing/2014/main" id="{F2F275EA-FA8D-4C6C-B0E0-406A7529F75D}"/>
              </a:ext>
            </a:extLst>
          </p:cNvPr>
          <p:cNvPicPr>
            <a:picLocks noChangeAspect="1"/>
          </p:cNvPicPr>
          <p:nvPr/>
        </p:nvPicPr>
        <p:blipFill>
          <a:blip r:embed="rId2"/>
          <a:stretch>
            <a:fillRect/>
          </a:stretch>
        </p:blipFill>
        <p:spPr>
          <a:xfrm>
            <a:off x="1377668" y="1524275"/>
            <a:ext cx="5969976" cy="4884615"/>
          </a:xfrm>
          <a:prstGeom prst="rect">
            <a:avLst/>
          </a:prstGeom>
        </p:spPr>
      </p:pic>
      <p:sp>
        <p:nvSpPr>
          <p:cNvPr id="7" name="Content Placeholder 2">
            <a:extLst>
              <a:ext uri="{FF2B5EF4-FFF2-40B4-BE49-F238E27FC236}">
                <a16:creationId xmlns="" xmlns:a16="http://schemas.microsoft.com/office/drawing/2014/main" id="{07530049-90E0-4C47-8765-C77375091C35}"/>
              </a:ext>
            </a:extLst>
          </p:cNvPr>
          <p:cNvSpPr>
            <a:spLocks noGrp="1"/>
          </p:cNvSpPr>
          <p:nvPr>
            <p:ph idx="1"/>
          </p:nvPr>
        </p:nvSpPr>
        <p:spPr>
          <a:xfrm>
            <a:off x="677333" y="1393093"/>
            <a:ext cx="5187136" cy="5306646"/>
          </a:xfrm>
        </p:spPr>
        <p:txBody>
          <a:bodyPr>
            <a:noAutofit/>
          </a:bodyPr>
          <a:lstStyle/>
          <a:p>
            <a:pPr marL="0" indent="0">
              <a:lnSpc>
                <a:spcPct val="150000"/>
              </a:lnSpc>
              <a:buNone/>
            </a:pPr>
            <a:r>
              <a:rPr lang="en-IN" sz="2100" dirty="0" smtClean="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301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6F0A2AD-2A31-4306-8B0E-EB6FB9FFE42F}"/>
              </a:ext>
            </a:extLst>
          </p:cNvPr>
          <p:cNvSpPr>
            <a:spLocks noGrp="1"/>
          </p:cNvSpPr>
          <p:nvPr>
            <p:ph idx="1"/>
          </p:nvPr>
        </p:nvSpPr>
        <p:spPr>
          <a:xfrm>
            <a:off x="677334" y="1751527"/>
            <a:ext cx="8596668" cy="3683359"/>
          </a:xfrm>
        </p:spPr>
        <p:txBody>
          <a:bodyPr>
            <a:normAutofit fontScale="85000" lnSpcReduction="20000"/>
          </a:bodyPr>
          <a:lstStyle/>
          <a:p>
            <a:pPr marL="0" indent="0" algn="ctr">
              <a:buNone/>
            </a:pPr>
            <a:r>
              <a:rPr lang="en-US" sz="3000" dirty="0"/>
              <a:t>Key Objective </a:t>
            </a:r>
            <a:r>
              <a:rPr lang="en-US" sz="3000" dirty="0" smtClean="0"/>
              <a:t>Recognition</a:t>
            </a:r>
          </a:p>
          <a:p>
            <a:pPr marL="0" indent="0" algn="ctr">
              <a:buNone/>
            </a:pPr>
            <a:endParaRPr lang="en-US" i="1" dirty="0"/>
          </a:p>
          <a:p>
            <a:pPr marL="0" indent="0" algn="ctr">
              <a:buNone/>
            </a:pPr>
            <a:endParaRPr lang="en-US" dirty="0"/>
          </a:p>
          <a:p>
            <a:pPr marL="0" indent="0" algn="ctr">
              <a:buNone/>
            </a:pPr>
            <a:r>
              <a:rPr lang="en-US" sz="3000" dirty="0" smtClean="0"/>
              <a:t>Segmentation</a:t>
            </a:r>
          </a:p>
          <a:p>
            <a:pPr marL="0" indent="0" algn="ctr">
              <a:buNone/>
            </a:pPr>
            <a:endParaRPr lang="en-US" dirty="0"/>
          </a:p>
          <a:p>
            <a:pPr marL="0" indent="0" algn="ctr">
              <a:buNone/>
            </a:pPr>
            <a:endParaRPr lang="en-US" dirty="0"/>
          </a:p>
          <a:p>
            <a:pPr marL="0" indent="0" algn="ctr">
              <a:buNone/>
            </a:pPr>
            <a:r>
              <a:rPr lang="en-US" sz="3000" dirty="0" smtClean="0"/>
              <a:t>Models</a:t>
            </a:r>
          </a:p>
          <a:p>
            <a:pPr marL="0" indent="0" algn="ctr">
              <a:buNone/>
            </a:pPr>
            <a:endParaRPr lang="en-US" dirty="0"/>
          </a:p>
          <a:p>
            <a:pPr marL="0" indent="0" algn="ctr">
              <a:buNone/>
            </a:pPr>
            <a:endParaRPr lang="en-US" dirty="0"/>
          </a:p>
          <a:p>
            <a:pPr marL="0" indent="0" algn="ctr">
              <a:buNone/>
            </a:pPr>
            <a:r>
              <a:rPr lang="en-US" sz="3100" dirty="0"/>
              <a:t>Result</a:t>
            </a:r>
          </a:p>
        </p:txBody>
      </p:sp>
      <p:cxnSp>
        <p:nvCxnSpPr>
          <p:cNvPr id="5" name="Straight Arrow Connector 4"/>
          <p:cNvCxnSpPr/>
          <p:nvPr/>
        </p:nvCxnSpPr>
        <p:spPr>
          <a:xfrm>
            <a:off x="5009882" y="2099256"/>
            <a:ext cx="0" cy="540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997003" y="3129566"/>
            <a:ext cx="0" cy="579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35640" y="4275786"/>
            <a:ext cx="0" cy="56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92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TotalTime>
  <Words>412</Words>
  <Application>Microsoft Office PowerPoint</Application>
  <PresentationFormat>Custom</PresentationFormat>
  <Paragraphs>82</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A Data Mining Framework to Analyze Road Accident Data</vt:lpstr>
      <vt:lpstr>Contents</vt:lpstr>
      <vt:lpstr>Abstract</vt:lpstr>
      <vt:lpstr>Tools Required</vt:lpstr>
      <vt:lpstr>Introduction</vt:lpstr>
      <vt:lpstr>Problem Definition</vt:lpstr>
      <vt:lpstr>PowerPoint Presentation</vt:lpstr>
      <vt:lpstr>Data Preprocessing</vt:lpstr>
      <vt:lpstr>PowerPoint Presentation</vt:lpstr>
      <vt:lpstr>DATA WE HAVE :</vt:lpstr>
      <vt:lpstr>PowerPoint Presentation</vt:lpstr>
      <vt:lpstr>PowerPoint Presentation</vt:lpstr>
      <vt:lpstr>MODELS</vt:lpstr>
      <vt:lpstr>CLUSTERING</vt:lpstr>
      <vt:lpstr>PowerPoint Presentation</vt:lpstr>
      <vt:lpstr>ASSOCIATION RULE MINING</vt:lpstr>
      <vt:lpstr>RESULT</vt:lpstr>
      <vt:lpstr>Conclusion</vt:lpstr>
      <vt:lpstr>Refrences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Mining Framework to Analyze Road Accident Data</dc:title>
  <dc:creator>Shahaban Ali</dc:creator>
  <cp:lastModifiedBy>dell</cp:lastModifiedBy>
  <cp:revision>21</cp:revision>
  <dcterms:created xsi:type="dcterms:W3CDTF">2019-09-23T17:12:05Z</dcterms:created>
  <dcterms:modified xsi:type="dcterms:W3CDTF">2019-12-13T21:21:23Z</dcterms:modified>
</cp:coreProperties>
</file>