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64" r:id="rId2"/>
    <p:sldId id="261" r:id="rId3"/>
    <p:sldId id="257" r:id="rId4"/>
    <p:sldId id="262" r:id="rId5"/>
    <p:sldId id="258" r:id="rId6"/>
    <p:sldId id="265" r:id="rId7"/>
    <p:sldId id="259" r:id="rId8"/>
    <p:sldId id="263" r:id="rId9"/>
  </p:sldIdLst>
  <p:sldSz cx="10680700" cy="3949700"/>
  <p:notesSz cx="10680700" cy="3949700"/>
  <p:embeddedFontLst>
    <p:embeddedFont>
      <p:font typeface="Palatino Linotype" panose="02040502050505030304" pitchFamily="18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j9VwWclrxHKRAMm9aEL0j17A4y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32" y="84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80450" y="296225"/>
            <a:ext cx="7120800" cy="1481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68050" y="1876100"/>
            <a:ext cx="8544550" cy="177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068050" y="1876100"/>
            <a:ext cx="8544550" cy="1777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8513" y="296863"/>
            <a:ext cx="4005262" cy="14811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669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20a4d32cb4_0_13"/>
          <p:cNvSpPr txBox="1">
            <a:spLocks noGrp="1"/>
          </p:cNvSpPr>
          <p:nvPr>
            <p:ph type="ctrTitle"/>
          </p:nvPr>
        </p:nvSpPr>
        <p:spPr>
          <a:xfrm>
            <a:off x="364093" y="571760"/>
            <a:ext cx="9952500" cy="157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g220a4d32cb4_0_13"/>
          <p:cNvSpPr txBox="1">
            <a:spLocks noGrp="1"/>
          </p:cNvSpPr>
          <p:nvPr>
            <p:ph type="subTitle" idx="1"/>
          </p:nvPr>
        </p:nvSpPr>
        <p:spPr>
          <a:xfrm>
            <a:off x="364083" y="2176328"/>
            <a:ext cx="9952500" cy="6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g220a4d32cb4_0_13"/>
          <p:cNvSpPr txBox="1">
            <a:spLocks noGrp="1"/>
          </p:cNvSpPr>
          <p:nvPr>
            <p:ph type="sldNum" idx="12"/>
          </p:nvPr>
        </p:nvSpPr>
        <p:spPr>
          <a:xfrm>
            <a:off x="9896301" y="3580890"/>
            <a:ext cx="6408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20a4d32cb4_0_48"/>
          <p:cNvSpPr txBox="1">
            <a:spLocks noGrp="1"/>
          </p:cNvSpPr>
          <p:nvPr>
            <p:ph type="title" hasCustomPrompt="1"/>
          </p:nvPr>
        </p:nvSpPr>
        <p:spPr>
          <a:xfrm>
            <a:off x="364083" y="849395"/>
            <a:ext cx="9952500" cy="15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220a4d32cb4_0_48"/>
          <p:cNvSpPr txBox="1">
            <a:spLocks noGrp="1"/>
          </p:cNvSpPr>
          <p:nvPr>
            <p:ph type="body" idx="1"/>
          </p:nvPr>
        </p:nvSpPr>
        <p:spPr>
          <a:xfrm>
            <a:off x="364083" y="2420597"/>
            <a:ext cx="9952500" cy="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220a4d32cb4_0_48"/>
          <p:cNvSpPr txBox="1">
            <a:spLocks noGrp="1"/>
          </p:cNvSpPr>
          <p:nvPr>
            <p:ph type="sldNum" idx="12"/>
          </p:nvPr>
        </p:nvSpPr>
        <p:spPr>
          <a:xfrm>
            <a:off x="9896301" y="3580890"/>
            <a:ext cx="6408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20a4d32cb4_0_52"/>
          <p:cNvSpPr txBox="1">
            <a:spLocks noGrp="1"/>
          </p:cNvSpPr>
          <p:nvPr>
            <p:ph type="sldNum" idx="12"/>
          </p:nvPr>
        </p:nvSpPr>
        <p:spPr>
          <a:xfrm>
            <a:off x="9896301" y="3580890"/>
            <a:ext cx="6408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0a4d32cb4_0_54"/>
          <p:cNvSpPr txBox="1">
            <a:spLocks noGrp="1"/>
          </p:cNvSpPr>
          <p:nvPr>
            <p:ph type="ftr" idx="11"/>
          </p:nvPr>
        </p:nvSpPr>
        <p:spPr>
          <a:xfrm>
            <a:off x="3631438" y="3673221"/>
            <a:ext cx="3417900" cy="1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g220a4d32cb4_0_54"/>
          <p:cNvSpPr txBox="1">
            <a:spLocks noGrp="1"/>
          </p:cNvSpPr>
          <p:nvPr>
            <p:ph type="dt" idx="10"/>
          </p:nvPr>
        </p:nvSpPr>
        <p:spPr>
          <a:xfrm>
            <a:off x="534035" y="3673221"/>
            <a:ext cx="2456700" cy="1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g220a4d32cb4_0_54"/>
          <p:cNvSpPr txBox="1">
            <a:spLocks noGrp="1"/>
          </p:cNvSpPr>
          <p:nvPr>
            <p:ph type="sldNum" idx="12"/>
          </p:nvPr>
        </p:nvSpPr>
        <p:spPr>
          <a:xfrm>
            <a:off x="7690104" y="3673221"/>
            <a:ext cx="24567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20a4d32cb4_0_17"/>
          <p:cNvSpPr txBox="1">
            <a:spLocks noGrp="1"/>
          </p:cNvSpPr>
          <p:nvPr>
            <p:ph type="title"/>
          </p:nvPr>
        </p:nvSpPr>
        <p:spPr>
          <a:xfrm>
            <a:off x="364083" y="1651640"/>
            <a:ext cx="99525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g220a4d32cb4_0_17"/>
          <p:cNvSpPr txBox="1">
            <a:spLocks noGrp="1"/>
          </p:cNvSpPr>
          <p:nvPr>
            <p:ph type="sldNum" idx="12"/>
          </p:nvPr>
        </p:nvSpPr>
        <p:spPr>
          <a:xfrm>
            <a:off x="9896301" y="3580890"/>
            <a:ext cx="6408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20a4d32cb4_0_20"/>
          <p:cNvSpPr txBox="1">
            <a:spLocks noGrp="1"/>
          </p:cNvSpPr>
          <p:nvPr>
            <p:ph type="title"/>
          </p:nvPr>
        </p:nvSpPr>
        <p:spPr>
          <a:xfrm>
            <a:off x="364083" y="341735"/>
            <a:ext cx="99525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220a4d32cb4_0_20"/>
          <p:cNvSpPr txBox="1">
            <a:spLocks noGrp="1"/>
          </p:cNvSpPr>
          <p:nvPr>
            <p:ph type="body" idx="1"/>
          </p:nvPr>
        </p:nvSpPr>
        <p:spPr>
          <a:xfrm>
            <a:off x="364083" y="884987"/>
            <a:ext cx="9952500" cy="26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g220a4d32cb4_0_20"/>
          <p:cNvSpPr txBox="1">
            <a:spLocks noGrp="1"/>
          </p:cNvSpPr>
          <p:nvPr>
            <p:ph type="sldNum" idx="12"/>
          </p:nvPr>
        </p:nvSpPr>
        <p:spPr>
          <a:xfrm>
            <a:off x="9896301" y="3580890"/>
            <a:ext cx="6408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20a4d32cb4_0_24"/>
          <p:cNvSpPr txBox="1">
            <a:spLocks noGrp="1"/>
          </p:cNvSpPr>
          <p:nvPr>
            <p:ph type="title"/>
          </p:nvPr>
        </p:nvSpPr>
        <p:spPr>
          <a:xfrm>
            <a:off x="364083" y="341735"/>
            <a:ext cx="99525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220a4d32cb4_0_24"/>
          <p:cNvSpPr txBox="1">
            <a:spLocks noGrp="1"/>
          </p:cNvSpPr>
          <p:nvPr>
            <p:ph type="body" idx="1"/>
          </p:nvPr>
        </p:nvSpPr>
        <p:spPr>
          <a:xfrm>
            <a:off x="364083" y="884987"/>
            <a:ext cx="4672200" cy="26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g220a4d32cb4_0_24"/>
          <p:cNvSpPr txBox="1">
            <a:spLocks noGrp="1"/>
          </p:cNvSpPr>
          <p:nvPr>
            <p:ph type="body" idx="2"/>
          </p:nvPr>
        </p:nvSpPr>
        <p:spPr>
          <a:xfrm>
            <a:off x="5644512" y="884987"/>
            <a:ext cx="4672200" cy="26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g220a4d32cb4_0_24"/>
          <p:cNvSpPr txBox="1">
            <a:spLocks noGrp="1"/>
          </p:cNvSpPr>
          <p:nvPr>
            <p:ph type="sldNum" idx="12"/>
          </p:nvPr>
        </p:nvSpPr>
        <p:spPr>
          <a:xfrm>
            <a:off x="9896301" y="3580890"/>
            <a:ext cx="6408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20a4d32cb4_0_29"/>
          <p:cNvSpPr txBox="1">
            <a:spLocks noGrp="1"/>
          </p:cNvSpPr>
          <p:nvPr>
            <p:ph type="title"/>
          </p:nvPr>
        </p:nvSpPr>
        <p:spPr>
          <a:xfrm>
            <a:off x="364083" y="341735"/>
            <a:ext cx="99525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220a4d32cb4_0_29"/>
          <p:cNvSpPr txBox="1">
            <a:spLocks noGrp="1"/>
          </p:cNvSpPr>
          <p:nvPr>
            <p:ph type="sldNum" idx="12"/>
          </p:nvPr>
        </p:nvSpPr>
        <p:spPr>
          <a:xfrm>
            <a:off x="9896301" y="3580890"/>
            <a:ext cx="6408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20a4d32cb4_0_32"/>
          <p:cNvSpPr txBox="1">
            <a:spLocks noGrp="1"/>
          </p:cNvSpPr>
          <p:nvPr>
            <p:ph type="title"/>
          </p:nvPr>
        </p:nvSpPr>
        <p:spPr>
          <a:xfrm>
            <a:off x="364083" y="426646"/>
            <a:ext cx="3279900" cy="5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g220a4d32cb4_0_32"/>
          <p:cNvSpPr txBox="1">
            <a:spLocks noGrp="1"/>
          </p:cNvSpPr>
          <p:nvPr>
            <p:ph type="body" idx="1"/>
          </p:nvPr>
        </p:nvSpPr>
        <p:spPr>
          <a:xfrm>
            <a:off x="364083" y="1067076"/>
            <a:ext cx="3279900" cy="24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220a4d32cb4_0_32"/>
          <p:cNvSpPr txBox="1">
            <a:spLocks noGrp="1"/>
          </p:cNvSpPr>
          <p:nvPr>
            <p:ph type="sldNum" idx="12"/>
          </p:nvPr>
        </p:nvSpPr>
        <p:spPr>
          <a:xfrm>
            <a:off x="9896301" y="3580890"/>
            <a:ext cx="6408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20a4d32cb4_0_36"/>
          <p:cNvSpPr txBox="1">
            <a:spLocks noGrp="1"/>
          </p:cNvSpPr>
          <p:nvPr>
            <p:ph type="title"/>
          </p:nvPr>
        </p:nvSpPr>
        <p:spPr>
          <a:xfrm>
            <a:off x="572639" y="345671"/>
            <a:ext cx="7437900" cy="31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g220a4d32cb4_0_36"/>
          <p:cNvSpPr txBox="1">
            <a:spLocks noGrp="1"/>
          </p:cNvSpPr>
          <p:nvPr>
            <p:ph type="sldNum" idx="12"/>
          </p:nvPr>
        </p:nvSpPr>
        <p:spPr>
          <a:xfrm>
            <a:off x="9896301" y="3580890"/>
            <a:ext cx="6408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20a4d32cb4_0_39"/>
          <p:cNvSpPr/>
          <p:nvPr/>
        </p:nvSpPr>
        <p:spPr>
          <a:xfrm>
            <a:off x="5340350" y="-96"/>
            <a:ext cx="5340300" cy="394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g220a4d32cb4_0_39"/>
          <p:cNvSpPr txBox="1">
            <a:spLocks noGrp="1"/>
          </p:cNvSpPr>
          <p:nvPr>
            <p:ph type="title"/>
          </p:nvPr>
        </p:nvSpPr>
        <p:spPr>
          <a:xfrm>
            <a:off x="310119" y="946957"/>
            <a:ext cx="4725000" cy="11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g220a4d32cb4_0_39"/>
          <p:cNvSpPr txBox="1">
            <a:spLocks noGrp="1"/>
          </p:cNvSpPr>
          <p:nvPr>
            <p:ph type="subTitle" idx="1"/>
          </p:nvPr>
        </p:nvSpPr>
        <p:spPr>
          <a:xfrm>
            <a:off x="310119" y="2152485"/>
            <a:ext cx="4725000" cy="9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g220a4d32cb4_0_39"/>
          <p:cNvSpPr txBox="1">
            <a:spLocks noGrp="1"/>
          </p:cNvSpPr>
          <p:nvPr>
            <p:ph type="body" idx="2"/>
          </p:nvPr>
        </p:nvSpPr>
        <p:spPr>
          <a:xfrm>
            <a:off x="5769610" y="556018"/>
            <a:ext cx="4481700" cy="28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g220a4d32cb4_0_39"/>
          <p:cNvSpPr txBox="1">
            <a:spLocks noGrp="1"/>
          </p:cNvSpPr>
          <p:nvPr>
            <p:ph type="sldNum" idx="12"/>
          </p:nvPr>
        </p:nvSpPr>
        <p:spPr>
          <a:xfrm>
            <a:off x="9896301" y="3580890"/>
            <a:ext cx="6408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20a4d32cb4_0_45"/>
          <p:cNvSpPr txBox="1">
            <a:spLocks noGrp="1"/>
          </p:cNvSpPr>
          <p:nvPr>
            <p:ph type="body" idx="1"/>
          </p:nvPr>
        </p:nvSpPr>
        <p:spPr>
          <a:xfrm>
            <a:off x="364083" y="3248664"/>
            <a:ext cx="7006800" cy="4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g220a4d32cb4_0_45"/>
          <p:cNvSpPr txBox="1">
            <a:spLocks noGrp="1"/>
          </p:cNvSpPr>
          <p:nvPr>
            <p:ph type="sldNum" idx="12"/>
          </p:nvPr>
        </p:nvSpPr>
        <p:spPr>
          <a:xfrm>
            <a:off x="9896301" y="3580890"/>
            <a:ext cx="6408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20a4d32cb4_0_9"/>
          <p:cNvSpPr txBox="1">
            <a:spLocks noGrp="1"/>
          </p:cNvSpPr>
          <p:nvPr>
            <p:ph type="title"/>
          </p:nvPr>
        </p:nvSpPr>
        <p:spPr>
          <a:xfrm>
            <a:off x="364083" y="341735"/>
            <a:ext cx="99525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g220a4d32cb4_0_9"/>
          <p:cNvSpPr txBox="1">
            <a:spLocks noGrp="1"/>
          </p:cNvSpPr>
          <p:nvPr>
            <p:ph type="body" idx="1"/>
          </p:nvPr>
        </p:nvSpPr>
        <p:spPr>
          <a:xfrm>
            <a:off x="364083" y="884987"/>
            <a:ext cx="9952500" cy="26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g220a4d32cb4_0_9"/>
          <p:cNvSpPr txBox="1">
            <a:spLocks noGrp="1"/>
          </p:cNvSpPr>
          <p:nvPr>
            <p:ph type="sldNum" idx="12"/>
          </p:nvPr>
        </p:nvSpPr>
        <p:spPr>
          <a:xfrm>
            <a:off x="9896301" y="3580890"/>
            <a:ext cx="6408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Palatino Linotype" panose="02040502050505030304" pitchFamily="18" charset="0"/>
              </a:rPr>
              <a:t>Satalia</a:t>
            </a:r>
            <a:r>
              <a:rPr lang="en-US" sz="3200" dirty="0" smtClean="0">
                <a:latin typeface="Palatino Linotype" panose="02040502050505030304" pitchFamily="18" charset="0"/>
              </a:rPr>
              <a:t> Data Engineering Challenge</a:t>
            </a:r>
            <a:endParaRPr lang="en-US" sz="32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87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Palatino Linotype" panose="02040502050505030304" pitchFamily="18" charset="0"/>
              </a:rPr>
              <a:t>Introduction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364083" y="884987"/>
            <a:ext cx="9952500" cy="286886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Objective: </a:t>
            </a:r>
            <a:r>
              <a:rPr lang="en-US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Cloud-based Data Infrastructure, utilized by team of SQL Analysts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Initial Thought: </a:t>
            </a:r>
            <a:r>
              <a:rPr lang="en-US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Design a solution using multiple AWS Services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Use a tech stac</a:t>
            </a:r>
            <a:r>
              <a:rPr lang="en-US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k AWS Lambda, Kinesis or EMR and RDS along with Terraform for provisioning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Not too familiar with some of the technologies, not enough time to experiment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Limited by the free-tier options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Final Design:</a:t>
            </a:r>
            <a:r>
              <a:rPr lang="en-US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 Designed a fully custom infrastructure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Designed a custom infrastructure easily deployable on VMs</a:t>
            </a:r>
            <a:endParaRPr lang="en-US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Interact only with S3 (raw data storage) and EC2 (VM to deploy infrastructure)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Still limited by free tier. Instance t3.micro offers 1GB</a:t>
            </a:r>
          </a:p>
        </p:txBody>
      </p:sp>
    </p:spTree>
    <p:extLst>
      <p:ext uri="{BB962C8B-B14F-4D97-AF65-F5344CB8AC3E}">
        <p14:creationId xmlns:p14="http://schemas.microsoft.com/office/powerpoint/2010/main" val="395965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/>
          <p:nvPr/>
        </p:nvSpPr>
        <p:spPr>
          <a:xfrm>
            <a:off x="2667782" y="285716"/>
            <a:ext cx="20476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 smtClean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VisitStreamingApp</a:t>
            </a:r>
            <a:endParaRPr sz="1600" b="1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026" name="Picture 2" descr="How to Create S3 Bucket and Add Object in AWS Step by Step:-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56" y="1337905"/>
            <a:ext cx="1874692" cy="120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Apache Flink® — Stateful Computations over Data Streams | Apache Flin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880" y="2147741"/>
            <a:ext cx="893765" cy="89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etting Started With PostgreSQL. There are numerous different types of… |  by Alex Mitrani | Medi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230" y="1664163"/>
            <a:ext cx="1405931" cy="6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gAdmin for Postgres | ThingsBoard Community Editi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75" y="1773051"/>
            <a:ext cx="1512401" cy="42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ay 5 Task: Advanced Linux Shell Script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141" y="202246"/>
            <a:ext cx="1145326" cy="64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ocker Compose - Image Orchestration Tool - Power's Wiki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820" y="453310"/>
            <a:ext cx="1324313" cy="63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Easy Guide to Amazon EC2. Start Your Cloud Journey Today | by Anukulbanjade  | Medium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157" y="116666"/>
            <a:ext cx="1458982" cy="93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WS icon PNG and SVG Vector Free Downloa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29" y="3041506"/>
            <a:ext cx="735584" cy="73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Στρογγυλεμένο ορθογώνιο 1"/>
          <p:cNvSpPr/>
          <p:nvPr/>
        </p:nvSpPr>
        <p:spPr>
          <a:xfrm>
            <a:off x="6442051" y="1168782"/>
            <a:ext cx="3310325" cy="1698171"/>
          </a:xfrm>
          <a:prstGeom prst="roundRect">
            <a:avLst/>
          </a:prstGeom>
          <a:noFill/>
          <a:ln w="12700">
            <a:solidFill>
              <a:schemeClr val="accent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Στρογγυλεμένο ορθογώνιο 38"/>
          <p:cNvSpPr/>
          <p:nvPr/>
        </p:nvSpPr>
        <p:spPr>
          <a:xfrm>
            <a:off x="2497248" y="202246"/>
            <a:ext cx="2434532" cy="3510355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Στρογγυλεμένο ορθογώνιο 39"/>
          <p:cNvSpPr/>
          <p:nvPr/>
        </p:nvSpPr>
        <p:spPr>
          <a:xfrm>
            <a:off x="2334290" y="116878"/>
            <a:ext cx="7565980" cy="3660212"/>
          </a:xfrm>
          <a:prstGeom prst="roundRect">
            <a:avLst/>
          </a:prstGeom>
          <a:noFill/>
          <a:ln w="127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Google Shape;71;p1"/>
          <p:cNvSpPr txBox="1"/>
          <p:nvPr/>
        </p:nvSpPr>
        <p:spPr>
          <a:xfrm>
            <a:off x="2608963" y="3291107"/>
            <a:ext cx="20476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 smtClean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NetworkStreamingApp</a:t>
            </a:r>
            <a:endParaRPr sz="1600" b="1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42" name="Picture 4" descr="Apache Flink® — Stateful Computations over Data Streams | Apache Flin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880" y="682293"/>
            <a:ext cx="893765" cy="89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Ευθύγραμμο βέλος σύνδεσης 3"/>
          <p:cNvCxnSpPr/>
          <p:nvPr/>
        </p:nvCxnSpPr>
        <p:spPr>
          <a:xfrm flipV="1">
            <a:off x="1920126" y="1168782"/>
            <a:ext cx="1194334" cy="47684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Ευθύγραμμο βέλος σύνδεσης 44"/>
          <p:cNvCxnSpPr/>
          <p:nvPr/>
        </p:nvCxnSpPr>
        <p:spPr>
          <a:xfrm>
            <a:off x="1964345" y="2147741"/>
            <a:ext cx="1107784" cy="3916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Ευθύγραμμο βέλος σύνδεσης 48"/>
          <p:cNvCxnSpPr/>
          <p:nvPr/>
        </p:nvCxnSpPr>
        <p:spPr>
          <a:xfrm>
            <a:off x="4137833" y="1004267"/>
            <a:ext cx="2374317" cy="76878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Ευθύγραμμο βέλος σύνδεσης 51"/>
          <p:cNvCxnSpPr/>
          <p:nvPr/>
        </p:nvCxnSpPr>
        <p:spPr>
          <a:xfrm flipV="1">
            <a:off x="4170689" y="2147741"/>
            <a:ext cx="2341461" cy="6571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Ευθύγραμμο βέλος σύνδεσης 54"/>
          <p:cNvCxnSpPr>
            <a:stCxn id="1032" idx="3"/>
            <a:endCxn id="1036" idx="1"/>
          </p:cNvCxnSpPr>
          <p:nvPr/>
        </p:nvCxnSpPr>
        <p:spPr>
          <a:xfrm>
            <a:off x="7942161" y="1986836"/>
            <a:ext cx="297814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Palatino Linotype" panose="02040502050505030304" pitchFamily="18" charset="0"/>
              </a:rPr>
              <a:t>Data </a:t>
            </a:r>
            <a:r>
              <a:rPr lang="en-US" dirty="0" smtClean="0">
                <a:latin typeface="Palatino Linotype" panose="02040502050505030304" pitchFamily="18" charset="0"/>
              </a:rPr>
              <a:t>Processing Applications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4" name="Google Shape;158;g2222f62c6e8_0_5"/>
          <p:cNvSpPr/>
          <p:nvPr/>
        </p:nvSpPr>
        <p:spPr>
          <a:xfrm>
            <a:off x="1755280" y="931215"/>
            <a:ext cx="4734898" cy="137829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lgDashDot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1;g2222f62c6e8_0_5"/>
          <p:cNvSpPr/>
          <p:nvPr/>
        </p:nvSpPr>
        <p:spPr>
          <a:xfrm>
            <a:off x="3800452" y="1263363"/>
            <a:ext cx="858600" cy="819000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cxnSp>
        <p:nvCxnSpPr>
          <p:cNvPr id="41" name="Google Shape;206;g2222f62c6e8_0_5"/>
          <p:cNvCxnSpPr>
            <a:stCxn id="49" idx="6"/>
          </p:cNvCxnSpPr>
          <p:nvPr/>
        </p:nvCxnSpPr>
        <p:spPr>
          <a:xfrm>
            <a:off x="3083515" y="1687718"/>
            <a:ext cx="6994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9" name="Google Shape;219;g2222f62c6e8_0_5"/>
          <p:cNvSpPr/>
          <p:nvPr/>
        </p:nvSpPr>
        <p:spPr>
          <a:xfrm>
            <a:off x="2224915" y="1278218"/>
            <a:ext cx="858600" cy="819000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dirty="0"/>
          </a:p>
        </p:txBody>
      </p:sp>
      <p:sp>
        <p:nvSpPr>
          <p:cNvPr id="50" name="Google Shape;207;g2222f62c6e8_0_5"/>
          <p:cNvSpPr txBox="1"/>
          <p:nvPr/>
        </p:nvSpPr>
        <p:spPr>
          <a:xfrm>
            <a:off x="2159515" y="1433822"/>
            <a:ext cx="9894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 dirty="0" smtClean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Source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smtClean="0">
                <a:solidFill>
                  <a:schemeClr val="dk1"/>
                </a:solidFill>
                <a:latin typeface="Palatino Linotype"/>
                <a:sym typeface="Palatino Linotype"/>
              </a:rPr>
              <a:t>Operator</a:t>
            </a:r>
            <a:endParaRPr dirty="0"/>
          </a:p>
        </p:txBody>
      </p:sp>
      <p:sp>
        <p:nvSpPr>
          <p:cNvPr id="55" name="Google Shape;208;g2222f62c6e8_0_5"/>
          <p:cNvSpPr txBox="1"/>
          <p:nvPr/>
        </p:nvSpPr>
        <p:spPr>
          <a:xfrm>
            <a:off x="1758095" y="951578"/>
            <a:ext cx="1819741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0" u="none" strike="noStrike" cap="none" dirty="0" err="1" smtClean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VisitStreamingApp</a:t>
            </a:r>
            <a:endParaRPr b="1" dirty="0"/>
          </a:p>
        </p:txBody>
      </p:sp>
      <p:sp>
        <p:nvSpPr>
          <p:cNvPr id="61" name="Google Shape;207;g2222f62c6e8_0_5"/>
          <p:cNvSpPr txBox="1"/>
          <p:nvPr/>
        </p:nvSpPr>
        <p:spPr>
          <a:xfrm>
            <a:off x="3708550" y="1337918"/>
            <a:ext cx="1046226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 dirty="0" smtClean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Visit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 dirty="0" smtClean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Formatting</a:t>
            </a:r>
            <a:endParaRPr dirty="0"/>
          </a:p>
        </p:txBody>
      </p:sp>
      <p:sp>
        <p:nvSpPr>
          <p:cNvPr id="62" name="Google Shape;161;g2222f62c6e8_0_5"/>
          <p:cNvSpPr/>
          <p:nvPr/>
        </p:nvSpPr>
        <p:spPr>
          <a:xfrm>
            <a:off x="5375989" y="1263363"/>
            <a:ext cx="858600" cy="819000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cxnSp>
        <p:nvCxnSpPr>
          <p:cNvPr id="63" name="Google Shape;206;g2222f62c6e8_0_5"/>
          <p:cNvCxnSpPr/>
          <p:nvPr/>
        </p:nvCxnSpPr>
        <p:spPr>
          <a:xfrm>
            <a:off x="4659052" y="1687718"/>
            <a:ext cx="6994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4" name="Google Shape;207;g2222f62c6e8_0_5"/>
          <p:cNvSpPr txBox="1"/>
          <p:nvPr/>
        </p:nvSpPr>
        <p:spPr>
          <a:xfrm>
            <a:off x="5310589" y="1441517"/>
            <a:ext cx="9894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smtClean="0">
                <a:solidFill>
                  <a:schemeClr val="dk1"/>
                </a:solidFill>
                <a:latin typeface="Palatino Linotype"/>
                <a:sym typeface="Palatino Linotype"/>
              </a:rPr>
              <a:t>Sink DB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smtClean="0">
                <a:solidFill>
                  <a:schemeClr val="dk1"/>
                </a:solidFill>
                <a:latin typeface="Palatino Linotype"/>
                <a:sym typeface="Palatino Linotype"/>
              </a:rPr>
              <a:t>Operator </a:t>
            </a:r>
            <a:endParaRPr dirty="0"/>
          </a:p>
        </p:txBody>
      </p:sp>
      <p:sp>
        <p:nvSpPr>
          <p:cNvPr id="65" name="Google Shape;161;g2222f62c6e8_0_5"/>
          <p:cNvSpPr/>
          <p:nvPr/>
        </p:nvSpPr>
        <p:spPr>
          <a:xfrm>
            <a:off x="3865852" y="2933944"/>
            <a:ext cx="858600" cy="819000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cxnSp>
        <p:nvCxnSpPr>
          <p:cNvPr id="66" name="Google Shape;206;g2222f62c6e8_0_5"/>
          <p:cNvCxnSpPr>
            <a:stCxn id="67" idx="6"/>
          </p:cNvCxnSpPr>
          <p:nvPr/>
        </p:nvCxnSpPr>
        <p:spPr>
          <a:xfrm>
            <a:off x="3148915" y="3358299"/>
            <a:ext cx="6994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7" name="Google Shape;219;g2222f62c6e8_0_5"/>
          <p:cNvSpPr/>
          <p:nvPr/>
        </p:nvSpPr>
        <p:spPr>
          <a:xfrm>
            <a:off x="2290315" y="2948799"/>
            <a:ext cx="858600" cy="819000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dirty="0"/>
          </a:p>
        </p:txBody>
      </p:sp>
      <p:sp>
        <p:nvSpPr>
          <p:cNvPr id="68" name="Google Shape;207;g2222f62c6e8_0_5"/>
          <p:cNvSpPr txBox="1"/>
          <p:nvPr/>
        </p:nvSpPr>
        <p:spPr>
          <a:xfrm>
            <a:off x="2224915" y="3104403"/>
            <a:ext cx="9894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 dirty="0" smtClean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Source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smtClean="0">
                <a:solidFill>
                  <a:schemeClr val="dk1"/>
                </a:solidFill>
                <a:latin typeface="Palatino Linotype"/>
                <a:sym typeface="Palatino Linotype"/>
              </a:rPr>
              <a:t>Operator</a:t>
            </a:r>
            <a:endParaRPr dirty="0"/>
          </a:p>
        </p:txBody>
      </p:sp>
      <p:sp>
        <p:nvSpPr>
          <p:cNvPr id="69" name="Google Shape;208;g2222f62c6e8_0_5"/>
          <p:cNvSpPr txBox="1"/>
          <p:nvPr/>
        </p:nvSpPr>
        <p:spPr>
          <a:xfrm>
            <a:off x="1830983" y="2466420"/>
            <a:ext cx="1969469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0" u="none" strike="noStrike" cap="none" dirty="0" err="1" smtClean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NetworkStreamingApp</a:t>
            </a:r>
            <a:endParaRPr b="1" dirty="0"/>
          </a:p>
        </p:txBody>
      </p:sp>
      <p:sp>
        <p:nvSpPr>
          <p:cNvPr id="70" name="Google Shape;207;g2222f62c6e8_0_5"/>
          <p:cNvSpPr txBox="1"/>
          <p:nvPr/>
        </p:nvSpPr>
        <p:spPr>
          <a:xfrm>
            <a:off x="3754501" y="3049904"/>
            <a:ext cx="1081302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 dirty="0" smtClean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Network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 dirty="0" smtClean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Formatting</a:t>
            </a:r>
            <a:endParaRPr dirty="0"/>
          </a:p>
        </p:txBody>
      </p:sp>
      <p:sp>
        <p:nvSpPr>
          <p:cNvPr id="71" name="Google Shape;161;g2222f62c6e8_0_5"/>
          <p:cNvSpPr/>
          <p:nvPr/>
        </p:nvSpPr>
        <p:spPr>
          <a:xfrm>
            <a:off x="5441389" y="2933944"/>
            <a:ext cx="858600" cy="819000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cxnSp>
        <p:nvCxnSpPr>
          <p:cNvPr id="72" name="Google Shape;206;g2222f62c6e8_0_5"/>
          <p:cNvCxnSpPr/>
          <p:nvPr/>
        </p:nvCxnSpPr>
        <p:spPr>
          <a:xfrm>
            <a:off x="4724452" y="3358299"/>
            <a:ext cx="6994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3" name="Google Shape;207;g2222f62c6e8_0_5"/>
          <p:cNvSpPr txBox="1"/>
          <p:nvPr/>
        </p:nvSpPr>
        <p:spPr>
          <a:xfrm>
            <a:off x="5375989" y="3112098"/>
            <a:ext cx="9894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smtClean="0">
                <a:solidFill>
                  <a:schemeClr val="dk1"/>
                </a:solidFill>
                <a:latin typeface="Palatino Linotype"/>
                <a:sym typeface="Palatino Linotype"/>
              </a:rPr>
              <a:t>Sink DB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smtClean="0">
                <a:solidFill>
                  <a:schemeClr val="dk1"/>
                </a:solidFill>
                <a:latin typeface="Palatino Linotype"/>
                <a:sym typeface="Palatino Linotype"/>
              </a:rPr>
              <a:t>Operator </a:t>
            </a:r>
            <a:endParaRPr dirty="0"/>
          </a:p>
        </p:txBody>
      </p:sp>
      <p:pic>
        <p:nvPicPr>
          <p:cNvPr id="74" name="Picture 2" descr="How to Create S3 Bucket and Add Object in AWS Step by Step: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7545" y="1799552"/>
            <a:ext cx="1874692" cy="120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Google Shape;158;g2222f62c6e8_0_5"/>
          <p:cNvSpPr/>
          <p:nvPr/>
        </p:nvSpPr>
        <p:spPr>
          <a:xfrm>
            <a:off x="1755280" y="2487668"/>
            <a:ext cx="4734898" cy="137829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lgDashDot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7" name="Ευθεία γραμμή σύνδεσης 76"/>
          <p:cNvCxnSpPr>
            <a:endCxn id="50" idx="1"/>
          </p:cNvCxnSpPr>
          <p:nvPr/>
        </p:nvCxnSpPr>
        <p:spPr>
          <a:xfrm flipV="1">
            <a:off x="897165" y="1687718"/>
            <a:ext cx="1262350" cy="39464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Ευθεία γραμμή σύνδεσης 79"/>
          <p:cNvCxnSpPr>
            <a:endCxn id="68" idx="1"/>
          </p:cNvCxnSpPr>
          <p:nvPr/>
        </p:nvCxnSpPr>
        <p:spPr>
          <a:xfrm>
            <a:off x="867661" y="2632392"/>
            <a:ext cx="1357254" cy="7259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Google Shape;207;g2222f62c6e8_0_5"/>
          <p:cNvSpPr txBox="1"/>
          <p:nvPr/>
        </p:nvSpPr>
        <p:spPr>
          <a:xfrm>
            <a:off x="37465" y="1432187"/>
            <a:ext cx="2437732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smtClean="0">
                <a:solidFill>
                  <a:schemeClr val="dk1"/>
                </a:solidFill>
                <a:latin typeface="Palatino Linotype"/>
                <a:sym typeface="Palatino Linotype"/>
              </a:rPr>
              <a:t>PROCESS_CONTINUOSLY</a:t>
            </a:r>
            <a:endParaRPr sz="1200" b="1" dirty="0"/>
          </a:p>
        </p:txBody>
      </p:sp>
      <p:sp>
        <p:nvSpPr>
          <p:cNvPr id="88" name="Θέση κειμένου 2"/>
          <p:cNvSpPr>
            <a:spLocks noGrp="1"/>
          </p:cNvSpPr>
          <p:nvPr>
            <p:ph type="body" idx="1"/>
          </p:nvPr>
        </p:nvSpPr>
        <p:spPr>
          <a:xfrm>
            <a:off x="6555578" y="908831"/>
            <a:ext cx="3984965" cy="28013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Source Operators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000" b="1" dirty="0" err="1" smtClean="0">
                <a:solidFill>
                  <a:schemeClr val="tx1"/>
                </a:solidFill>
                <a:latin typeface="Palatino Linotype" panose="02040502050505030304" pitchFamily="18" charset="0"/>
              </a:rPr>
              <a:t>VisitStreamingApp</a:t>
            </a:r>
            <a:r>
              <a:rPr lang="en-US" sz="1000" b="1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: </a:t>
            </a:r>
            <a:r>
              <a:rPr lang="en-US" sz="1000" i="1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PROCESS_CONTINOUSLY</a:t>
            </a:r>
            <a:r>
              <a:rPr lang="en-US" sz="10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 Mode to continuously fetch new files from S3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000" b="1" dirty="0" err="1" smtClean="0">
                <a:solidFill>
                  <a:schemeClr val="tx1"/>
                </a:solidFill>
                <a:latin typeface="Palatino Linotype" panose="02040502050505030304" pitchFamily="18" charset="0"/>
              </a:rPr>
              <a:t>NetworkStreamingApp</a:t>
            </a:r>
            <a:r>
              <a:rPr lang="en-US" sz="10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: Static Data fetch data once from S3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000" dirty="0" smtClean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Formatting Operators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000" b="1" dirty="0" err="1" smtClean="0">
                <a:solidFill>
                  <a:schemeClr val="tx1"/>
                </a:solidFill>
                <a:latin typeface="Palatino Linotype" panose="02040502050505030304" pitchFamily="18" charset="0"/>
              </a:rPr>
              <a:t>VisitStreamingApp</a:t>
            </a:r>
            <a:r>
              <a:rPr lang="en-US" sz="1000" b="1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:</a:t>
            </a:r>
            <a:r>
              <a:rPr lang="en-US" sz="10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 Transform JSONL data and store in table </a:t>
            </a:r>
            <a:endParaRPr lang="en-US" sz="10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000" b="1" dirty="0" err="1" smtClean="0">
                <a:solidFill>
                  <a:schemeClr val="tx1"/>
                </a:solidFill>
                <a:latin typeface="Palatino Linotype" panose="02040502050505030304" pitchFamily="18" charset="0"/>
              </a:rPr>
              <a:t>NetworkStreamingApp</a:t>
            </a:r>
            <a:r>
              <a:rPr lang="en-US" sz="1000" b="1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: </a:t>
            </a:r>
            <a:r>
              <a:rPr lang="en-US" sz="10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Store Node Data in table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000" dirty="0" smtClean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Sink DB Operators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Sent </a:t>
            </a:r>
            <a:r>
              <a:rPr lang="en-US" sz="1000" dirty="0">
                <a:solidFill>
                  <a:schemeClr val="tx1"/>
                </a:solidFill>
                <a:latin typeface="Palatino Linotype" panose="02040502050505030304" pitchFamily="18" charset="0"/>
              </a:rPr>
              <a:t>batches </a:t>
            </a:r>
            <a:r>
              <a:rPr lang="en-US" sz="10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of data to </a:t>
            </a:r>
            <a:r>
              <a:rPr lang="en-US" sz="1000" dirty="0">
                <a:solidFill>
                  <a:schemeClr val="tx1"/>
                </a:solidFill>
                <a:latin typeface="Palatino Linotype" panose="02040502050505030304" pitchFamily="18" charset="0"/>
              </a:rPr>
              <a:t>DB (1) when configured batch interval elapses, (2) max batch size is reached, (3) </a:t>
            </a:r>
            <a:r>
              <a:rPr lang="en-US" sz="10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Flink</a:t>
            </a:r>
            <a:r>
              <a:rPr lang="en-US" sz="1000" dirty="0">
                <a:solidFill>
                  <a:schemeClr val="tx1"/>
                </a:solidFill>
                <a:latin typeface="Palatino Linotype" panose="02040502050505030304" pitchFamily="18" charset="0"/>
              </a:rPr>
              <a:t> Checkpoint has </a:t>
            </a:r>
            <a:r>
              <a:rPr lang="en-US" sz="10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started</a:t>
            </a:r>
            <a:endParaRPr lang="en-US" sz="10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72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Palatino Linotype" panose="02040502050505030304" pitchFamily="18" charset="0"/>
              </a:rPr>
              <a:t>./manage.sh execution script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Execution Modes: </a:t>
            </a:r>
            <a:r>
              <a:rPr lang="en-US" b="1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install | build | visit | network | stop | kill |</a:t>
            </a:r>
          </a:p>
          <a:p>
            <a:pPr marL="114300" indent="0">
              <a:buNone/>
            </a:pPr>
            <a:endParaRPr lang="en-US" dirty="0" smtClean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nstall</a:t>
            </a:r>
            <a:r>
              <a:rPr lang="en-US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: Install the necessary software stack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Utilities (</a:t>
            </a:r>
            <a:r>
              <a:rPr lang="en-US" dirty="0" err="1" smtClean="0">
                <a:solidFill>
                  <a:schemeClr val="tx1"/>
                </a:solidFill>
                <a:latin typeface="Palatino Linotype" panose="02040502050505030304" pitchFamily="18" charset="0"/>
              </a:rPr>
              <a:t>openjdk</a:t>
            </a:r>
            <a:r>
              <a:rPr lang="en-US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, maven, </a:t>
            </a:r>
            <a:r>
              <a:rPr lang="en-US" dirty="0" err="1" smtClean="0">
                <a:solidFill>
                  <a:schemeClr val="tx1"/>
                </a:solidFill>
                <a:latin typeface="Palatino Linotype" panose="02040502050505030304" pitchFamily="18" charset="0"/>
              </a:rPr>
              <a:t>docker</a:t>
            </a:r>
            <a:r>
              <a:rPr lang="en-US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Palatino Linotype" panose="02040502050505030304" pitchFamily="18" charset="0"/>
              </a:rPr>
              <a:t>docker</a:t>
            </a:r>
            <a:r>
              <a:rPr lang="en-US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-compose)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Apache </a:t>
            </a:r>
            <a:r>
              <a:rPr lang="en-US" dirty="0" err="1" smtClean="0">
                <a:solidFill>
                  <a:schemeClr val="tx1"/>
                </a:solidFill>
                <a:latin typeface="Palatino Linotype" panose="02040502050505030304" pitchFamily="18" charset="0"/>
              </a:rPr>
              <a:t>Flink</a:t>
            </a:r>
            <a:r>
              <a:rPr lang="en-US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 and necessary plugins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Apache Kafka (not used in the end)</a:t>
            </a:r>
          </a:p>
          <a:p>
            <a:r>
              <a:rPr lang="en-US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b</a:t>
            </a:r>
            <a:r>
              <a:rPr lang="en-US" b="1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uild</a:t>
            </a:r>
            <a:r>
              <a:rPr lang="en-US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: Build </a:t>
            </a: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both </a:t>
            </a:r>
            <a:r>
              <a:rPr lang="en-US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VisitStreamingApp</a:t>
            </a: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 and </a:t>
            </a:r>
            <a:r>
              <a:rPr lang="en-US" dirty="0" err="1" smtClean="0">
                <a:solidFill>
                  <a:schemeClr val="tx1"/>
                </a:solidFill>
                <a:latin typeface="Palatino Linotype" panose="02040502050505030304" pitchFamily="18" charset="0"/>
              </a:rPr>
              <a:t>NetworkStreamingApp</a:t>
            </a:r>
            <a:endParaRPr lang="en-US" dirty="0" smtClean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v</a:t>
            </a:r>
            <a:r>
              <a:rPr lang="en-US" b="1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isit</a:t>
            </a:r>
            <a:r>
              <a:rPr lang="en-US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: Executes </a:t>
            </a:r>
            <a:r>
              <a:rPr lang="en-US" dirty="0" err="1" smtClean="0">
                <a:solidFill>
                  <a:schemeClr val="tx1"/>
                </a:solidFill>
                <a:latin typeface="Palatino Linotype" panose="02040502050505030304" pitchFamily="18" charset="0"/>
              </a:rPr>
              <a:t>VisitStreamingApp</a:t>
            </a:r>
            <a:r>
              <a:rPr lang="en-US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 in </a:t>
            </a:r>
            <a:r>
              <a:rPr lang="en-US" dirty="0" err="1" smtClean="0">
                <a:solidFill>
                  <a:schemeClr val="tx1"/>
                </a:solidFill>
                <a:latin typeface="Palatino Linotype" panose="02040502050505030304" pitchFamily="18" charset="0"/>
              </a:rPr>
              <a:t>Flink</a:t>
            </a:r>
            <a:r>
              <a:rPr lang="en-US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 Cluster</a:t>
            </a:r>
          </a:p>
          <a:p>
            <a:r>
              <a:rPr lang="en-US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n</a:t>
            </a:r>
            <a:r>
              <a:rPr lang="en-US" b="1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etwork</a:t>
            </a:r>
            <a:r>
              <a:rPr lang="en-US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: Executes </a:t>
            </a:r>
            <a:r>
              <a:rPr lang="en-US" dirty="0" err="1" smtClean="0">
                <a:solidFill>
                  <a:schemeClr val="tx1"/>
                </a:solidFill>
                <a:latin typeface="Palatino Linotype" panose="02040502050505030304" pitchFamily="18" charset="0"/>
              </a:rPr>
              <a:t>NetworkStreamingApp</a:t>
            </a:r>
            <a:r>
              <a:rPr lang="en-US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 in </a:t>
            </a:r>
            <a:r>
              <a:rPr lang="en-US" dirty="0" err="1" smtClean="0">
                <a:solidFill>
                  <a:schemeClr val="tx1"/>
                </a:solidFill>
                <a:latin typeface="Palatino Linotype" panose="02040502050505030304" pitchFamily="18" charset="0"/>
              </a:rPr>
              <a:t>Flink</a:t>
            </a:r>
            <a:r>
              <a:rPr lang="en-US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 Cluster</a:t>
            </a:r>
          </a:p>
          <a:p>
            <a:r>
              <a:rPr lang="en-US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</a:t>
            </a:r>
            <a:r>
              <a:rPr lang="en-US" b="1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top</a:t>
            </a:r>
            <a:r>
              <a:rPr lang="en-US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: Stops Apache </a:t>
            </a:r>
            <a:r>
              <a:rPr lang="en-US" dirty="0" err="1" smtClean="0">
                <a:solidFill>
                  <a:schemeClr val="tx1"/>
                </a:solidFill>
                <a:latin typeface="Palatino Linotype" panose="02040502050505030304" pitchFamily="18" charset="0"/>
              </a:rPr>
              <a:t>Flink</a:t>
            </a:r>
            <a:r>
              <a:rPr lang="en-US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 Cluster and clean /</a:t>
            </a:r>
            <a:r>
              <a:rPr lang="en-US" dirty="0" err="1" smtClean="0">
                <a:solidFill>
                  <a:schemeClr val="tx1"/>
                </a:solidFill>
                <a:latin typeface="Palatino Linotype" panose="02040502050505030304" pitchFamily="18" charset="0"/>
              </a:rPr>
              <a:t>tmp</a:t>
            </a:r>
            <a:r>
              <a:rPr lang="en-US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 data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kill</a:t>
            </a:r>
            <a:r>
              <a:rPr lang="en-US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: Terminate all services and clea</a:t>
            </a:r>
            <a:r>
              <a:rPr lang="en-US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n all data (including </a:t>
            </a:r>
            <a:r>
              <a:rPr lang="en-US" dirty="0" err="1" smtClean="0">
                <a:solidFill>
                  <a:schemeClr val="tx1"/>
                </a:solidFill>
                <a:latin typeface="Palatino Linotype" panose="02040502050505030304" pitchFamily="18" charset="0"/>
              </a:rPr>
              <a:t>docker</a:t>
            </a:r>
            <a:r>
              <a:rPr lang="en-US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 service)</a:t>
            </a:r>
            <a:endParaRPr lang="en-US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12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454819" y="1792400"/>
            <a:ext cx="1395965" cy="439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Palatino Linotype" panose="02040502050505030304" pitchFamily="18" charset="0"/>
              </a:rPr>
              <a:t>DEMO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08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Palatino Linotype" panose="02040502050505030304" pitchFamily="18" charset="0"/>
              </a:rPr>
              <a:t>Improvements #1: Data modelling</a:t>
            </a:r>
            <a:endParaRPr lang="en-US" dirty="0">
              <a:latin typeface="Palatino Linotype" panose="02040502050505030304" pitchFamily="18" charset="0"/>
            </a:endParaRPr>
          </a:p>
        </p:txBody>
      </p:sp>
      <p:grpSp>
        <p:nvGrpSpPr>
          <p:cNvPr id="14" name="Ομάδα 13"/>
          <p:cNvGrpSpPr/>
          <p:nvPr/>
        </p:nvGrpSpPr>
        <p:grpSpPr>
          <a:xfrm>
            <a:off x="4275114" y="940164"/>
            <a:ext cx="1692549" cy="1858037"/>
            <a:chOff x="3863855" y="1100031"/>
            <a:chExt cx="1533167" cy="1675712"/>
          </a:xfrm>
        </p:grpSpPr>
        <p:sp>
          <p:nvSpPr>
            <p:cNvPr id="7" name="Ορθογώνιο 6"/>
            <p:cNvSpPr/>
            <p:nvPr/>
          </p:nvSpPr>
          <p:spPr>
            <a:xfrm>
              <a:off x="3863855" y="1100031"/>
              <a:ext cx="1533167" cy="16757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Palatino Linotype" panose="02040502050505030304" pitchFamily="18" charset="0"/>
              </a:endParaRPr>
            </a:p>
          </p:txBody>
        </p:sp>
        <p:cxnSp>
          <p:nvCxnSpPr>
            <p:cNvPr id="9" name="Ευθεία γραμμή σύνδεσης 8"/>
            <p:cNvCxnSpPr/>
            <p:nvPr/>
          </p:nvCxnSpPr>
          <p:spPr>
            <a:xfrm>
              <a:off x="3863856" y="1375214"/>
              <a:ext cx="15331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823870" y="966551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Palatino Linotype" panose="02040502050505030304" pitchFamily="18" charset="0"/>
              </a:rPr>
              <a:t>Visits</a:t>
            </a:r>
            <a:endParaRPr lang="en-US" sz="1100" b="1" dirty="0">
              <a:latin typeface="Palatino Linotype" panose="0204050205050503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75115" y="1277048"/>
            <a:ext cx="1692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 err="1">
                <a:latin typeface="Palatino Linotype" panose="02040502050505030304" pitchFamily="18" charset="0"/>
              </a:rPr>
              <a:t>visit_id</a:t>
            </a:r>
            <a:r>
              <a:rPr lang="en-US" sz="1000" dirty="0">
                <a:latin typeface="Palatino Linotype" panose="02040502050505030304" pitchFamily="18" charset="0"/>
              </a:rPr>
              <a:t> (PK</a:t>
            </a:r>
            <a:r>
              <a:rPr lang="en-US" sz="1000" dirty="0" smtClean="0">
                <a:latin typeface="Palatino Linotype" panose="02040502050505030304" pitchFamily="18" charset="0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 err="1">
                <a:latin typeface="Palatino Linotype" panose="02040502050505030304" pitchFamily="18" charset="0"/>
              </a:rPr>
              <a:t>task_id</a:t>
            </a:r>
            <a:r>
              <a:rPr lang="en-US" sz="1000" dirty="0">
                <a:latin typeface="Palatino Linotype" panose="02040502050505030304" pitchFamily="18" charset="0"/>
              </a:rPr>
              <a:t> (FK</a:t>
            </a:r>
            <a:r>
              <a:rPr lang="en-US" sz="1000" dirty="0" smtClean="0">
                <a:latin typeface="Palatino Linotype" panose="02040502050505030304" pitchFamily="18" charset="0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 err="1">
                <a:latin typeface="Palatino Linotype" panose="02040502050505030304" pitchFamily="18" charset="0"/>
              </a:rPr>
              <a:t>node_id</a:t>
            </a:r>
            <a:r>
              <a:rPr lang="en-US" sz="1000" dirty="0">
                <a:latin typeface="Palatino Linotype" panose="02040502050505030304" pitchFamily="18" charset="0"/>
              </a:rPr>
              <a:t> (FK</a:t>
            </a:r>
            <a:r>
              <a:rPr lang="en-US" sz="1000" dirty="0" smtClean="0">
                <a:latin typeface="Palatino Linotype" panose="02040502050505030304" pitchFamily="18" charset="0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 err="1" smtClean="0">
                <a:latin typeface="Palatino Linotype" panose="02040502050505030304" pitchFamily="18" charset="0"/>
              </a:rPr>
              <a:t>visit_number</a:t>
            </a:r>
            <a:endParaRPr lang="en-US" sz="1000" dirty="0" smtClean="0">
              <a:latin typeface="Palatino Linotype" panose="0204050205050503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 err="1" smtClean="0">
                <a:latin typeface="Palatino Linotype" panose="02040502050505030304" pitchFamily="18" charset="0"/>
              </a:rPr>
              <a:t>visit_date</a:t>
            </a:r>
            <a:endParaRPr lang="en-US" sz="1000" dirty="0" smtClean="0">
              <a:latin typeface="Palatino Linotype" panose="0204050205050503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 err="1" smtClean="0">
                <a:latin typeface="Palatino Linotype" panose="02040502050505030304" pitchFamily="18" charset="0"/>
              </a:rPr>
              <a:t>original_reported_date</a:t>
            </a:r>
            <a:endParaRPr lang="en-US" sz="1000" dirty="0" smtClean="0">
              <a:latin typeface="Palatino Linotype" panose="0204050205050503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 err="1">
                <a:latin typeface="Palatino Linotype" panose="02040502050505030304" pitchFamily="18" charset="0"/>
              </a:rPr>
              <a:t>engineer_id</a:t>
            </a:r>
            <a:r>
              <a:rPr lang="en-US" sz="1000" dirty="0">
                <a:latin typeface="Palatino Linotype" panose="02040502050505030304" pitchFamily="18" charset="0"/>
              </a:rPr>
              <a:t> (FK</a:t>
            </a:r>
            <a:r>
              <a:rPr lang="en-US" sz="1000" dirty="0" smtClean="0">
                <a:latin typeface="Palatino Linotype" panose="02040502050505030304" pitchFamily="18" charset="0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 err="1" smtClean="0">
                <a:latin typeface="Palatino Linotype" panose="02040502050505030304" pitchFamily="18" charset="0"/>
              </a:rPr>
              <a:t>engineer_skill_level</a:t>
            </a:r>
            <a:endParaRPr lang="en-US" sz="1000" dirty="0" smtClean="0">
              <a:latin typeface="Palatino Linotype" panose="0204050205050503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latin typeface="Palatino Linotype" panose="02040502050505030304" pitchFamily="18" charset="0"/>
              </a:rPr>
              <a:t>outcome</a:t>
            </a:r>
          </a:p>
        </p:txBody>
      </p:sp>
      <p:sp>
        <p:nvSpPr>
          <p:cNvPr id="21" name="Ορθογώνιο 20"/>
          <p:cNvSpPr/>
          <p:nvPr/>
        </p:nvSpPr>
        <p:spPr>
          <a:xfrm>
            <a:off x="7722597" y="1993541"/>
            <a:ext cx="1220205" cy="9638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 Linotype" panose="02040502050505030304" pitchFamily="18" charset="0"/>
            </a:endParaRPr>
          </a:p>
        </p:txBody>
      </p:sp>
      <p:cxnSp>
        <p:nvCxnSpPr>
          <p:cNvPr id="22" name="Ευθεία γραμμή σύνδεσης 21"/>
          <p:cNvCxnSpPr/>
          <p:nvPr/>
        </p:nvCxnSpPr>
        <p:spPr>
          <a:xfrm>
            <a:off x="7722598" y="2313270"/>
            <a:ext cx="1220204" cy="4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72660" y="2016990"/>
            <a:ext cx="1220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latin typeface="Palatino Linotype" panose="02040502050505030304" pitchFamily="18" charset="0"/>
              </a:rPr>
              <a:t>EngineerNotes</a:t>
            </a:r>
            <a:r>
              <a:rPr lang="en-US" sz="1100" b="1" dirty="0" smtClean="0">
                <a:latin typeface="Palatino Linotype" panose="02040502050505030304" pitchFamily="18" charset="0"/>
              </a:rPr>
              <a:t> </a:t>
            </a:r>
            <a:endParaRPr lang="en-US" sz="1100" b="1" dirty="0">
              <a:latin typeface="Palatino Linotype" panose="0204050205050503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22596" y="2383783"/>
            <a:ext cx="12202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 err="1">
                <a:latin typeface="Palatino Linotype" panose="02040502050505030304" pitchFamily="18" charset="0"/>
              </a:rPr>
              <a:t>note_id</a:t>
            </a:r>
            <a:r>
              <a:rPr lang="en-US" sz="900" dirty="0">
                <a:latin typeface="Palatino Linotype" panose="02040502050505030304" pitchFamily="18" charset="0"/>
              </a:rPr>
              <a:t> (</a:t>
            </a:r>
            <a:r>
              <a:rPr lang="en-US" sz="900" dirty="0" smtClean="0">
                <a:latin typeface="Palatino Linotype" panose="02040502050505030304" pitchFamily="18" charset="0"/>
              </a:rPr>
              <a:t>PK)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 err="1">
                <a:latin typeface="Palatino Linotype" panose="02040502050505030304" pitchFamily="18" charset="0"/>
              </a:rPr>
              <a:t>visit_id</a:t>
            </a:r>
            <a:r>
              <a:rPr lang="en-US" sz="900" dirty="0">
                <a:latin typeface="Palatino Linotype" panose="02040502050505030304" pitchFamily="18" charset="0"/>
              </a:rPr>
              <a:t> (FK</a:t>
            </a:r>
            <a:r>
              <a:rPr lang="en-US" sz="900" dirty="0" smtClean="0">
                <a:latin typeface="Palatino Linotype" panose="02040502050505030304" pitchFamily="18" charset="0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 err="1">
                <a:latin typeface="Palatino Linotype" panose="02040502050505030304" pitchFamily="18" charset="0"/>
              </a:rPr>
              <a:t>n</a:t>
            </a:r>
            <a:r>
              <a:rPr lang="en-US" sz="900" dirty="0" err="1" smtClean="0">
                <a:latin typeface="Palatino Linotype" panose="02040502050505030304" pitchFamily="18" charset="0"/>
              </a:rPr>
              <a:t>ote_taken</a:t>
            </a:r>
            <a:endParaRPr lang="en-US" sz="900" dirty="0">
              <a:latin typeface="Palatino Linotype" panose="02040502050505030304" pitchFamily="18" charset="0"/>
            </a:endParaRPr>
          </a:p>
        </p:txBody>
      </p:sp>
      <p:sp>
        <p:nvSpPr>
          <p:cNvPr id="28" name="Ορθογώνιο 27"/>
          <p:cNvSpPr/>
          <p:nvPr/>
        </p:nvSpPr>
        <p:spPr>
          <a:xfrm>
            <a:off x="6124510" y="2957363"/>
            <a:ext cx="1220205" cy="8327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 Linotype" panose="02040502050505030304" pitchFamily="18" charset="0"/>
            </a:endParaRPr>
          </a:p>
        </p:txBody>
      </p:sp>
      <p:cxnSp>
        <p:nvCxnSpPr>
          <p:cNvPr id="29" name="Ευθεία γραμμή σύνδεσης 28"/>
          <p:cNvCxnSpPr/>
          <p:nvPr/>
        </p:nvCxnSpPr>
        <p:spPr>
          <a:xfrm>
            <a:off x="6124511" y="3277092"/>
            <a:ext cx="1220204" cy="4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08882" y="2982576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Palatino Linotype" panose="02040502050505030304" pitchFamily="18" charset="0"/>
              </a:rPr>
              <a:t>Tasks </a:t>
            </a:r>
            <a:endParaRPr lang="en-US" sz="1100" b="1" dirty="0">
              <a:latin typeface="Palatino Linotype" panose="0204050205050503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24509" y="3347605"/>
            <a:ext cx="122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 err="1">
                <a:latin typeface="Palatino Linotype" panose="02040502050505030304" pitchFamily="18" charset="0"/>
              </a:rPr>
              <a:t>task_id</a:t>
            </a:r>
            <a:r>
              <a:rPr lang="en-US" sz="900" dirty="0">
                <a:latin typeface="Palatino Linotype" panose="02040502050505030304" pitchFamily="18" charset="0"/>
              </a:rPr>
              <a:t> (PK</a:t>
            </a:r>
            <a:r>
              <a:rPr lang="en-US" sz="900" dirty="0" smtClean="0">
                <a:latin typeface="Palatino Linotype" panose="02040502050505030304" pitchFamily="18" charset="0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 err="1">
                <a:latin typeface="Palatino Linotype" panose="02040502050505030304" pitchFamily="18" charset="0"/>
              </a:rPr>
              <a:t>task_type</a:t>
            </a:r>
            <a:endParaRPr lang="en-US" sz="900" dirty="0">
              <a:latin typeface="Palatino Linotype" panose="02040502050505030304" pitchFamily="18" charset="0"/>
            </a:endParaRPr>
          </a:p>
        </p:txBody>
      </p:sp>
      <p:sp>
        <p:nvSpPr>
          <p:cNvPr id="32" name="Ορθογώνιο 31"/>
          <p:cNvSpPr/>
          <p:nvPr/>
        </p:nvSpPr>
        <p:spPr>
          <a:xfrm>
            <a:off x="1835946" y="1458292"/>
            <a:ext cx="1220205" cy="9622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 Linotype" panose="02040502050505030304" pitchFamily="18" charset="0"/>
            </a:endParaRPr>
          </a:p>
        </p:txBody>
      </p:sp>
      <p:cxnSp>
        <p:nvCxnSpPr>
          <p:cNvPr id="33" name="Ευθεία γραμμή σύνδεσης 32"/>
          <p:cNvCxnSpPr/>
          <p:nvPr/>
        </p:nvCxnSpPr>
        <p:spPr>
          <a:xfrm>
            <a:off x="1835947" y="1778021"/>
            <a:ext cx="1220204" cy="4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20318" y="1483505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Palatino Linotype" panose="02040502050505030304" pitchFamily="18" charset="0"/>
              </a:rPr>
              <a:t>Nodes </a:t>
            </a:r>
            <a:endParaRPr lang="en-US" sz="1100" b="1" dirty="0">
              <a:latin typeface="Palatino Linotype" panose="0204050205050503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35945" y="1848534"/>
            <a:ext cx="12202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 err="1">
                <a:latin typeface="Palatino Linotype" panose="02040502050505030304" pitchFamily="18" charset="0"/>
              </a:rPr>
              <a:t>node_id</a:t>
            </a:r>
            <a:r>
              <a:rPr lang="en-US" sz="900" dirty="0">
                <a:latin typeface="Palatino Linotype" panose="02040502050505030304" pitchFamily="18" charset="0"/>
              </a:rPr>
              <a:t> (PK</a:t>
            </a:r>
            <a:r>
              <a:rPr lang="en-US" sz="900" dirty="0" smtClean="0">
                <a:latin typeface="Palatino Linotype" panose="02040502050505030304" pitchFamily="18" charset="0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 err="1" smtClean="0">
                <a:latin typeface="Palatino Linotype" panose="02040502050505030304" pitchFamily="18" charset="0"/>
              </a:rPr>
              <a:t>node_age</a:t>
            </a:r>
            <a:endParaRPr lang="en-US" sz="900" dirty="0" smtClean="0">
              <a:latin typeface="Palatino Linotype" panose="0204050205050503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 err="1">
                <a:latin typeface="Palatino Linotype" panose="02040502050505030304" pitchFamily="18" charset="0"/>
              </a:rPr>
              <a:t>node_type</a:t>
            </a:r>
            <a:endParaRPr lang="en-US" sz="900" dirty="0">
              <a:latin typeface="Palatino Linotype" panose="02040502050505030304" pitchFamily="18" charset="0"/>
            </a:endParaRPr>
          </a:p>
        </p:txBody>
      </p:sp>
      <p:sp>
        <p:nvSpPr>
          <p:cNvPr id="36" name="Ορθογώνιο 35"/>
          <p:cNvSpPr/>
          <p:nvPr/>
        </p:nvSpPr>
        <p:spPr>
          <a:xfrm>
            <a:off x="1021166" y="2957363"/>
            <a:ext cx="1220205" cy="8327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 Linotype" panose="02040502050505030304" pitchFamily="18" charset="0"/>
            </a:endParaRPr>
          </a:p>
        </p:txBody>
      </p:sp>
      <p:cxnSp>
        <p:nvCxnSpPr>
          <p:cNvPr id="37" name="Ευθεία γραμμή σύνδεσης 36"/>
          <p:cNvCxnSpPr/>
          <p:nvPr/>
        </p:nvCxnSpPr>
        <p:spPr>
          <a:xfrm>
            <a:off x="1021167" y="3277092"/>
            <a:ext cx="1220204" cy="4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43661" y="2986423"/>
            <a:ext cx="790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Palatino Linotype" panose="02040502050505030304" pitchFamily="18" charset="0"/>
              </a:rPr>
              <a:t>Network </a:t>
            </a:r>
            <a:endParaRPr lang="en-US" sz="1100" b="1" dirty="0">
              <a:latin typeface="Palatino Linotype" panose="0204050205050503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21165" y="3347605"/>
            <a:ext cx="122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 err="1" smtClean="0">
                <a:latin typeface="Palatino Linotype" panose="02040502050505030304" pitchFamily="18" charset="0"/>
              </a:rPr>
              <a:t>node_id</a:t>
            </a:r>
            <a:endParaRPr lang="en-US" sz="900" dirty="0" smtClean="0">
              <a:latin typeface="Palatino Linotype" panose="0204050205050503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 err="1" smtClean="0">
                <a:latin typeface="Palatino Linotype" panose="02040502050505030304" pitchFamily="18" charset="0"/>
              </a:rPr>
              <a:t>Adj_node</a:t>
            </a:r>
            <a:endParaRPr lang="en-US" sz="900" dirty="0">
              <a:latin typeface="Palatino Linotype" panose="02040502050505030304" pitchFamily="18" charset="0"/>
            </a:endParaRPr>
          </a:p>
        </p:txBody>
      </p:sp>
      <p:sp>
        <p:nvSpPr>
          <p:cNvPr id="40" name="Ορθογώνιο 39"/>
          <p:cNvSpPr/>
          <p:nvPr/>
        </p:nvSpPr>
        <p:spPr>
          <a:xfrm>
            <a:off x="6829883" y="959627"/>
            <a:ext cx="1341868" cy="7854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 Linotype" panose="02040502050505030304" pitchFamily="18" charset="0"/>
            </a:endParaRPr>
          </a:p>
        </p:txBody>
      </p:sp>
      <p:cxnSp>
        <p:nvCxnSpPr>
          <p:cNvPr id="41" name="Ευθεία γραμμή σύνδεσης 40"/>
          <p:cNvCxnSpPr/>
          <p:nvPr/>
        </p:nvCxnSpPr>
        <p:spPr>
          <a:xfrm flipV="1">
            <a:off x="6829884" y="1271246"/>
            <a:ext cx="1341867" cy="8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047808" y="989952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Palatino Linotype" panose="02040502050505030304" pitchFamily="18" charset="0"/>
              </a:rPr>
              <a:t>Engineers </a:t>
            </a:r>
            <a:endParaRPr lang="en-US" sz="1100" b="1" dirty="0">
              <a:latin typeface="Palatino Linotype" panose="0204050205050503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08346" y="1318726"/>
            <a:ext cx="136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 err="1">
                <a:latin typeface="Palatino Linotype" panose="02040502050505030304" pitchFamily="18" charset="0"/>
              </a:rPr>
              <a:t>engineer_id</a:t>
            </a:r>
            <a:r>
              <a:rPr lang="en-US" sz="900" dirty="0">
                <a:latin typeface="Palatino Linotype" panose="02040502050505030304" pitchFamily="18" charset="0"/>
              </a:rPr>
              <a:t> (PK</a:t>
            </a:r>
            <a:r>
              <a:rPr lang="en-US" sz="900" dirty="0" smtClean="0">
                <a:latin typeface="Palatino Linotype" panose="02040502050505030304" pitchFamily="18" charset="0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 err="1">
                <a:latin typeface="Palatino Linotype" panose="02040502050505030304" pitchFamily="18" charset="0"/>
              </a:rPr>
              <a:t>engineer_skill_level</a:t>
            </a:r>
            <a:endParaRPr lang="en-US" sz="900" dirty="0">
              <a:latin typeface="Palatino Linotype" panose="02040502050505030304" pitchFamily="18" charset="0"/>
            </a:endParaRPr>
          </a:p>
        </p:txBody>
      </p:sp>
      <p:cxnSp>
        <p:nvCxnSpPr>
          <p:cNvPr id="50" name="Ευθεία γραμμή σύνδεσης 49"/>
          <p:cNvCxnSpPr>
            <a:endCxn id="35" idx="3"/>
          </p:cNvCxnSpPr>
          <p:nvPr/>
        </p:nvCxnSpPr>
        <p:spPr>
          <a:xfrm flipH="1">
            <a:off x="3056151" y="1848534"/>
            <a:ext cx="1218962" cy="25391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Ευθεία γραμμή σύνδεσης 51"/>
          <p:cNvCxnSpPr/>
          <p:nvPr/>
        </p:nvCxnSpPr>
        <p:spPr>
          <a:xfrm flipH="1" flipV="1">
            <a:off x="5967663" y="2074004"/>
            <a:ext cx="1754933" cy="3453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Ευθεία γραμμή σύνδεσης 53"/>
          <p:cNvCxnSpPr>
            <a:stCxn id="30" idx="0"/>
          </p:cNvCxnSpPr>
          <p:nvPr/>
        </p:nvCxnSpPr>
        <p:spPr>
          <a:xfrm flipH="1" flipV="1">
            <a:off x="5967663" y="2213220"/>
            <a:ext cx="739538" cy="76935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Ευθεία γραμμή σύνδεσης 58"/>
          <p:cNvCxnSpPr>
            <a:stCxn id="43" idx="1"/>
          </p:cNvCxnSpPr>
          <p:nvPr/>
        </p:nvCxnSpPr>
        <p:spPr>
          <a:xfrm flipH="1">
            <a:off x="5981448" y="1503392"/>
            <a:ext cx="826898" cy="41150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03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Improvements </a:t>
            </a:r>
            <a:r>
              <a:rPr lang="en-US" dirty="0" smtClean="0">
                <a:latin typeface="Palatino Linotype" panose="02040502050505030304" pitchFamily="18" charset="0"/>
              </a:rPr>
              <a:t>#</a:t>
            </a:r>
            <a:r>
              <a:rPr lang="en-US" dirty="0">
                <a:latin typeface="Palatino Linotype" panose="02040502050505030304" pitchFamily="18" charset="0"/>
              </a:rPr>
              <a:t>2</a:t>
            </a:r>
            <a:r>
              <a:rPr lang="en-US" dirty="0" smtClean="0">
                <a:latin typeface="Palatino Linotype" panose="02040502050505030304" pitchFamily="18" charset="0"/>
              </a:rPr>
              <a:t>: Data fetching from S3</a:t>
            </a:r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1026" name="Picture 2" descr="https://miro.medium.com/v2/resize:fit:875/1*yqMSmuXFlwyPjaXeYO75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" y="1286913"/>
            <a:ext cx="5093608" cy="172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80146" y="920034"/>
            <a:ext cx="525951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alatino Linotype" panose="02040502050505030304" pitchFamily="18" charset="0"/>
              </a:rPr>
              <a:t>Continuous polling in intervals</a:t>
            </a:r>
            <a:endParaRPr lang="en-US" dirty="0" smtClean="0">
              <a:latin typeface="Palatino Linotype" panose="02040502050505030304" pitchFamily="18" charset="0"/>
            </a:endParaRPr>
          </a:p>
          <a:p>
            <a:r>
              <a:rPr lang="en-US" dirty="0" smtClean="0">
                <a:latin typeface="Palatino Linotype" panose="02040502050505030304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(-) Too many requests</a:t>
            </a:r>
          </a:p>
          <a:p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(-) In case large interval, data can wait for long time</a:t>
            </a:r>
          </a:p>
          <a:p>
            <a:r>
              <a:rPr lang="en-US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	(-) Default Source keeps track </a:t>
            </a:r>
            <a:r>
              <a:rPr lang="en-US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of already processed files in state store, cannot scale indefinitely</a:t>
            </a: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  <a:endParaRPr lang="en-US" dirty="0" smtClean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alatino Linotype" panose="02040502050505030304" pitchFamily="18" charset="0"/>
              </a:rPr>
              <a:t>Custom Source Operator</a:t>
            </a:r>
            <a:endParaRPr lang="en-US" dirty="0" smtClean="0">
              <a:latin typeface="Palatino Linotype" panose="02040502050505030304" pitchFamily="18" charset="0"/>
            </a:endParaRPr>
          </a:p>
          <a:p>
            <a:r>
              <a:rPr lang="en-US" dirty="0" smtClean="0">
                <a:latin typeface="Palatino Linotype" panose="02040502050505030304" pitchFamily="18" charset="0"/>
              </a:rPr>
              <a:t>	N</a:t>
            </a:r>
            <a:r>
              <a:rPr lang="en-US" dirty="0" smtClean="0">
                <a:latin typeface="Palatino Linotype" panose="02040502050505030304" pitchFamily="18" charset="0"/>
              </a:rPr>
              <a:t>otification </a:t>
            </a:r>
            <a:r>
              <a:rPr lang="en-US" dirty="0">
                <a:latin typeface="Palatino Linotype" panose="02040502050505030304" pitchFamily="18" charset="0"/>
              </a:rPr>
              <a:t>can trigger the processing of the newly uploaded file without waiting for a scheduled scan of the </a:t>
            </a:r>
            <a:r>
              <a:rPr lang="en-US" dirty="0" smtClean="0">
                <a:latin typeface="Palatino Linotype" panose="02040502050505030304" pitchFamily="18" charset="0"/>
              </a:rPr>
              <a:t>bucket</a:t>
            </a: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  <a:r>
              <a:rPr lang="en-US" dirty="0" smtClean="0">
                <a:solidFill>
                  <a:srgbClr val="00B050"/>
                </a:solidFill>
                <a:latin typeface="Palatino Linotype" panose="02040502050505030304" pitchFamily="18" charset="0"/>
              </a:rPr>
              <a:t>(+) </a:t>
            </a:r>
            <a:r>
              <a:rPr lang="en-US" dirty="0" smtClean="0">
                <a:solidFill>
                  <a:srgbClr val="00B050"/>
                </a:solidFill>
                <a:latin typeface="Palatino Linotype" panose="02040502050505030304" pitchFamily="18" charset="0"/>
              </a:rPr>
              <a:t>Reduced latency </a:t>
            </a:r>
            <a:r>
              <a:rPr lang="en-US" dirty="0">
                <a:solidFill>
                  <a:srgbClr val="00B050"/>
                </a:solidFill>
                <a:latin typeface="Palatino Linotype" panose="02040502050505030304" pitchFamily="18" charset="0"/>
              </a:rPr>
              <a:t>and overhead</a:t>
            </a:r>
            <a:r>
              <a:rPr lang="en-US" dirty="0" smtClean="0">
                <a:solidFill>
                  <a:srgbClr val="00B050"/>
                </a:solidFill>
                <a:latin typeface="Palatino Linotype" panose="02040502050505030304" pitchFamily="18" charset="0"/>
              </a:rPr>
              <a:t>.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Ορθογώνιο 2"/>
          <p:cNvSpPr/>
          <p:nvPr/>
        </p:nvSpPr>
        <p:spPr>
          <a:xfrm>
            <a:off x="2023909" y="3243748"/>
            <a:ext cx="59719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latin typeface="Palatino Linotype" panose="02040502050505030304" pitchFamily="18" charset="0"/>
              </a:rPr>
              <a:t>https://medium.com/datareply/event-driven-file-ingestion-using-flink-source-api-cfe45e43f88b</a:t>
            </a:r>
            <a:endParaRPr lang="en-US" sz="1200" i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67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380</Words>
  <Application>Microsoft Office PowerPoint</Application>
  <PresentationFormat>Προσαρμογή</PresentationFormat>
  <Paragraphs>96</Paragraphs>
  <Slides>8</Slides>
  <Notes>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8</vt:i4>
      </vt:variant>
    </vt:vector>
  </HeadingPairs>
  <TitlesOfParts>
    <vt:vector size="13" baseType="lpstr">
      <vt:lpstr>Arial</vt:lpstr>
      <vt:lpstr>Palatino Linotype</vt:lpstr>
      <vt:lpstr>Wingdings</vt:lpstr>
      <vt:lpstr>Calibri</vt:lpstr>
      <vt:lpstr>Simple Light</vt:lpstr>
      <vt:lpstr>Satalia Data Engineering Challenge</vt:lpstr>
      <vt:lpstr>Introduction</vt:lpstr>
      <vt:lpstr>Παρουσίαση του PowerPoint</vt:lpstr>
      <vt:lpstr>Data Processing Applications</vt:lpstr>
      <vt:lpstr>./manage.sh execution script</vt:lpstr>
      <vt:lpstr>DEMO</vt:lpstr>
      <vt:lpstr>Improvements #1: Data modelling</vt:lpstr>
      <vt:lpstr>Improvements #2: Data fetching from S3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Stefanos Kalogerakis</dc:creator>
  <cp:lastModifiedBy>Stefanos Kalogerakis</cp:lastModifiedBy>
  <cp:revision>21</cp:revision>
  <dcterms:created xsi:type="dcterms:W3CDTF">2023-03-19T20:34:28Z</dcterms:created>
  <dcterms:modified xsi:type="dcterms:W3CDTF">2024-11-19T09:29:39Z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2022-04-19T00:00:00Z</vt:filetime>
  </property>
  <property fmtid="{D5CDD505-2E9C-101B-9397-08002B2CF9AE}" pid="3" name="LastSaved">
    <vt:filetime>2023-03-19T00:00:00Z</vt:filetime>
  </property>
  <property fmtid="{D5CDD505-2E9C-101B-9397-08002B2CF9AE}" pid="4" name="Producer">
    <vt:lpwstr>macOS Version 11.2.2 (Build 20D80) Quartz PDFContext</vt:lpwstr>
  </property>
</Properties>
</file>