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obo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DB0E69C-F458-40AB-A9CD-6181C3BD6008}">
  <a:tblStyle styleId="{6DB0E69C-F458-40AB-A9CD-6181C3BD600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11" Type="http://schemas.openxmlformats.org/officeDocument/2006/relationships/slide" Target="slides/slide6.xml"/><Relationship Id="rId22" Type="http://schemas.openxmlformats.org/officeDocument/2006/relationships/font" Target="fonts/Roboto-italic.fntdata"/><Relationship Id="rId10" Type="http://schemas.openxmlformats.org/officeDocument/2006/relationships/slide" Target="slides/slide5.xml"/><Relationship Id="rId21" Type="http://schemas.openxmlformats.org/officeDocument/2006/relationships/font" Target="fonts/Robo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Roboto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4dcf75318e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4dcf75318e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4dcf75318e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4dcf75318e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4dcf75318e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4dcf75318e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4dcf75318e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4dcf75318e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4dcf75318e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4dcf75318e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4dcf75318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4dcf75318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4dcf75318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4dcf75318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4dcf75318e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4dcf75318e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4dcf75318e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4dcf75318e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4dcf75318e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4dcf75318e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4dcf75318e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4dcf75318e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4dcf75318e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4dcf75318e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4dcf75318e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4dcf75318e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14032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Tutorial 4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Linked Lists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</a:t>
            </a:r>
            <a:endParaRPr/>
          </a:p>
        </p:txBody>
      </p:sp>
      <p:sp>
        <p:nvSpPr>
          <p:cNvPr id="107" name="Google Shape;107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1)</a:t>
            </a: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Get the middle of the linked list.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2) </a:t>
            </a: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Reverse the second half of the linked list.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3)</a:t>
            </a: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Check if the first half and second half are identical.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24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4) </a:t>
            </a: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Construct the original linked list by reversing the second half again and attaching it back to the first half</a:t>
            </a:r>
            <a:endParaRPr sz="2400"/>
          </a:p>
        </p:txBody>
      </p:sp>
      <p:sp>
        <p:nvSpPr>
          <p:cNvPr id="108" name="Google Shape;108;p22"/>
          <p:cNvSpPr txBox="1"/>
          <p:nvPr/>
        </p:nvSpPr>
        <p:spPr>
          <a:xfrm>
            <a:off x="4386700" y="4877200"/>
            <a:ext cx="4666500" cy="1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https://www.geeksforgeeks.org/function-to-check-if-a-singly-linked-list-is-palindrome/</a:t>
            </a:r>
            <a:r>
              <a:rPr lang="en" sz="900"/>
              <a:t>/</a:t>
            </a:r>
            <a:endParaRPr sz="9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Q4.) Append one list at the end of another list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14" name="Google Shape;114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274E13"/>
                </a:solidFill>
              </a:rPr>
              <a:t>Try yourself [ Refer the lecture slides]</a:t>
            </a:r>
            <a:endParaRPr>
              <a:solidFill>
                <a:srgbClr val="274E13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Q5.) Merge 2 sorted lists to get a single sorted list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20" name="Google Shape;120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Q5.) Merge 2 sorted lists to get a single sorted list</a:t>
            </a:r>
            <a:endParaRPr>
              <a:solidFill>
                <a:srgbClr val="FF0000"/>
              </a:solidFill>
            </a:endParaRPr>
          </a:p>
        </p:txBody>
      </p:sp>
      <p:graphicFrame>
        <p:nvGraphicFramePr>
          <p:cNvPr id="126" name="Google Shape;126;p25"/>
          <p:cNvGraphicFramePr/>
          <p:nvPr/>
        </p:nvGraphicFramePr>
        <p:xfrm>
          <a:off x="391900" y="1017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{6DB0E69C-F458-40AB-A9CD-6181C3BD6008}</a:tableStyleId>
              </a:tblPr>
              <a:tblGrid>
                <a:gridCol w="3700100"/>
                <a:gridCol w="4905400"/>
              </a:tblGrid>
              <a:tr h="3562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Node merge( Node p, Node q ) {</a:t>
                      </a:r>
                      <a:br>
                        <a:rPr lang="en" sz="1800"/>
                      </a:br>
                      <a:r>
                        <a:rPr lang="en" sz="1800"/>
                        <a:t>        if ( p == null) </a:t>
                      </a:r>
                      <a:br>
                        <a:rPr lang="en" sz="1800"/>
                      </a:br>
                      <a:r>
                        <a:rPr lang="en" sz="1800"/>
                        <a:t>           return q;</a:t>
                      </a:r>
                      <a:br>
                        <a:rPr lang="en" sz="1800"/>
                      </a:br>
                      <a:r>
                        <a:rPr lang="en" sz="1800"/>
                        <a:t>        else if ( q == null) </a:t>
                      </a:r>
                      <a:br>
                        <a:rPr lang="en" sz="1800"/>
                      </a:br>
                      <a:r>
                        <a:rPr lang="en" sz="1800"/>
                        <a:t>           return p;</a:t>
                      </a:r>
                      <a:br>
                        <a:rPr lang="en" sz="1800"/>
                      </a:br>
                      <a:r>
                        <a:rPr lang="en" sz="1800"/>
                        <a:t>        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else if (p.item &lt; q.item) {</a:t>
                      </a:r>
                      <a:br>
                        <a:rPr lang="en" sz="1800">
                          <a:solidFill>
                            <a:schemeClr val="dk1"/>
                          </a:solidFill>
                        </a:rPr>
                      </a:br>
                      <a:r>
                        <a:rPr lang="en" sz="1800">
                          <a:solidFill>
                            <a:schemeClr val="dk1"/>
                          </a:solidFill>
                        </a:rPr>
                        <a:t>           p.next = merge( p.next, q );</a:t>
                      </a:r>
                      <a:br>
                        <a:rPr lang="en" sz="1800">
                          <a:solidFill>
                            <a:schemeClr val="dk1"/>
                          </a:solidFill>
                        </a:rPr>
                      </a:br>
                      <a:r>
                        <a:rPr lang="en" sz="1800">
                          <a:solidFill>
                            <a:schemeClr val="dk1"/>
                          </a:solidFill>
                        </a:rPr>
                        <a:t>           return p;</a:t>
                      </a:r>
                      <a:br>
                        <a:rPr lang="en" sz="1800">
                          <a:solidFill>
                            <a:schemeClr val="dk1"/>
                          </a:solidFill>
                        </a:rPr>
                      </a:br>
                      <a:r>
                        <a:rPr lang="en" sz="1800">
                          <a:solidFill>
                            <a:schemeClr val="dk1"/>
                          </a:solidFill>
                        </a:rPr>
                        <a:t>        }</a:t>
                      </a:r>
                      <a:br>
                        <a:rPr lang="en" sz="1800">
                          <a:solidFill>
                            <a:schemeClr val="dk1"/>
                          </a:solidFill>
                        </a:rPr>
                      </a:br>
                      <a:r>
                        <a:rPr lang="en" sz="1800">
                          <a:solidFill>
                            <a:schemeClr val="dk1"/>
                          </a:solidFill>
                        </a:rPr>
                        <a:t>        else {</a:t>
                      </a:r>
                      <a:br>
                        <a:rPr lang="en" sz="1800">
                          <a:solidFill>
                            <a:schemeClr val="dk1"/>
                          </a:solidFill>
                        </a:rPr>
                      </a:br>
                      <a:r>
                        <a:rPr lang="en" sz="1800">
                          <a:solidFill>
                            <a:schemeClr val="dk1"/>
                          </a:solidFill>
                        </a:rPr>
                        <a:t>           q.next = merge( p, q.next );</a:t>
                      </a:r>
                      <a:br>
                        <a:rPr lang="en" sz="1800">
                          <a:solidFill>
                            <a:schemeClr val="dk1"/>
                          </a:solidFill>
                        </a:rPr>
                      </a:br>
                      <a:r>
                        <a:rPr lang="en" sz="1800">
                          <a:solidFill>
                            <a:schemeClr val="dk1"/>
                          </a:solidFill>
                        </a:rPr>
                        <a:t>           return q;</a:t>
                      </a:r>
                      <a:br>
                        <a:rPr lang="en" sz="1800">
                          <a:solidFill>
                            <a:schemeClr val="dk1"/>
                          </a:solidFill>
                        </a:rPr>
                      </a:br>
                      <a:r>
                        <a:rPr lang="en" sz="1800">
                          <a:solidFill>
                            <a:schemeClr val="dk1"/>
                          </a:solidFill>
                        </a:rPr>
                        <a:t>        }</a:t>
                      </a:r>
                      <a:br>
                        <a:rPr lang="en" sz="1800">
                          <a:solidFill>
                            <a:schemeClr val="dk1"/>
                          </a:solidFill>
                        </a:rPr>
                      </a:br>
                      <a:r>
                        <a:rPr lang="en" sz="1800">
                          <a:solidFill>
                            <a:schemeClr val="dk1"/>
                          </a:solidFill>
                        </a:rPr>
                        <a:t>     }</a:t>
                      </a:r>
                      <a:br>
                        <a:rPr lang="en" sz="1800">
                          <a:solidFill>
                            <a:schemeClr val="dk1"/>
                          </a:solidFill>
                        </a:rPr>
                      </a:br>
                      <a:endParaRPr sz="1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Homework Question</a:t>
            </a:r>
            <a:endParaRPr/>
          </a:p>
        </p:txBody>
      </p:sp>
      <p:sp>
        <p:nvSpPr>
          <p:cNvPr id="132" name="Google Shape;132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Pairwise swap elements of a given linked list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Input: 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1-&gt;2-&gt;3-&gt;4-&gt;5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Output:  2-&gt;1-&gt;4-&gt;3-&gt;5,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Input:   1-&gt;2-&gt;3-&gt;4-&gt;5-&gt;6 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Output: 2-&gt;1-&gt;4-&gt;3-&gt;6-&gt;5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2890425" y="1930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 3 Solutions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311700" y="532575"/>
            <a:ext cx="8520600" cy="4036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Q1.) Write a removeDuplicates() function which takes a list and deletes any duplicate nodes from the list. Assume that the list is not sorted.</a:t>
            </a:r>
            <a:endParaRPr sz="24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For example if the linked list is 12-&gt;11-&gt;12-&gt;21-&gt;41-&gt;43-&gt;21 then removeDuplicates() should convert the list to 12-&gt;11-&gt;21-&gt;41-&gt;43.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Simple Approach</a:t>
            </a:r>
            <a:endParaRPr/>
          </a:p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Use 2 loops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Outer loop picks elements of linked list one by one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Inner  loop compares the element picked by the outer loop with rest of the elements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5" name="Google Shape;75;p17"/>
          <p:cNvGraphicFramePr/>
          <p:nvPr/>
        </p:nvGraphicFramePr>
        <p:xfrm>
          <a:off x="0" y="145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{6DB0E69C-F458-40AB-A9CD-6181C3BD6008}</a:tableStyleId>
              </a:tblPr>
              <a:tblGrid>
                <a:gridCol w="4526725"/>
                <a:gridCol w="4526725"/>
              </a:tblGrid>
              <a:tr h="4504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 void remove_duplicates() {</a:t>
                      </a:r>
                      <a:endParaRPr sz="18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        Node ptr1 = null, ptr2 = null, dup = null;</a:t>
                      </a:r>
                      <a:endParaRPr sz="18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        ptr1 = head;</a:t>
                      </a:r>
                      <a:endParaRPr sz="18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  </a:t>
                      </a:r>
                      <a:endParaRPr sz="18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        /* Pick elements one by one */</a:t>
                      </a:r>
                      <a:endParaRPr sz="18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        while (ptr1 != null &amp;&amp; ptr1.next != null) {</a:t>
                      </a:r>
                      <a:endParaRPr sz="18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            ptr2 = ptr1;</a:t>
                      </a:r>
                      <a:endParaRPr sz="18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  </a:t>
                      </a:r>
                      <a:endParaRPr sz="18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            /* Compare the picked element with rest of the elements */</a:t>
                      </a:r>
                      <a:endParaRPr sz="18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            while (ptr2.next != null) {</a:t>
                      </a:r>
                      <a:endParaRPr sz="18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  </a:t>
                      </a:r>
                      <a:endParaRPr sz="18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                /* If duplicate then delete it */</a:t>
                      </a:r>
                      <a:endParaRPr sz="18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                if (ptr1.data == ptr2.next.data) {</a:t>
                      </a:r>
                      <a:endParaRPr sz="18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  </a:t>
                      </a:r>
                      <a:endParaRPr sz="18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                    /* sequence of steps is important here */</a:t>
                      </a:r>
                      <a:endParaRPr sz="18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                    dup = ptr2.next;</a:t>
                      </a:r>
                      <a:endParaRPr sz="18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                    ptr2.next = ptr2.next.next;</a:t>
                      </a:r>
                      <a:endParaRPr sz="18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                    System.gc();</a:t>
                      </a:r>
                      <a:endParaRPr sz="18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                } else /* This is tricky */ {</a:t>
                      </a:r>
                      <a:endParaRPr sz="18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                    ptr2 = ptr2.next;</a:t>
                      </a:r>
                      <a:endParaRPr sz="18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                }</a:t>
                      </a:r>
                      <a:endParaRPr sz="18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            }</a:t>
                      </a:r>
                      <a:endParaRPr sz="18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            ptr1 = ptr1.next;</a:t>
                      </a:r>
                      <a:endParaRPr sz="18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        }</a:t>
                      </a:r>
                      <a:endParaRPr sz="18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    }</a:t>
                      </a:r>
                      <a:endParaRPr sz="18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76" name="Google Shape;76;p17"/>
          <p:cNvSpPr txBox="1"/>
          <p:nvPr/>
        </p:nvSpPr>
        <p:spPr>
          <a:xfrm>
            <a:off x="4709025" y="4953400"/>
            <a:ext cx="4344300" cy="1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https://www.geeksforgeeks.org/remove-duplicates-from-an-unsorted-linked-list/</a:t>
            </a:r>
            <a:endParaRPr sz="9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0000"/>
                </a:solidFill>
              </a:rPr>
              <a:t>Q2. </a:t>
            </a:r>
            <a:r>
              <a:rPr lang="en" sz="30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Reverse alternate K nodes in a Singly Linked List</a:t>
            </a:r>
            <a:endParaRPr sz="30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8"/>
          <p:cNvSpPr txBox="1"/>
          <p:nvPr>
            <p:ph idx="1" type="body"/>
          </p:nvPr>
        </p:nvSpPr>
        <p:spPr>
          <a:xfrm>
            <a:off x="311700" y="15028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Example:</a:t>
            </a:r>
            <a:br>
              <a:rPr lang="en" sz="2400">
                <a:solidFill>
                  <a:srgbClr val="000000"/>
                </a:solidFill>
              </a:rPr>
            </a:br>
            <a:r>
              <a:rPr lang="en" sz="2400">
                <a:solidFill>
                  <a:srgbClr val="000000"/>
                </a:solidFill>
              </a:rPr>
              <a:t>Inputs:   1-&gt;2-&gt;3-&gt;4-&gt;5-&gt;6-&gt;7-&gt;8-&gt;9-&gt;NULL and k = 3</a:t>
            </a:r>
            <a:br>
              <a:rPr lang="en" sz="2400">
                <a:solidFill>
                  <a:srgbClr val="000000"/>
                </a:solidFill>
              </a:rPr>
            </a:br>
            <a:r>
              <a:rPr lang="en" sz="2400">
                <a:solidFill>
                  <a:srgbClr val="000000"/>
                </a:solidFill>
              </a:rPr>
              <a:t>Output:   3-&gt;2-&gt;1-&gt;4-&gt;5-&gt;6-&gt;9-&gt;8-&gt;7-&gt;NULL. </a:t>
            </a:r>
            <a:br>
              <a:rPr lang="en" sz="2400">
                <a:solidFill>
                  <a:srgbClr val="000000"/>
                </a:solidFill>
              </a:rPr>
            </a:br>
            <a:endParaRPr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</a:t>
            </a:r>
            <a:endParaRPr/>
          </a:p>
        </p:txBody>
      </p:sp>
      <p:sp>
        <p:nvSpPr>
          <p:cNvPr id="88" name="Google Shape;88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</a:rPr>
              <a:t>kAltReverse(struct node *head, int k)</a:t>
            </a:r>
            <a:br>
              <a:rPr lang="en">
                <a:solidFill>
                  <a:srgbClr val="000000"/>
                </a:solidFill>
              </a:rPr>
            </a:br>
            <a:r>
              <a:rPr lang="en">
                <a:solidFill>
                  <a:srgbClr val="000000"/>
                </a:solidFill>
              </a:rPr>
              <a:t>  1)  Reverse first k nodes.</a:t>
            </a:r>
            <a:br>
              <a:rPr lang="en">
                <a:solidFill>
                  <a:srgbClr val="000000"/>
                </a:solidFill>
              </a:rPr>
            </a:br>
            <a:r>
              <a:rPr lang="en">
                <a:solidFill>
                  <a:srgbClr val="000000"/>
                </a:solidFill>
              </a:rPr>
              <a:t>  2)  In the modified list head points to the kth node.  So change next </a:t>
            </a:r>
            <a:br>
              <a:rPr lang="en">
                <a:solidFill>
                  <a:srgbClr val="000000"/>
                </a:solidFill>
              </a:rPr>
            </a:br>
            <a:r>
              <a:rPr lang="en">
                <a:solidFill>
                  <a:srgbClr val="000000"/>
                </a:solidFill>
              </a:rPr>
              <a:t>       of head to (k+1)th node</a:t>
            </a:r>
            <a:br>
              <a:rPr lang="en">
                <a:solidFill>
                  <a:srgbClr val="000000"/>
                </a:solidFill>
              </a:rPr>
            </a:br>
            <a:r>
              <a:rPr lang="en">
                <a:solidFill>
                  <a:srgbClr val="000000"/>
                </a:solidFill>
              </a:rPr>
              <a:t>  3)  Move the current pointer to skip next k nodes.</a:t>
            </a:r>
            <a:br>
              <a:rPr lang="en">
                <a:solidFill>
                  <a:srgbClr val="000000"/>
                </a:solidFill>
              </a:rPr>
            </a:br>
            <a:r>
              <a:rPr lang="en">
                <a:solidFill>
                  <a:srgbClr val="000000"/>
                </a:solidFill>
              </a:rPr>
              <a:t>  4)  Call the kAltReverse() recursively for rest of the n - 2k nodes.</a:t>
            </a:r>
            <a:br>
              <a:rPr lang="en">
                <a:solidFill>
                  <a:srgbClr val="000000"/>
                </a:solidFill>
              </a:rPr>
            </a:br>
            <a:r>
              <a:rPr lang="en">
                <a:solidFill>
                  <a:srgbClr val="000000"/>
                </a:solidFill>
              </a:rPr>
              <a:t>  5)  Return new head of the list.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89" name="Google Shape;89;p19"/>
          <p:cNvSpPr txBox="1"/>
          <p:nvPr/>
        </p:nvSpPr>
        <p:spPr>
          <a:xfrm>
            <a:off x="4709025" y="4877200"/>
            <a:ext cx="4344300" cy="1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https://www.geeksforgeeks.org/reverse-alternate-k-nodes-in-a-singly-linked-list/</a:t>
            </a:r>
            <a:r>
              <a:rPr lang="en" sz="900"/>
              <a:t>/</a:t>
            </a:r>
            <a:endParaRPr sz="9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4" name="Google Shape;94;p20"/>
          <p:cNvGraphicFramePr/>
          <p:nvPr/>
        </p:nvGraphicFramePr>
        <p:xfrm>
          <a:off x="76550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{6DB0E69C-F458-40AB-A9CD-6181C3BD6008}</a:tableStyleId>
              </a:tblPr>
              <a:tblGrid>
                <a:gridCol w="4533725"/>
                <a:gridCol w="4533725"/>
              </a:tblGrid>
              <a:tr h="5209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/* Reverses alternate k nodes and</a:t>
                      </a:r>
                      <a:endParaRPr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returns the pointer to the new head node */</a:t>
                      </a:r>
                      <a:endParaRPr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Node kAltReverse(Node node, int k) {</a:t>
                      </a:r>
                      <a:endParaRPr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Node current = node;</a:t>
                      </a:r>
                      <a:endParaRPr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Node next = null, prev = null;</a:t>
                      </a:r>
                      <a:endParaRPr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int count = 0;</a:t>
                      </a:r>
                      <a:endParaRPr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</a:t>
                      </a:r>
                      <a:endParaRPr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/*1) reverse first k nodes of the linked list */</a:t>
                      </a:r>
                      <a:endParaRPr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while (current != null &amp;&amp; count &lt; k) {</a:t>
                      </a:r>
                      <a:endParaRPr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    next = current.next;</a:t>
                      </a:r>
                      <a:endParaRPr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    current.next = prev;</a:t>
                      </a:r>
                      <a:endParaRPr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    prev = current;</a:t>
                      </a:r>
                      <a:endParaRPr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    current = next;</a:t>
                      </a:r>
                      <a:endParaRPr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    count++;</a:t>
                      </a:r>
                      <a:endParaRPr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}</a:t>
                      </a:r>
                      <a:endParaRPr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/* 2) Now head points to the kth node.  So change next </a:t>
                      </a:r>
                      <a:endParaRPr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 of head to (k+1)th node*/</a:t>
                      </a:r>
                      <a:endParaRPr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if (node != null) {</a:t>
                      </a:r>
                      <a:endParaRPr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    node.next = current;</a:t>
                      </a:r>
                      <a:endParaRPr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}</a:t>
                      </a:r>
                      <a:endParaRPr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</a:t>
                      </a:r>
                      <a:endParaRPr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/* 3) We do not want to reverse next k nodes. So move the current </a:t>
                      </a:r>
                      <a:endParaRPr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 pointer to skip next k nodes */</a:t>
                      </a:r>
                      <a:endParaRPr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count = 0;</a:t>
                      </a:r>
                      <a:endParaRPr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while (count &lt; k - 1 &amp;&amp; current != null) {</a:t>
                      </a:r>
                      <a:endParaRPr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    current = current.next;</a:t>
                      </a:r>
                      <a:endParaRPr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    count++;</a:t>
                      </a:r>
                      <a:endParaRPr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}</a:t>
                      </a:r>
                      <a:endParaRPr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</a:t>
                      </a:r>
                      <a:endParaRPr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/* 4) Recursively call for the list starting from current-&gt;next.</a:t>
                      </a:r>
                      <a:endParaRPr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 And make rest of the list as next of first node */</a:t>
                      </a:r>
                      <a:endParaRPr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if (current != null) {</a:t>
                      </a:r>
                      <a:endParaRPr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    current.next = kAltReverse(current.next, k);</a:t>
                      </a:r>
                      <a:endParaRPr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}</a:t>
                      </a:r>
                      <a:endParaRPr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</a:t>
                      </a:r>
                      <a:endParaRPr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/* 5) prev is new head of the input list */</a:t>
                      </a:r>
                      <a:endParaRPr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return prev;</a:t>
                      </a:r>
                      <a:endParaRPr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}</a:t>
                      </a:r>
                      <a:endParaRPr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</a:t>
                      </a:r>
                      <a:endParaRPr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95" name="Google Shape;95;p20"/>
          <p:cNvSpPr txBox="1"/>
          <p:nvPr/>
        </p:nvSpPr>
        <p:spPr>
          <a:xfrm>
            <a:off x="4709025" y="4877200"/>
            <a:ext cx="4344300" cy="1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https://www.geeksforgeeks.org/reverse-alternate-k-nodes-in-a-singly-linked-list//</a:t>
            </a:r>
            <a:endParaRPr sz="9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Q3.) Write a function to check if a singly linked list is palindrome or not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Example: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A-&gt;B-&gt;C-&gt;B-&gt;A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Palindrome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