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4.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0.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11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20"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21"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22"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23"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85A9ABE6-479C-4304-8B69-63CD3081396A}"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hyperlink" Target="https://kubernetes.io/docs/concepts/workloads/controllers/statefulset/" TargetMode="External"/><Relationship Id="rId2" Type="http://schemas.openxmlformats.org/officeDocument/2006/relationships/slide" Target="../slides/slide10.xml"/><Relationship Id="rId3"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hyperlink" Target="https://kubernetes.io/docs/concepts/workloads/controllers/jobs-run-to-completion/" TargetMode="External"/><Relationship Id="rId2" Type="http://schemas.openxmlformats.org/officeDocument/2006/relationships/slide" Target="../slides/slide12.xml"/><Relationship Id="rId3"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hyperlink" Target="https://kubernetes.io/docs/concepts/workloads/controllers/cron-jobs/" TargetMode="External"/><Relationship Id="rId2" Type="http://schemas.openxmlformats.org/officeDocument/2006/relationships/slide" Target="../slides/slide18.xml"/><Relationship Id="rId3"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hyperlink" Target="https://en.wikipedia.org/wiki/Cron" TargetMode="External"/><Relationship Id="rId2" Type="http://schemas.openxmlformats.org/officeDocument/2006/relationships/slide" Target="../slides/slide19.xml"/><Relationship Id="rId3"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hyperlink" Target="https://kubernetes.io/docs/concepts/configuration/manage-compute-resources-container/" TargetMode="External"/><Relationship Id="rId2" Type="http://schemas.openxmlformats.org/officeDocument/2006/relationships/slide" Target="../slides/slide2.xml"/><Relationship Id="rId3"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hyperlink" Target="https://kubernetes.io/docs/concepts/configuration/manage-compute-resources-container/" TargetMode="External"/><Relationship Id="rId2" Type="http://schemas.openxmlformats.org/officeDocument/2006/relationships/slide" Target="../slides/slide20.xml"/><Relationship Id="rId3"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s://kubernetes.io/docs/concepts/services-networking/ingress/" TargetMode="External"/><Relationship Id="rId2" Type="http://schemas.openxmlformats.org/officeDocument/2006/relationships/slide" Target="../slides/slide5.xml"/><Relationship Id="rId3"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hyperlink" Target="https://kubernetes.io/docs/concepts/services-networking/service/" TargetMode="External"/><Relationship Id="rId2" Type="http://schemas.openxmlformats.org/officeDocument/2006/relationships/hyperlink" Target="https://kubernetes.io/docs/concepts/services-networking/ingress-controllers/" TargetMode="External"/><Relationship Id="rId3" Type="http://schemas.openxmlformats.org/officeDocument/2006/relationships/slide" Target="../slides/slide6.xml"/><Relationship Id="rId4"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hyperlink" Target="https://kubernetes.io/docs/concepts/workloads/controllers/daemonset/" TargetMode="External"/><Relationship Id="rId2" Type="http://schemas.openxmlformats.org/officeDocument/2006/relationships/slide" Target="../slides/slide8.xml"/><Relationship Id="rId3"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sldImg"/>
          </p:nvPr>
        </p:nvSpPr>
        <p:spPr>
          <a:xfrm>
            <a:off x="685800" y="1143000"/>
            <a:ext cx="5485680" cy="3085560"/>
          </a:xfrm>
          <a:prstGeom prst="rect">
            <a:avLst/>
          </a:prstGeom>
          <a:ln w="0">
            <a:noFill/>
          </a:ln>
        </p:spPr>
      </p:sp>
      <p:sp>
        <p:nvSpPr>
          <p:cNvPr id="395"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100" spc="-1" strike="noStrike" u="sng">
                <a:solidFill>
                  <a:srgbClr val="000000"/>
                </a:solidFill>
                <a:uFillTx/>
                <a:latin typeface="Arial"/>
                <a:ea typeface="Arial"/>
                <a:hlinkClick r:id="rId1"/>
              </a:rPr>
              <a:t>https://kubernetes.io/docs/concepts/workloads/controllers/statefulset/</a:t>
            </a:r>
            <a:r>
              <a:rPr b="0" lang="en-US" sz="1100" spc="-1" strike="noStrike">
                <a:solidFill>
                  <a:srgbClr val="000000"/>
                </a:solidFill>
                <a:latin typeface="Arial"/>
                <a:ea typeface="Arial"/>
              </a:rPr>
              <a:t> </a:t>
            </a:r>
            <a:endParaRPr b="0" lang="en-US" sz="1100" spc="-1" strike="noStrike">
              <a:latin typeface="Arial"/>
            </a:endParaRPr>
          </a:p>
        </p:txBody>
      </p:sp>
      <p:sp>
        <p:nvSpPr>
          <p:cNvPr id="396" name="PlaceHolder 3"/>
          <p:cNvSpPr>
            <a:spLocks noGrp="1"/>
          </p:cNvSpPr>
          <p:nvPr>
            <p:ph type="sldNum" idx="37"/>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D557DA77-B213-4BBB-9E2F-27D17AAA4C1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685800" y="1143000"/>
            <a:ext cx="5485680" cy="3085560"/>
          </a:xfrm>
          <a:prstGeom prst="rect">
            <a:avLst/>
          </a:prstGeom>
          <a:ln w="0">
            <a:noFill/>
          </a:ln>
        </p:spPr>
      </p:sp>
      <p:sp>
        <p:nvSpPr>
          <p:cNvPr id="398"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Calibri"/>
                <a:ea typeface="Calibri"/>
              </a:rPr>
              <a:t>Statefulsets are another object that is similar to a deployment, except with the implication that the pods need special treatment, especially when it comes to creation and deletion. These are pets, not cattle.</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StatefulSets are suitable for deploying applications such as Kafka, MySQL, Redis, ZooKeeper, and other applications needing unique, persistent identities and stable hostnames. </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If I need 5 pods, each with a consistent hostname (like redis-0, redis-1, etc) and each has it's own PV, if I lose redis-2, it will be recreated with the same network hostname and pv attached.</a:t>
            </a:r>
            <a:endParaRPr b="0" lang="en-US" sz="1200" spc="-1" strike="noStrike">
              <a:latin typeface="Arial"/>
            </a:endParaRPr>
          </a:p>
        </p:txBody>
      </p:sp>
      <p:sp>
        <p:nvSpPr>
          <p:cNvPr id="399" name="PlaceHolder 3"/>
          <p:cNvSpPr>
            <a:spLocks noGrp="1"/>
          </p:cNvSpPr>
          <p:nvPr>
            <p:ph type="sldNum" idx="38"/>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B96A29DD-E18D-4BC1-8C17-CC57146D0D3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sldImg"/>
          </p:nvPr>
        </p:nvSpPr>
        <p:spPr>
          <a:xfrm>
            <a:off x="685800" y="1143000"/>
            <a:ext cx="5485680" cy="3085560"/>
          </a:xfrm>
          <a:prstGeom prst="rect">
            <a:avLst/>
          </a:prstGeom>
          <a:ln w="0">
            <a:noFill/>
          </a:ln>
        </p:spPr>
      </p:sp>
      <p:sp>
        <p:nvSpPr>
          <p:cNvPr id="401"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457200" indent="-216000">
              <a:lnSpc>
                <a:spcPct val="175000"/>
              </a:lnSpc>
              <a:spcBef>
                <a:spcPts val="2999"/>
              </a:spcBef>
              <a:buNone/>
              <a:tabLst>
                <a:tab algn="l" pos="0"/>
              </a:tabLst>
            </a:pPr>
            <a:r>
              <a:rPr b="0" lang="en-US" sz="1100" spc="-1" strike="noStrike" u="sng">
                <a:solidFill>
                  <a:srgbClr val="000000"/>
                </a:solidFill>
                <a:uFillTx/>
                <a:latin typeface="Arial"/>
                <a:ea typeface="Arial"/>
                <a:hlinkClick r:id="rId1"/>
              </a:rPr>
              <a:t>https://kubernetes.io/docs/concepts/workloads/controllers/jobs-run-to-completion/</a:t>
            </a:r>
            <a:endParaRPr b="0" lang="en-US" sz="1100" spc="-1" strike="noStrike">
              <a:latin typeface="Arial"/>
            </a:endParaRPr>
          </a:p>
          <a:p>
            <a:pPr marL="457200" indent="-216000">
              <a:lnSpc>
                <a:spcPct val="100000"/>
              </a:lnSpc>
              <a:spcBef>
                <a:spcPts val="3801"/>
              </a:spcBef>
              <a:buNone/>
              <a:tabLst>
                <a:tab algn="l" pos="0"/>
              </a:tabLst>
            </a:pPr>
            <a:endParaRPr b="0" lang="en-US" sz="1100" spc="-1" strike="noStrike">
              <a:latin typeface="Arial"/>
            </a:endParaRPr>
          </a:p>
        </p:txBody>
      </p:sp>
      <p:sp>
        <p:nvSpPr>
          <p:cNvPr id="402" name="PlaceHolder 3"/>
          <p:cNvSpPr>
            <a:spLocks noGrp="1"/>
          </p:cNvSpPr>
          <p:nvPr>
            <p:ph type="sldNum" idx="39"/>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AC0FE433-86D8-4B08-84C8-340BBBD4C2F6}"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685800" y="1143000"/>
            <a:ext cx="5485680" cy="3085560"/>
          </a:xfrm>
          <a:prstGeom prst="rect">
            <a:avLst/>
          </a:prstGeom>
          <a:ln w="0">
            <a:noFill/>
          </a:ln>
        </p:spPr>
      </p:sp>
      <p:sp>
        <p:nvSpPr>
          <p:cNvPr id="404"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Calibri"/>
                <a:ea typeface="Calibri"/>
              </a:rPr>
              <a:t>We may have a script or short lived application that we just need to execute and once it terminates, we are done. We could do this by created a "Bare Pod", a Pod object we create directly that does not have a governing Deployment object.</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But what happens if the Pod crashes or the node it is executing on has an issue? A bare Pod object will not get recreated automatically. We may want to retry running the script somewhere else. Job objects can manage this retry logic for us, running our process until it completes successfully.</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r>
              <a:rPr b="0" lang="en-US" sz="1050" spc="-1" strike="noStrike">
                <a:solidFill>
                  <a:srgbClr val="303030"/>
                </a:solidFill>
                <a:highlight>
                  <a:srgbClr val="f7f7f7"/>
                </a:highlight>
                <a:latin typeface="Roboto Mono"/>
                <a:ea typeface="Roboto Mono"/>
              </a:rPr>
              <a:t>Use-cases:</a:t>
            </a:r>
            <a:endParaRPr b="0" lang="en-US" sz="1050" spc="-1" strike="noStrike">
              <a:latin typeface="Arial"/>
            </a:endParaRPr>
          </a:p>
          <a:p>
            <a:pPr marL="216000" indent="-216000">
              <a:lnSpc>
                <a:spcPct val="100000"/>
              </a:lnSpc>
              <a:buNone/>
              <a:tabLst>
                <a:tab algn="l" pos="0"/>
              </a:tabLst>
            </a:pPr>
            <a:r>
              <a:rPr b="0" lang="en-US" sz="1050" spc="-1" strike="noStrike">
                <a:solidFill>
                  <a:srgbClr val="303030"/>
                </a:solidFill>
                <a:highlight>
                  <a:srgbClr val="f7f7f7"/>
                </a:highlight>
                <a:latin typeface="Roboto Mono"/>
                <a:ea typeface="Roboto Mono"/>
              </a:rPr>
              <a:t>DB backup</a:t>
            </a:r>
            <a:endParaRPr b="0" lang="en-US" sz="1050" spc="-1" strike="noStrike">
              <a:latin typeface="Arial"/>
            </a:endParaRPr>
          </a:p>
          <a:p>
            <a:pPr marL="216000" indent="-216000">
              <a:lnSpc>
                <a:spcPct val="100000"/>
              </a:lnSpc>
              <a:buNone/>
              <a:tabLst>
                <a:tab algn="l" pos="0"/>
              </a:tabLst>
            </a:pPr>
            <a:r>
              <a:rPr b="0" lang="en-US" sz="1050" spc="-1" strike="noStrike">
                <a:solidFill>
                  <a:srgbClr val="303030"/>
                </a:solidFill>
                <a:highlight>
                  <a:srgbClr val="f7f7f7"/>
                </a:highlight>
                <a:latin typeface="Roboto Mono"/>
                <a:ea typeface="Roboto Mono"/>
              </a:rPr>
              <a:t>Report generation</a:t>
            </a:r>
            <a:endParaRPr b="0" lang="en-US" sz="1050" spc="-1" strike="noStrike">
              <a:latin typeface="Arial"/>
            </a:endParaRPr>
          </a:p>
          <a:p>
            <a:pPr marL="216000" indent="-216000">
              <a:lnSpc>
                <a:spcPct val="100000"/>
              </a:lnSpc>
              <a:buNone/>
              <a:tabLst>
                <a:tab algn="l" pos="0"/>
              </a:tabLst>
            </a:pPr>
            <a:r>
              <a:rPr b="0" lang="en-US" sz="1050" spc="-1" strike="noStrike">
                <a:solidFill>
                  <a:srgbClr val="303030"/>
                </a:solidFill>
                <a:highlight>
                  <a:srgbClr val="f7f7f7"/>
                </a:highlight>
                <a:latin typeface="Roboto Mono"/>
                <a:ea typeface="Roboto Mono"/>
              </a:rPr>
              <a:t>data analytics jobs</a:t>
            </a:r>
            <a:endParaRPr b="0" lang="en-US" sz="1050" spc="-1" strike="noStrike">
              <a:latin typeface="Arial"/>
            </a:endParaRPr>
          </a:p>
          <a:p>
            <a:pPr marL="216000" indent="-216000">
              <a:lnSpc>
                <a:spcPct val="100000"/>
              </a:lnSpc>
              <a:buNone/>
              <a:tabLst>
                <a:tab algn="l" pos="0"/>
              </a:tabLst>
            </a:pPr>
            <a:endParaRPr b="0" lang="en-US" sz="1200" spc="-1" strike="noStrike">
              <a:latin typeface="Arial"/>
            </a:endParaRPr>
          </a:p>
        </p:txBody>
      </p:sp>
      <p:sp>
        <p:nvSpPr>
          <p:cNvPr id="405" name="PlaceHolder 3"/>
          <p:cNvSpPr>
            <a:spLocks noGrp="1"/>
          </p:cNvSpPr>
          <p:nvPr>
            <p:ph type="sldNum" idx="40"/>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36FB0AC0-7C7E-4321-AD94-4B170C1A5D07}"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sldImg"/>
          </p:nvPr>
        </p:nvSpPr>
        <p:spPr>
          <a:xfrm>
            <a:off x="685800" y="1143000"/>
            <a:ext cx="5485680" cy="3085560"/>
          </a:xfrm>
          <a:prstGeom prst="rect">
            <a:avLst/>
          </a:prstGeom>
          <a:ln w="0">
            <a:noFill/>
          </a:ln>
        </p:spPr>
      </p:sp>
      <p:sp>
        <p:nvSpPr>
          <p:cNvPr id="407"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Calibri"/>
                <a:ea typeface="Calibri"/>
              </a:rPr>
              <a:t>If a pod created by a job fails/crashes/disappears, the Job will create a new pod.</a:t>
            </a:r>
            <a:endParaRPr b="0" lang="en-US" sz="1200" spc="-1" strike="noStrike">
              <a:latin typeface="Arial"/>
            </a:endParaRPr>
          </a:p>
        </p:txBody>
      </p:sp>
      <p:sp>
        <p:nvSpPr>
          <p:cNvPr id="408" name="PlaceHolder 3"/>
          <p:cNvSpPr>
            <a:spLocks noGrp="1"/>
          </p:cNvSpPr>
          <p:nvPr>
            <p:ph type="sldNum" idx="41"/>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692E00F6-7094-4EF5-A544-8807ED13B6D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685800" y="1143000"/>
            <a:ext cx="5485680" cy="3085560"/>
          </a:xfrm>
          <a:prstGeom prst="rect">
            <a:avLst/>
          </a:prstGeom>
          <a:ln w="0">
            <a:noFill/>
          </a:ln>
        </p:spPr>
      </p:sp>
      <p:sp>
        <p:nvSpPr>
          <p:cNvPr id="410"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endParaRPr b="0" lang="en-US" sz="2000" spc="-1" strike="noStrike">
              <a:latin typeface="Arial"/>
            </a:endParaRPr>
          </a:p>
        </p:txBody>
      </p:sp>
      <p:sp>
        <p:nvSpPr>
          <p:cNvPr id="411" name="PlaceHolder 3"/>
          <p:cNvSpPr>
            <a:spLocks noGrp="1"/>
          </p:cNvSpPr>
          <p:nvPr>
            <p:ph type="sldNum" idx="42"/>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87B25B8E-09B1-4981-A2EB-E3515324F2D8}"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sldImg"/>
          </p:nvPr>
        </p:nvSpPr>
        <p:spPr>
          <a:xfrm>
            <a:off x="685800" y="1143000"/>
            <a:ext cx="5485680" cy="3085560"/>
          </a:xfrm>
          <a:prstGeom prst="rect">
            <a:avLst/>
          </a:prstGeom>
          <a:ln w="0">
            <a:noFill/>
          </a:ln>
        </p:spPr>
      </p:sp>
      <p:sp>
        <p:nvSpPr>
          <p:cNvPr id="413"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endParaRPr b="0" lang="en-US" sz="2000" spc="-1" strike="noStrike">
              <a:latin typeface="Arial"/>
            </a:endParaRPr>
          </a:p>
        </p:txBody>
      </p:sp>
      <p:sp>
        <p:nvSpPr>
          <p:cNvPr id="414" name="PlaceHolder 3"/>
          <p:cNvSpPr>
            <a:spLocks noGrp="1"/>
          </p:cNvSpPr>
          <p:nvPr>
            <p:ph type="sldNum" idx="43"/>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C05FC994-E892-4EA9-92BA-27D914B95ACF}"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sldImg"/>
          </p:nvPr>
        </p:nvSpPr>
        <p:spPr>
          <a:xfrm>
            <a:off x="685800" y="1143000"/>
            <a:ext cx="5485680" cy="3085560"/>
          </a:xfrm>
          <a:prstGeom prst="rect">
            <a:avLst/>
          </a:prstGeom>
          <a:ln w="0">
            <a:noFill/>
          </a:ln>
        </p:spPr>
      </p:sp>
      <p:sp>
        <p:nvSpPr>
          <p:cNvPr id="416"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Calibri"/>
                <a:ea typeface="Calibri"/>
              </a:rPr>
              <a:t>If our pod completes with a clean exit-code, then the Job is a success!</a:t>
            </a:r>
            <a:endParaRPr b="0" lang="en-US" sz="1200" spc="-1" strike="noStrike">
              <a:latin typeface="Arial"/>
            </a:endParaRPr>
          </a:p>
        </p:txBody>
      </p:sp>
      <p:sp>
        <p:nvSpPr>
          <p:cNvPr id="417" name="PlaceHolder 3"/>
          <p:cNvSpPr>
            <a:spLocks noGrp="1"/>
          </p:cNvSpPr>
          <p:nvPr>
            <p:ph type="sldNum" idx="44"/>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8B2935F1-AD7E-4A2E-B20D-D7570802696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sldImg"/>
          </p:nvPr>
        </p:nvSpPr>
        <p:spPr>
          <a:xfrm>
            <a:off x="685800" y="1143000"/>
            <a:ext cx="5485680" cy="3085560"/>
          </a:xfrm>
          <a:prstGeom prst="rect">
            <a:avLst/>
          </a:prstGeom>
          <a:ln w="0">
            <a:noFill/>
          </a:ln>
        </p:spPr>
      </p:sp>
      <p:sp>
        <p:nvSpPr>
          <p:cNvPr id="419"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100" spc="-1" strike="noStrike" u="sng">
                <a:solidFill>
                  <a:srgbClr val="000000"/>
                </a:solidFill>
                <a:uFillTx/>
                <a:latin typeface="Arial"/>
                <a:ea typeface="Arial"/>
                <a:hlinkClick r:id="rId1"/>
              </a:rPr>
              <a:t>https://kubernetes.io/docs/concepts/workloads/controllers/cron-jobs/</a:t>
            </a:r>
            <a:endParaRPr b="0" lang="en-US" sz="1100" spc="-1" strike="noStrike">
              <a:latin typeface="Arial"/>
            </a:endParaRPr>
          </a:p>
        </p:txBody>
      </p:sp>
      <p:sp>
        <p:nvSpPr>
          <p:cNvPr id="420" name="PlaceHolder 3"/>
          <p:cNvSpPr>
            <a:spLocks noGrp="1"/>
          </p:cNvSpPr>
          <p:nvPr>
            <p:ph type="sldNum" idx="45"/>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0F57D377-FBF0-494A-9F84-0CB36B9F0B5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sldImg"/>
          </p:nvPr>
        </p:nvSpPr>
        <p:spPr>
          <a:xfrm>
            <a:off x="685800" y="1143000"/>
            <a:ext cx="5485680" cy="3085560"/>
          </a:xfrm>
          <a:prstGeom prst="rect">
            <a:avLst/>
          </a:prstGeom>
          <a:ln w="0">
            <a:noFill/>
          </a:ln>
        </p:spPr>
      </p:sp>
      <p:sp>
        <p:nvSpPr>
          <p:cNvPr id="422"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Calibri"/>
                <a:ea typeface="Calibri"/>
              </a:rPr>
              <a:t>CronJobs simply allow us to create Job objects on a periodic schedule.</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The schedule is defined with typical cron expression syntax, see: </a:t>
            </a:r>
            <a:r>
              <a:rPr b="0" lang="en-US" sz="1100" spc="-1" strike="noStrike" u="sng">
                <a:solidFill>
                  <a:srgbClr val="000000"/>
                </a:solidFill>
                <a:uFillTx/>
                <a:latin typeface="Arial"/>
                <a:ea typeface="Arial"/>
                <a:hlinkClick r:id="rId1"/>
              </a:rPr>
              <a:t>https://en.wikipedia.org/wiki/Cron</a:t>
            </a:r>
            <a:endParaRPr b="0" lang="en-US" sz="11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p:txBody>
      </p:sp>
      <p:sp>
        <p:nvSpPr>
          <p:cNvPr id="423" name="PlaceHolder 3"/>
          <p:cNvSpPr>
            <a:spLocks noGrp="1"/>
          </p:cNvSpPr>
          <p:nvPr>
            <p:ph type="sldNum" idx="46"/>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3927CBD3-67EA-4F8F-8516-24534780EBB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sldImg"/>
          </p:nvPr>
        </p:nvSpPr>
        <p:spPr>
          <a:xfrm>
            <a:off x="685800" y="1143000"/>
            <a:ext cx="5485680" cy="3085560"/>
          </a:xfrm>
          <a:prstGeom prst="rect">
            <a:avLst/>
          </a:prstGeom>
          <a:ln w="0">
            <a:noFill/>
          </a:ln>
        </p:spPr>
      </p:sp>
      <p:sp>
        <p:nvSpPr>
          <p:cNvPr id="371"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100" spc="-1" strike="noStrike" u="sng">
                <a:solidFill>
                  <a:srgbClr val="000000"/>
                </a:solidFill>
                <a:uFillTx/>
                <a:latin typeface="Arial"/>
                <a:ea typeface="Arial"/>
                <a:hlinkClick r:id="rId1"/>
              </a:rPr>
              <a:t>https://kubernetes.io/docs/concepts/configuration/manage-compute-resources-container/</a:t>
            </a:r>
            <a:endParaRPr b="0" lang="en-US" sz="1100" spc="-1" strike="noStrike">
              <a:latin typeface="Arial"/>
            </a:endParaRPr>
          </a:p>
        </p:txBody>
      </p:sp>
      <p:sp>
        <p:nvSpPr>
          <p:cNvPr id="372" name="PlaceHolder 3"/>
          <p:cNvSpPr>
            <a:spLocks noGrp="1"/>
          </p:cNvSpPr>
          <p:nvPr>
            <p:ph type="sldNum" idx="29"/>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32E1A226-50E9-4DE3-B44E-521CA1F0E2C1}"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sldImg"/>
          </p:nvPr>
        </p:nvSpPr>
        <p:spPr>
          <a:xfrm>
            <a:off x="685800" y="1143000"/>
            <a:ext cx="5485680" cy="3085560"/>
          </a:xfrm>
          <a:prstGeom prst="rect">
            <a:avLst/>
          </a:prstGeom>
          <a:ln w="0">
            <a:noFill/>
          </a:ln>
        </p:spPr>
      </p:sp>
      <p:sp>
        <p:nvSpPr>
          <p:cNvPr id="425"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100" spc="-1" strike="noStrike" u="sng">
                <a:solidFill>
                  <a:srgbClr val="000000"/>
                </a:solidFill>
                <a:uFillTx/>
                <a:latin typeface="Arial"/>
                <a:ea typeface="Arial"/>
                <a:hlinkClick r:id="rId1"/>
              </a:rPr>
              <a:t>https://kubernetes.io/docs/concepts/configuration/manage-compute-resources-container/</a:t>
            </a:r>
            <a:endParaRPr b="0" lang="en-US" sz="1100" spc="-1" strike="noStrike">
              <a:latin typeface="Arial"/>
            </a:endParaRPr>
          </a:p>
        </p:txBody>
      </p:sp>
      <p:sp>
        <p:nvSpPr>
          <p:cNvPr id="426" name="PlaceHolder 3"/>
          <p:cNvSpPr>
            <a:spLocks noGrp="1"/>
          </p:cNvSpPr>
          <p:nvPr>
            <p:ph type="sldNum" idx="47"/>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6B9FE4B4-7CCD-4B4F-B068-0ED0914956F4}"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sldImg"/>
          </p:nvPr>
        </p:nvSpPr>
        <p:spPr>
          <a:xfrm>
            <a:off x="685800" y="1143000"/>
            <a:ext cx="5485680" cy="3085560"/>
          </a:xfrm>
          <a:prstGeom prst="rect">
            <a:avLst/>
          </a:prstGeom>
          <a:ln w="0">
            <a:noFill/>
          </a:ln>
        </p:spPr>
      </p:sp>
      <p:sp>
        <p:nvSpPr>
          <p:cNvPr id="428"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endParaRPr b="0" lang="en-US" sz="2000" spc="-1" strike="noStrike">
              <a:latin typeface="Arial"/>
            </a:endParaRPr>
          </a:p>
        </p:txBody>
      </p:sp>
      <p:sp>
        <p:nvSpPr>
          <p:cNvPr id="429" name="PlaceHolder 3"/>
          <p:cNvSpPr>
            <a:spLocks noGrp="1"/>
          </p:cNvSpPr>
          <p:nvPr>
            <p:ph type="sldNum" idx="48"/>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F10C43D6-4F03-420A-82F4-4203C72E05C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sldImg"/>
          </p:nvPr>
        </p:nvSpPr>
        <p:spPr>
          <a:xfrm>
            <a:off x="685800" y="1143000"/>
            <a:ext cx="5485680" cy="3085560"/>
          </a:xfrm>
          <a:prstGeom prst="rect">
            <a:avLst/>
          </a:prstGeom>
          <a:ln w="0">
            <a:noFill/>
          </a:ln>
        </p:spPr>
      </p:sp>
      <p:sp>
        <p:nvSpPr>
          <p:cNvPr id="431"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endParaRPr b="0" lang="en-US" sz="2000" spc="-1" strike="noStrike">
              <a:latin typeface="Arial"/>
            </a:endParaRPr>
          </a:p>
        </p:txBody>
      </p:sp>
      <p:sp>
        <p:nvSpPr>
          <p:cNvPr id="432" name="PlaceHolder 3"/>
          <p:cNvSpPr>
            <a:spLocks noGrp="1"/>
          </p:cNvSpPr>
          <p:nvPr>
            <p:ph type="sldNum" idx="49"/>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82E3BC68-DE68-4D57-9144-40CD35838F0D}"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sldImg"/>
          </p:nvPr>
        </p:nvSpPr>
        <p:spPr>
          <a:xfrm>
            <a:off x="685800" y="1143000"/>
            <a:ext cx="5485680" cy="3085560"/>
          </a:xfrm>
          <a:prstGeom prst="rect">
            <a:avLst/>
          </a:prstGeom>
          <a:ln w="0">
            <a:noFill/>
          </a:ln>
        </p:spPr>
      </p:sp>
      <p:sp>
        <p:nvSpPr>
          <p:cNvPr id="434"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endParaRPr b="0" lang="en-US" sz="2000" spc="-1" strike="noStrike">
              <a:latin typeface="Arial"/>
            </a:endParaRPr>
          </a:p>
        </p:txBody>
      </p:sp>
      <p:sp>
        <p:nvSpPr>
          <p:cNvPr id="435" name="PlaceHolder 3"/>
          <p:cNvSpPr>
            <a:spLocks noGrp="1"/>
          </p:cNvSpPr>
          <p:nvPr>
            <p:ph type="sldNum" idx="50"/>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D56CA3DD-1BF8-45B4-B65F-D8CBB70406ED}"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Img"/>
          </p:nvPr>
        </p:nvSpPr>
        <p:spPr>
          <a:xfrm>
            <a:off x="685800" y="1143000"/>
            <a:ext cx="5485680" cy="3085560"/>
          </a:xfrm>
          <a:prstGeom prst="rect">
            <a:avLst/>
          </a:prstGeom>
          <a:ln w="0">
            <a:noFill/>
          </a:ln>
        </p:spPr>
      </p:sp>
      <p:sp>
        <p:nvSpPr>
          <p:cNvPr id="374"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Calibri"/>
                <a:ea typeface="Calibri"/>
              </a:rPr>
              <a:t>We can limit the amount of RAM and CPU time used by our containers with Resource limits. CPU time = # of millicore * 100ms/millicore so 500m (0.5cpu) means 50ms of cpu time every 100 ms. It cannot exceed it's CPU limit. If a Container exceeds its memory limit, it might be terminated.</a:t>
            </a:r>
            <a:endParaRPr b="0" lang="en-US" sz="1200" spc="-1" strike="noStrike">
              <a:latin typeface="Arial"/>
            </a:endParaRPr>
          </a:p>
        </p:txBody>
      </p:sp>
      <p:sp>
        <p:nvSpPr>
          <p:cNvPr id="375" name="PlaceHolder 3"/>
          <p:cNvSpPr>
            <a:spLocks noGrp="1"/>
          </p:cNvSpPr>
          <p:nvPr>
            <p:ph type="sldNum" idx="30"/>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142F0037-24BA-46ED-A879-1727486A6DE2}"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685800" y="1143000"/>
            <a:ext cx="5485680" cy="3085560"/>
          </a:xfrm>
          <a:prstGeom prst="rect">
            <a:avLst/>
          </a:prstGeom>
          <a:ln w="0">
            <a:noFill/>
          </a:ln>
        </p:spPr>
      </p:sp>
      <p:sp>
        <p:nvSpPr>
          <p:cNvPr id="377"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Calibri"/>
                <a:ea typeface="Calibri"/>
              </a:rPr>
              <a:t>We can also tell kubernetes that we always want a certain amount of resources available for our pod to use, even if it's not currently using them. This is important when a Pod is scheduled to a node.</a:t>
            </a:r>
            <a:endParaRPr b="0" lang="en-US" sz="1200" spc="-1" strike="noStrike">
              <a:latin typeface="Arial"/>
            </a:endParaRPr>
          </a:p>
        </p:txBody>
      </p:sp>
      <p:sp>
        <p:nvSpPr>
          <p:cNvPr id="378" name="PlaceHolder 3"/>
          <p:cNvSpPr>
            <a:spLocks noGrp="1"/>
          </p:cNvSpPr>
          <p:nvPr>
            <p:ph type="sldNum" idx="31"/>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03B6A96E-AC32-4F92-8113-88800A1C036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sldImg"/>
          </p:nvPr>
        </p:nvSpPr>
        <p:spPr>
          <a:xfrm>
            <a:off x="685800" y="1143000"/>
            <a:ext cx="5485680" cy="3085560"/>
          </a:xfrm>
          <a:prstGeom prst="rect">
            <a:avLst/>
          </a:prstGeom>
          <a:ln w="0">
            <a:noFill/>
          </a:ln>
        </p:spPr>
      </p:sp>
      <p:sp>
        <p:nvSpPr>
          <p:cNvPr id="380"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100" spc="-1" strike="noStrike" u="sng">
                <a:solidFill>
                  <a:srgbClr val="000000"/>
                </a:solidFill>
                <a:uFillTx/>
                <a:latin typeface="Arial"/>
                <a:ea typeface="Arial"/>
                <a:hlinkClick r:id="rId1"/>
              </a:rPr>
              <a:t>https://kubernetes.io/docs/concepts/services-networking/ingress/</a:t>
            </a:r>
            <a:r>
              <a:rPr b="0" lang="en-US" sz="1100" spc="-1" strike="noStrike">
                <a:solidFill>
                  <a:srgbClr val="000000"/>
                </a:solidFill>
                <a:latin typeface="Arial"/>
                <a:ea typeface="Arial"/>
              </a:rPr>
              <a:t> </a:t>
            </a:r>
            <a:endParaRPr b="0" lang="en-US" sz="1100" spc="-1" strike="noStrike">
              <a:latin typeface="Arial"/>
            </a:endParaRPr>
          </a:p>
        </p:txBody>
      </p:sp>
      <p:sp>
        <p:nvSpPr>
          <p:cNvPr id="381" name="PlaceHolder 3"/>
          <p:cNvSpPr>
            <a:spLocks noGrp="1"/>
          </p:cNvSpPr>
          <p:nvPr>
            <p:ph type="sldNum" idx="32"/>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A540B0E0-5267-41F1-964E-E4C6AAE9ED9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sldImg"/>
          </p:nvPr>
        </p:nvSpPr>
        <p:spPr>
          <a:xfrm>
            <a:off x="685800" y="1143000"/>
            <a:ext cx="5485680" cy="3085560"/>
          </a:xfrm>
          <a:prstGeom prst="rect">
            <a:avLst/>
          </a:prstGeom>
          <a:ln w="0">
            <a:noFill/>
          </a:ln>
        </p:spPr>
      </p:sp>
      <p:sp>
        <p:nvSpPr>
          <p:cNvPr id="383"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highlight>
                  <a:srgbClr val="ffffff"/>
                </a:highlight>
                <a:latin typeface="Roboto"/>
                <a:ea typeface="Roboto"/>
              </a:rPr>
              <a:t>Ingress exposes HTTP and HTTPS routes from outside the cluster to </a:t>
            </a:r>
            <a:r>
              <a:rPr b="0" lang="en-US" sz="1200" spc="-1" strike="noStrike" u="sng">
                <a:solidFill>
                  <a:srgbClr val="000000"/>
                </a:solidFill>
                <a:highlight>
                  <a:srgbClr val="ffffff"/>
                </a:highlight>
                <a:uFillTx/>
                <a:latin typeface="Roboto"/>
                <a:ea typeface="Roboto"/>
                <a:hlinkClick r:id="rId1"/>
              </a:rPr>
              <a:t>services</a:t>
            </a:r>
            <a:r>
              <a:rPr b="0" lang="en-US" sz="1200" spc="-1" strike="noStrike">
                <a:solidFill>
                  <a:srgbClr val="000000"/>
                </a:solidFill>
                <a:highlight>
                  <a:srgbClr val="ffffff"/>
                </a:highlight>
                <a:latin typeface="Roboto"/>
                <a:ea typeface="Roboto"/>
              </a:rPr>
              <a:t> within the cluster. Traffic routing is controlled by rules defined on the Ingress resource. Depending on the underlying ingress controller implementation, Ingress object can also handle things like SSL termination.</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r>
              <a:rPr b="0" lang="en-US" sz="1200" spc="-1" strike="noStrike">
                <a:solidFill>
                  <a:srgbClr val="000000"/>
                </a:solidFill>
                <a:highlight>
                  <a:srgbClr val="ffffff"/>
                </a:highlight>
                <a:latin typeface="Roboto"/>
                <a:ea typeface="Roboto"/>
              </a:rPr>
              <a:t>An Ingress object will cause an Ingress Controller (essentially a plugin) to configure some underlying device to accommodate it's rules. Here is a list of Ingress controllers, </a:t>
            </a:r>
            <a:r>
              <a:rPr b="0" lang="en-US" sz="1100" spc="-1" strike="noStrike" u="sng">
                <a:solidFill>
                  <a:srgbClr val="000000"/>
                </a:solidFill>
                <a:uFillTx/>
                <a:latin typeface="Arial"/>
                <a:ea typeface="Arial"/>
                <a:hlinkClick r:id="rId2"/>
              </a:rPr>
              <a:t>https://kubernetes.io/docs/concepts/services-networking/ingress-controllers/</a:t>
            </a:r>
            <a:endParaRPr b="0" lang="en-US" sz="1100" spc="-1" strike="noStrike">
              <a:latin typeface="Arial"/>
            </a:endParaRPr>
          </a:p>
        </p:txBody>
      </p:sp>
      <p:sp>
        <p:nvSpPr>
          <p:cNvPr id="384" name="PlaceHolder 3"/>
          <p:cNvSpPr>
            <a:spLocks noGrp="1"/>
          </p:cNvSpPr>
          <p:nvPr>
            <p:ph type="sldNum" idx="33"/>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F6C6FF24-D0DF-4FA0-98EE-8A5910D7B5A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sldImg"/>
          </p:nvPr>
        </p:nvSpPr>
        <p:spPr>
          <a:xfrm>
            <a:off x="685800" y="1143000"/>
            <a:ext cx="5485680" cy="3085560"/>
          </a:xfrm>
          <a:prstGeom prst="rect">
            <a:avLst/>
          </a:prstGeom>
          <a:ln w="0">
            <a:noFill/>
          </a:ln>
        </p:spPr>
      </p:sp>
      <p:sp>
        <p:nvSpPr>
          <p:cNvPr id="386"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Calibri"/>
                <a:ea typeface="Calibri"/>
              </a:rPr>
              <a:t>Ingress objects can be used to give your users a single entrypoint into multiple services. This may also reduce cost as you do not need a public ip for every service.</a:t>
            </a:r>
            <a:endParaRPr b="0" lang="en-US" sz="1200" spc="-1" strike="noStrike">
              <a:latin typeface="Arial"/>
            </a:endParaRPr>
          </a:p>
        </p:txBody>
      </p:sp>
      <p:sp>
        <p:nvSpPr>
          <p:cNvPr id="387" name="PlaceHolder 3"/>
          <p:cNvSpPr>
            <a:spLocks noGrp="1"/>
          </p:cNvSpPr>
          <p:nvPr>
            <p:ph type="sldNum" idx="34"/>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37838455-ED7B-4979-BC2A-1922F27DB6F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685800" y="1143000"/>
            <a:ext cx="5485680" cy="3085560"/>
          </a:xfrm>
          <a:prstGeom prst="rect">
            <a:avLst/>
          </a:prstGeom>
          <a:ln w="0">
            <a:noFill/>
          </a:ln>
        </p:spPr>
      </p:sp>
      <p:sp>
        <p:nvSpPr>
          <p:cNvPr id="389"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100" spc="-1" strike="noStrike" u="sng">
                <a:solidFill>
                  <a:srgbClr val="000000"/>
                </a:solidFill>
                <a:uFillTx/>
                <a:latin typeface="Arial"/>
                <a:ea typeface="Arial"/>
                <a:hlinkClick r:id="rId1"/>
              </a:rPr>
              <a:t>https://kubernetes.io/docs/concepts/workloads/controllers/daemonset/</a:t>
            </a:r>
            <a:r>
              <a:rPr b="0" lang="en-US" sz="1100" spc="-1" strike="noStrike">
                <a:solidFill>
                  <a:srgbClr val="000000"/>
                </a:solidFill>
                <a:latin typeface="Arial"/>
                <a:ea typeface="Arial"/>
              </a:rPr>
              <a:t> </a:t>
            </a:r>
            <a:endParaRPr b="0" lang="en-US" sz="1100" spc="-1" strike="noStrike">
              <a:latin typeface="Arial"/>
            </a:endParaRPr>
          </a:p>
        </p:txBody>
      </p:sp>
      <p:sp>
        <p:nvSpPr>
          <p:cNvPr id="390" name="PlaceHolder 3"/>
          <p:cNvSpPr>
            <a:spLocks noGrp="1"/>
          </p:cNvSpPr>
          <p:nvPr>
            <p:ph type="sldNum" idx="35"/>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803C8262-C6B3-4540-936D-AD5BAB2B0AC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685800" y="1143000"/>
            <a:ext cx="5485680" cy="3085560"/>
          </a:xfrm>
          <a:prstGeom prst="rect">
            <a:avLst/>
          </a:prstGeom>
          <a:ln w="0">
            <a:noFill/>
          </a:ln>
        </p:spPr>
      </p:sp>
      <p:sp>
        <p:nvSpPr>
          <p:cNvPr id="392" name="PlaceHolder 2"/>
          <p:cNvSpPr>
            <a:spLocks noGrp="1"/>
          </p:cNvSpPr>
          <p:nvPr>
            <p:ph type="body"/>
          </p:nvPr>
        </p:nvSpPr>
        <p:spPr>
          <a:xfrm>
            <a:off x="685800" y="4400640"/>
            <a:ext cx="5485680" cy="360000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Calibri"/>
                <a:ea typeface="Calibri"/>
              </a:rPr>
              <a:t>Daemonsets are a special object, similar to a deployment, except it will create exactly one replica of our pod on every node (or some subset chosen by a selector).</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A lot of kubernetes internal services may run as daemonsets. Such as services grabbing metrics about each node or sending logs to a log aggregation system or the tools that attach storage to the nodes. You may have your own if you want to deploy say a network proxy for each node. </a:t>
            </a: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a:p>
            <a:pPr marL="216000" indent="-216000">
              <a:lnSpc>
                <a:spcPct val="100000"/>
              </a:lnSpc>
              <a:buNone/>
              <a:tabLst>
                <a:tab algn="l" pos="0"/>
              </a:tabLst>
            </a:pPr>
            <a:endParaRPr b="0" lang="en-US" sz="1200" spc="-1" strike="noStrike">
              <a:latin typeface="Arial"/>
            </a:endParaRPr>
          </a:p>
        </p:txBody>
      </p:sp>
      <p:sp>
        <p:nvSpPr>
          <p:cNvPr id="393" name="PlaceHolder 3"/>
          <p:cNvSpPr>
            <a:spLocks noGrp="1"/>
          </p:cNvSpPr>
          <p:nvPr>
            <p:ph type="sldNum" idx="36"/>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8A02FE1D-A1EE-478C-A88D-D2F946AFE1B5}" type="slidenum">
              <a:rPr b="0" lang="en-US" sz="1400" spc="-1" strike="noStrike">
                <a:latin typeface="Times New Roman"/>
              </a:rPr>
              <a:t>&lt;number&gt;</a:t>
            </a:fld>
            <a:endParaRPr b="0" lang="en-US"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178C4D4-2EA8-452E-8F29-56AB0B032226}"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29A97AC-1ACC-41A4-9061-27F5421B1EAD}"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7CF47BE-86F5-4467-B12A-F8F4BEC1404D}"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BCF3600-600D-4791-AC8D-1395765D26CA}"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986EE66-ACB5-4C47-8942-E26BF0C2D2ED}"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AD71ACC-6461-4ABD-946F-10C5AB9C7F37}"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69DA72A-BD71-44D6-8731-B798B6B37739}"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06CBEE6-1801-48CB-AADC-1AC6843A2BCF}"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C7AD7AA-8AD8-4CEF-9566-A0A40AA9FC2E}"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704973A-0D24-47A0-955F-BDB9D49F5FA7}"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672780F-7E47-4FB7-A1E7-41AC4427E46F}"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D2266EC-E57B-4087-9554-685295F22F40}"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1602C2AF-B40A-469F-96AE-00A737DA911B}"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3"/>
          </p:nvPr>
        </p:nvSpPr>
        <p:spPr/>
        <p:txBody>
          <a:bodyPr/>
          <a:p>
            <a:fld id="{BCDDAAFC-8A28-4458-85FC-3582927530A2}"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3"/>
          </p:nvPr>
        </p:nvSpPr>
        <p:spPr/>
        <p:txBody>
          <a:bodyPr/>
          <a:p>
            <a:fld id="{4DF0D5A5-B8E0-4071-9731-B50612C2860D}"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3"/>
          </p:nvPr>
        </p:nvSpPr>
        <p:spPr/>
        <p:txBody>
          <a:bodyPr/>
          <a:p>
            <a:fld id="{D0A29B87-8411-4ACE-B550-396E3370F520}"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3"/>
          </p:nvPr>
        </p:nvSpPr>
        <p:spPr/>
        <p:txBody>
          <a:bodyPr/>
          <a:p>
            <a:fld id="{73588EA3-238F-4E39-9BBC-F4E1276FA981}"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3"/>
          </p:nvPr>
        </p:nvSpPr>
        <p:spPr/>
        <p:txBody>
          <a:bodyPr/>
          <a:p>
            <a:fld id="{AF786DDD-A4ED-4C0A-B6C9-C482F1E4E0F0}"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1DB5D3E1-344A-46D9-9856-F8F3A64A969E}"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EF71327A-5116-49B1-B3BF-447EA789AF88}"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F0D46B40-D1A0-4FA6-B2E0-F901436F5AAF}"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3"/>
          </p:nvPr>
        </p:nvSpPr>
        <p:spPr/>
        <p:txBody>
          <a:bodyPr/>
          <a:p>
            <a:fld id="{9A532B7F-708D-47F1-8ADE-81D630A766A6}"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3"/>
          </p:nvPr>
        </p:nvSpPr>
        <p:spPr/>
        <p:txBody>
          <a:bodyPr/>
          <a:p>
            <a:fld id="{119476E7-88ED-47F2-8BE4-767B31D8E2D5}"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3"/>
          </p:nvPr>
        </p:nvSpPr>
        <p:spPr/>
        <p:txBody>
          <a:bodyPr/>
          <a:p>
            <a:fld id="{53B20265-BCB1-4454-81BE-66B89781160F}"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ftr" idx="1"/>
          </p:nvPr>
        </p:nvSpPr>
        <p:spPr>
          <a:xfrm>
            <a:off x="707760" y="6629400"/>
            <a:ext cx="3863880" cy="22824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ffffff"/>
                </a:solidFill>
                <a:latin typeface="Times New Roman"/>
              </a:defRPr>
            </a:lvl1pPr>
          </a:lstStyle>
          <a:p>
            <a:pPr algn="ctr">
              <a:lnSpc>
                <a:spcPct val="100000"/>
              </a:lnSpc>
              <a:buNone/>
            </a:pPr>
            <a:r>
              <a:rPr b="0" lang="en-US" sz="1400" spc="-1" strike="noStrike">
                <a:solidFill>
                  <a:srgbClr val="ffffff"/>
                </a:solidFill>
                <a:latin typeface="Times New Roman"/>
              </a:rPr>
              <a:t>&lt;footer&gt;</a:t>
            </a:r>
            <a:endParaRPr b="0" lang="en-US" sz="1400" spc="-1" strike="noStrike">
              <a:latin typeface="Times New Roman"/>
            </a:endParaRPr>
          </a:p>
        </p:txBody>
      </p:sp>
      <p:sp>
        <p:nvSpPr>
          <p:cNvPr id="39" name="PlaceHolder 2"/>
          <p:cNvSpPr>
            <a:spLocks noGrp="1"/>
          </p:cNvSpPr>
          <p:nvPr>
            <p:ph type="sldNum" idx="2"/>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86D87A20-DAEA-44D9-B540-EBC6DBA4691A}"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40"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1"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8" name=""/>
          <p:cNvSpPr/>
          <p:nvPr/>
        </p:nvSpPr>
        <p:spPr>
          <a:xfrm>
            <a:off x="707760" y="6629760"/>
            <a:ext cx="3863880" cy="22824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US" sz="1400" spc="-1" strike="noStrike">
                <a:solidFill>
                  <a:srgbClr val="ffffff"/>
                </a:solidFill>
                <a:latin typeface="Times New Roman"/>
              </a:rPr>
              <a:t>&lt;footer&gt;</a:t>
            </a:r>
            <a:endParaRPr b="0" lang="en-US" sz="1400" spc="-1" strike="noStrike">
              <a:latin typeface="Arial"/>
            </a:endParaRPr>
          </a:p>
        </p:txBody>
      </p:sp>
      <p:sp>
        <p:nvSpPr>
          <p:cNvPr id="79" name="PlaceHolder 1"/>
          <p:cNvSpPr>
            <a:spLocks noGrp="1"/>
          </p:cNvSpPr>
          <p:nvPr>
            <p:ph type="sldNum" idx="3"/>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7B5C807B-34D4-4D21-9C86-FEC54D63FB2D}"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80"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81"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Google Shape;70;p16"/>
          <p:cNvSpPr/>
          <p:nvPr/>
        </p:nvSpPr>
        <p:spPr>
          <a:xfrm>
            <a:off x="862560" y="478080"/>
            <a:ext cx="8548560" cy="1015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US" sz="6000" spc="-1" strike="noStrike">
                <a:solidFill>
                  <a:srgbClr val="f17e3a"/>
                </a:solidFill>
                <a:latin typeface="Calibri"/>
                <a:ea typeface="Calibri"/>
              </a:rPr>
              <a:t>K8s: Advanced Resources</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952920" y="324000"/>
            <a:ext cx="11231280" cy="90648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Module Outline</a:t>
            </a:r>
            <a:endParaRPr b="0" lang="en-US" sz="3200" spc="-1" strike="noStrike">
              <a:latin typeface="Arial"/>
            </a:endParaRPr>
          </a:p>
        </p:txBody>
      </p:sp>
      <p:sp>
        <p:nvSpPr>
          <p:cNvPr id="192" name="PlaceHolder 2"/>
          <p:cNvSpPr>
            <a:spLocks noGrp="1"/>
          </p:cNvSpPr>
          <p:nvPr>
            <p:ph/>
          </p:nvPr>
        </p:nvSpPr>
        <p:spPr>
          <a:xfrm>
            <a:off x="828000" y="1528200"/>
            <a:ext cx="4986000" cy="5200560"/>
          </a:xfrm>
          <a:prstGeom prst="rect">
            <a:avLst/>
          </a:prstGeom>
          <a:noFill/>
          <a:ln w="0">
            <a:noFill/>
          </a:ln>
        </p:spPr>
        <p:txBody>
          <a:bodyPr lIns="90000" rIns="90000" tIns="46800" bIns="450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Resource Limits</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Ingress</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DaemonSet</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a:buChar char="●"/>
              <a:tabLst>
                <a:tab algn="l" pos="0"/>
              </a:tabLst>
            </a:pPr>
            <a:r>
              <a:rPr b="1" lang="en-US" sz="3000" spc="-1" strike="noStrike">
                <a:solidFill>
                  <a:srgbClr val="888888"/>
                </a:solidFill>
                <a:latin typeface="Helvetica Neue"/>
                <a:ea typeface="Helvetica Neue"/>
              </a:rPr>
              <a:t>StatefulSet</a:t>
            </a:r>
            <a:endParaRPr b="0" lang="en-US" sz="3000" spc="-1" strike="noStrike">
              <a:latin typeface="Arial"/>
            </a:endParaRPr>
          </a:p>
        </p:txBody>
      </p:sp>
      <p:sp>
        <p:nvSpPr>
          <p:cNvPr id="193" name="PlaceHolder 3"/>
          <p:cNvSpPr>
            <a:spLocks noGrp="1"/>
          </p:cNvSpPr>
          <p:nvPr>
            <p:ph type="sldNum" idx="15"/>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334D1D38-0E29-4659-A29E-B1195E400499}"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94" name="PlaceHolder 4"/>
          <p:cNvSpPr>
            <a:spLocks noGrp="1"/>
          </p:cNvSpPr>
          <p:nvPr>
            <p:ph/>
          </p:nvPr>
        </p:nvSpPr>
        <p:spPr>
          <a:xfrm>
            <a:off x="6258240" y="1619280"/>
            <a:ext cx="4986000" cy="4679280"/>
          </a:xfrm>
          <a:prstGeom prst="rect">
            <a:avLst/>
          </a:prstGeom>
          <a:noFill/>
          <a:ln w="0">
            <a:noFill/>
          </a:ln>
        </p:spPr>
        <p:txBody>
          <a:bodyPr lIns="90000" rIns="90000" tIns="46800" bIns="450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Jobs</a:t>
            </a:r>
            <a:endParaRPr b="0" lang="en-US" sz="3000" spc="-1" strike="noStrike">
              <a:latin typeface="Arial"/>
            </a:endParaRPr>
          </a:p>
          <a:p>
            <a:pPr marL="457200">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CronJobs</a:t>
            </a:r>
            <a:endParaRPr b="0" lang="en-US" sz="3000" spc="-1" strike="noStrike">
              <a:latin typeface="Arial"/>
            </a:endParaRPr>
          </a:p>
        </p:txBody>
      </p:sp>
      <p:sp>
        <p:nvSpPr>
          <p:cNvPr id="6" name="PlaceHolder 5"/>
          <p:cNvSpPr>
            <a:spLocks noGrp="1"/>
          </p:cNvSpPr>
          <p:nvPr>
            <p:ph type="ftr" idx="1"/>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Google Shape;191;p26"/>
          <p:cNvSpPr/>
          <p:nvPr/>
        </p:nvSpPr>
        <p:spPr>
          <a:xfrm>
            <a:off x="9798480" y="4102560"/>
            <a:ext cx="741960" cy="480960"/>
          </a:xfrm>
          <a:prstGeom prst="snip1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96" name="Google Shape;192;p26"/>
          <p:cNvSpPr/>
          <p:nvPr/>
        </p:nvSpPr>
        <p:spPr>
          <a:xfrm>
            <a:off x="8473680" y="4107600"/>
            <a:ext cx="741960" cy="480960"/>
          </a:xfrm>
          <a:prstGeom prst="snip1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97" name="Google Shape;193;p26"/>
          <p:cNvSpPr/>
          <p:nvPr/>
        </p:nvSpPr>
        <p:spPr>
          <a:xfrm>
            <a:off x="7149240" y="4102560"/>
            <a:ext cx="741960" cy="480960"/>
          </a:xfrm>
          <a:prstGeom prst="snip1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98" name="Google Shape;194;p26"/>
          <p:cNvSpPr/>
          <p:nvPr/>
        </p:nvSpPr>
        <p:spPr>
          <a:xfrm>
            <a:off x="6956640" y="5417640"/>
            <a:ext cx="833400" cy="480960"/>
          </a:xfrm>
          <a:prstGeom prst="flowChartMagneticDisk">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99" name="Google Shape;195;p26"/>
          <p:cNvSpPr/>
          <p:nvPr/>
        </p:nvSpPr>
        <p:spPr>
          <a:xfrm>
            <a:off x="9975960" y="5432760"/>
            <a:ext cx="833400" cy="480960"/>
          </a:xfrm>
          <a:prstGeom prst="flowChartMagneticDisk">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00" name="Google Shape;196;p26"/>
          <p:cNvSpPr/>
          <p:nvPr/>
        </p:nvSpPr>
        <p:spPr>
          <a:xfrm>
            <a:off x="8427960" y="5519160"/>
            <a:ext cx="833400" cy="480960"/>
          </a:xfrm>
          <a:prstGeom prst="flowChartMagneticDisk">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01" name="PlaceHolder 1"/>
          <p:cNvSpPr>
            <a:spLocks noGrp="1"/>
          </p:cNvSpPr>
          <p:nvPr>
            <p:ph type="title"/>
          </p:nvPr>
        </p:nvSpPr>
        <p:spPr>
          <a:xfrm>
            <a:off x="952920" y="324000"/>
            <a:ext cx="11231280" cy="90648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StatefulSet (Controller)</a:t>
            </a:r>
            <a:endParaRPr b="0" lang="en-US" sz="3200" spc="-1" strike="noStrike">
              <a:latin typeface="Arial"/>
            </a:endParaRPr>
          </a:p>
        </p:txBody>
      </p:sp>
      <p:sp>
        <p:nvSpPr>
          <p:cNvPr id="202" name="PlaceHolder 2"/>
          <p:cNvSpPr>
            <a:spLocks noGrp="1"/>
          </p:cNvSpPr>
          <p:nvPr>
            <p:ph/>
          </p:nvPr>
        </p:nvSpPr>
        <p:spPr>
          <a:xfrm>
            <a:off x="828000" y="1528200"/>
            <a:ext cx="4997160" cy="4679280"/>
          </a:xfrm>
          <a:prstGeom prst="rect">
            <a:avLst/>
          </a:prstGeom>
          <a:noFill/>
          <a:ln w="0">
            <a:noFill/>
          </a:ln>
        </p:spPr>
        <p:txBody>
          <a:bodyPr lIns="90000" rIns="90000" tIns="46800" bIns="45000" anchor="t">
            <a:noAutofit/>
          </a:bodyPr>
          <a:p>
            <a:pPr>
              <a:lnSpc>
                <a:spcPct val="90000"/>
              </a:lnSpc>
              <a:spcBef>
                <a:spcPts val="1001"/>
              </a:spcBef>
              <a:buNone/>
              <a:tabLst>
                <a:tab algn="l" pos="0"/>
              </a:tabLst>
            </a:pPr>
            <a:r>
              <a:rPr b="0" lang="en-US" sz="2400" spc="-1" strike="noStrike">
                <a:solidFill>
                  <a:srgbClr val="000000"/>
                </a:solidFill>
                <a:latin typeface="Helvetica Neue Light"/>
                <a:ea typeface="Helvetica Neue Light"/>
              </a:rPr>
              <a:t>StatefulSets are like Deployments except they provide:</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marL="457200" indent="-380880">
              <a:lnSpc>
                <a:spcPct val="90000"/>
              </a:lnSpc>
              <a:spcBef>
                <a:spcPts val="1001"/>
              </a:spcBef>
              <a:buClr>
                <a:srgbClr val="000000"/>
              </a:buClr>
              <a:buFont typeface="Helvetica Neue Light"/>
              <a:buChar char="●"/>
              <a:tabLst>
                <a:tab algn="l" pos="0"/>
              </a:tabLst>
            </a:pPr>
            <a:r>
              <a:rPr b="0" lang="en-US" sz="2400" spc="-1" strike="noStrike">
                <a:solidFill>
                  <a:srgbClr val="000000"/>
                </a:solidFill>
                <a:latin typeface="Helvetica Neue Light"/>
                <a:ea typeface="Helvetica Neue Light"/>
              </a:rPr>
              <a:t>Stable network id</a:t>
            </a:r>
            <a:endParaRPr b="0" lang="en-US" sz="2400" spc="-1" strike="noStrike">
              <a:latin typeface="Arial"/>
            </a:endParaRPr>
          </a:p>
          <a:p>
            <a:pPr marL="457200" indent="-380880">
              <a:lnSpc>
                <a:spcPct val="90000"/>
              </a:lnSpc>
              <a:buClr>
                <a:srgbClr val="000000"/>
              </a:buClr>
              <a:buFont typeface="Helvetica Neue Light"/>
              <a:buChar char="●"/>
              <a:tabLst>
                <a:tab algn="l" pos="0"/>
              </a:tabLst>
            </a:pPr>
            <a:r>
              <a:rPr b="0" lang="en-US" sz="2400" spc="-1" strike="noStrike">
                <a:solidFill>
                  <a:srgbClr val="000000"/>
                </a:solidFill>
                <a:latin typeface="Helvetica Neue Light"/>
                <a:ea typeface="Helvetica Neue Light"/>
              </a:rPr>
              <a:t>Stable storage</a:t>
            </a:r>
            <a:endParaRPr b="0" lang="en-US" sz="2400" spc="-1" strike="noStrike">
              <a:latin typeface="Arial"/>
            </a:endParaRPr>
          </a:p>
          <a:p>
            <a:pPr marL="457200" indent="-380880">
              <a:lnSpc>
                <a:spcPct val="90000"/>
              </a:lnSpc>
              <a:buClr>
                <a:srgbClr val="000000"/>
              </a:buClr>
              <a:buFont typeface="Helvetica Neue Light"/>
              <a:buChar char="●"/>
              <a:tabLst>
                <a:tab algn="l" pos="0"/>
              </a:tabLst>
            </a:pPr>
            <a:r>
              <a:rPr b="0" lang="en-US" sz="2400" spc="-1" strike="noStrike">
                <a:solidFill>
                  <a:srgbClr val="000000"/>
                </a:solidFill>
                <a:latin typeface="Helvetica Neue Light"/>
                <a:ea typeface="Helvetica Neue Light"/>
              </a:rPr>
              <a:t>Ordered, sequential deployment</a:t>
            </a:r>
            <a:endParaRPr b="0" lang="en-US" sz="2400" spc="-1" strike="noStrike">
              <a:latin typeface="Arial"/>
            </a:endParaRPr>
          </a:p>
        </p:txBody>
      </p:sp>
      <p:sp>
        <p:nvSpPr>
          <p:cNvPr id="203" name="PlaceHolder 3"/>
          <p:cNvSpPr>
            <a:spLocks noGrp="1"/>
          </p:cNvSpPr>
          <p:nvPr>
            <p:ph type="sldNum" idx="16"/>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6DC286AB-0454-4765-BCE2-D4018F486826}"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204" name="Google Shape;200;p26"/>
          <p:cNvSpPr/>
          <p:nvPr/>
        </p:nvSpPr>
        <p:spPr>
          <a:xfrm>
            <a:off x="7072920" y="4026240"/>
            <a:ext cx="741960" cy="4809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000" spc="-1" strike="noStrike">
                <a:solidFill>
                  <a:srgbClr val="000000"/>
                </a:solidFill>
                <a:latin typeface="Arial"/>
                <a:ea typeface="Arial"/>
              </a:rPr>
              <a:t>App-0</a:t>
            </a:r>
            <a:endParaRPr b="0" lang="en-US" sz="1000" spc="-1" strike="noStrike">
              <a:latin typeface="Arial"/>
            </a:endParaRPr>
          </a:p>
        </p:txBody>
      </p:sp>
      <p:sp>
        <p:nvSpPr>
          <p:cNvPr id="205" name="Google Shape;201;p26"/>
          <p:cNvSpPr/>
          <p:nvPr/>
        </p:nvSpPr>
        <p:spPr>
          <a:xfrm>
            <a:off x="9722520" y="4026240"/>
            <a:ext cx="741960" cy="4809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000" spc="-1" strike="noStrike">
                <a:solidFill>
                  <a:srgbClr val="000000"/>
                </a:solidFill>
                <a:latin typeface="Arial"/>
                <a:ea typeface="Arial"/>
              </a:rPr>
              <a:t>App-2</a:t>
            </a:r>
            <a:endParaRPr b="0" lang="en-US" sz="1000" spc="-1" strike="noStrike">
              <a:latin typeface="Arial"/>
            </a:endParaRPr>
          </a:p>
        </p:txBody>
      </p:sp>
      <p:sp>
        <p:nvSpPr>
          <p:cNvPr id="206" name="Google Shape;202;p26"/>
          <p:cNvSpPr/>
          <p:nvPr/>
        </p:nvSpPr>
        <p:spPr>
          <a:xfrm>
            <a:off x="6880320" y="5341320"/>
            <a:ext cx="833400" cy="480960"/>
          </a:xfrm>
          <a:prstGeom prst="flowChartMagneticDisk">
            <a:avLst/>
          </a:prstGeom>
          <a:solidFill>
            <a:schemeClr val="lt2"/>
          </a:solidFill>
          <a:ln w="9525">
            <a:solidFill>
              <a:srgbClr val="44546a"/>
            </a:solidFill>
            <a:round/>
          </a:ln>
        </p:spPr>
        <p:style>
          <a:lnRef idx="0"/>
          <a:fillRef idx="0"/>
          <a:effectRef idx="0"/>
          <a:fontRef idx="minor"/>
        </p:style>
        <p:txBody>
          <a:bodyPr lIns="90000" rIns="90000" tIns="241200" bIns="241200" anchor="ctr">
            <a:noAutofit/>
          </a:bodyPr>
          <a:p>
            <a:pPr>
              <a:lnSpc>
                <a:spcPct val="100000"/>
              </a:lnSpc>
              <a:buNone/>
              <a:tabLst>
                <a:tab algn="l" pos="0"/>
              </a:tabLst>
            </a:pPr>
            <a:r>
              <a:rPr b="0" lang="en-US" sz="1400" spc="-1" strike="noStrike">
                <a:solidFill>
                  <a:srgbClr val="000000"/>
                </a:solidFill>
                <a:latin typeface="Arial"/>
                <a:ea typeface="Arial"/>
              </a:rPr>
              <a:t>PV-0</a:t>
            </a:r>
            <a:endParaRPr b="0" lang="en-US" sz="1400" spc="-1" strike="noStrike">
              <a:latin typeface="Arial"/>
            </a:endParaRPr>
          </a:p>
        </p:txBody>
      </p:sp>
      <p:sp>
        <p:nvSpPr>
          <p:cNvPr id="207" name="Google Shape;203;p26"/>
          <p:cNvSpPr/>
          <p:nvPr/>
        </p:nvSpPr>
        <p:spPr>
          <a:xfrm>
            <a:off x="8352000" y="5442840"/>
            <a:ext cx="833400" cy="480960"/>
          </a:xfrm>
          <a:prstGeom prst="flowChartMagneticDisk">
            <a:avLst/>
          </a:prstGeom>
          <a:solidFill>
            <a:schemeClr val="lt2"/>
          </a:solidFill>
          <a:ln w="9525">
            <a:solidFill>
              <a:srgbClr val="44546a"/>
            </a:solidFill>
            <a:round/>
          </a:ln>
        </p:spPr>
        <p:style>
          <a:lnRef idx="0"/>
          <a:fillRef idx="0"/>
          <a:effectRef idx="0"/>
          <a:fontRef idx="minor"/>
        </p:style>
        <p:txBody>
          <a:bodyPr lIns="90000" rIns="90000" tIns="241200" bIns="241200" anchor="ctr">
            <a:noAutofit/>
          </a:bodyPr>
          <a:p>
            <a:pPr>
              <a:lnSpc>
                <a:spcPct val="100000"/>
              </a:lnSpc>
              <a:buNone/>
              <a:tabLst>
                <a:tab algn="l" pos="0"/>
              </a:tabLst>
            </a:pPr>
            <a:r>
              <a:rPr b="0" lang="en-US" sz="1400" spc="-1" strike="noStrike">
                <a:solidFill>
                  <a:srgbClr val="000000"/>
                </a:solidFill>
                <a:latin typeface="Arial"/>
                <a:ea typeface="Arial"/>
              </a:rPr>
              <a:t>PV-1</a:t>
            </a:r>
            <a:endParaRPr b="0" lang="en-US" sz="1400" spc="-1" strike="noStrike">
              <a:latin typeface="Arial"/>
            </a:endParaRPr>
          </a:p>
        </p:txBody>
      </p:sp>
      <p:sp>
        <p:nvSpPr>
          <p:cNvPr id="208" name="Google Shape;204;p26"/>
          <p:cNvSpPr/>
          <p:nvPr/>
        </p:nvSpPr>
        <p:spPr>
          <a:xfrm>
            <a:off x="9905040" y="5341320"/>
            <a:ext cx="833400" cy="480960"/>
          </a:xfrm>
          <a:prstGeom prst="flowChartMagneticDisk">
            <a:avLst/>
          </a:prstGeom>
          <a:solidFill>
            <a:schemeClr val="lt2"/>
          </a:solidFill>
          <a:ln w="9525">
            <a:solidFill>
              <a:srgbClr val="44546a"/>
            </a:solidFill>
            <a:round/>
          </a:ln>
        </p:spPr>
        <p:style>
          <a:lnRef idx="0"/>
          <a:fillRef idx="0"/>
          <a:effectRef idx="0"/>
          <a:fontRef idx="minor"/>
        </p:style>
        <p:txBody>
          <a:bodyPr lIns="90000" rIns="90000" tIns="241200" bIns="241200" anchor="ctr">
            <a:noAutofit/>
          </a:bodyPr>
          <a:p>
            <a:pPr>
              <a:lnSpc>
                <a:spcPct val="100000"/>
              </a:lnSpc>
              <a:buNone/>
              <a:tabLst>
                <a:tab algn="l" pos="0"/>
              </a:tabLst>
            </a:pPr>
            <a:r>
              <a:rPr b="0" lang="en-US" sz="1400" spc="-1" strike="noStrike">
                <a:solidFill>
                  <a:srgbClr val="000000"/>
                </a:solidFill>
                <a:latin typeface="Arial"/>
                <a:ea typeface="Arial"/>
              </a:rPr>
              <a:t>PV-2</a:t>
            </a:r>
            <a:endParaRPr b="0" lang="en-US" sz="1400" spc="-1" strike="noStrike">
              <a:latin typeface="Arial"/>
            </a:endParaRPr>
          </a:p>
        </p:txBody>
      </p:sp>
      <p:sp>
        <p:nvSpPr>
          <p:cNvPr id="209" name="Google Shape;205;p26"/>
          <p:cNvSpPr/>
          <p:nvPr/>
        </p:nvSpPr>
        <p:spPr>
          <a:xfrm flipH="1">
            <a:off x="7296840" y="4507920"/>
            <a:ext cx="146160" cy="833040"/>
          </a:xfrm>
          <a:custGeom>
            <a:avLst/>
            <a:gdLst/>
            <a:ahLst/>
            <a:rect l="l" t="t" r="r" b="b"/>
            <a:pathLst>
              <a:path w="21600" h="21600">
                <a:moveTo>
                  <a:pt x="0" y="0"/>
                </a:moveTo>
                <a:lnTo>
                  <a:pt x="21600" y="21600"/>
                </a:lnTo>
              </a:path>
            </a:pathLst>
          </a:custGeom>
          <a:noFill/>
          <a:ln w="9525">
            <a:solidFill>
              <a:srgbClr val="44546a"/>
            </a:solidFill>
            <a:round/>
          </a:ln>
        </p:spPr>
        <p:style>
          <a:lnRef idx="0"/>
          <a:fillRef idx="0"/>
          <a:effectRef idx="0"/>
          <a:fontRef idx="minor"/>
        </p:style>
      </p:sp>
      <p:grpSp>
        <p:nvGrpSpPr>
          <p:cNvPr id="210" name="Google Shape;206;p26"/>
          <p:cNvGrpSpPr/>
          <p:nvPr/>
        </p:nvGrpSpPr>
        <p:grpSpPr>
          <a:xfrm>
            <a:off x="8397720" y="4026240"/>
            <a:ext cx="741960" cy="1416240"/>
            <a:chOff x="8397720" y="4026240"/>
            <a:chExt cx="741960" cy="1416240"/>
          </a:xfrm>
        </p:grpSpPr>
        <p:sp>
          <p:nvSpPr>
            <p:cNvPr id="211" name="Google Shape;207;p26"/>
            <p:cNvSpPr/>
            <p:nvPr/>
          </p:nvSpPr>
          <p:spPr>
            <a:xfrm>
              <a:off x="8397720" y="4026240"/>
              <a:ext cx="741960" cy="4809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000" spc="-1" strike="noStrike">
                  <a:solidFill>
                    <a:srgbClr val="000000"/>
                  </a:solidFill>
                  <a:latin typeface="Arial"/>
                  <a:ea typeface="Arial"/>
                </a:rPr>
                <a:t>App-1</a:t>
              </a:r>
              <a:endParaRPr b="0" lang="en-US" sz="1000" spc="-1" strike="noStrike">
                <a:latin typeface="Arial"/>
              </a:endParaRPr>
            </a:p>
          </p:txBody>
        </p:sp>
        <p:sp>
          <p:nvSpPr>
            <p:cNvPr id="212" name="Google Shape;208;p26"/>
            <p:cNvSpPr/>
            <p:nvPr/>
          </p:nvSpPr>
          <p:spPr>
            <a:xfrm>
              <a:off x="8768880" y="4507920"/>
              <a:ext cx="360" cy="934560"/>
            </a:xfrm>
            <a:custGeom>
              <a:avLst/>
              <a:gdLst/>
              <a:ahLst/>
              <a:rect l="l" t="t" r="r" b="b"/>
              <a:pathLst>
                <a:path w="21600" h="21600">
                  <a:moveTo>
                    <a:pt x="0" y="0"/>
                  </a:moveTo>
                  <a:lnTo>
                    <a:pt x="21600" y="21600"/>
                  </a:lnTo>
                </a:path>
              </a:pathLst>
            </a:custGeom>
            <a:noFill/>
            <a:ln w="9525">
              <a:solidFill>
                <a:srgbClr val="44546a"/>
              </a:solidFill>
              <a:round/>
            </a:ln>
          </p:spPr>
          <p:style>
            <a:lnRef idx="0"/>
            <a:fillRef idx="0"/>
            <a:effectRef idx="0"/>
            <a:fontRef idx="minor"/>
          </p:style>
        </p:sp>
      </p:grpSp>
      <p:sp>
        <p:nvSpPr>
          <p:cNvPr id="213" name="Google Shape;209;p26"/>
          <p:cNvSpPr/>
          <p:nvPr/>
        </p:nvSpPr>
        <p:spPr>
          <a:xfrm>
            <a:off x="10093680" y="4507920"/>
            <a:ext cx="227880" cy="833040"/>
          </a:xfrm>
          <a:custGeom>
            <a:avLst/>
            <a:gdLst/>
            <a:ahLst/>
            <a:rect l="l" t="t" r="r" b="b"/>
            <a:pathLst>
              <a:path w="21600" h="21600">
                <a:moveTo>
                  <a:pt x="0" y="0"/>
                </a:moveTo>
                <a:lnTo>
                  <a:pt x="21600" y="21600"/>
                </a:lnTo>
              </a:path>
            </a:pathLst>
          </a:custGeom>
          <a:noFill/>
          <a:ln w="9525">
            <a:solidFill>
              <a:srgbClr val="44546a"/>
            </a:solidFill>
            <a:round/>
          </a:ln>
        </p:spPr>
        <p:style>
          <a:lnRef idx="0"/>
          <a:fillRef idx="0"/>
          <a:effectRef idx="0"/>
          <a:fontRef idx="minor"/>
        </p:style>
      </p:sp>
      <p:grpSp>
        <p:nvGrpSpPr>
          <p:cNvPr id="214" name="Google Shape;210;p26"/>
          <p:cNvGrpSpPr/>
          <p:nvPr/>
        </p:nvGrpSpPr>
        <p:grpSpPr>
          <a:xfrm>
            <a:off x="7453080" y="1925640"/>
            <a:ext cx="2630880" cy="1175040"/>
            <a:chOff x="7453080" y="1925640"/>
            <a:chExt cx="2630880" cy="1175040"/>
          </a:xfrm>
        </p:grpSpPr>
        <p:sp>
          <p:nvSpPr>
            <p:cNvPr id="215" name="Google Shape;211;p26"/>
            <p:cNvSpPr/>
            <p:nvPr/>
          </p:nvSpPr>
          <p:spPr>
            <a:xfrm>
              <a:off x="7529400" y="2001960"/>
              <a:ext cx="2554560" cy="10987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16" name="Google Shape;212;p26"/>
            <p:cNvSpPr/>
            <p:nvPr/>
          </p:nvSpPr>
          <p:spPr>
            <a:xfrm>
              <a:off x="7453080" y="1925640"/>
              <a:ext cx="2554560" cy="1098720"/>
            </a:xfrm>
            <a:prstGeom prst="roundRect">
              <a:avLst>
                <a:gd name="adj" fmla="val 16667"/>
              </a:avLst>
            </a:prstGeom>
            <a:solidFill>
              <a:srgbClr val="a4a3d4"/>
            </a:solid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StatefulSet</a:t>
              </a:r>
              <a:endParaRPr b="0" lang="en-US" sz="1800" spc="-1" strike="noStrike">
                <a:latin typeface="Arial"/>
              </a:endParaRPr>
            </a:p>
          </p:txBody>
        </p:sp>
      </p:grpSp>
      <p:sp>
        <p:nvSpPr>
          <p:cNvPr id="5" name="PlaceHolder 4"/>
          <p:cNvSpPr>
            <a:spLocks noGrp="1"/>
          </p:cNvSpPr>
          <p:nvPr>
            <p:ph type="ftr" idx="1"/>
          </p:nvPr>
        </p:nvSpPr>
        <p:spPr/>
        <p:txBody>
          <a:bodyPr/>
          <a:p>
            <a:r>
              <a:t>Copyright 2023 JR Rickerson</a:t>
            </a:r>
          </a:p>
        </p:txBody>
      </p:sp>
    </p:spTree>
  </p:cSld>
  <mc:AlternateContent>
    <mc:Choice Requires="p14">
      <p:transition spd="slow" p14:dur="2000"/>
    </mc:Choice>
    <mc:Fallback>
      <p:transition spd="slow"/>
    </mc:Fallback>
  </mc:AlternateContent>
  <p:timing>
    <p:tnLst>
      <p:par>
        <p:cTn id="16" dur="indefinite" restart="never" nodeType="tmRoot">
          <p:childTnLst>
            <p:seq>
              <p:cTn id="17" dur="indefinite" nodeType="mainSeq">
                <p:childTnLst>
                  <p:par>
                    <p:cTn id="18" fill="hold">
                      <p:stCondLst>
                        <p:cond delay="indefinite"/>
                      </p:stCondLst>
                      <p:childTnLst>
                        <p:par>
                          <p:cTn id="19" fill="hold">
                            <p:stCondLst>
                              <p:cond delay="0"/>
                            </p:stCondLst>
                            <p:childTnLst>
                              <p:par>
                                <p:cTn id="20" nodeType="clickEffect" fill="hold" presetClass="exit" presetID="10">
                                  <p:stCondLst>
                                    <p:cond delay="0"/>
                                  </p:stCondLst>
                                  <p:childTnLst>
                                    <p:animEffect filter="fade" transition="out">
                                      <p:cBhvr additive="repl">
                                        <p:cTn id="21" dur="1000"/>
                                        <p:tgtEl>
                                          <p:spTgt spid="210"/>
                                        </p:tgtEl>
                                      </p:cBhvr>
                                    </p:animEffect>
                                    <p:set>
                                      <p:cBhvr>
                                        <p:cTn id="22" dur="1" fill="hold">
                                          <p:stCondLst>
                                            <p:cond delay="1000"/>
                                          </p:stCondLst>
                                        </p:cTn>
                                        <p:tgtEl>
                                          <p:spTgt spid="2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0">
                                  <p:stCondLst>
                                    <p:cond delay="0"/>
                                  </p:stCondLst>
                                  <p:childTnLst>
                                    <p:set>
                                      <p:cBhvr>
                                        <p:cTn id="26" dur="1" fill="hold">
                                          <p:stCondLst>
                                            <p:cond delay="0"/>
                                          </p:stCondLst>
                                        </p:cTn>
                                        <p:tgtEl>
                                          <p:spTgt spid="210"/>
                                        </p:tgtEl>
                                        <p:attrNameLst>
                                          <p:attrName>style.visibility</p:attrName>
                                        </p:attrNameLst>
                                      </p:cBhvr>
                                      <p:to>
                                        <p:strVal val="visible"/>
                                      </p:to>
                                    </p:set>
                                    <p:animEffect filter="fade" transition="in">
                                      <p:cBhvr additive="repl">
                                        <p:cTn id="27"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952920" y="324000"/>
            <a:ext cx="11231280" cy="90648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Module Outline</a:t>
            </a:r>
            <a:endParaRPr b="0" lang="en-US" sz="3200" spc="-1" strike="noStrike">
              <a:latin typeface="Arial"/>
            </a:endParaRPr>
          </a:p>
        </p:txBody>
      </p:sp>
      <p:sp>
        <p:nvSpPr>
          <p:cNvPr id="218" name="PlaceHolder 2"/>
          <p:cNvSpPr>
            <a:spLocks noGrp="1"/>
          </p:cNvSpPr>
          <p:nvPr>
            <p:ph/>
          </p:nvPr>
        </p:nvSpPr>
        <p:spPr>
          <a:xfrm>
            <a:off x="828000" y="1528200"/>
            <a:ext cx="4986000" cy="5200560"/>
          </a:xfrm>
          <a:prstGeom prst="rect">
            <a:avLst/>
          </a:prstGeom>
          <a:noFill/>
          <a:ln w="0">
            <a:noFill/>
          </a:ln>
        </p:spPr>
        <p:txBody>
          <a:bodyPr lIns="90000" rIns="90000" tIns="46800" bIns="450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Resource Limits</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Ingress</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DaemonSet</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StatefulSet</a:t>
            </a:r>
            <a:endParaRPr b="0" lang="en-US" sz="3000" spc="-1" strike="noStrike">
              <a:latin typeface="Arial"/>
            </a:endParaRPr>
          </a:p>
        </p:txBody>
      </p:sp>
      <p:sp>
        <p:nvSpPr>
          <p:cNvPr id="219" name="PlaceHolder 3"/>
          <p:cNvSpPr>
            <a:spLocks noGrp="1"/>
          </p:cNvSpPr>
          <p:nvPr>
            <p:ph type="sldNum" idx="17"/>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274D255A-3E6B-4EAD-8A7C-36ACF9A5740E}"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220" name="PlaceHolder 4"/>
          <p:cNvSpPr>
            <a:spLocks noGrp="1"/>
          </p:cNvSpPr>
          <p:nvPr>
            <p:ph/>
          </p:nvPr>
        </p:nvSpPr>
        <p:spPr>
          <a:xfrm>
            <a:off x="6258240" y="1619280"/>
            <a:ext cx="4986000" cy="4679280"/>
          </a:xfrm>
          <a:prstGeom prst="rect">
            <a:avLst/>
          </a:prstGeom>
          <a:noFill/>
          <a:ln w="0">
            <a:noFill/>
          </a:ln>
        </p:spPr>
        <p:txBody>
          <a:bodyPr lIns="90000" rIns="90000" tIns="46800" bIns="45000" anchor="t">
            <a:noAutofit/>
          </a:bodyPr>
          <a:p>
            <a:pPr marL="457200" indent="-419040">
              <a:lnSpc>
                <a:spcPct val="100000"/>
              </a:lnSpc>
              <a:spcBef>
                <a:spcPts val="1001"/>
              </a:spcBef>
              <a:buClr>
                <a:srgbClr val="888888"/>
              </a:buClr>
              <a:buFont typeface="Helvetica Neue"/>
              <a:buChar char="●"/>
            </a:pPr>
            <a:r>
              <a:rPr b="1" lang="en-US" sz="3000" spc="-1" strike="noStrike">
                <a:solidFill>
                  <a:srgbClr val="888888"/>
                </a:solidFill>
                <a:latin typeface="Helvetica Neue"/>
                <a:ea typeface="Helvetica Neue"/>
              </a:rPr>
              <a:t>Jobs</a:t>
            </a:r>
            <a:endParaRPr b="0" lang="en-US" sz="3000" spc="-1" strike="noStrike">
              <a:latin typeface="Arial"/>
            </a:endParaRPr>
          </a:p>
          <a:p>
            <a:pPr marL="457200">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CronJobs</a:t>
            </a:r>
            <a:endParaRPr b="0" lang="en-US" sz="3000" spc="-1" strike="noStrike">
              <a:latin typeface="Arial"/>
            </a:endParaRPr>
          </a:p>
        </p:txBody>
      </p:sp>
      <p:sp>
        <p:nvSpPr>
          <p:cNvPr id="6" name="PlaceHolder 5"/>
          <p:cNvSpPr>
            <a:spLocks noGrp="1"/>
          </p:cNvSpPr>
          <p:nvPr>
            <p:ph type="ftr" idx="1"/>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952920" y="324000"/>
            <a:ext cx="11231280" cy="90648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Jobs (Controller)</a:t>
            </a:r>
            <a:endParaRPr b="0" lang="en-US" sz="3200" spc="-1" strike="noStrike">
              <a:latin typeface="Arial"/>
            </a:endParaRPr>
          </a:p>
        </p:txBody>
      </p:sp>
      <p:sp>
        <p:nvSpPr>
          <p:cNvPr id="222" name="PlaceHolder 2"/>
          <p:cNvSpPr>
            <a:spLocks noGrp="1"/>
          </p:cNvSpPr>
          <p:nvPr>
            <p:ph type="sldNum" idx="18"/>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FF9CA79B-606A-49B3-A3E7-DD7CD4286398}"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223" name="Google Shape;229;p28"/>
          <p:cNvSpPr/>
          <p:nvPr/>
        </p:nvSpPr>
        <p:spPr>
          <a:xfrm>
            <a:off x="211680" y="1373400"/>
            <a:ext cx="6059160" cy="4970520"/>
          </a:xfrm>
          <a:prstGeom prst="rect">
            <a:avLst/>
          </a:prstGeom>
          <a:noFill/>
          <a:ln w="19050">
            <a:solidFill>
              <a:srgbClr val="000000"/>
            </a:solidFill>
            <a:round/>
          </a:ln>
        </p:spPr>
        <p:style>
          <a:lnRef idx="0"/>
          <a:fillRef idx="0"/>
          <a:effectRef idx="0"/>
          <a:fontRef idx="minor"/>
        </p:style>
        <p:txBody>
          <a:bodyPr lIns="90000" rIns="90000" tIns="91440" bIns="91440" anchor="t">
            <a:noAutofit/>
          </a:bodyPr>
          <a:p>
            <a:pPr>
              <a:lnSpc>
                <a:spcPct val="100000"/>
              </a:lnSpc>
              <a:buNone/>
              <a:tabLst>
                <a:tab algn="l" pos="0"/>
              </a:tabLst>
            </a:pPr>
            <a:r>
              <a:rPr b="0" lang="en-US" sz="2400" spc="-1" strike="noStrike">
                <a:solidFill>
                  <a:srgbClr val="000000"/>
                </a:solidFill>
                <a:latin typeface="Consolas"/>
                <a:ea typeface="Consolas"/>
              </a:rPr>
              <a:t>apiVersion: batch/v1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kind: Job</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metadata:</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name: db-backup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template:</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containers: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name: db-backup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image: db-backup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command: ["make-backup]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restartPolicy: Never</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backoffLimit: 4</a:t>
            </a:r>
            <a:endParaRPr b="0" lang="en-US" sz="2400" spc="-1" strike="noStrike">
              <a:latin typeface="Arial"/>
            </a:endParaRPr>
          </a:p>
          <a:p>
            <a:pPr>
              <a:lnSpc>
                <a:spcPct val="100000"/>
              </a:lnSpc>
              <a:buNone/>
              <a:tabLst>
                <a:tab algn="l" pos="0"/>
              </a:tabLst>
            </a:pPr>
            <a:endParaRPr b="0" lang="en-US" sz="2400" spc="-1" strike="noStrike">
              <a:latin typeface="Arial"/>
            </a:endParaRPr>
          </a:p>
        </p:txBody>
      </p:sp>
      <p:grpSp>
        <p:nvGrpSpPr>
          <p:cNvPr id="224" name="Google Shape;230;p28"/>
          <p:cNvGrpSpPr/>
          <p:nvPr/>
        </p:nvGrpSpPr>
        <p:grpSpPr>
          <a:xfrm>
            <a:off x="7919640" y="2027880"/>
            <a:ext cx="2630520" cy="1175040"/>
            <a:chOff x="7919640" y="2027880"/>
            <a:chExt cx="2630520" cy="1175040"/>
          </a:xfrm>
        </p:grpSpPr>
        <p:sp>
          <p:nvSpPr>
            <p:cNvPr id="225" name="Google Shape;231;p28"/>
            <p:cNvSpPr/>
            <p:nvPr/>
          </p:nvSpPr>
          <p:spPr>
            <a:xfrm>
              <a:off x="7995600" y="2104200"/>
              <a:ext cx="2554560" cy="10987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26" name="Google Shape;232;p28"/>
            <p:cNvSpPr/>
            <p:nvPr/>
          </p:nvSpPr>
          <p:spPr>
            <a:xfrm>
              <a:off x="7919640" y="2027880"/>
              <a:ext cx="2554560" cy="1098720"/>
            </a:xfrm>
            <a:prstGeom prst="roundRect">
              <a:avLst>
                <a:gd name="adj" fmla="val 16667"/>
              </a:avLst>
            </a:prstGeom>
            <a:solidFill>
              <a:srgbClr val="a4a3d4"/>
            </a:solid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Job</a:t>
              </a:r>
              <a:endParaRPr b="0" lang="en-US" sz="1800" spc="-1" strike="noStrike">
                <a:latin typeface="Arial"/>
              </a:endParaRPr>
            </a:p>
          </p:txBody>
        </p:sp>
      </p:grpSp>
      <p:grpSp>
        <p:nvGrpSpPr>
          <p:cNvPr id="227" name="Google Shape;233;p28"/>
          <p:cNvGrpSpPr/>
          <p:nvPr/>
        </p:nvGrpSpPr>
        <p:grpSpPr>
          <a:xfrm>
            <a:off x="8170560" y="4204440"/>
            <a:ext cx="2128680" cy="1104120"/>
            <a:chOff x="8170560" y="4204440"/>
            <a:chExt cx="2128680" cy="1104120"/>
          </a:xfrm>
        </p:grpSpPr>
        <p:sp>
          <p:nvSpPr>
            <p:cNvPr id="228" name="Google Shape;234;p28"/>
            <p:cNvSpPr/>
            <p:nvPr/>
          </p:nvSpPr>
          <p:spPr>
            <a:xfrm>
              <a:off x="8246520" y="4276440"/>
              <a:ext cx="2052720" cy="103212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29" name="Google Shape;235;p28"/>
            <p:cNvSpPr/>
            <p:nvPr/>
          </p:nvSpPr>
          <p:spPr>
            <a:xfrm>
              <a:off x="8170560" y="4204440"/>
              <a:ext cx="2052720" cy="103212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Pod</a:t>
              </a:r>
              <a:endParaRPr b="0" lang="en-US" sz="1800" spc="-1" strike="noStrike">
                <a:latin typeface="Arial"/>
              </a:endParaRPr>
            </a:p>
          </p:txBody>
        </p:sp>
      </p:grpSp>
      <p:sp>
        <p:nvSpPr>
          <p:cNvPr id="230" name="Google Shape;236;p28"/>
          <p:cNvSpPr/>
          <p:nvPr/>
        </p:nvSpPr>
        <p:spPr>
          <a:xfrm>
            <a:off x="9196920" y="3127320"/>
            <a:ext cx="360" cy="107640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4" name="PlaceHolder 3"/>
          <p:cNvSpPr>
            <a:spLocks noGrp="1"/>
          </p:cNvSpPr>
          <p:nvPr>
            <p:ph type="ftr" idx="1"/>
          </p:nvPr>
        </p:nvSpPr>
        <p:spPr/>
        <p:txBody>
          <a:bodyPr/>
          <a:p>
            <a:r>
              <a:t>Copyright 2023 JR Rickerson</a:t>
            </a:r>
          </a:p>
        </p:txBody>
      </p:sp>
    </p:spTree>
  </p:cSld>
  <mc:AlternateContent>
    <mc:Choice Requires="p14">
      <p:transition spd="slow" p14:dur="2000"/>
    </mc:Choice>
    <mc:Fallback>
      <p:transition spd="slow"/>
    </mc:Fallback>
  </mc:AlternateContent>
  <p:timing>
    <p:tnLst>
      <p:par>
        <p:cTn id="28" dur="indefinite" restart="never" nodeType="tmRoot">
          <p:childTnLst>
            <p:seq>
              <p:cTn id="29" dur="indefinite" nodeType="mainSeq">
                <p:childTnLst>
                  <p:par>
                    <p:cTn id="30" fill="hold">
                      <p:stCondLst>
                        <p:cond delay="indefinite"/>
                      </p:stCondLst>
                      <p:childTnLst>
                        <p:par>
                          <p:cTn id="31" fill="hold">
                            <p:stCondLst>
                              <p:cond delay="0"/>
                            </p:stCondLst>
                            <p:childTnLst>
                              <p:par>
                                <p:cTn id="32" nodeType="clickEffect" fill="hold" presetClass="entr" presetID="10">
                                  <p:stCondLst>
                                    <p:cond delay="0"/>
                                  </p:stCondLst>
                                  <p:childTnLst>
                                    <p:set>
                                      <p:cBhvr>
                                        <p:cTn id="33" dur="1" fill="hold">
                                          <p:stCondLst>
                                            <p:cond delay="0"/>
                                          </p:stCondLst>
                                        </p:cTn>
                                        <p:tgtEl>
                                          <p:spTgt spid="227"/>
                                        </p:tgtEl>
                                        <p:attrNameLst>
                                          <p:attrName>style.visibility</p:attrName>
                                        </p:attrNameLst>
                                      </p:cBhvr>
                                      <p:to>
                                        <p:strVal val="visible"/>
                                      </p:to>
                                    </p:set>
                                    <p:animEffect filter="fade" transition="in">
                                      <p:cBhvr additive="repl">
                                        <p:cTn id="34" dur="1000"/>
                                        <p:tgtEl>
                                          <p:spTgt spid="227"/>
                                        </p:tgtEl>
                                      </p:cBhvr>
                                    </p:animEffect>
                                  </p:childTnLst>
                                </p:cTn>
                              </p:par>
                              <p:par>
                                <p:cTn id="35" nodeType="withEffect" fill="hold" presetClass="entr" presetID="10">
                                  <p:stCondLst>
                                    <p:cond delay="0"/>
                                  </p:stCondLst>
                                  <p:childTnLst>
                                    <p:set>
                                      <p:cBhvr>
                                        <p:cTn id="36" dur="1" fill="hold">
                                          <p:stCondLst>
                                            <p:cond delay="0"/>
                                          </p:stCondLst>
                                        </p:cTn>
                                        <p:tgtEl>
                                          <p:spTgt spid="230"/>
                                        </p:tgtEl>
                                        <p:attrNameLst>
                                          <p:attrName>style.visibility</p:attrName>
                                        </p:attrNameLst>
                                      </p:cBhvr>
                                      <p:to>
                                        <p:strVal val="visible"/>
                                      </p:to>
                                    </p:set>
                                    <p:animEffect filter="fade" transition="in">
                                      <p:cBhvr additive="repl">
                                        <p:cTn id="37"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952920" y="324000"/>
            <a:ext cx="11231280" cy="90648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Jobs</a:t>
            </a:r>
            <a:endParaRPr b="0" lang="en-US" sz="3200" spc="-1" strike="noStrike">
              <a:latin typeface="Arial"/>
            </a:endParaRPr>
          </a:p>
        </p:txBody>
      </p:sp>
      <p:sp>
        <p:nvSpPr>
          <p:cNvPr id="232" name="PlaceHolder 2"/>
          <p:cNvSpPr>
            <a:spLocks noGrp="1"/>
          </p:cNvSpPr>
          <p:nvPr>
            <p:ph type="sldNum" idx="19"/>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9BBEA5F9-792D-463A-A7E1-14ECDE1735C5}"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233" name="Google Shape;244;p29"/>
          <p:cNvGrpSpPr/>
          <p:nvPr/>
        </p:nvGrpSpPr>
        <p:grpSpPr>
          <a:xfrm>
            <a:off x="1452240" y="2171880"/>
            <a:ext cx="2630880" cy="1175040"/>
            <a:chOff x="1452240" y="2171880"/>
            <a:chExt cx="2630880" cy="1175040"/>
          </a:xfrm>
        </p:grpSpPr>
        <p:sp>
          <p:nvSpPr>
            <p:cNvPr id="234" name="Google Shape;245;p29"/>
            <p:cNvSpPr/>
            <p:nvPr/>
          </p:nvSpPr>
          <p:spPr>
            <a:xfrm>
              <a:off x="1528560" y="2248200"/>
              <a:ext cx="2554560" cy="10987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35" name="Google Shape;246;p29"/>
            <p:cNvSpPr/>
            <p:nvPr/>
          </p:nvSpPr>
          <p:spPr>
            <a:xfrm>
              <a:off x="1452240" y="2171880"/>
              <a:ext cx="2554560" cy="1098720"/>
            </a:xfrm>
            <a:prstGeom prst="roundRect">
              <a:avLst>
                <a:gd name="adj" fmla="val 16667"/>
              </a:avLst>
            </a:prstGeom>
            <a:solidFill>
              <a:srgbClr val="a4a3d4"/>
            </a:solid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Job</a:t>
              </a:r>
              <a:endParaRPr b="0" lang="en-US" sz="1800" spc="-1" strike="noStrike">
                <a:latin typeface="Arial"/>
              </a:endParaRPr>
            </a:p>
          </p:txBody>
        </p:sp>
      </p:grpSp>
      <p:grpSp>
        <p:nvGrpSpPr>
          <p:cNvPr id="236" name="Google Shape;247;p29"/>
          <p:cNvGrpSpPr/>
          <p:nvPr/>
        </p:nvGrpSpPr>
        <p:grpSpPr>
          <a:xfrm>
            <a:off x="8143560" y="2171880"/>
            <a:ext cx="2128680" cy="1103760"/>
            <a:chOff x="8143560" y="2171880"/>
            <a:chExt cx="2128680" cy="1103760"/>
          </a:xfrm>
        </p:grpSpPr>
        <p:sp>
          <p:nvSpPr>
            <p:cNvPr id="237" name="Google Shape;248;p29"/>
            <p:cNvSpPr/>
            <p:nvPr/>
          </p:nvSpPr>
          <p:spPr>
            <a:xfrm>
              <a:off x="8219520" y="2243520"/>
              <a:ext cx="2052720" cy="103212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38" name="Google Shape;249;p29"/>
            <p:cNvSpPr/>
            <p:nvPr/>
          </p:nvSpPr>
          <p:spPr>
            <a:xfrm>
              <a:off x="8143560" y="2171880"/>
              <a:ext cx="2052720" cy="1032120"/>
            </a:xfrm>
            <a:prstGeom prst="roundRect">
              <a:avLst>
                <a:gd name="adj" fmla="val 16667"/>
              </a:avLst>
            </a:prstGeom>
            <a:solidFill>
              <a:srgbClr val="e06666"/>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Pod</a:t>
              </a:r>
              <a:endParaRPr b="0" lang="en-US" sz="1800" spc="-1" strike="noStrike">
                <a:latin typeface="Arial"/>
              </a:endParaRPr>
            </a:p>
          </p:txBody>
        </p:sp>
      </p:grpSp>
      <p:sp>
        <p:nvSpPr>
          <p:cNvPr id="4" name="PlaceHolder 3"/>
          <p:cNvSpPr>
            <a:spLocks noGrp="1"/>
          </p:cNvSpPr>
          <p:nvPr>
            <p:ph type="ftr" idx="1"/>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952920" y="324000"/>
            <a:ext cx="11231280" cy="90648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Jobs</a:t>
            </a:r>
            <a:endParaRPr b="0" lang="en-US" sz="3200" spc="-1" strike="noStrike">
              <a:latin typeface="Arial"/>
            </a:endParaRPr>
          </a:p>
        </p:txBody>
      </p:sp>
      <p:sp>
        <p:nvSpPr>
          <p:cNvPr id="240" name="PlaceHolder 2"/>
          <p:cNvSpPr>
            <a:spLocks noGrp="1"/>
          </p:cNvSpPr>
          <p:nvPr>
            <p:ph type="sldNum" idx="20"/>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A479B712-15FD-4209-92D3-928BD3EE21D7}"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241" name="Google Shape;257;p30"/>
          <p:cNvGrpSpPr/>
          <p:nvPr/>
        </p:nvGrpSpPr>
        <p:grpSpPr>
          <a:xfrm>
            <a:off x="1452240" y="2171880"/>
            <a:ext cx="2630880" cy="1175040"/>
            <a:chOff x="1452240" y="2171880"/>
            <a:chExt cx="2630880" cy="1175040"/>
          </a:xfrm>
        </p:grpSpPr>
        <p:sp>
          <p:nvSpPr>
            <p:cNvPr id="242" name="Google Shape;258;p30"/>
            <p:cNvSpPr/>
            <p:nvPr/>
          </p:nvSpPr>
          <p:spPr>
            <a:xfrm>
              <a:off x="1528560" y="2248200"/>
              <a:ext cx="2554560" cy="10987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43" name="Google Shape;259;p30"/>
            <p:cNvSpPr/>
            <p:nvPr/>
          </p:nvSpPr>
          <p:spPr>
            <a:xfrm>
              <a:off x="1452240" y="2171880"/>
              <a:ext cx="2554560" cy="1098720"/>
            </a:xfrm>
            <a:prstGeom prst="roundRect">
              <a:avLst>
                <a:gd name="adj" fmla="val 16667"/>
              </a:avLst>
            </a:prstGeom>
            <a:solidFill>
              <a:srgbClr val="a4a3d4"/>
            </a:solid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Job</a:t>
              </a:r>
              <a:endParaRPr b="0" lang="en-US" sz="1800" spc="-1" strike="noStrike">
                <a:latin typeface="Arial"/>
              </a:endParaRPr>
            </a:p>
          </p:txBody>
        </p:sp>
      </p:grpSp>
      <p:grpSp>
        <p:nvGrpSpPr>
          <p:cNvPr id="244" name="Google Shape;260;p30"/>
          <p:cNvGrpSpPr/>
          <p:nvPr/>
        </p:nvGrpSpPr>
        <p:grpSpPr>
          <a:xfrm>
            <a:off x="8143560" y="2171880"/>
            <a:ext cx="2128680" cy="1103760"/>
            <a:chOff x="8143560" y="2171880"/>
            <a:chExt cx="2128680" cy="1103760"/>
          </a:xfrm>
        </p:grpSpPr>
        <p:sp>
          <p:nvSpPr>
            <p:cNvPr id="245" name="Google Shape;261;p30"/>
            <p:cNvSpPr/>
            <p:nvPr/>
          </p:nvSpPr>
          <p:spPr>
            <a:xfrm>
              <a:off x="8219520" y="2243520"/>
              <a:ext cx="2052720" cy="103212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46" name="Google Shape;262;p30"/>
            <p:cNvSpPr/>
            <p:nvPr/>
          </p:nvSpPr>
          <p:spPr>
            <a:xfrm>
              <a:off x="8143560" y="2171880"/>
              <a:ext cx="2052720" cy="1032120"/>
            </a:xfrm>
            <a:prstGeom prst="roundRect">
              <a:avLst>
                <a:gd name="adj" fmla="val 16667"/>
              </a:avLst>
            </a:prstGeom>
            <a:solidFill>
              <a:srgbClr val="e06666"/>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Pod</a:t>
              </a:r>
              <a:endParaRPr b="0" lang="en-US" sz="1800" spc="-1" strike="noStrike">
                <a:latin typeface="Arial"/>
              </a:endParaRPr>
            </a:p>
          </p:txBody>
        </p:sp>
      </p:grpSp>
      <p:grpSp>
        <p:nvGrpSpPr>
          <p:cNvPr id="247" name="Google Shape;263;p30"/>
          <p:cNvGrpSpPr/>
          <p:nvPr/>
        </p:nvGrpSpPr>
        <p:grpSpPr>
          <a:xfrm>
            <a:off x="8143560" y="4023000"/>
            <a:ext cx="2128680" cy="1103760"/>
            <a:chOff x="8143560" y="4023000"/>
            <a:chExt cx="2128680" cy="1103760"/>
          </a:xfrm>
        </p:grpSpPr>
        <p:sp>
          <p:nvSpPr>
            <p:cNvPr id="248" name="Google Shape;264;p30"/>
            <p:cNvSpPr/>
            <p:nvPr/>
          </p:nvSpPr>
          <p:spPr>
            <a:xfrm>
              <a:off x="8219520" y="4094640"/>
              <a:ext cx="2052720" cy="103212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49" name="Google Shape;265;p30"/>
            <p:cNvSpPr/>
            <p:nvPr/>
          </p:nvSpPr>
          <p:spPr>
            <a:xfrm>
              <a:off x="8143560" y="4023000"/>
              <a:ext cx="2052720" cy="103212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Pod</a:t>
              </a:r>
              <a:endParaRPr b="0" lang="en-US" sz="1800" spc="-1" strike="noStrike">
                <a:latin typeface="Arial"/>
              </a:endParaRPr>
            </a:p>
          </p:txBody>
        </p:sp>
      </p:grpSp>
      <p:sp>
        <p:nvSpPr>
          <p:cNvPr id="4" name="PlaceHolder 3"/>
          <p:cNvSpPr>
            <a:spLocks noGrp="1"/>
          </p:cNvSpPr>
          <p:nvPr>
            <p:ph type="ftr" idx="1"/>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952920" y="324000"/>
            <a:ext cx="11231280" cy="90648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Jobs</a:t>
            </a:r>
            <a:endParaRPr b="0" lang="en-US" sz="3200" spc="-1" strike="noStrike">
              <a:latin typeface="Arial"/>
            </a:endParaRPr>
          </a:p>
        </p:txBody>
      </p:sp>
      <p:sp>
        <p:nvSpPr>
          <p:cNvPr id="251" name="PlaceHolder 2"/>
          <p:cNvSpPr>
            <a:spLocks noGrp="1"/>
          </p:cNvSpPr>
          <p:nvPr>
            <p:ph type="sldNum" idx="21"/>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C1400230-E88A-4077-964A-C42D40A840F0}"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252" name="Google Shape;273;p31"/>
          <p:cNvGrpSpPr/>
          <p:nvPr/>
        </p:nvGrpSpPr>
        <p:grpSpPr>
          <a:xfrm>
            <a:off x="1452240" y="2171880"/>
            <a:ext cx="2630880" cy="1175040"/>
            <a:chOff x="1452240" y="2171880"/>
            <a:chExt cx="2630880" cy="1175040"/>
          </a:xfrm>
        </p:grpSpPr>
        <p:sp>
          <p:nvSpPr>
            <p:cNvPr id="253" name="Google Shape;274;p31"/>
            <p:cNvSpPr/>
            <p:nvPr/>
          </p:nvSpPr>
          <p:spPr>
            <a:xfrm>
              <a:off x="1528560" y="2248200"/>
              <a:ext cx="2554560" cy="10987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54" name="Google Shape;275;p31"/>
            <p:cNvSpPr/>
            <p:nvPr/>
          </p:nvSpPr>
          <p:spPr>
            <a:xfrm>
              <a:off x="1452240" y="2171880"/>
              <a:ext cx="2554560" cy="1098720"/>
            </a:xfrm>
            <a:prstGeom prst="roundRect">
              <a:avLst>
                <a:gd name="adj" fmla="val 16667"/>
              </a:avLst>
            </a:prstGeom>
            <a:solidFill>
              <a:srgbClr val="a4a3d4"/>
            </a:solid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Job</a:t>
              </a:r>
              <a:endParaRPr b="0" lang="en-US" sz="1800" spc="-1" strike="noStrike">
                <a:latin typeface="Arial"/>
              </a:endParaRPr>
            </a:p>
          </p:txBody>
        </p:sp>
      </p:grpSp>
      <p:grpSp>
        <p:nvGrpSpPr>
          <p:cNvPr id="255" name="Google Shape;276;p31"/>
          <p:cNvGrpSpPr/>
          <p:nvPr/>
        </p:nvGrpSpPr>
        <p:grpSpPr>
          <a:xfrm>
            <a:off x="8143560" y="2171880"/>
            <a:ext cx="2128680" cy="1103760"/>
            <a:chOff x="8143560" y="2171880"/>
            <a:chExt cx="2128680" cy="1103760"/>
          </a:xfrm>
        </p:grpSpPr>
        <p:sp>
          <p:nvSpPr>
            <p:cNvPr id="256" name="Google Shape;277;p31"/>
            <p:cNvSpPr/>
            <p:nvPr/>
          </p:nvSpPr>
          <p:spPr>
            <a:xfrm>
              <a:off x="8219520" y="2243520"/>
              <a:ext cx="2052720" cy="103212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57" name="Google Shape;278;p31"/>
            <p:cNvSpPr/>
            <p:nvPr/>
          </p:nvSpPr>
          <p:spPr>
            <a:xfrm>
              <a:off x="8143560" y="2171880"/>
              <a:ext cx="2052720" cy="1032120"/>
            </a:xfrm>
            <a:prstGeom prst="roundRect">
              <a:avLst>
                <a:gd name="adj" fmla="val 16667"/>
              </a:avLst>
            </a:prstGeom>
            <a:solidFill>
              <a:srgbClr val="e06666"/>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Pod</a:t>
              </a:r>
              <a:endParaRPr b="0" lang="en-US" sz="1800" spc="-1" strike="noStrike">
                <a:latin typeface="Arial"/>
              </a:endParaRPr>
            </a:p>
          </p:txBody>
        </p:sp>
      </p:grpSp>
      <p:grpSp>
        <p:nvGrpSpPr>
          <p:cNvPr id="258" name="Google Shape;279;p31"/>
          <p:cNvGrpSpPr/>
          <p:nvPr/>
        </p:nvGrpSpPr>
        <p:grpSpPr>
          <a:xfrm>
            <a:off x="8143560" y="4023000"/>
            <a:ext cx="2128680" cy="1103760"/>
            <a:chOff x="8143560" y="4023000"/>
            <a:chExt cx="2128680" cy="1103760"/>
          </a:xfrm>
        </p:grpSpPr>
        <p:sp>
          <p:nvSpPr>
            <p:cNvPr id="259" name="Google Shape;280;p31"/>
            <p:cNvSpPr/>
            <p:nvPr/>
          </p:nvSpPr>
          <p:spPr>
            <a:xfrm>
              <a:off x="8219520" y="4094640"/>
              <a:ext cx="2052720" cy="103212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60" name="Google Shape;281;p31"/>
            <p:cNvSpPr/>
            <p:nvPr/>
          </p:nvSpPr>
          <p:spPr>
            <a:xfrm>
              <a:off x="8143560" y="4023000"/>
              <a:ext cx="2052720" cy="1032120"/>
            </a:xfrm>
            <a:prstGeom prst="roundRect">
              <a:avLst>
                <a:gd name="adj" fmla="val 16667"/>
              </a:avLst>
            </a:prstGeom>
            <a:solidFill>
              <a:srgbClr val="93c47d"/>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Pod</a:t>
              </a:r>
              <a:endParaRPr b="0" lang="en-US" sz="1800" spc="-1" strike="noStrike">
                <a:latin typeface="Arial"/>
              </a:endParaRPr>
            </a:p>
          </p:txBody>
        </p:sp>
      </p:grpSp>
      <p:sp>
        <p:nvSpPr>
          <p:cNvPr id="4" name="PlaceHolder 3"/>
          <p:cNvSpPr>
            <a:spLocks noGrp="1"/>
          </p:cNvSpPr>
          <p:nvPr>
            <p:ph type="ftr" idx="1"/>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952920" y="324000"/>
            <a:ext cx="11231280" cy="90648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Jobs</a:t>
            </a:r>
            <a:endParaRPr b="0" lang="en-US" sz="3200" spc="-1" strike="noStrike">
              <a:latin typeface="Arial"/>
            </a:endParaRPr>
          </a:p>
        </p:txBody>
      </p:sp>
      <p:sp>
        <p:nvSpPr>
          <p:cNvPr id="262" name="PlaceHolder 2"/>
          <p:cNvSpPr>
            <a:spLocks noGrp="1"/>
          </p:cNvSpPr>
          <p:nvPr>
            <p:ph type="sldNum" idx="22"/>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43A198C1-2A6C-4F95-98FE-C68DDC7E4C41}"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263" name="Google Shape;289;p32"/>
          <p:cNvGrpSpPr/>
          <p:nvPr/>
        </p:nvGrpSpPr>
        <p:grpSpPr>
          <a:xfrm>
            <a:off x="1452240" y="2171880"/>
            <a:ext cx="2630880" cy="1175040"/>
            <a:chOff x="1452240" y="2171880"/>
            <a:chExt cx="2630880" cy="1175040"/>
          </a:xfrm>
        </p:grpSpPr>
        <p:sp>
          <p:nvSpPr>
            <p:cNvPr id="264" name="Google Shape;290;p32"/>
            <p:cNvSpPr/>
            <p:nvPr/>
          </p:nvSpPr>
          <p:spPr>
            <a:xfrm>
              <a:off x="1528560" y="2248200"/>
              <a:ext cx="2554560" cy="10987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65" name="Google Shape;291;p32"/>
            <p:cNvSpPr/>
            <p:nvPr/>
          </p:nvSpPr>
          <p:spPr>
            <a:xfrm>
              <a:off x="1452240" y="2171880"/>
              <a:ext cx="2554560" cy="1098720"/>
            </a:xfrm>
            <a:prstGeom prst="roundRect">
              <a:avLst>
                <a:gd name="adj" fmla="val 16667"/>
              </a:avLst>
            </a:prstGeom>
            <a:solidFill>
              <a:srgbClr val="93c47d"/>
            </a:solid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Job</a:t>
              </a:r>
              <a:endParaRPr b="0" lang="en-US" sz="1800" spc="-1" strike="noStrike">
                <a:latin typeface="Arial"/>
              </a:endParaRPr>
            </a:p>
          </p:txBody>
        </p:sp>
      </p:grpSp>
      <p:grpSp>
        <p:nvGrpSpPr>
          <p:cNvPr id="266" name="Google Shape;292;p32"/>
          <p:cNvGrpSpPr/>
          <p:nvPr/>
        </p:nvGrpSpPr>
        <p:grpSpPr>
          <a:xfrm>
            <a:off x="8143560" y="2171880"/>
            <a:ext cx="2128680" cy="1103760"/>
            <a:chOff x="8143560" y="2171880"/>
            <a:chExt cx="2128680" cy="1103760"/>
          </a:xfrm>
        </p:grpSpPr>
        <p:sp>
          <p:nvSpPr>
            <p:cNvPr id="267" name="Google Shape;293;p32"/>
            <p:cNvSpPr/>
            <p:nvPr/>
          </p:nvSpPr>
          <p:spPr>
            <a:xfrm>
              <a:off x="8219520" y="2243520"/>
              <a:ext cx="2052720" cy="103212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68" name="Google Shape;294;p32"/>
            <p:cNvSpPr/>
            <p:nvPr/>
          </p:nvSpPr>
          <p:spPr>
            <a:xfrm>
              <a:off x="8143560" y="2171880"/>
              <a:ext cx="2052720" cy="1032120"/>
            </a:xfrm>
            <a:prstGeom prst="roundRect">
              <a:avLst>
                <a:gd name="adj" fmla="val 16667"/>
              </a:avLst>
            </a:prstGeom>
            <a:solidFill>
              <a:srgbClr val="e06666"/>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Pod</a:t>
              </a:r>
              <a:endParaRPr b="0" lang="en-US" sz="1800" spc="-1" strike="noStrike">
                <a:latin typeface="Arial"/>
              </a:endParaRPr>
            </a:p>
          </p:txBody>
        </p:sp>
      </p:grpSp>
      <p:grpSp>
        <p:nvGrpSpPr>
          <p:cNvPr id="269" name="Google Shape;295;p32"/>
          <p:cNvGrpSpPr/>
          <p:nvPr/>
        </p:nvGrpSpPr>
        <p:grpSpPr>
          <a:xfrm>
            <a:off x="8143560" y="4023000"/>
            <a:ext cx="2128680" cy="1103760"/>
            <a:chOff x="8143560" y="4023000"/>
            <a:chExt cx="2128680" cy="1103760"/>
          </a:xfrm>
        </p:grpSpPr>
        <p:sp>
          <p:nvSpPr>
            <p:cNvPr id="270" name="Google Shape;296;p32"/>
            <p:cNvSpPr/>
            <p:nvPr/>
          </p:nvSpPr>
          <p:spPr>
            <a:xfrm>
              <a:off x="8219520" y="4094640"/>
              <a:ext cx="2052720" cy="103212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71" name="Google Shape;297;p32"/>
            <p:cNvSpPr/>
            <p:nvPr/>
          </p:nvSpPr>
          <p:spPr>
            <a:xfrm>
              <a:off x="8143560" y="4023000"/>
              <a:ext cx="2052720" cy="1032120"/>
            </a:xfrm>
            <a:prstGeom prst="roundRect">
              <a:avLst>
                <a:gd name="adj" fmla="val 16667"/>
              </a:avLst>
            </a:prstGeom>
            <a:solidFill>
              <a:srgbClr val="93c47d"/>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Pod</a:t>
              </a:r>
              <a:endParaRPr b="0" lang="en-US" sz="1800" spc="-1" strike="noStrike">
                <a:latin typeface="Arial"/>
              </a:endParaRPr>
            </a:p>
          </p:txBody>
        </p:sp>
      </p:grpSp>
      <p:sp>
        <p:nvSpPr>
          <p:cNvPr id="4" name="PlaceHolder 3"/>
          <p:cNvSpPr>
            <a:spLocks noGrp="1"/>
          </p:cNvSpPr>
          <p:nvPr>
            <p:ph type="ftr" idx="1"/>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952920" y="324000"/>
            <a:ext cx="11231280" cy="90648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Module Outline</a:t>
            </a:r>
            <a:endParaRPr b="0" lang="en-US" sz="3200" spc="-1" strike="noStrike">
              <a:latin typeface="Arial"/>
            </a:endParaRPr>
          </a:p>
        </p:txBody>
      </p:sp>
      <p:sp>
        <p:nvSpPr>
          <p:cNvPr id="273" name="PlaceHolder 2"/>
          <p:cNvSpPr>
            <a:spLocks noGrp="1"/>
          </p:cNvSpPr>
          <p:nvPr>
            <p:ph/>
          </p:nvPr>
        </p:nvSpPr>
        <p:spPr>
          <a:xfrm>
            <a:off x="828000" y="1528200"/>
            <a:ext cx="4986000" cy="5200560"/>
          </a:xfrm>
          <a:prstGeom prst="rect">
            <a:avLst/>
          </a:prstGeom>
          <a:noFill/>
          <a:ln w="0">
            <a:noFill/>
          </a:ln>
        </p:spPr>
        <p:txBody>
          <a:bodyPr lIns="90000" rIns="90000" tIns="46800" bIns="450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Resource Limits</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Ingress</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DaemonSet</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StatefulSet</a:t>
            </a:r>
            <a:endParaRPr b="0" lang="en-US" sz="3000" spc="-1" strike="noStrike">
              <a:latin typeface="Arial"/>
            </a:endParaRPr>
          </a:p>
        </p:txBody>
      </p:sp>
      <p:sp>
        <p:nvSpPr>
          <p:cNvPr id="274" name="PlaceHolder 3"/>
          <p:cNvSpPr>
            <a:spLocks noGrp="1"/>
          </p:cNvSpPr>
          <p:nvPr>
            <p:ph type="sldNum" idx="23"/>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F9DC2C11-20A4-4E9B-B063-6CC10F47E55B}"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275" name="PlaceHolder 4"/>
          <p:cNvSpPr>
            <a:spLocks noGrp="1"/>
          </p:cNvSpPr>
          <p:nvPr>
            <p:ph/>
          </p:nvPr>
        </p:nvSpPr>
        <p:spPr>
          <a:xfrm>
            <a:off x="6258240" y="1619280"/>
            <a:ext cx="4986000" cy="4679280"/>
          </a:xfrm>
          <a:prstGeom prst="rect">
            <a:avLst/>
          </a:prstGeom>
          <a:noFill/>
          <a:ln w="0">
            <a:noFill/>
          </a:ln>
        </p:spPr>
        <p:txBody>
          <a:bodyPr lIns="90000" rIns="90000" tIns="46800" bIns="450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Jobs</a:t>
            </a:r>
            <a:endParaRPr b="0" lang="en-US" sz="3000" spc="-1" strike="noStrike">
              <a:latin typeface="Arial"/>
            </a:endParaRPr>
          </a:p>
          <a:p>
            <a:pPr marL="457200">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a:buChar char="●"/>
              <a:tabLst>
                <a:tab algn="l" pos="0"/>
              </a:tabLst>
            </a:pPr>
            <a:r>
              <a:rPr b="1" lang="en-US" sz="3000" spc="-1" strike="noStrike">
                <a:solidFill>
                  <a:srgbClr val="888888"/>
                </a:solidFill>
                <a:latin typeface="Helvetica Neue"/>
                <a:ea typeface="Helvetica Neue"/>
              </a:rPr>
              <a:t>CronJobs</a:t>
            </a:r>
            <a:endParaRPr b="0" lang="en-US" sz="3000" spc="-1" strike="noStrike">
              <a:latin typeface="Arial"/>
            </a:endParaRPr>
          </a:p>
        </p:txBody>
      </p:sp>
      <p:sp>
        <p:nvSpPr>
          <p:cNvPr id="6" name="PlaceHolder 5"/>
          <p:cNvSpPr>
            <a:spLocks noGrp="1"/>
          </p:cNvSpPr>
          <p:nvPr>
            <p:ph type="ftr" idx="1"/>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952920" y="324000"/>
            <a:ext cx="11231280" cy="90648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CronJob</a:t>
            </a:r>
            <a:endParaRPr b="0" lang="en-US" sz="3200" spc="-1" strike="noStrike">
              <a:latin typeface="Arial"/>
            </a:endParaRPr>
          </a:p>
        </p:txBody>
      </p:sp>
      <p:sp>
        <p:nvSpPr>
          <p:cNvPr id="277" name="PlaceHolder 2"/>
          <p:cNvSpPr>
            <a:spLocks noGrp="1"/>
          </p:cNvSpPr>
          <p:nvPr>
            <p:ph type="sldNum" idx="24"/>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5D4F3231-FDDF-4630-BE8B-3007A83C5F49}"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278" name="Google Shape;314;p34"/>
          <p:cNvSpPr/>
          <p:nvPr/>
        </p:nvSpPr>
        <p:spPr>
          <a:xfrm>
            <a:off x="211680" y="1373400"/>
            <a:ext cx="4597560" cy="4970520"/>
          </a:xfrm>
          <a:prstGeom prst="rect">
            <a:avLst/>
          </a:prstGeom>
          <a:noFill/>
          <a:ln w="19050">
            <a:solidFill>
              <a:srgbClr val="000000"/>
            </a:solidFill>
            <a:round/>
          </a:ln>
        </p:spPr>
        <p:style>
          <a:lnRef idx="0"/>
          <a:fillRef idx="0"/>
          <a:effectRef idx="0"/>
          <a:fontRef idx="minor"/>
        </p:style>
        <p:txBody>
          <a:bodyPr lIns="90000" rIns="90000" tIns="91440" bIns="91440" anchor="t">
            <a:noAutofit/>
          </a:bodyPr>
          <a:p>
            <a:pPr>
              <a:lnSpc>
                <a:spcPct val="100000"/>
              </a:lnSpc>
              <a:buNone/>
              <a:tabLst>
                <a:tab algn="l" pos="0"/>
              </a:tabLst>
            </a:pPr>
            <a:r>
              <a:rPr b="0" lang="en-US" sz="2400" spc="-1" strike="noStrike">
                <a:solidFill>
                  <a:srgbClr val="000000"/>
                </a:solidFill>
                <a:latin typeface="Consolas"/>
                <a:ea typeface="Consolas"/>
              </a:rPr>
              <a:t>apiVersion: batch/v1beta1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kind: CronJob</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metadata:</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name: hourly-job</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schedule: "0 * * * *"</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jobTemplate:</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a:t>
            </a:r>
            <a:endParaRPr b="0" lang="en-US" sz="2400" spc="-1" strike="noStrike">
              <a:latin typeface="Arial"/>
            </a:endParaRPr>
          </a:p>
        </p:txBody>
      </p:sp>
      <p:grpSp>
        <p:nvGrpSpPr>
          <p:cNvPr id="279" name="Google Shape;315;p34"/>
          <p:cNvGrpSpPr/>
          <p:nvPr/>
        </p:nvGrpSpPr>
        <p:grpSpPr>
          <a:xfrm>
            <a:off x="7232040" y="1647360"/>
            <a:ext cx="2630880" cy="1175040"/>
            <a:chOff x="7232040" y="1647360"/>
            <a:chExt cx="2630880" cy="1175040"/>
          </a:xfrm>
        </p:grpSpPr>
        <p:sp>
          <p:nvSpPr>
            <p:cNvPr id="280" name="Google Shape;316;p34"/>
            <p:cNvSpPr/>
            <p:nvPr/>
          </p:nvSpPr>
          <p:spPr>
            <a:xfrm>
              <a:off x="7308360" y="1723680"/>
              <a:ext cx="2554560" cy="10987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81" name="Google Shape;317;p34"/>
            <p:cNvSpPr/>
            <p:nvPr/>
          </p:nvSpPr>
          <p:spPr>
            <a:xfrm>
              <a:off x="7232040" y="1647360"/>
              <a:ext cx="2554560" cy="1098720"/>
            </a:xfrm>
            <a:prstGeom prst="roundRect">
              <a:avLst>
                <a:gd name="adj" fmla="val 16667"/>
              </a:avLst>
            </a:prstGeom>
            <a:solidFill>
              <a:srgbClr val="8e7cc3"/>
            </a:solid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CronJob</a:t>
              </a:r>
              <a:endParaRPr b="0" lang="en-US" sz="1800" spc="-1" strike="noStrike">
                <a:latin typeface="Arial"/>
              </a:endParaRPr>
            </a:p>
          </p:txBody>
        </p:sp>
      </p:grpSp>
      <p:grpSp>
        <p:nvGrpSpPr>
          <p:cNvPr id="282" name="Google Shape;318;p34"/>
          <p:cNvGrpSpPr/>
          <p:nvPr/>
        </p:nvGrpSpPr>
        <p:grpSpPr>
          <a:xfrm>
            <a:off x="5454360" y="4863960"/>
            <a:ext cx="2630520" cy="1175040"/>
            <a:chOff x="5454360" y="4863960"/>
            <a:chExt cx="2630520" cy="1175040"/>
          </a:xfrm>
        </p:grpSpPr>
        <p:sp>
          <p:nvSpPr>
            <p:cNvPr id="283" name="Google Shape;319;p34"/>
            <p:cNvSpPr/>
            <p:nvPr/>
          </p:nvSpPr>
          <p:spPr>
            <a:xfrm>
              <a:off x="5530320" y="4940280"/>
              <a:ext cx="2554560" cy="10987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84" name="Google Shape;320;p34"/>
            <p:cNvSpPr/>
            <p:nvPr/>
          </p:nvSpPr>
          <p:spPr>
            <a:xfrm>
              <a:off x="5454360" y="4863960"/>
              <a:ext cx="2554560" cy="1098720"/>
            </a:xfrm>
            <a:prstGeom prst="roundRect">
              <a:avLst>
                <a:gd name="adj" fmla="val 16667"/>
              </a:avLst>
            </a:prstGeom>
            <a:solidFill>
              <a:srgbClr val="a4a3d4"/>
            </a:solid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Job</a:t>
              </a:r>
              <a:endParaRPr b="0" lang="en-US" sz="1800" spc="-1" strike="noStrike">
                <a:latin typeface="Arial"/>
              </a:endParaRPr>
            </a:p>
          </p:txBody>
        </p:sp>
      </p:grpSp>
      <p:grpSp>
        <p:nvGrpSpPr>
          <p:cNvPr id="285" name="Google Shape;321;p34"/>
          <p:cNvGrpSpPr/>
          <p:nvPr/>
        </p:nvGrpSpPr>
        <p:grpSpPr>
          <a:xfrm>
            <a:off x="8878320" y="4863960"/>
            <a:ext cx="2630520" cy="1175040"/>
            <a:chOff x="8878320" y="4863960"/>
            <a:chExt cx="2630520" cy="1175040"/>
          </a:xfrm>
        </p:grpSpPr>
        <p:sp>
          <p:nvSpPr>
            <p:cNvPr id="286" name="Google Shape;322;p34"/>
            <p:cNvSpPr/>
            <p:nvPr/>
          </p:nvSpPr>
          <p:spPr>
            <a:xfrm>
              <a:off x="8954280" y="4940280"/>
              <a:ext cx="2554560" cy="10987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87" name="Google Shape;323;p34"/>
            <p:cNvSpPr/>
            <p:nvPr/>
          </p:nvSpPr>
          <p:spPr>
            <a:xfrm>
              <a:off x="8878320" y="4863960"/>
              <a:ext cx="2554560" cy="1098720"/>
            </a:xfrm>
            <a:prstGeom prst="roundRect">
              <a:avLst>
                <a:gd name="adj" fmla="val 16667"/>
              </a:avLst>
            </a:prstGeom>
            <a:solidFill>
              <a:srgbClr val="a4a3d4"/>
            </a:solid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Job</a:t>
              </a:r>
              <a:endParaRPr b="0" lang="en-US" sz="1800" spc="-1" strike="noStrike">
                <a:latin typeface="Arial"/>
              </a:endParaRPr>
            </a:p>
          </p:txBody>
        </p:sp>
      </p:grpSp>
      <p:grpSp>
        <p:nvGrpSpPr>
          <p:cNvPr id="288" name="Google Shape;324;p34"/>
          <p:cNvGrpSpPr/>
          <p:nvPr/>
        </p:nvGrpSpPr>
        <p:grpSpPr>
          <a:xfrm>
            <a:off x="8141400" y="2975400"/>
            <a:ext cx="923760" cy="906480"/>
            <a:chOff x="8141400" y="2975400"/>
            <a:chExt cx="923760" cy="906480"/>
          </a:xfrm>
        </p:grpSpPr>
        <p:sp>
          <p:nvSpPr>
            <p:cNvPr id="289" name="Google Shape;325;p34"/>
            <p:cNvSpPr/>
            <p:nvPr/>
          </p:nvSpPr>
          <p:spPr>
            <a:xfrm>
              <a:off x="8141400" y="2975400"/>
              <a:ext cx="923760" cy="906480"/>
            </a:xfrm>
            <a:prstGeom prst="ellipse">
              <a:avLst/>
            </a:prstGeom>
            <a:solidFill>
              <a:srgbClr val="f3f3f3"/>
            </a:solidFill>
            <a:ln w="28575">
              <a:solidFill>
                <a:srgbClr val="000000"/>
              </a:solidFill>
              <a:round/>
            </a:ln>
          </p:spPr>
          <p:style>
            <a:lnRef idx="0"/>
            <a:fillRef idx="0"/>
            <a:effectRef idx="0"/>
            <a:fontRef idx="minor"/>
          </p:style>
        </p:sp>
        <p:sp>
          <p:nvSpPr>
            <p:cNvPr id="290" name="Google Shape;326;p34"/>
            <p:cNvSpPr/>
            <p:nvPr/>
          </p:nvSpPr>
          <p:spPr>
            <a:xfrm flipH="1">
              <a:off x="8606880" y="3429000"/>
              <a:ext cx="457560" cy="44640"/>
            </a:xfrm>
            <a:custGeom>
              <a:avLst/>
              <a:gdLst/>
              <a:ahLst/>
              <a:rect l="l" t="t" r="r" b="b"/>
              <a:pathLst>
                <a:path w="21600" h="21600">
                  <a:moveTo>
                    <a:pt x="0" y="0"/>
                  </a:moveTo>
                  <a:lnTo>
                    <a:pt x="21600" y="21600"/>
                  </a:lnTo>
                </a:path>
              </a:pathLst>
            </a:custGeom>
            <a:noFill/>
            <a:ln w="19050">
              <a:solidFill>
                <a:srgbClr val="44546a"/>
              </a:solidFill>
              <a:round/>
              <a:headEnd len="med" type="triangle" w="med"/>
            </a:ln>
          </p:spPr>
          <p:style>
            <a:lnRef idx="0"/>
            <a:fillRef idx="0"/>
            <a:effectRef idx="0"/>
            <a:fontRef idx="minor"/>
          </p:style>
        </p:sp>
        <p:sp>
          <p:nvSpPr>
            <p:cNvPr id="291" name="Google Shape;327;p34"/>
            <p:cNvSpPr/>
            <p:nvPr/>
          </p:nvSpPr>
          <p:spPr>
            <a:xfrm rot="10800000">
              <a:off x="8604000" y="2976120"/>
              <a:ext cx="3960" cy="488160"/>
            </a:xfrm>
            <a:custGeom>
              <a:avLst/>
              <a:gdLst/>
              <a:ahLst/>
              <a:rect l="l" t="t" r="r" b="b"/>
              <a:pathLst>
                <a:path w="21600" h="21600">
                  <a:moveTo>
                    <a:pt x="0" y="0"/>
                  </a:moveTo>
                  <a:lnTo>
                    <a:pt x="21600" y="21600"/>
                  </a:lnTo>
                </a:path>
              </a:pathLst>
            </a:custGeom>
            <a:noFill/>
            <a:ln w="19050">
              <a:solidFill>
                <a:srgbClr val="44546a"/>
              </a:solidFill>
              <a:round/>
              <a:tailEnd len="med" type="triangle" w="med"/>
            </a:ln>
          </p:spPr>
          <p:style>
            <a:lnRef idx="0"/>
            <a:fillRef idx="0"/>
            <a:effectRef idx="0"/>
            <a:fontRef idx="minor"/>
          </p:style>
        </p:sp>
      </p:grpSp>
      <p:sp>
        <p:nvSpPr>
          <p:cNvPr id="292" name="Google Shape;328;p34"/>
          <p:cNvSpPr/>
          <p:nvPr/>
        </p:nvSpPr>
        <p:spPr>
          <a:xfrm>
            <a:off x="8141400" y="2975400"/>
            <a:ext cx="923760" cy="906480"/>
          </a:xfrm>
          <a:prstGeom prst="ellipse">
            <a:avLst/>
          </a:prstGeom>
          <a:solidFill>
            <a:srgbClr val="f3f3f3"/>
          </a:solidFill>
          <a:ln w="28575">
            <a:solidFill>
              <a:srgbClr val="000000"/>
            </a:solidFill>
            <a:round/>
          </a:ln>
        </p:spPr>
        <p:style>
          <a:lnRef idx="0"/>
          <a:fillRef idx="0"/>
          <a:effectRef idx="0"/>
          <a:fontRef idx="minor"/>
        </p:style>
      </p:sp>
      <p:sp>
        <p:nvSpPr>
          <p:cNvPr id="293" name="Google Shape;329;p34"/>
          <p:cNvSpPr/>
          <p:nvPr/>
        </p:nvSpPr>
        <p:spPr>
          <a:xfrm flipH="1" rot="10800000">
            <a:off x="8603280" y="3475080"/>
            <a:ext cx="3600" cy="407520"/>
          </a:xfrm>
          <a:custGeom>
            <a:avLst/>
            <a:gdLst/>
            <a:ahLst/>
            <a:rect l="l" t="t" r="r" b="b"/>
            <a:pathLst>
              <a:path w="21600" h="21600">
                <a:moveTo>
                  <a:pt x="0" y="0"/>
                </a:moveTo>
                <a:lnTo>
                  <a:pt x="21600" y="21600"/>
                </a:lnTo>
              </a:path>
            </a:pathLst>
          </a:custGeom>
          <a:noFill/>
          <a:ln w="19050">
            <a:solidFill>
              <a:srgbClr val="44546a"/>
            </a:solidFill>
            <a:round/>
            <a:headEnd len="med" type="triangle" w="med"/>
          </a:ln>
        </p:spPr>
        <p:style>
          <a:lnRef idx="0"/>
          <a:fillRef idx="0"/>
          <a:effectRef idx="0"/>
          <a:fontRef idx="minor"/>
        </p:style>
      </p:sp>
      <p:sp>
        <p:nvSpPr>
          <p:cNvPr id="294" name="Google Shape;330;p34"/>
          <p:cNvSpPr/>
          <p:nvPr/>
        </p:nvSpPr>
        <p:spPr>
          <a:xfrm rot="10800000">
            <a:off x="8604000" y="2976120"/>
            <a:ext cx="3960" cy="488160"/>
          </a:xfrm>
          <a:custGeom>
            <a:avLst/>
            <a:gdLst/>
            <a:ahLst/>
            <a:rect l="l" t="t" r="r" b="b"/>
            <a:pathLst>
              <a:path w="21600" h="21600">
                <a:moveTo>
                  <a:pt x="0" y="0"/>
                </a:moveTo>
                <a:lnTo>
                  <a:pt x="21600" y="21600"/>
                </a:lnTo>
              </a:path>
            </a:pathLst>
          </a:custGeom>
          <a:noFill/>
          <a:ln w="19050">
            <a:solidFill>
              <a:srgbClr val="44546a"/>
            </a:solidFill>
            <a:round/>
            <a:tailEnd len="med" type="triangle" w="med"/>
          </a:ln>
        </p:spPr>
        <p:style>
          <a:lnRef idx="0"/>
          <a:fillRef idx="0"/>
          <a:effectRef idx="0"/>
          <a:fontRef idx="minor"/>
        </p:style>
      </p:sp>
      <p:grpSp>
        <p:nvGrpSpPr>
          <p:cNvPr id="295" name="Google Shape;331;p34"/>
          <p:cNvGrpSpPr/>
          <p:nvPr/>
        </p:nvGrpSpPr>
        <p:grpSpPr>
          <a:xfrm>
            <a:off x="8143560" y="2975400"/>
            <a:ext cx="923760" cy="906480"/>
            <a:chOff x="8143560" y="2975400"/>
            <a:chExt cx="923760" cy="906480"/>
          </a:xfrm>
        </p:grpSpPr>
        <p:sp>
          <p:nvSpPr>
            <p:cNvPr id="296" name="Google Shape;332;p34"/>
            <p:cNvSpPr/>
            <p:nvPr/>
          </p:nvSpPr>
          <p:spPr>
            <a:xfrm>
              <a:off x="8143560" y="2975400"/>
              <a:ext cx="923760" cy="906480"/>
            </a:xfrm>
            <a:prstGeom prst="ellipse">
              <a:avLst/>
            </a:prstGeom>
            <a:solidFill>
              <a:srgbClr val="f3f3f3"/>
            </a:solidFill>
            <a:ln w="28575">
              <a:solidFill>
                <a:srgbClr val="000000"/>
              </a:solidFill>
              <a:round/>
            </a:ln>
          </p:spPr>
          <p:style>
            <a:lnRef idx="0"/>
            <a:fillRef idx="0"/>
            <a:effectRef idx="0"/>
            <a:fontRef idx="minor"/>
          </p:style>
        </p:sp>
        <p:sp>
          <p:nvSpPr>
            <p:cNvPr id="297" name="Google Shape;333;p34"/>
            <p:cNvSpPr/>
            <p:nvPr/>
          </p:nvSpPr>
          <p:spPr>
            <a:xfrm flipH="1" rot="10800000">
              <a:off x="8278920" y="3475080"/>
              <a:ext cx="330120" cy="274680"/>
            </a:xfrm>
            <a:custGeom>
              <a:avLst/>
              <a:gdLst/>
              <a:ahLst/>
              <a:rect l="l" t="t" r="r" b="b"/>
              <a:pathLst>
                <a:path w="21600" h="21600">
                  <a:moveTo>
                    <a:pt x="0" y="0"/>
                  </a:moveTo>
                  <a:lnTo>
                    <a:pt x="21600" y="21600"/>
                  </a:lnTo>
                </a:path>
              </a:pathLst>
            </a:custGeom>
            <a:noFill/>
            <a:ln w="19050">
              <a:solidFill>
                <a:srgbClr val="000000"/>
              </a:solidFill>
              <a:round/>
              <a:headEnd len="med" type="triangle" w="med"/>
            </a:ln>
          </p:spPr>
          <p:style>
            <a:lnRef idx="0"/>
            <a:fillRef idx="0"/>
            <a:effectRef idx="0"/>
            <a:fontRef idx="minor"/>
          </p:style>
        </p:sp>
        <p:sp>
          <p:nvSpPr>
            <p:cNvPr id="298" name="Google Shape;334;p34"/>
            <p:cNvSpPr/>
            <p:nvPr/>
          </p:nvSpPr>
          <p:spPr>
            <a:xfrm rot="10800000">
              <a:off x="8606520" y="2976120"/>
              <a:ext cx="3960" cy="488160"/>
            </a:xfrm>
            <a:custGeom>
              <a:avLst/>
              <a:gdLst/>
              <a:ahLst/>
              <a:rect l="l" t="t" r="r" b="b"/>
              <a:pathLst>
                <a:path w="21600" h="21600">
                  <a:moveTo>
                    <a:pt x="0" y="0"/>
                  </a:moveTo>
                  <a:lnTo>
                    <a:pt x="21600" y="21600"/>
                  </a:lnTo>
                </a:path>
              </a:pathLst>
            </a:custGeom>
            <a:noFill/>
            <a:ln w="19050">
              <a:solidFill>
                <a:srgbClr val="000000"/>
              </a:solidFill>
              <a:round/>
              <a:tailEnd len="med" type="triangle" w="med"/>
            </a:ln>
          </p:spPr>
          <p:style>
            <a:lnRef idx="0"/>
            <a:fillRef idx="0"/>
            <a:effectRef idx="0"/>
            <a:fontRef idx="minor"/>
          </p:style>
        </p:sp>
      </p:grpSp>
      <p:sp>
        <p:nvSpPr>
          <p:cNvPr id="4" name="PlaceHolder 3"/>
          <p:cNvSpPr>
            <a:spLocks noGrp="1"/>
          </p:cNvSpPr>
          <p:nvPr>
            <p:ph type="ftr" idx="1"/>
          </p:nvPr>
        </p:nvSpPr>
        <p:spPr/>
        <p:txBody>
          <a:bodyPr/>
          <a:p>
            <a:r>
              <a:t>Copyright 2023 JR Rickerson</a:t>
            </a:r>
          </a:p>
        </p:txBody>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fill="hold">
                      <p:stCondLst>
                        <p:cond delay="indefinite"/>
                      </p:stCondLst>
                      <p:childTnLst>
                        <p:par>
                          <p:cTn id="41" fill="hold">
                            <p:stCondLst>
                              <p:cond delay="0"/>
                            </p:stCondLst>
                            <p:childTnLst>
                              <p:par>
                                <p:cTn id="42" nodeType="clickEffect" fill="hold" presetClass="entr" presetID="10">
                                  <p:stCondLst>
                                    <p:cond delay="0"/>
                                  </p:stCondLst>
                                  <p:childTnLst>
                                    <p:set>
                                      <p:cBhvr>
                                        <p:cTn id="43" dur="1" fill="hold">
                                          <p:stCondLst>
                                            <p:cond delay="0"/>
                                          </p:stCondLst>
                                        </p:cTn>
                                        <p:tgtEl>
                                          <p:spTgt spid="288"/>
                                        </p:tgtEl>
                                        <p:attrNameLst>
                                          <p:attrName>style.visibility</p:attrName>
                                        </p:attrNameLst>
                                      </p:cBhvr>
                                      <p:to>
                                        <p:strVal val="visible"/>
                                      </p:to>
                                    </p:set>
                                    <p:animEffect filter="fade" transition="in">
                                      <p:cBhvr additive="repl">
                                        <p:cTn id="44" dur="1000"/>
                                        <p:tgtEl>
                                          <p:spTgt spid="288"/>
                                        </p:tgtEl>
                                      </p:cBhvr>
                                    </p:animEffec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0">
                                  <p:stCondLst>
                                    <p:cond delay="0"/>
                                  </p:stCondLst>
                                  <p:childTnLst>
                                    <p:set>
                                      <p:cBhvr>
                                        <p:cTn id="48" dur="1" fill="hold">
                                          <p:stCondLst>
                                            <p:cond delay="0"/>
                                          </p:stCondLst>
                                        </p:cTn>
                                        <p:tgtEl>
                                          <p:spTgt spid="282"/>
                                        </p:tgtEl>
                                        <p:attrNameLst>
                                          <p:attrName>style.visibility</p:attrName>
                                        </p:attrNameLst>
                                      </p:cBhvr>
                                      <p:to>
                                        <p:strVal val="visible"/>
                                      </p:to>
                                    </p:set>
                                    <p:animEffect filter="fade" transition="in">
                                      <p:cBhvr additive="repl">
                                        <p:cTn id="49" dur="1000"/>
                                        <p:tgtEl>
                                          <p:spTgt spid="282"/>
                                        </p:tgtEl>
                                      </p:cBhvr>
                                    </p:animEffect>
                                  </p:childTnLst>
                                </p:cTn>
                              </p:par>
                              <p:par>
                                <p:cTn id="50" nodeType="withEffect" fill="hold" presetClass="entr" presetID="10">
                                  <p:stCondLst>
                                    <p:cond delay="0"/>
                                  </p:stCondLst>
                                  <p:childTnLst>
                                    <p:set>
                                      <p:cBhvr>
                                        <p:cTn id="51" dur="1" fill="hold">
                                          <p:stCondLst>
                                            <p:cond delay="0"/>
                                          </p:stCondLst>
                                        </p:cTn>
                                        <p:tgtEl>
                                          <p:spTgt spid="292"/>
                                        </p:tgtEl>
                                        <p:attrNameLst>
                                          <p:attrName>style.visibility</p:attrName>
                                        </p:attrNameLst>
                                      </p:cBhvr>
                                      <p:to>
                                        <p:strVal val="visible"/>
                                      </p:to>
                                    </p:set>
                                    <p:animEffect filter="fade" transition="in">
                                      <p:cBhvr additive="repl">
                                        <p:cTn id="52" dur="1000"/>
                                        <p:tgtEl>
                                          <p:spTgt spid="292"/>
                                        </p:tgtEl>
                                      </p:cBhvr>
                                    </p:animEffect>
                                  </p:childTnLst>
                                </p:cTn>
                              </p:par>
                              <p:par>
                                <p:cTn id="53" nodeType="withEffect" fill="hold" presetClass="entr" presetID="10">
                                  <p:stCondLst>
                                    <p:cond delay="0"/>
                                  </p:stCondLst>
                                  <p:childTnLst>
                                    <p:set>
                                      <p:cBhvr>
                                        <p:cTn id="54" dur="1" fill="hold">
                                          <p:stCondLst>
                                            <p:cond delay="0"/>
                                          </p:stCondLst>
                                        </p:cTn>
                                        <p:tgtEl>
                                          <p:spTgt spid="293"/>
                                        </p:tgtEl>
                                        <p:attrNameLst>
                                          <p:attrName>style.visibility</p:attrName>
                                        </p:attrNameLst>
                                      </p:cBhvr>
                                      <p:to>
                                        <p:strVal val="visible"/>
                                      </p:to>
                                    </p:set>
                                    <p:animEffect filter="fade" transition="in">
                                      <p:cBhvr additive="repl">
                                        <p:cTn id="55" dur="1000"/>
                                        <p:tgtEl>
                                          <p:spTgt spid="293"/>
                                        </p:tgtEl>
                                      </p:cBhvr>
                                    </p:animEffect>
                                  </p:childTnLst>
                                </p:cTn>
                              </p:par>
                              <p:par>
                                <p:cTn id="56" nodeType="withEffect" fill="hold" presetClass="entr" presetID="10">
                                  <p:stCondLst>
                                    <p:cond delay="0"/>
                                  </p:stCondLst>
                                  <p:childTnLst>
                                    <p:set>
                                      <p:cBhvr>
                                        <p:cTn id="57" dur="1" fill="hold">
                                          <p:stCondLst>
                                            <p:cond delay="0"/>
                                          </p:stCondLst>
                                        </p:cTn>
                                        <p:tgtEl>
                                          <p:spTgt spid="294"/>
                                        </p:tgtEl>
                                        <p:attrNameLst>
                                          <p:attrName>style.visibility</p:attrName>
                                        </p:attrNameLst>
                                      </p:cBhvr>
                                      <p:to>
                                        <p:strVal val="visible"/>
                                      </p:to>
                                    </p:set>
                                    <p:animEffect filter="fade" transition="in">
                                      <p:cBhvr additive="repl">
                                        <p:cTn id="58" dur="1000"/>
                                        <p:tgtEl>
                                          <p:spTgt spid="294"/>
                                        </p:tgtEl>
                                      </p:cBhvr>
                                    </p:animEffec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0">
                                  <p:stCondLst>
                                    <p:cond delay="0"/>
                                  </p:stCondLst>
                                  <p:childTnLst>
                                    <p:set>
                                      <p:cBhvr>
                                        <p:cTn id="62" dur="1" fill="hold">
                                          <p:stCondLst>
                                            <p:cond delay="0"/>
                                          </p:stCondLst>
                                        </p:cTn>
                                        <p:tgtEl>
                                          <p:spTgt spid="285"/>
                                        </p:tgtEl>
                                        <p:attrNameLst>
                                          <p:attrName>style.visibility</p:attrName>
                                        </p:attrNameLst>
                                      </p:cBhvr>
                                      <p:to>
                                        <p:strVal val="visible"/>
                                      </p:to>
                                    </p:set>
                                    <p:animEffect filter="fade" transition="in">
                                      <p:cBhvr additive="repl">
                                        <p:cTn id="63" dur="1000"/>
                                        <p:tgtEl>
                                          <p:spTgt spid="285"/>
                                        </p:tgtEl>
                                      </p:cBhvr>
                                    </p:animEffect>
                                  </p:childTnLst>
                                </p:cTn>
                              </p:par>
                              <p:par>
                                <p:cTn id="64" nodeType="withEffect" fill="hold" presetClass="entr" presetID="10">
                                  <p:stCondLst>
                                    <p:cond delay="0"/>
                                  </p:stCondLst>
                                  <p:childTnLst>
                                    <p:set>
                                      <p:cBhvr>
                                        <p:cTn id="65" dur="1" fill="hold">
                                          <p:stCondLst>
                                            <p:cond delay="0"/>
                                          </p:stCondLst>
                                        </p:cTn>
                                        <p:tgtEl>
                                          <p:spTgt spid="295"/>
                                        </p:tgtEl>
                                        <p:attrNameLst>
                                          <p:attrName>style.visibility</p:attrName>
                                        </p:attrNameLst>
                                      </p:cBhvr>
                                      <p:to>
                                        <p:strVal val="visible"/>
                                      </p:to>
                                    </p:set>
                                    <p:animEffect filter="fade" transition="in">
                                      <p:cBhvr additive="repl">
                                        <p:cTn id="66"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952920" y="324000"/>
            <a:ext cx="11231280" cy="90648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Module Outline</a:t>
            </a:r>
            <a:endParaRPr b="0" lang="en-US" sz="3200" spc="-1" strike="noStrike">
              <a:latin typeface="Arial"/>
            </a:endParaRPr>
          </a:p>
        </p:txBody>
      </p:sp>
      <p:sp>
        <p:nvSpPr>
          <p:cNvPr id="126" name="PlaceHolder 2"/>
          <p:cNvSpPr>
            <a:spLocks noGrp="1"/>
          </p:cNvSpPr>
          <p:nvPr>
            <p:ph/>
          </p:nvPr>
        </p:nvSpPr>
        <p:spPr>
          <a:xfrm>
            <a:off x="828000" y="1528200"/>
            <a:ext cx="4986000" cy="5200560"/>
          </a:xfrm>
          <a:prstGeom prst="rect">
            <a:avLst/>
          </a:prstGeom>
          <a:noFill/>
          <a:ln w="0">
            <a:noFill/>
          </a:ln>
        </p:spPr>
        <p:txBody>
          <a:bodyPr lIns="90000" rIns="90000" tIns="46800" bIns="45000" anchor="t">
            <a:noAutofit/>
          </a:bodyPr>
          <a:p>
            <a:pPr marL="457200" indent="-419040">
              <a:lnSpc>
                <a:spcPct val="100000"/>
              </a:lnSpc>
              <a:spcBef>
                <a:spcPts val="1001"/>
              </a:spcBef>
              <a:buClr>
                <a:srgbClr val="888888"/>
              </a:buClr>
              <a:buFont typeface="Helvetica Neue Light"/>
              <a:buChar char="●"/>
            </a:pPr>
            <a:r>
              <a:rPr b="1" lang="en-US" sz="3000" spc="-1" strike="noStrike">
                <a:solidFill>
                  <a:srgbClr val="888888"/>
                </a:solidFill>
                <a:latin typeface="Helvetica Neue"/>
                <a:ea typeface="Helvetica Neue"/>
              </a:rPr>
              <a:t>Resource Limits</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Ingress</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DaemonSet</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StatefulSet</a:t>
            </a:r>
            <a:endParaRPr b="0" lang="en-US" sz="3000" spc="-1" strike="noStrike">
              <a:latin typeface="Arial"/>
            </a:endParaRPr>
          </a:p>
        </p:txBody>
      </p:sp>
      <p:sp>
        <p:nvSpPr>
          <p:cNvPr id="127" name="PlaceHolder 3"/>
          <p:cNvSpPr>
            <a:spLocks noGrp="1"/>
          </p:cNvSpPr>
          <p:nvPr>
            <p:ph type="sldNum" idx="7"/>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3829DA56-D1A5-4C52-9B71-AABE57010102}"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28" name="PlaceHolder 4"/>
          <p:cNvSpPr>
            <a:spLocks noGrp="1"/>
          </p:cNvSpPr>
          <p:nvPr>
            <p:ph/>
          </p:nvPr>
        </p:nvSpPr>
        <p:spPr>
          <a:xfrm>
            <a:off x="6258240" y="1619280"/>
            <a:ext cx="4986000" cy="4679280"/>
          </a:xfrm>
          <a:prstGeom prst="rect">
            <a:avLst/>
          </a:prstGeom>
          <a:noFill/>
          <a:ln w="0">
            <a:noFill/>
          </a:ln>
        </p:spPr>
        <p:txBody>
          <a:bodyPr lIns="90000" rIns="90000" tIns="46800" bIns="450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Jobs</a:t>
            </a:r>
            <a:endParaRPr b="0" lang="en-US" sz="3000" spc="-1" strike="noStrike">
              <a:latin typeface="Arial"/>
            </a:endParaRPr>
          </a:p>
          <a:p>
            <a:pPr marL="457200">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CronJobs</a:t>
            </a:r>
            <a:endParaRPr b="0" lang="en-US" sz="3000" spc="-1" strike="noStrike">
              <a:latin typeface="Arial"/>
            </a:endParaRPr>
          </a:p>
        </p:txBody>
      </p:sp>
      <p:sp>
        <p:nvSpPr>
          <p:cNvPr id="6" name="PlaceHolder 5"/>
          <p:cNvSpPr>
            <a:spLocks noGrp="1"/>
          </p:cNvSpPr>
          <p:nvPr>
            <p:ph type="ftr" idx="1"/>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952920" y="324000"/>
            <a:ext cx="11231280" cy="90648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Module Outline</a:t>
            </a:r>
            <a:endParaRPr b="0" lang="en-US" sz="3200" spc="-1" strike="noStrike">
              <a:latin typeface="Arial"/>
            </a:endParaRPr>
          </a:p>
        </p:txBody>
      </p:sp>
      <p:sp>
        <p:nvSpPr>
          <p:cNvPr id="300" name="PlaceHolder 2"/>
          <p:cNvSpPr>
            <a:spLocks noGrp="1"/>
          </p:cNvSpPr>
          <p:nvPr>
            <p:ph/>
          </p:nvPr>
        </p:nvSpPr>
        <p:spPr>
          <a:xfrm>
            <a:off x="828000" y="1528200"/>
            <a:ext cx="4986000" cy="5200560"/>
          </a:xfrm>
          <a:prstGeom prst="rect">
            <a:avLst/>
          </a:prstGeom>
          <a:noFill/>
          <a:ln w="0">
            <a:noFill/>
          </a:ln>
        </p:spPr>
        <p:txBody>
          <a:bodyPr lIns="90000" rIns="90000" tIns="46800" bIns="450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Resource Limits</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Ingress</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DaemonSet</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StatefulSet</a:t>
            </a:r>
            <a:endParaRPr b="0" lang="en-US" sz="3000" spc="-1" strike="noStrike">
              <a:latin typeface="Arial"/>
            </a:endParaRPr>
          </a:p>
        </p:txBody>
      </p:sp>
      <p:sp>
        <p:nvSpPr>
          <p:cNvPr id="301" name="PlaceHolder 3"/>
          <p:cNvSpPr>
            <a:spLocks noGrp="1"/>
          </p:cNvSpPr>
          <p:nvPr>
            <p:ph type="sldNum" idx="25"/>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00848AEF-B7C0-4649-B862-79AD3365CBA0}"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302" name="PlaceHolder 4"/>
          <p:cNvSpPr>
            <a:spLocks noGrp="1"/>
          </p:cNvSpPr>
          <p:nvPr>
            <p:ph/>
          </p:nvPr>
        </p:nvSpPr>
        <p:spPr>
          <a:xfrm>
            <a:off x="6258240" y="1619280"/>
            <a:ext cx="4986000" cy="4679280"/>
          </a:xfrm>
          <a:prstGeom prst="rect">
            <a:avLst/>
          </a:prstGeom>
          <a:noFill/>
          <a:ln w="0">
            <a:noFill/>
          </a:ln>
        </p:spPr>
        <p:txBody>
          <a:bodyPr lIns="90000" rIns="90000" tIns="46800" bIns="450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Jobs</a:t>
            </a:r>
            <a:endParaRPr b="0" lang="en-US" sz="3000" spc="-1" strike="noStrike">
              <a:latin typeface="Arial"/>
            </a:endParaRPr>
          </a:p>
          <a:p>
            <a:pPr marL="457200">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CronJobs</a:t>
            </a:r>
            <a:endParaRPr b="0" lang="en-US" sz="3000" spc="-1" strike="noStrike">
              <a:latin typeface="Arial"/>
            </a:endParaRPr>
          </a:p>
        </p:txBody>
      </p:sp>
      <p:sp>
        <p:nvSpPr>
          <p:cNvPr id="6" name="PlaceHolder 5"/>
          <p:cNvSpPr>
            <a:spLocks noGrp="1"/>
          </p:cNvSpPr>
          <p:nvPr>
            <p:ph type="ftr" idx="1"/>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Which type of controller should be used for the</a:t>
            </a:r>
            <a:endParaRPr b="0" lang="en-US" sz="3200" spc="-1" strike="noStrike">
              <a:latin typeface="Arial"/>
            </a:endParaRPr>
          </a:p>
          <a:p>
            <a:pPr>
              <a:lnSpc>
                <a:spcPct val="90000"/>
              </a:lnSpc>
              <a:buNone/>
              <a:tabLst>
                <a:tab algn="l" pos="0"/>
              </a:tabLst>
            </a:pPr>
            <a:r>
              <a:rPr b="0" lang="en-US" sz="3200" spc="-1" strike="noStrike">
                <a:solidFill>
                  <a:srgbClr val="233445"/>
                </a:solidFill>
                <a:latin typeface="Helvetica Neue Light"/>
                <a:ea typeface="Helvetica Neue Light"/>
              </a:rPr>
              <a:t>following scenario?</a:t>
            </a:r>
            <a:endParaRPr b="0" lang="en-US" sz="3200" spc="-1" strike="noStrike">
              <a:latin typeface="Arial"/>
            </a:endParaRPr>
          </a:p>
        </p:txBody>
      </p:sp>
      <p:sp>
        <p:nvSpPr>
          <p:cNvPr id="304" name="PlaceHolder 2"/>
          <p:cNvSpPr>
            <a:spLocks noGrp="1"/>
          </p:cNvSpPr>
          <p:nvPr>
            <p:ph/>
          </p:nvPr>
        </p:nvSpPr>
        <p:spPr>
          <a:xfrm>
            <a:off x="828000" y="1512000"/>
            <a:ext cx="10511280" cy="4679280"/>
          </a:xfrm>
          <a:prstGeom prst="rect">
            <a:avLst/>
          </a:prstGeom>
          <a:noFill/>
          <a:ln w="0">
            <a:noFill/>
          </a:ln>
        </p:spPr>
        <p:txBody>
          <a:bodyPr lIns="90000" rIns="90000" tIns="46800" bIns="45000" anchor="t">
            <a:noAutofit/>
          </a:bodyPr>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A horizontally scalable webapp that stores its state information in an external database.</a:t>
            </a:r>
            <a:endParaRPr b="0" lang="en-US" sz="2400" spc="-1" strike="noStrike">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1. Job</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2. DaemonSet</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3. Deployment</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4. StatefulSet</a:t>
            </a:r>
            <a:endParaRPr b="0" lang="en-US" sz="2400" spc="-1" strike="noStrike">
              <a:latin typeface="Arial"/>
            </a:endParaRPr>
          </a:p>
        </p:txBody>
      </p:sp>
      <p:sp>
        <p:nvSpPr>
          <p:cNvPr id="305" name="PlaceHolder 3"/>
          <p:cNvSpPr>
            <a:spLocks noGrp="1"/>
          </p:cNvSpPr>
          <p:nvPr>
            <p:ph type="sldNum" idx="26"/>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D17DDCB0-9DBC-4C97-9912-DCE04F3A67DE}"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952560" y="324000"/>
            <a:ext cx="11231280" cy="90756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Which type of controller should be used for the</a:t>
            </a:r>
            <a:endParaRPr b="0" lang="en-US" sz="3200" spc="-1" strike="noStrike">
              <a:latin typeface="Arial"/>
            </a:endParaRPr>
          </a:p>
          <a:p>
            <a:pPr>
              <a:lnSpc>
                <a:spcPct val="90000"/>
              </a:lnSpc>
              <a:buNone/>
              <a:tabLst>
                <a:tab algn="l" pos="0"/>
              </a:tabLst>
            </a:pPr>
            <a:r>
              <a:rPr b="0" lang="en-US" sz="3200" spc="-1" strike="noStrike">
                <a:solidFill>
                  <a:srgbClr val="233445"/>
                </a:solidFill>
                <a:latin typeface="Helvetica Neue Light"/>
                <a:ea typeface="Helvetica Neue Light"/>
              </a:rPr>
              <a:t>following scenario?</a:t>
            </a:r>
            <a:endParaRPr b="0" lang="en-US" sz="3200" spc="-1" strike="noStrike">
              <a:latin typeface="Arial"/>
            </a:endParaRPr>
          </a:p>
        </p:txBody>
      </p:sp>
      <p:sp>
        <p:nvSpPr>
          <p:cNvPr id="307" name="PlaceHolder 2"/>
          <p:cNvSpPr>
            <a:spLocks noGrp="1"/>
          </p:cNvSpPr>
          <p:nvPr>
            <p:ph/>
          </p:nvPr>
        </p:nvSpPr>
        <p:spPr>
          <a:xfrm>
            <a:off x="828000" y="1512000"/>
            <a:ext cx="10511280" cy="4679280"/>
          </a:xfrm>
          <a:prstGeom prst="rect">
            <a:avLst/>
          </a:prstGeom>
          <a:noFill/>
          <a:ln w="0">
            <a:noFill/>
          </a:ln>
        </p:spPr>
        <p:txBody>
          <a:bodyPr lIns="90000" rIns="90000" tIns="46800" bIns="45000" anchor="t">
            <a:noAutofit/>
          </a:bodyPr>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A nightly batch process that calculates the total number of daily active users of an app.</a:t>
            </a:r>
            <a:endParaRPr b="0" lang="en-US" sz="2400" spc="-1" strike="noStrike">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1. Job</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2. DaemonSet</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3. Deployment</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4. StatefulSet</a:t>
            </a:r>
            <a:endParaRPr b="0" lang="en-US" sz="2400" spc="-1" strike="noStrike">
              <a:latin typeface="Arial"/>
            </a:endParaRPr>
          </a:p>
        </p:txBody>
      </p:sp>
      <p:sp>
        <p:nvSpPr>
          <p:cNvPr id="308" name="PlaceHolder 3"/>
          <p:cNvSpPr>
            <a:spLocks noGrp="1"/>
          </p:cNvSpPr>
          <p:nvPr>
            <p:ph type="sldNum" idx="27"/>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F57E96D4-0384-46A3-AF50-54DA00B30575}"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9" name="Google Shape;377;p39"/>
          <p:cNvGrpSpPr/>
          <p:nvPr/>
        </p:nvGrpSpPr>
        <p:grpSpPr>
          <a:xfrm>
            <a:off x="441720" y="4585320"/>
            <a:ext cx="1605960" cy="606600"/>
            <a:chOff x="441720" y="4585320"/>
            <a:chExt cx="1605960" cy="606600"/>
          </a:xfrm>
        </p:grpSpPr>
        <p:sp>
          <p:nvSpPr>
            <p:cNvPr id="310" name="Google Shape;378;p39"/>
            <p:cNvSpPr/>
            <p:nvPr/>
          </p:nvSpPr>
          <p:spPr>
            <a:xfrm>
              <a:off x="488160" y="4624560"/>
              <a:ext cx="1559520" cy="56736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11" name="Google Shape;379;p39"/>
            <p:cNvSpPr/>
            <p:nvPr/>
          </p:nvSpPr>
          <p:spPr>
            <a:xfrm>
              <a:off x="441720" y="4585320"/>
              <a:ext cx="1559520" cy="567360"/>
            </a:xfrm>
            <a:prstGeom prst="roundRect">
              <a:avLst>
                <a:gd name="adj" fmla="val 16667"/>
              </a:avLst>
            </a:prstGeom>
            <a:solidFill>
              <a:srgbClr val="a4a3d4"/>
            </a:solid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600" spc="-1" strike="noStrike">
                  <a:solidFill>
                    <a:srgbClr val="000000"/>
                  </a:solidFill>
                  <a:latin typeface="Arial"/>
                  <a:ea typeface="Arial"/>
                </a:rPr>
                <a:t>mysql-read</a:t>
              </a:r>
              <a:endParaRPr b="0" lang="en-US" sz="1600" spc="-1" strike="noStrike">
                <a:latin typeface="Arial"/>
              </a:endParaRPr>
            </a:p>
          </p:txBody>
        </p:sp>
      </p:grpSp>
      <p:sp>
        <p:nvSpPr>
          <p:cNvPr id="312" name="PlaceHolder 1"/>
          <p:cNvSpPr>
            <a:spLocks noGrp="1"/>
          </p:cNvSpPr>
          <p:nvPr>
            <p:ph type="title"/>
          </p:nvPr>
        </p:nvSpPr>
        <p:spPr>
          <a:xfrm>
            <a:off x="952920" y="324000"/>
            <a:ext cx="11231280" cy="90648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Example Architecture</a:t>
            </a:r>
            <a:endParaRPr b="0" lang="en-US" sz="3200" spc="-1" strike="noStrike">
              <a:latin typeface="Arial"/>
            </a:endParaRPr>
          </a:p>
        </p:txBody>
      </p:sp>
      <p:sp>
        <p:nvSpPr>
          <p:cNvPr id="313" name="PlaceHolder 2"/>
          <p:cNvSpPr>
            <a:spLocks noGrp="1"/>
          </p:cNvSpPr>
          <p:nvPr>
            <p:ph type="sldNum" idx="28"/>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B9F9E39E-0C90-4B63-960F-7970A9145D22}"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314" name="Google Shape;382;p39"/>
          <p:cNvSpPr/>
          <p:nvPr/>
        </p:nvSpPr>
        <p:spPr>
          <a:xfrm>
            <a:off x="2845440" y="1580400"/>
            <a:ext cx="3274560" cy="4624560"/>
          </a:xfrm>
          <a:prstGeom prst="roundRect">
            <a:avLst>
              <a:gd name="adj" fmla="val 16667"/>
            </a:avLst>
          </a:prstGeom>
          <a:solidFill>
            <a:schemeClr val="lt2"/>
          </a:solidFill>
          <a:ln w="0">
            <a:noFill/>
          </a:ln>
        </p:spPr>
        <p:style>
          <a:lnRef idx="0"/>
          <a:fillRef idx="0"/>
          <a:effectRef idx="0"/>
          <a:fontRef idx="minor"/>
        </p:style>
        <p:txBody>
          <a:bodyPr lIns="90000" rIns="90000" tIns="91440" bIns="91440" anchor="t">
            <a:noAutofit/>
          </a:bodyPr>
          <a:p>
            <a:pPr algn="ctr">
              <a:lnSpc>
                <a:spcPct val="100000"/>
              </a:lnSpc>
              <a:buNone/>
              <a:tabLst>
                <a:tab algn="l" pos="0"/>
              </a:tabLst>
            </a:pPr>
            <a:r>
              <a:rPr b="1" lang="en-US" sz="1800" spc="-1" strike="noStrike">
                <a:solidFill>
                  <a:srgbClr val="000000"/>
                </a:solidFill>
                <a:latin typeface="Arial"/>
                <a:ea typeface="Arial"/>
              </a:rPr>
              <a:t>StatefulSet</a:t>
            </a:r>
            <a:endParaRPr b="0" lang="en-US" sz="1800" spc="-1" strike="noStrike">
              <a:latin typeface="Arial"/>
            </a:endParaRPr>
          </a:p>
        </p:txBody>
      </p:sp>
      <p:sp>
        <p:nvSpPr>
          <p:cNvPr id="315" name="Google Shape;383;p39"/>
          <p:cNvSpPr/>
          <p:nvPr/>
        </p:nvSpPr>
        <p:spPr>
          <a:xfrm flipH="1" rot="10800000">
            <a:off x="2001960" y="3111480"/>
            <a:ext cx="1098360" cy="1757880"/>
          </a:xfrm>
          <a:custGeom>
            <a:avLst/>
            <a:gdLst/>
            <a:ahLst/>
            <a:rect l="l" t="t" r="r" b="b"/>
            <a:pathLst>
              <a:path w="21600" h="21600">
                <a:moveTo>
                  <a:pt x="0" y="0"/>
                </a:moveTo>
                <a:lnTo>
                  <a:pt x="21600" y="21600"/>
                </a:lnTo>
              </a:path>
            </a:pathLst>
          </a:custGeom>
          <a:noFill/>
          <a:ln w="19050">
            <a:solidFill>
              <a:srgbClr val="44546a"/>
            </a:solidFill>
            <a:round/>
            <a:tailEnd len="med" type="triangle" w="med"/>
          </a:ln>
        </p:spPr>
        <p:style>
          <a:lnRef idx="0"/>
          <a:fillRef idx="0"/>
          <a:effectRef idx="0"/>
          <a:fontRef idx="minor"/>
        </p:style>
      </p:sp>
      <p:sp>
        <p:nvSpPr>
          <p:cNvPr id="316" name="Google Shape;385;p39"/>
          <p:cNvSpPr/>
          <p:nvPr/>
        </p:nvSpPr>
        <p:spPr>
          <a:xfrm>
            <a:off x="2001960" y="4869360"/>
            <a:ext cx="1109160" cy="182880"/>
          </a:xfrm>
          <a:custGeom>
            <a:avLst/>
            <a:gdLst/>
            <a:ahLst/>
            <a:rect l="l" t="t" r="r" b="b"/>
            <a:pathLst>
              <a:path w="21600" h="21600">
                <a:moveTo>
                  <a:pt x="0" y="0"/>
                </a:moveTo>
                <a:lnTo>
                  <a:pt x="21600" y="21600"/>
                </a:lnTo>
              </a:path>
            </a:pathLst>
          </a:custGeom>
          <a:noFill/>
          <a:ln w="19050">
            <a:solidFill>
              <a:srgbClr val="44546a"/>
            </a:solidFill>
            <a:round/>
            <a:tailEnd len="med" type="triangle" w="med"/>
          </a:ln>
        </p:spPr>
        <p:style>
          <a:lnRef idx="0"/>
          <a:fillRef idx="0"/>
          <a:effectRef idx="0"/>
          <a:fontRef idx="minor"/>
        </p:style>
      </p:sp>
      <p:sp>
        <p:nvSpPr>
          <p:cNvPr id="317" name="Google Shape;387;p39"/>
          <p:cNvSpPr/>
          <p:nvPr/>
        </p:nvSpPr>
        <p:spPr>
          <a:xfrm rot="10800000">
            <a:off x="5885280" y="5053320"/>
            <a:ext cx="1232640" cy="514800"/>
          </a:xfrm>
          <a:custGeom>
            <a:avLst/>
            <a:gdLst/>
            <a:ahLst/>
            <a:rect l="l" t="t" r="r" b="b"/>
            <a:pathLst>
              <a:path w="21600" h="21600">
                <a:moveTo>
                  <a:pt x="0" y="0"/>
                </a:moveTo>
                <a:lnTo>
                  <a:pt x="21600" y="21600"/>
                </a:lnTo>
              </a:path>
            </a:pathLst>
          </a:custGeom>
          <a:noFill/>
          <a:ln w="19050">
            <a:solidFill>
              <a:srgbClr val="44546a"/>
            </a:solidFill>
            <a:round/>
            <a:tailEnd len="med" type="triangle" w="med"/>
          </a:ln>
        </p:spPr>
        <p:style>
          <a:lnRef idx="0"/>
          <a:fillRef idx="0"/>
          <a:effectRef idx="0"/>
          <a:fontRef idx="minor"/>
        </p:style>
      </p:sp>
      <p:sp>
        <p:nvSpPr>
          <p:cNvPr id="318" name="Google Shape;389;p39"/>
          <p:cNvSpPr/>
          <p:nvPr/>
        </p:nvSpPr>
        <p:spPr>
          <a:xfrm flipH="1">
            <a:off x="5872680" y="2194200"/>
            <a:ext cx="1241280" cy="915840"/>
          </a:xfrm>
          <a:custGeom>
            <a:avLst/>
            <a:gdLst/>
            <a:ahLst/>
            <a:rect l="l" t="t" r="r" b="b"/>
            <a:pathLst>
              <a:path w="21600" h="21600">
                <a:moveTo>
                  <a:pt x="0" y="0"/>
                </a:moveTo>
                <a:lnTo>
                  <a:pt x="21600" y="21600"/>
                </a:lnTo>
              </a:path>
            </a:pathLst>
          </a:custGeom>
          <a:noFill/>
          <a:ln w="19050">
            <a:solidFill>
              <a:srgbClr val="44546a"/>
            </a:solidFill>
            <a:round/>
            <a:tailEnd len="med" type="triangle" w="med"/>
          </a:ln>
        </p:spPr>
        <p:style>
          <a:lnRef idx="0"/>
          <a:fillRef idx="0"/>
          <a:effectRef idx="0"/>
          <a:fontRef idx="minor"/>
        </p:style>
      </p:sp>
      <p:sp>
        <p:nvSpPr>
          <p:cNvPr id="319" name="Google Shape;391;p39"/>
          <p:cNvSpPr/>
          <p:nvPr/>
        </p:nvSpPr>
        <p:spPr>
          <a:xfrm rot="10800000">
            <a:off x="5873760" y="3111480"/>
            <a:ext cx="1248840" cy="781560"/>
          </a:xfrm>
          <a:custGeom>
            <a:avLst/>
            <a:gdLst/>
            <a:ahLst/>
            <a:rect l="l" t="t" r="r" b="b"/>
            <a:pathLst>
              <a:path w="21600" h="21600">
                <a:moveTo>
                  <a:pt x="0" y="0"/>
                </a:moveTo>
                <a:lnTo>
                  <a:pt x="21600" y="21600"/>
                </a:lnTo>
              </a:path>
            </a:pathLst>
          </a:custGeom>
          <a:noFill/>
          <a:ln w="19050">
            <a:solidFill>
              <a:srgbClr val="44546a"/>
            </a:solidFill>
            <a:round/>
            <a:tailEnd len="med" type="triangle" w="med"/>
          </a:ln>
        </p:spPr>
        <p:style>
          <a:lnRef idx="0"/>
          <a:fillRef idx="0"/>
          <a:effectRef idx="0"/>
          <a:fontRef idx="minor"/>
        </p:style>
      </p:sp>
      <p:sp>
        <p:nvSpPr>
          <p:cNvPr id="320" name="Google Shape;393;p39"/>
          <p:cNvSpPr/>
          <p:nvPr/>
        </p:nvSpPr>
        <p:spPr>
          <a:xfrm flipH="1">
            <a:off x="5883480" y="3893040"/>
            <a:ext cx="1237680" cy="1159200"/>
          </a:xfrm>
          <a:custGeom>
            <a:avLst/>
            <a:gdLst/>
            <a:ahLst/>
            <a:rect l="l" t="t" r="r" b="b"/>
            <a:pathLst>
              <a:path w="21600" h="21600">
                <a:moveTo>
                  <a:pt x="0" y="0"/>
                </a:moveTo>
                <a:lnTo>
                  <a:pt x="21600" y="21600"/>
                </a:lnTo>
              </a:path>
            </a:pathLst>
          </a:custGeom>
          <a:noFill/>
          <a:ln w="19050">
            <a:solidFill>
              <a:srgbClr val="44546a"/>
            </a:solidFill>
            <a:round/>
            <a:tailEnd len="med" type="triangle" w="med"/>
          </a:ln>
        </p:spPr>
        <p:style>
          <a:lnRef idx="0"/>
          <a:fillRef idx="0"/>
          <a:effectRef idx="0"/>
          <a:fontRef idx="minor"/>
        </p:style>
      </p:sp>
      <p:sp>
        <p:nvSpPr>
          <p:cNvPr id="321" name="Google Shape;394;p39"/>
          <p:cNvSpPr/>
          <p:nvPr/>
        </p:nvSpPr>
        <p:spPr>
          <a:xfrm>
            <a:off x="1911600" y="2418840"/>
            <a:ext cx="933120" cy="1473480"/>
          </a:xfrm>
          <a:custGeom>
            <a:avLst/>
            <a:gdLst/>
            <a:ahLst/>
            <a:rect l="l" t="t" r="r" b="b"/>
            <a:pathLst>
              <a:path w="21600" h="21600">
                <a:moveTo>
                  <a:pt x="0" y="0"/>
                </a:moveTo>
                <a:lnTo>
                  <a:pt x="21600" y="21600"/>
                </a:lnTo>
              </a:path>
            </a:pathLst>
          </a:custGeom>
          <a:noFill/>
          <a:ln w="19050">
            <a:solidFill>
              <a:srgbClr val="44546a"/>
            </a:solidFill>
            <a:prstDash val="dash"/>
            <a:round/>
            <a:tailEnd len="med" type="triangle" w="med"/>
          </a:ln>
        </p:spPr>
        <p:style>
          <a:lnRef idx="0"/>
          <a:fillRef idx="0"/>
          <a:effectRef idx="0"/>
          <a:fontRef idx="minor"/>
        </p:style>
      </p:sp>
      <p:grpSp>
        <p:nvGrpSpPr>
          <p:cNvPr id="322" name="Google Shape;396;p39"/>
          <p:cNvGrpSpPr/>
          <p:nvPr/>
        </p:nvGrpSpPr>
        <p:grpSpPr>
          <a:xfrm>
            <a:off x="10110240" y="5298120"/>
            <a:ext cx="1684440" cy="1063440"/>
            <a:chOff x="10110240" y="5298120"/>
            <a:chExt cx="1684440" cy="1063440"/>
          </a:xfrm>
        </p:grpSpPr>
        <p:sp>
          <p:nvSpPr>
            <p:cNvPr id="323" name="Google Shape;397;p39"/>
            <p:cNvSpPr/>
            <p:nvPr/>
          </p:nvSpPr>
          <p:spPr>
            <a:xfrm>
              <a:off x="10110240" y="5298120"/>
              <a:ext cx="1684440" cy="1039320"/>
            </a:xfrm>
            <a:prstGeom prst="flowChartMagneticDisk">
              <a:avLst/>
            </a:prstGeom>
            <a:solidFill>
              <a:srgbClr val="b7b7b7"/>
            </a:solidFill>
            <a:ln w="19050">
              <a:solidFill>
                <a:srgbClr val="44546a"/>
              </a:solidFill>
              <a:round/>
            </a:ln>
          </p:spPr>
          <p:style>
            <a:lnRef idx="0"/>
            <a:fillRef idx="0"/>
            <a:effectRef idx="0"/>
            <a:fontRef idx="minor"/>
          </p:style>
          <p:txBody>
            <a:bodyPr lIns="90000" rIns="90000" tIns="91440" bIns="91440" anchor="t">
              <a:noAutofit/>
            </a:bodyPr>
            <a:p>
              <a:pPr algn="ctr">
                <a:lnSpc>
                  <a:spcPct val="100000"/>
                </a:lnSpc>
                <a:buNone/>
                <a:tabLst>
                  <a:tab algn="l" pos="0"/>
                </a:tabLst>
              </a:pPr>
              <a:r>
                <a:rPr b="1" lang="en-US" sz="1800" spc="-1" strike="noStrike">
                  <a:solidFill>
                    <a:srgbClr val="000000"/>
                  </a:solidFill>
                  <a:latin typeface="Arial"/>
                  <a:ea typeface="Arial"/>
                </a:rPr>
                <a:t>Volume</a:t>
              </a:r>
              <a:endParaRPr b="0" lang="en-US" sz="1800" spc="-1" strike="noStrike">
                <a:latin typeface="Arial"/>
              </a:endParaRPr>
            </a:p>
          </p:txBody>
        </p:sp>
        <p:sp>
          <p:nvSpPr>
            <p:cNvPr id="324" name="Google Shape;398;p39"/>
            <p:cNvSpPr/>
            <p:nvPr/>
          </p:nvSpPr>
          <p:spPr>
            <a:xfrm>
              <a:off x="10620000" y="5943600"/>
              <a:ext cx="664560" cy="417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i="1" lang="en-US" sz="1400" spc="-1" strike="noStrike">
                  <a:solidFill>
                    <a:srgbClr val="000000"/>
                  </a:solidFill>
                  <a:latin typeface="Arial"/>
                  <a:ea typeface="Arial"/>
                </a:rPr>
                <a:t>10GB</a:t>
              </a:r>
              <a:endParaRPr b="0" lang="en-US" sz="1400" spc="-1" strike="noStrike">
                <a:latin typeface="Arial"/>
              </a:endParaRPr>
            </a:p>
          </p:txBody>
        </p:sp>
      </p:grpSp>
      <p:grpSp>
        <p:nvGrpSpPr>
          <p:cNvPr id="325" name="Google Shape;399;p39"/>
          <p:cNvGrpSpPr/>
          <p:nvPr/>
        </p:nvGrpSpPr>
        <p:grpSpPr>
          <a:xfrm>
            <a:off x="9459360" y="1328400"/>
            <a:ext cx="2630880" cy="1175040"/>
            <a:chOff x="9459360" y="1328400"/>
            <a:chExt cx="2630880" cy="1175040"/>
          </a:xfrm>
        </p:grpSpPr>
        <p:sp>
          <p:nvSpPr>
            <p:cNvPr id="326" name="Google Shape;400;p39"/>
            <p:cNvSpPr/>
            <p:nvPr/>
          </p:nvSpPr>
          <p:spPr>
            <a:xfrm>
              <a:off x="9535680" y="1404720"/>
              <a:ext cx="2554560" cy="10987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27" name="Google Shape;401;p39"/>
            <p:cNvSpPr/>
            <p:nvPr/>
          </p:nvSpPr>
          <p:spPr>
            <a:xfrm>
              <a:off x="9459360" y="1328400"/>
              <a:ext cx="2554560" cy="1098720"/>
            </a:xfrm>
            <a:prstGeom prst="roundRect">
              <a:avLst>
                <a:gd name="adj" fmla="val 16667"/>
              </a:avLst>
            </a:prstGeom>
            <a:solidFill>
              <a:srgbClr val="8e7cc3"/>
            </a:solid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CronJob</a:t>
              </a:r>
              <a:endParaRPr b="0" lang="en-US" sz="1800" spc="-1" strike="noStrike">
                <a:latin typeface="Arial"/>
              </a:endParaRPr>
            </a:p>
          </p:txBody>
        </p:sp>
      </p:grpSp>
      <p:grpSp>
        <p:nvGrpSpPr>
          <p:cNvPr id="328" name="Google Shape;402;p39"/>
          <p:cNvGrpSpPr/>
          <p:nvPr/>
        </p:nvGrpSpPr>
        <p:grpSpPr>
          <a:xfrm>
            <a:off x="10303920" y="4307400"/>
            <a:ext cx="1287360" cy="629640"/>
            <a:chOff x="10303920" y="4307400"/>
            <a:chExt cx="1287360" cy="629640"/>
          </a:xfrm>
        </p:grpSpPr>
        <p:sp>
          <p:nvSpPr>
            <p:cNvPr id="329" name="Google Shape;403;p39"/>
            <p:cNvSpPr/>
            <p:nvPr/>
          </p:nvSpPr>
          <p:spPr>
            <a:xfrm>
              <a:off x="10350000" y="4348440"/>
              <a:ext cx="1241280" cy="588600"/>
            </a:xfrm>
            <a:prstGeom prst="roundRect">
              <a:avLst>
                <a:gd name="adj" fmla="val 16667"/>
              </a:avLst>
            </a:prstGeom>
            <a:gradFill rotWithShape="0">
              <a:gsLst>
                <a:gs pos="0">
                  <a:srgbClr val="d9d9d9"/>
                </a:gs>
                <a:gs pos="100000">
                  <a:srgbClr val="f3f3f3"/>
                </a:gs>
              </a:gsLst>
              <a:lin ang="2700000"/>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30" name="Google Shape;404;p39"/>
            <p:cNvSpPr/>
            <p:nvPr/>
          </p:nvSpPr>
          <p:spPr>
            <a:xfrm>
              <a:off x="10303920" y="4307400"/>
              <a:ext cx="1241280" cy="5886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Pod</a:t>
              </a:r>
              <a:endParaRPr b="0" lang="en-US" sz="1800" spc="-1" strike="noStrike">
                <a:latin typeface="Arial"/>
              </a:endParaRPr>
            </a:p>
          </p:txBody>
        </p:sp>
      </p:grpSp>
      <p:sp>
        <p:nvSpPr>
          <p:cNvPr id="331" name="Google Shape;405;p39"/>
          <p:cNvSpPr/>
          <p:nvPr/>
        </p:nvSpPr>
        <p:spPr>
          <a:xfrm>
            <a:off x="10924920" y="4896720"/>
            <a:ext cx="27360" cy="400680"/>
          </a:xfrm>
          <a:custGeom>
            <a:avLst/>
            <a:gdLst/>
            <a:ahLst/>
            <a:rect l="l" t="t" r="r" b="b"/>
            <a:pathLst>
              <a:path w="21600" h="21600">
                <a:moveTo>
                  <a:pt x="0" y="0"/>
                </a:moveTo>
                <a:lnTo>
                  <a:pt x="21600" y="21600"/>
                </a:lnTo>
              </a:path>
            </a:pathLst>
          </a:custGeom>
          <a:noFill/>
          <a:ln w="19050">
            <a:solidFill>
              <a:srgbClr val="44546a"/>
            </a:solidFill>
            <a:round/>
            <a:tailEnd len="med" type="triangle" w="med"/>
          </a:ln>
        </p:spPr>
        <p:style>
          <a:lnRef idx="0"/>
          <a:fillRef idx="0"/>
          <a:effectRef idx="0"/>
          <a:fontRef idx="minor"/>
        </p:style>
      </p:sp>
      <p:sp>
        <p:nvSpPr>
          <p:cNvPr id="332" name="Google Shape;406;p39"/>
          <p:cNvSpPr/>
          <p:nvPr/>
        </p:nvSpPr>
        <p:spPr>
          <a:xfrm>
            <a:off x="10568160" y="2427840"/>
            <a:ext cx="870480" cy="629640"/>
          </a:xfrm>
          <a:custGeom>
            <a:avLst/>
            <a:gdLst/>
            <a:ahLst/>
            <a:rect l="l" t="t" r="r" b="b"/>
            <a:pathLst>
              <a:path w="34841" h="24090">
                <a:moveTo>
                  <a:pt x="8638" y="0"/>
                </a:moveTo>
                <a:cubicBezTo>
                  <a:pt x="12977" y="1425"/>
                  <a:pt x="36031" y="6605"/>
                  <a:pt x="34671" y="8548"/>
                </a:cubicBezTo>
                <a:cubicBezTo>
                  <a:pt x="33311" y="10491"/>
                  <a:pt x="3586" y="9066"/>
                  <a:pt x="478" y="11656"/>
                </a:cubicBezTo>
                <a:cubicBezTo>
                  <a:pt x="-2630" y="14246"/>
                  <a:pt x="13431" y="22018"/>
                  <a:pt x="16021" y="24090"/>
                </a:cubicBezTo>
              </a:path>
            </a:pathLst>
          </a:custGeom>
          <a:noFill/>
          <a:ln w="19050">
            <a:solidFill>
              <a:srgbClr val="44546a"/>
            </a:solidFill>
            <a:round/>
          </a:ln>
        </p:spPr>
        <p:style>
          <a:lnRef idx="0"/>
          <a:fillRef idx="0"/>
          <a:effectRef idx="0"/>
          <a:fontRef idx="minor"/>
        </p:style>
      </p:sp>
      <p:grpSp>
        <p:nvGrpSpPr>
          <p:cNvPr id="333" name="Google Shape;407;p39"/>
          <p:cNvGrpSpPr/>
          <p:nvPr/>
        </p:nvGrpSpPr>
        <p:grpSpPr>
          <a:xfrm>
            <a:off x="10053360" y="2498040"/>
            <a:ext cx="445320" cy="437040"/>
            <a:chOff x="10053360" y="2498040"/>
            <a:chExt cx="445320" cy="437040"/>
          </a:xfrm>
        </p:grpSpPr>
        <p:sp>
          <p:nvSpPr>
            <p:cNvPr id="334" name="Google Shape;408;p39"/>
            <p:cNvSpPr/>
            <p:nvPr/>
          </p:nvSpPr>
          <p:spPr>
            <a:xfrm>
              <a:off x="10053360" y="2498040"/>
              <a:ext cx="445320" cy="437040"/>
            </a:xfrm>
            <a:prstGeom prst="ellipse">
              <a:avLst/>
            </a:prstGeom>
            <a:solidFill>
              <a:srgbClr val="f3f3f3"/>
            </a:solidFill>
            <a:ln w="28575">
              <a:solidFill>
                <a:srgbClr val="000000"/>
              </a:solidFill>
              <a:round/>
            </a:ln>
          </p:spPr>
          <p:style>
            <a:lnRef idx="0"/>
            <a:fillRef idx="0"/>
            <a:effectRef idx="0"/>
            <a:fontRef idx="minor"/>
          </p:style>
        </p:sp>
        <p:sp>
          <p:nvSpPr>
            <p:cNvPr id="335" name="Google Shape;409;p39"/>
            <p:cNvSpPr/>
            <p:nvPr/>
          </p:nvSpPr>
          <p:spPr>
            <a:xfrm flipH="1" rot="10800000">
              <a:off x="10118880" y="2739600"/>
              <a:ext cx="158760" cy="132120"/>
            </a:xfrm>
            <a:custGeom>
              <a:avLst/>
              <a:gdLst/>
              <a:ahLst/>
              <a:rect l="l" t="t" r="r" b="b"/>
              <a:pathLst>
                <a:path w="21600" h="21600">
                  <a:moveTo>
                    <a:pt x="0" y="0"/>
                  </a:moveTo>
                  <a:lnTo>
                    <a:pt x="21600" y="21600"/>
                  </a:lnTo>
                </a:path>
              </a:pathLst>
            </a:custGeom>
            <a:noFill/>
            <a:ln w="9525">
              <a:solidFill>
                <a:srgbClr val="000000"/>
              </a:solidFill>
              <a:round/>
              <a:headEnd len="med" type="triangle" w="med"/>
            </a:ln>
          </p:spPr>
          <p:style>
            <a:lnRef idx="0"/>
            <a:fillRef idx="0"/>
            <a:effectRef idx="0"/>
            <a:fontRef idx="minor"/>
          </p:style>
        </p:sp>
        <p:sp>
          <p:nvSpPr>
            <p:cNvPr id="336" name="Google Shape;410;p39"/>
            <p:cNvSpPr/>
            <p:nvPr/>
          </p:nvSpPr>
          <p:spPr>
            <a:xfrm rot="10800000">
              <a:off x="10277280" y="2498400"/>
              <a:ext cx="1440" cy="235440"/>
            </a:xfrm>
            <a:custGeom>
              <a:avLst/>
              <a:gdLst/>
              <a:ahLst/>
              <a:rect l="l" t="t" r="r" b="b"/>
              <a:pathLst>
                <a:path w="21600" h="21600">
                  <a:moveTo>
                    <a:pt x="0" y="0"/>
                  </a:moveTo>
                  <a:lnTo>
                    <a:pt x="21600" y="21600"/>
                  </a:lnTo>
                </a:path>
              </a:pathLst>
            </a:custGeom>
            <a:noFill/>
            <a:ln w="9525">
              <a:solidFill>
                <a:srgbClr val="000000"/>
              </a:solidFill>
              <a:round/>
              <a:tailEnd len="med" type="triangle" w="med"/>
            </a:ln>
          </p:spPr>
          <p:style>
            <a:lnRef idx="0"/>
            <a:fillRef idx="0"/>
            <a:effectRef idx="0"/>
            <a:fontRef idx="minor"/>
          </p:style>
        </p:sp>
      </p:grpSp>
      <p:grpSp>
        <p:nvGrpSpPr>
          <p:cNvPr id="337" name="Google Shape;411;p39"/>
          <p:cNvGrpSpPr/>
          <p:nvPr/>
        </p:nvGrpSpPr>
        <p:grpSpPr>
          <a:xfrm>
            <a:off x="9939960" y="3048480"/>
            <a:ext cx="1669320" cy="745560"/>
            <a:chOff x="9939960" y="3048480"/>
            <a:chExt cx="1669320" cy="745560"/>
          </a:xfrm>
        </p:grpSpPr>
        <p:sp>
          <p:nvSpPr>
            <p:cNvPr id="338" name="Google Shape;412;p39"/>
            <p:cNvSpPr/>
            <p:nvPr/>
          </p:nvSpPr>
          <p:spPr>
            <a:xfrm>
              <a:off x="9988200" y="3096720"/>
              <a:ext cx="1621080" cy="6973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39" name="Google Shape;413;p39"/>
            <p:cNvSpPr/>
            <p:nvPr/>
          </p:nvSpPr>
          <p:spPr>
            <a:xfrm>
              <a:off x="9939960" y="3048480"/>
              <a:ext cx="1621080" cy="697320"/>
            </a:xfrm>
            <a:prstGeom prst="roundRect">
              <a:avLst>
                <a:gd name="adj" fmla="val 16667"/>
              </a:avLst>
            </a:prstGeom>
            <a:solidFill>
              <a:srgbClr val="a4a3d4"/>
            </a:solidFill>
            <a:ln w="19050">
              <a:solidFill>
                <a:srgbClr val="8e7cc3"/>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Job</a:t>
              </a:r>
              <a:endParaRPr b="0" lang="en-US" sz="1800" spc="-1" strike="noStrike">
                <a:latin typeface="Arial"/>
              </a:endParaRPr>
            </a:p>
          </p:txBody>
        </p:sp>
      </p:grpSp>
      <p:grpSp>
        <p:nvGrpSpPr>
          <p:cNvPr id="340" name="Google Shape;414;p39"/>
          <p:cNvGrpSpPr/>
          <p:nvPr/>
        </p:nvGrpSpPr>
        <p:grpSpPr>
          <a:xfrm>
            <a:off x="10168560" y="3200760"/>
            <a:ext cx="1669320" cy="745560"/>
            <a:chOff x="10168560" y="3200760"/>
            <a:chExt cx="1669320" cy="745560"/>
          </a:xfrm>
        </p:grpSpPr>
        <p:sp>
          <p:nvSpPr>
            <p:cNvPr id="341" name="Google Shape;415;p39"/>
            <p:cNvSpPr/>
            <p:nvPr/>
          </p:nvSpPr>
          <p:spPr>
            <a:xfrm>
              <a:off x="10216800" y="3249000"/>
              <a:ext cx="1621080" cy="6973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42" name="Google Shape;416;p39"/>
            <p:cNvSpPr/>
            <p:nvPr/>
          </p:nvSpPr>
          <p:spPr>
            <a:xfrm>
              <a:off x="10168560" y="3200760"/>
              <a:ext cx="1621080" cy="697320"/>
            </a:xfrm>
            <a:prstGeom prst="roundRect">
              <a:avLst>
                <a:gd name="adj" fmla="val 16667"/>
              </a:avLst>
            </a:prstGeom>
            <a:solidFill>
              <a:srgbClr val="a4a3d4"/>
            </a:solidFill>
            <a:ln w="19050">
              <a:solidFill>
                <a:srgbClr val="8e7cc3"/>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Job</a:t>
              </a:r>
              <a:endParaRPr b="0" lang="en-US" sz="1800" spc="-1" strike="noStrike">
                <a:latin typeface="Arial"/>
              </a:endParaRPr>
            </a:p>
          </p:txBody>
        </p:sp>
      </p:grpSp>
      <p:sp>
        <p:nvSpPr>
          <p:cNvPr id="343" name="Google Shape;417;p39"/>
          <p:cNvSpPr/>
          <p:nvPr/>
        </p:nvSpPr>
        <p:spPr>
          <a:xfrm flipH="1">
            <a:off x="10924200" y="3898800"/>
            <a:ext cx="54000" cy="408240"/>
          </a:xfrm>
          <a:custGeom>
            <a:avLst/>
            <a:gdLst/>
            <a:ahLst/>
            <a:rect l="l" t="t" r="r" b="b"/>
            <a:pathLst>
              <a:path w="21600" h="21600">
                <a:moveTo>
                  <a:pt x="0" y="0"/>
                </a:moveTo>
                <a:lnTo>
                  <a:pt x="21600" y="21600"/>
                </a:lnTo>
              </a:path>
            </a:pathLst>
          </a:custGeom>
          <a:noFill/>
          <a:ln w="19050">
            <a:solidFill>
              <a:srgbClr val="44546a"/>
            </a:solidFill>
            <a:round/>
            <a:tailEnd len="med" type="triangle" w="med"/>
          </a:ln>
        </p:spPr>
        <p:style>
          <a:lnRef idx="0"/>
          <a:fillRef idx="0"/>
          <a:effectRef idx="0"/>
          <a:fontRef idx="minor"/>
        </p:style>
      </p:sp>
      <p:sp>
        <p:nvSpPr>
          <p:cNvPr id="344" name="Google Shape;392;p39"/>
          <p:cNvSpPr/>
          <p:nvPr/>
        </p:nvSpPr>
        <p:spPr>
          <a:xfrm>
            <a:off x="7122600" y="3582000"/>
            <a:ext cx="1669680" cy="621000"/>
          </a:xfrm>
          <a:prstGeom prst="flowChartMagneticDisk">
            <a:avLst/>
          </a:prstGeom>
          <a:solidFill>
            <a:srgbClr val="76a5af"/>
          </a:solidFill>
          <a:ln w="19050">
            <a:solidFill>
              <a:srgbClr val="45818e"/>
            </a:solidFill>
            <a:round/>
          </a:ln>
        </p:spPr>
        <p:style>
          <a:lnRef idx="0"/>
          <a:fillRef idx="0"/>
          <a:effectRef idx="0"/>
          <a:fontRef idx="minor"/>
        </p:style>
        <p:txBody>
          <a:bodyPr lIns="90000" rIns="90000" tIns="311040" bIns="311040" anchor="ctr">
            <a:noAutofit/>
          </a:bodyPr>
          <a:p>
            <a:pPr algn="ctr">
              <a:lnSpc>
                <a:spcPct val="100000"/>
              </a:lnSpc>
              <a:buNone/>
              <a:tabLst>
                <a:tab algn="l" pos="0"/>
              </a:tabLst>
            </a:pPr>
            <a:r>
              <a:rPr b="1" lang="en-US" sz="1800" spc="-1" strike="noStrike">
                <a:solidFill>
                  <a:srgbClr val="000000"/>
                </a:solidFill>
                <a:latin typeface="Arial"/>
                <a:ea typeface="Arial"/>
              </a:rPr>
              <a:t>ConfigMap</a:t>
            </a:r>
            <a:endParaRPr b="0" lang="en-US" sz="1800" spc="-1" strike="noStrike">
              <a:latin typeface="Arial"/>
            </a:endParaRPr>
          </a:p>
        </p:txBody>
      </p:sp>
      <p:grpSp>
        <p:nvGrpSpPr>
          <p:cNvPr id="345" name="Google Shape;418;p39"/>
          <p:cNvGrpSpPr/>
          <p:nvPr/>
        </p:nvGrpSpPr>
        <p:grpSpPr>
          <a:xfrm>
            <a:off x="7117920" y="5047920"/>
            <a:ext cx="1684440" cy="1063440"/>
            <a:chOff x="7117920" y="5047920"/>
            <a:chExt cx="1684440" cy="1063440"/>
          </a:xfrm>
        </p:grpSpPr>
        <p:sp>
          <p:nvSpPr>
            <p:cNvPr id="346" name="Google Shape;388;p39"/>
            <p:cNvSpPr/>
            <p:nvPr/>
          </p:nvSpPr>
          <p:spPr>
            <a:xfrm>
              <a:off x="7117920" y="5047920"/>
              <a:ext cx="1684440" cy="1039320"/>
            </a:xfrm>
            <a:prstGeom prst="flowChartMagneticDisk">
              <a:avLst/>
            </a:prstGeom>
            <a:solidFill>
              <a:srgbClr val="b7b7b7"/>
            </a:solidFill>
            <a:ln w="19050">
              <a:solidFill>
                <a:srgbClr val="44546a"/>
              </a:solidFill>
              <a:round/>
            </a:ln>
          </p:spPr>
          <p:style>
            <a:lnRef idx="0"/>
            <a:fillRef idx="0"/>
            <a:effectRef idx="0"/>
            <a:fontRef idx="minor"/>
          </p:style>
          <p:txBody>
            <a:bodyPr lIns="90000" rIns="90000" tIns="91440" bIns="91440" anchor="t">
              <a:noAutofit/>
            </a:bodyPr>
            <a:p>
              <a:pPr algn="ctr">
                <a:lnSpc>
                  <a:spcPct val="100000"/>
                </a:lnSpc>
                <a:buNone/>
                <a:tabLst>
                  <a:tab algn="l" pos="0"/>
                </a:tabLst>
              </a:pPr>
              <a:r>
                <a:rPr b="1" lang="en-US" sz="1800" spc="-1" strike="noStrike">
                  <a:solidFill>
                    <a:srgbClr val="000000"/>
                  </a:solidFill>
                  <a:latin typeface="Arial"/>
                  <a:ea typeface="Arial"/>
                </a:rPr>
                <a:t>Volume</a:t>
              </a:r>
              <a:endParaRPr b="0" lang="en-US" sz="1800" spc="-1" strike="noStrike">
                <a:latin typeface="Arial"/>
              </a:endParaRPr>
            </a:p>
          </p:txBody>
        </p:sp>
        <p:sp>
          <p:nvSpPr>
            <p:cNvPr id="347" name="Google Shape;419;p39"/>
            <p:cNvSpPr/>
            <p:nvPr/>
          </p:nvSpPr>
          <p:spPr>
            <a:xfrm>
              <a:off x="7627680" y="5693400"/>
              <a:ext cx="664560" cy="417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i="1" lang="en-US" sz="1400" spc="-1" strike="noStrike">
                  <a:solidFill>
                    <a:srgbClr val="000000"/>
                  </a:solidFill>
                  <a:latin typeface="Arial"/>
                  <a:ea typeface="Arial"/>
                </a:rPr>
                <a:t>10GB</a:t>
              </a:r>
              <a:endParaRPr b="0" lang="en-US" sz="1400" spc="-1" strike="noStrike">
                <a:latin typeface="Arial"/>
              </a:endParaRPr>
            </a:p>
          </p:txBody>
        </p:sp>
      </p:grpSp>
      <p:grpSp>
        <p:nvGrpSpPr>
          <p:cNvPr id="348" name="Google Shape;420;p39"/>
          <p:cNvGrpSpPr/>
          <p:nvPr/>
        </p:nvGrpSpPr>
        <p:grpSpPr>
          <a:xfrm>
            <a:off x="7115400" y="1674000"/>
            <a:ext cx="1684440" cy="1063440"/>
            <a:chOff x="7115400" y="1674000"/>
            <a:chExt cx="1684440" cy="1063440"/>
          </a:xfrm>
        </p:grpSpPr>
        <p:sp>
          <p:nvSpPr>
            <p:cNvPr id="349" name="Google Shape;390;p39"/>
            <p:cNvSpPr/>
            <p:nvPr/>
          </p:nvSpPr>
          <p:spPr>
            <a:xfrm>
              <a:off x="7115400" y="1674000"/>
              <a:ext cx="1684440" cy="1039320"/>
            </a:xfrm>
            <a:prstGeom prst="flowChartMagneticDisk">
              <a:avLst/>
            </a:prstGeom>
            <a:solidFill>
              <a:srgbClr val="b7b7b7"/>
            </a:solidFill>
            <a:ln w="19050">
              <a:solidFill>
                <a:srgbClr val="44546a"/>
              </a:solidFill>
              <a:round/>
            </a:ln>
          </p:spPr>
          <p:style>
            <a:lnRef idx="0"/>
            <a:fillRef idx="0"/>
            <a:effectRef idx="0"/>
            <a:fontRef idx="minor"/>
          </p:style>
          <p:txBody>
            <a:bodyPr lIns="90000" rIns="90000" tIns="91440" bIns="91440" anchor="t">
              <a:noAutofit/>
            </a:bodyPr>
            <a:p>
              <a:pPr algn="ctr">
                <a:lnSpc>
                  <a:spcPct val="100000"/>
                </a:lnSpc>
                <a:buNone/>
                <a:tabLst>
                  <a:tab algn="l" pos="0"/>
                </a:tabLst>
              </a:pPr>
              <a:r>
                <a:rPr b="1" lang="en-US" sz="1800" spc="-1" strike="noStrike">
                  <a:solidFill>
                    <a:srgbClr val="000000"/>
                  </a:solidFill>
                  <a:latin typeface="Arial"/>
                  <a:ea typeface="Arial"/>
                </a:rPr>
                <a:t>Volume</a:t>
              </a:r>
              <a:endParaRPr b="0" lang="en-US" sz="1800" spc="-1" strike="noStrike">
                <a:latin typeface="Arial"/>
              </a:endParaRPr>
            </a:p>
          </p:txBody>
        </p:sp>
        <p:sp>
          <p:nvSpPr>
            <p:cNvPr id="350" name="Google Shape;421;p39"/>
            <p:cNvSpPr/>
            <p:nvPr/>
          </p:nvSpPr>
          <p:spPr>
            <a:xfrm>
              <a:off x="7625160" y="2319480"/>
              <a:ext cx="664560" cy="4179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i="1" lang="en-US" sz="1400" spc="-1" strike="noStrike">
                  <a:solidFill>
                    <a:srgbClr val="000000"/>
                  </a:solidFill>
                  <a:latin typeface="Arial"/>
                  <a:ea typeface="Arial"/>
                </a:rPr>
                <a:t>10GB</a:t>
              </a:r>
              <a:endParaRPr b="0" lang="en-US" sz="1400" spc="-1" strike="noStrike">
                <a:latin typeface="Arial"/>
              </a:endParaRPr>
            </a:p>
          </p:txBody>
        </p:sp>
      </p:grpSp>
      <p:grpSp>
        <p:nvGrpSpPr>
          <p:cNvPr id="351" name="Google Shape;422;p39"/>
          <p:cNvGrpSpPr/>
          <p:nvPr/>
        </p:nvGrpSpPr>
        <p:grpSpPr>
          <a:xfrm>
            <a:off x="537840" y="2194200"/>
            <a:ext cx="1414080" cy="479880"/>
            <a:chOff x="537840" y="2194200"/>
            <a:chExt cx="1414080" cy="479880"/>
          </a:xfrm>
        </p:grpSpPr>
        <p:sp>
          <p:nvSpPr>
            <p:cNvPr id="352" name="Google Shape;423;p39"/>
            <p:cNvSpPr/>
            <p:nvPr/>
          </p:nvSpPr>
          <p:spPr>
            <a:xfrm>
              <a:off x="578880" y="2225160"/>
              <a:ext cx="1373040" cy="4489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353" name="Google Shape;395;p39"/>
            <p:cNvSpPr/>
            <p:nvPr/>
          </p:nvSpPr>
          <p:spPr>
            <a:xfrm>
              <a:off x="537840" y="2194200"/>
              <a:ext cx="1373040" cy="448920"/>
            </a:xfrm>
            <a:prstGeom prst="roundRect">
              <a:avLst>
                <a:gd name="adj" fmla="val 16667"/>
              </a:avLst>
            </a:prstGeom>
            <a:solidFill>
              <a:srgbClr val="a4a3d4"/>
            </a:solid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600" spc="-1" strike="noStrike">
                  <a:solidFill>
                    <a:srgbClr val="000000"/>
                  </a:solidFill>
                  <a:latin typeface="Arial"/>
                  <a:ea typeface="Arial"/>
                </a:rPr>
                <a:t>mysql</a:t>
              </a:r>
              <a:endParaRPr b="0" lang="en-US" sz="1600" spc="-1" strike="noStrike">
                <a:latin typeface="Arial"/>
              </a:endParaRPr>
            </a:p>
          </p:txBody>
        </p:sp>
      </p:grpSp>
      <p:grpSp>
        <p:nvGrpSpPr>
          <p:cNvPr id="354" name="Google Shape;424;p39"/>
          <p:cNvGrpSpPr/>
          <p:nvPr/>
        </p:nvGrpSpPr>
        <p:grpSpPr>
          <a:xfrm>
            <a:off x="3101040" y="2312640"/>
            <a:ext cx="2771640" cy="1595520"/>
            <a:chOff x="3101040" y="2312640"/>
            <a:chExt cx="2771640" cy="1595520"/>
          </a:xfrm>
        </p:grpSpPr>
        <p:grpSp>
          <p:nvGrpSpPr>
            <p:cNvPr id="355" name="Google Shape;425;p39"/>
            <p:cNvGrpSpPr/>
            <p:nvPr/>
          </p:nvGrpSpPr>
          <p:grpSpPr>
            <a:xfrm>
              <a:off x="3101040" y="2312640"/>
              <a:ext cx="2771640" cy="1595520"/>
              <a:chOff x="3101040" y="2312640"/>
              <a:chExt cx="2771640" cy="1595520"/>
            </a:xfrm>
          </p:grpSpPr>
          <p:grpSp>
            <p:nvGrpSpPr>
              <p:cNvPr id="356" name="Google Shape;426;p39"/>
              <p:cNvGrpSpPr/>
              <p:nvPr/>
            </p:nvGrpSpPr>
            <p:grpSpPr>
              <a:xfrm>
                <a:off x="3101040" y="2312640"/>
                <a:ext cx="2771640" cy="1595520"/>
                <a:chOff x="3101040" y="2312640"/>
                <a:chExt cx="2771640" cy="1595520"/>
              </a:xfrm>
            </p:grpSpPr>
            <p:sp>
              <p:nvSpPr>
                <p:cNvPr id="357" name="Google Shape;384;p39"/>
                <p:cNvSpPr/>
                <p:nvPr/>
              </p:nvSpPr>
              <p:spPr>
                <a:xfrm>
                  <a:off x="3101040" y="2312640"/>
                  <a:ext cx="2771640" cy="159552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58" name="Google Shape;427;p39"/>
                <p:cNvSpPr/>
                <p:nvPr/>
              </p:nvSpPr>
              <p:spPr>
                <a:xfrm>
                  <a:off x="3456360" y="2655000"/>
                  <a:ext cx="2018160" cy="313200"/>
                </a:xfrm>
                <a:prstGeom prst="rect">
                  <a:avLst/>
                </a:prstGeom>
                <a:solidFill>
                  <a:srgbClr val="44546a">
                    <a:alpha val="46000"/>
                  </a:srgbClr>
                </a:solidFill>
                <a:ln w="9525">
                  <a:solidFill>
                    <a:srgbClr val="44546a"/>
                  </a:solidFill>
                  <a:round/>
                </a:ln>
              </p:spPr>
              <p:style>
                <a:lnRef idx="0"/>
                <a:fillRef idx="0"/>
                <a:effectRef idx="0"/>
                <a:fontRef idx="minor"/>
              </p:style>
              <p:txBody>
                <a:bodyPr lIns="90000" rIns="90000" tIns="313920" bIns="313920" anchor="ctr">
                  <a:noAutofit/>
                </a:bodyPr>
                <a:p>
                  <a:pPr algn="ctr">
                    <a:lnSpc>
                      <a:spcPct val="100000"/>
                    </a:lnSpc>
                    <a:buNone/>
                    <a:tabLst>
                      <a:tab algn="l" pos="0"/>
                    </a:tabLst>
                  </a:pPr>
                  <a:r>
                    <a:rPr b="1" lang="en-US" sz="1400" spc="-1" strike="noStrike">
                      <a:solidFill>
                        <a:srgbClr val="000000"/>
                      </a:solidFill>
                      <a:latin typeface="Arial"/>
                      <a:ea typeface="Arial"/>
                    </a:rPr>
                    <a:t>init</a:t>
                  </a:r>
                  <a:endParaRPr b="0" lang="en-US" sz="1400" spc="-1" strike="noStrike">
                    <a:latin typeface="Arial"/>
                  </a:endParaRPr>
                </a:p>
              </p:txBody>
            </p:sp>
          </p:grpSp>
          <p:sp>
            <p:nvSpPr>
              <p:cNvPr id="359" name="Google Shape;428;p39"/>
              <p:cNvSpPr/>
              <p:nvPr/>
            </p:nvSpPr>
            <p:spPr>
              <a:xfrm>
                <a:off x="3877560" y="2312640"/>
                <a:ext cx="1210320" cy="349200"/>
              </a:xfrm>
              <a:prstGeom prst="rect">
                <a:avLst/>
              </a:prstGeom>
              <a:noFill/>
              <a:ln w="0">
                <a:noFill/>
              </a:ln>
            </p:spPr>
            <p:style>
              <a:lnRef idx="0"/>
              <a:fillRef idx="0"/>
              <a:effectRef idx="0"/>
              <a:fontRef idx="minor"/>
            </p:style>
            <p:txBody>
              <a:bodyPr lIns="90000" rIns="90000" tIns="349920" bIns="349920" anchor="ctr">
                <a:noAutofit/>
              </a:bodyPr>
              <a:p>
                <a:pPr algn="ctr">
                  <a:lnSpc>
                    <a:spcPct val="100000"/>
                  </a:lnSpc>
                  <a:buNone/>
                  <a:tabLst>
                    <a:tab algn="l" pos="0"/>
                  </a:tabLst>
                </a:pPr>
                <a:r>
                  <a:rPr b="0" lang="en-US" sz="1800" spc="-1" strike="noStrike">
                    <a:solidFill>
                      <a:srgbClr val="000000"/>
                    </a:solidFill>
                    <a:latin typeface="Helvetica Neue Light"/>
                    <a:ea typeface="Helvetica Neue Light"/>
                  </a:rPr>
                  <a:t>mysql-0</a:t>
                </a:r>
                <a:endParaRPr b="0" lang="en-US" sz="1800" spc="-1" strike="noStrike">
                  <a:latin typeface="Arial"/>
                </a:endParaRPr>
              </a:p>
            </p:txBody>
          </p:sp>
        </p:grpSp>
        <p:sp>
          <p:nvSpPr>
            <p:cNvPr id="360" name="Google Shape;429;p39"/>
            <p:cNvSpPr/>
            <p:nvPr/>
          </p:nvSpPr>
          <p:spPr>
            <a:xfrm>
              <a:off x="3456360" y="3066480"/>
              <a:ext cx="2018160" cy="313200"/>
            </a:xfrm>
            <a:prstGeom prst="rect">
              <a:avLst/>
            </a:prstGeom>
            <a:solidFill>
              <a:srgbClr val="44546a">
                <a:alpha val="46000"/>
              </a:srgbClr>
            </a:solidFill>
            <a:ln w="9525">
              <a:solidFill>
                <a:srgbClr val="44546a"/>
              </a:solidFill>
              <a:round/>
            </a:ln>
          </p:spPr>
          <p:style>
            <a:lnRef idx="0"/>
            <a:fillRef idx="0"/>
            <a:effectRef idx="0"/>
            <a:fontRef idx="minor"/>
          </p:style>
          <p:txBody>
            <a:bodyPr lIns="90000" rIns="90000" tIns="313920" bIns="313920" anchor="ctr">
              <a:noAutofit/>
            </a:bodyPr>
            <a:p>
              <a:pPr algn="ctr">
                <a:lnSpc>
                  <a:spcPct val="100000"/>
                </a:lnSpc>
                <a:buNone/>
                <a:tabLst>
                  <a:tab algn="l" pos="0"/>
                </a:tabLst>
              </a:pPr>
              <a:r>
                <a:rPr b="1" lang="en-US" sz="1400" spc="-1" strike="noStrike">
                  <a:solidFill>
                    <a:srgbClr val="000000"/>
                  </a:solidFill>
                  <a:latin typeface="Arial"/>
                  <a:ea typeface="Arial"/>
                </a:rPr>
                <a:t>mysql</a:t>
              </a:r>
              <a:endParaRPr b="0" lang="en-US" sz="1400" spc="-1" strike="noStrike">
                <a:latin typeface="Arial"/>
              </a:endParaRPr>
            </a:p>
          </p:txBody>
        </p:sp>
        <p:sp>
          <p:nvSpPr>
            <p:cNvPr id="361" name="Google Shape;430;p39"/>
            <p:cNvSpPr/>
            <p:nvPr/>
          </p:nvSpPr>
          <p:spPr>
            <a:xfrm>
              <a:off x="3456360" y="3456360"/>
              <a:ext cx="2018160" cy="313200"/>
            </a:xfrm>
            <a:prstGeom prst="rect">
              <a:avLst/>
            </a:prstGeom>
            <a:solidFill>
              <a:srgbClr val="44546a">
                <a:alpha val="46000"/>
              </a:srgbClr>
            </a:solidFill>
            <a:ln w="9525">
              <a:solidFill>
                <a:srgbClr val="44546a"/>
              </a:solidFill>
              <a:round/>
            </a:ln>
          </p:spPr>
          <p:style>
            <a:lnRef idx="0"/>
            <a:fillRef idx="0"/>
            <a:effectRef idx="0"/>
            <a:fontRef idx="minor"/>
          </p:style>
          <p:txBody>
            <a:bodyPr lIns="90000" rIns="90000" tIns="313920" bIns="313920" anchor="ctr">
              <a:noAutofit/>
            </a:bodyPr>
            <a:p>
              <a:pPr algn="ctr">
                <a:lnSpc>
                  <a:spcPct val="100000"/>
                </a:lnSpc>
                <a:buNone/>
                <a:tabLst>
                  <a:tab algn="l" pos="0"/>
                </a:tabLst>
              </a:pPr>
              <a:r>
                <a:rPr b="1" lang="en-US" sz="1400" spc="-1" strike="noStrike">
                  <a:solidFill>
                    <a:srgbClr val="000000"/>
                  </a:solidFill>
                  <a:latin typeface="Arial"/>
                  <a:ea typeface="Arial"/>
                </a:rPr>
                <a:t>mysql-replicator</a:t>
              </a:r>
              <a:endParaRPr b="0" lang="en-US" sz="1400" spc="-1" strike="noStrike">
                <a:latin typeface="Arial"/>
              </a:endParaRPr>
            </a:p>
          </p:txBody>
        </p:sp>
      </p:grpSp>
      <p:grpSp>
        <p:nvGrpSpPr>
          <p:cNvPr id="362" name="Google Shape;431;p39"/>
          <p:cNvGrpSpPr/>
          <p:nvPr/>
        </p:nvGrpSpPr>
        <p:grpSpPr>
          <a:xfrm>
            <a:off x="3112200" y="4254480"/>
            <a:ext cx="2771640" cy="1595520"/>
            <a:chOff x="3112200" y="4254480"/>
            <a:chExt cx="2771640" cy="1595520"/>
          </a:xfrm>
        </p:grpSpPr>
        <p:grpSp>
          <p:nvGrpSpPr>
            <p:cNvPr id="363" name="Google Shape;432;p39"/>
            <p:cNvGrpSpPr/>
            <p:nvPr/>
          </p:nvGrpSpPr>
          <p:grpSpPr>
            <a:xfrm>
              <a:off x="3112200" y="4254480"/>
              <a:ext cx="2771640" cy="1595520"/>
              <a:chOff x="3112200" y="4254480"/>
              <a:chExt cx="2771640" cy="1595520"/>
            </a:xfrm>
          </p:grpSpPr>
          <p:grpSp>
            <p:nvGrpSpPr>
              <p:cNvPr id="364" name="Google Shape;433;p39"/>
              <p:cNvGrpSpPr/>
              <p:nvPr/>
            </p:nvGrpSpPr>
            <p:grpSpPr>
              <a:xfrm>
                <a:off x="3112200" y="4254480"/>
                <a:ext cx="2771640" cy="1595520"/>
                <a:chOff x="3112200" y="4254480"/>
                <a:chExt cx="2771640" cy="1595520"/>
              </a:xfrm>
            </p:grpSpPr>
            <p:sp>
              <p:nvSpPr>
                <p:cNvPr id="365" name="Google Shape;386;p39"/>
                <p:cNvSpPr/>
                <p:nvPr/>
              </p:nvSpPr>
              <p:spPr>
                <a:xfrm>
                  <a:off x="3112200" y="4254480"/>
                  <a:ext cx="2771640" cy="159552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66" name="Google Shape;434;p39"/>
                <p:cNvSpPr/>
                <p:nvPr/>
              </p:nvSpPr>
              <p:spPr>
                <a:xfrm>
                  <a:off x="3467160" y="4596840"/>
                  <a:ext cx="2018160" cy="313200"/>
                </a:xfrm>
                <a:prstGeom prst="rect">
                  <a:avLst/>
                </a:prstGeom>
                <a:solidFill>
                  <a:srgbClr val="44546a">
                    <a:alpha val="46000"/>
                  </a:srgbClr>
                </a:solidFill>
                <a:ln w="9525">
                  <a:solidFill>
                    <a:srgbClr val="44546a"/>
                  </a:solidFill>
                  <a:round/>
                </a:ln>
              </p:spPr>
              <p:style>
                <a:lnRef idx="0"/>
                <a:fillRef idx="0"/>
                <a:effectRef idx="0"/>
                <a:fontRef idx="minor"/>
              </p:style>
              <p:txBody>
                <a:bodyPr lIns="90000" rIns="90000" tIns="313920" bIns="313920" anchor="ctr">
                  <a:noAutofit/>
                </a:bodyPr>
                <a:p>
                  <a:pPr algn="ctr">
                    <a:lnSpc>
                      <a:spcPct val="100000"/>
                    </a:lnSpc>
                    <a:buNone/>
                    <a:tabLst>
                      <a:tab algn="l" pos="0"/>
                    </a:tabLst>
                  </a:pPr>
                  <a:r>
                    <a:rPr b="1" lang="en-US" sz="1400" spc="-1" strike="noStrike">
                      <a:solidFill>
                        <a:srgbClr val="000000"/>
                      </a:solidFill>
                      <a:latin typeface="Arial"/>
                      <a:ea typeface="Arial"/>
                    </a:rPr>
                    <a:t>init</a:t>
                  </a:r>
                  <a:endParaRPr b="0" lang="en-US" sz="1400" spc="-1" strike="noStrike">
                    <a:latin typeface="Arial"/>
                  </a:endParaRPr>
                </a:p>
              </p:txBody>
            </p:sp>
          </p:grpSp>
          <p:sp>
            <p:nvSpPr>
              <p:cNvPr id="367" name="Google Shape;435;p39"/>
              <p:cNvSpPr/>
              <p:nvPr/>
            </p:nvSpPr>
            <p:spPr>
              <a:xfrm>
                <a:off x="3888360" y="4254480"/>
                <a:ext cx="1210320" cy="349200"/>
              </a:xfrm>
              <a:prstGeom prst="rect">
                <a:avLst/>
              </a:prstGeom>
              <a:noFill/>
              <a:ln w="0">
                <a:noFill/>
              </a:ln>
            </p:spPr>
            <p:style>
              <a:lnRef idx="0"/>
              <a:fillRef idx="0"/>
              <a:effectRef idx="0"/>
              <a:fontRef idx="minor"/>
            </p:style>
            <p:txBody>
              <a:bodyPr lIns="90000" rIns="90000" tIns="349920" bIns="349920" anchor="ctr">
                <a:noAutofit/>
              </a:bodyPr>
              <a:p>
                <a:pPr algn="ctr">
                  <a:lnSpc>
                    <a:spcPct val="100000"/>
                  </a:lnSpc>
                  <a:buNone/>
                  <a:tabLst>
                    <a:tab algn="l" pos="0"/>
                  </a:tabLst>
                </a:pPr>
                <a:r>
                  <a:rPr b="0" lang="en-US" sz="1800" spc="-1" strike="noStrike">
                    <a:solidFill>
                      <a:srgbClr val="000000"/>
                    </a:solidFill>
                    <a:latin typeface="Helvetica Neue Light"/>
                    <a:ea typeface="Helvetica Neue Light"/>
                  </a:rPr>
                  <a:t>mysql-1</a:t>
                </a:r>
                <a:endParaRPr b="0" lang="en-US" sz="1800" spc="-1" strike="noStrike">
                  <a:latin typeface="Arial"/>
                </a:endParaRPr>
              </a:p>
            </p:txBody>
          </p:sp>
        </p:grpSp>
        <p:sp>
          <p:nvSpPr>
            <p:cNvPr id="368" name="Google Shape;436;p39"/>
            <p:cNvSpPr/>
            <p:nvPr/>
          </p:nvSpPr>
          <p:spPr>
            <a:xfrm>
              <a:off x="3467160" y="5008680"/>
              <a:ext cx="2018160" cy="313200"/>
            </a:xfrm>
            <a:prstGeom prst="rect">
              <a:avLst/>
            </a:prstGeom>
            <a:solidFill>
              <a:srgbClr val="44546a">
                <a:alpha val="46000"/>
              </a:srgbClr>
            </a:solidFill>
            <a:ln w="9525">
              <a:solidFill>
                <a:srgbClr val="44546a"/>
              </a:solidFill>
              <a:round/>
            </a:ln>
          </p:spPr>
          <p:style>
            <a:lnRef idx="0"/>
            <a:fillRef idx="0"/>
            <a:effectRef idx="0"/>
            <a:fontRef idx="minor"/>
          </p:style>
          <p:txBody>
            <a:bodyPr lIns="90000" rIns="90000" tIns="313920" bIns="313920" anchor="ctr">
              <a:noAutofit/>
            </a:bodyPr>
            <a:p>
              <a:pPr algn="ctr">
                <a:lnSpc>
                  <a:spcPct val="100000"/>
                </a:lnSpc>
                <a:buNone/>
                <a:tabLst>
                  <a:tab algn="l" pos="0"/>
                </a:tabLst>
              </a:pPr>
              <a:r>
                <a:rPr b="1" lang="en-US" sz="1400" spc="-1" strike="noStrike">
                  <a:solidFill>
                    <a:srgbClr val="000000"/>
                  </a:solidFill>
                  <a:latin typeface="Arial"/>
                  <a:ea typeface="Arial"/>
                </a:rPr>
                <a:t>mysql</a:t>
              </a:r>
              <a:endParaRPr b="0" lang="en-US" sz="1400" spc="-1" strike="noStrike">
                <a:latin typeface="Arial"/>
              </a:endParaRPr>
            </a:p>
          </p:txBody>
        </p:sp>
        <p:sp>
          <p:nvSpPr>
            <p:cNvPr id="369" name="Google Shape;437;p39"/>
            <p:cNvSpPr/>
            <p:nvPr/>
          </p:nvSpPr>
          <p:spPr>
            <a:xfrm>
              <a:off x="3467160" y="5398200"/>
              <a:ext cx="2018160" cy="313200"/>
            </a:xfrm>
            <a:prstGeom prst="rect">
              <a:avLst/>
            </a:prstGeom>
            <a:solidFill>
              <a:srgbClr val="44546a">
                <a:alpha val="46000"/>
              </a:srgbClr>
            </a:solidFill>
            <a:ln w="9525">
              <a:solidFill>
                <a:srgbClr val="44546a"/>
              </a:solidFill>
              <a:round/>
            </a:ln>
          </p:spPr>
          <p:style>
            <a:lnRef idx="0"/>
            <a:fillRef idx="0"/>
            <a:effectRef idx="0"/>
            <a:fontRef idx="minor"/>
          </p:style>
          <p:txBody>
            <a:bodyPr lIns="90000" rIns="90000" tIns="313920" bIns="313920" anchor="ctr">
              <a:noAutofit/>
            </a:bodyPr>
            <a:p>
              <a:pPr algn="ctr">
                <a:lnSpc>
                  <a:spcPct val="100000"/>
                </a:lnSpc>
                <a:buNone/>
                <a:tabLst>
                  <a:tab algn="l" pos="0"/>
                </a:tabLst>
              </a:pPr>
              <a:r>
                <a:rPr b="1" lang="en-US" sz="1400" spc="-1" strike="noStrike">
                  <a:solidFill>
                    <a:srgbClr val="000000"/>
                  </a:solidFill>
                  <a:latin typeface="Arial"/>
                  <a:ea typeface="Arial"/>
                </a:rPr>
                <a:t>mysql-replicator</a:t>
              </a:r>
              <a:endParaRPr b="0" lang="en-US" sz="1400" spc="-1" strike="noStrike">
                <a:latin typeface="Arial"/>
              </a:endParaRPr>
            </a:p>
          </p:txBody>
        </p:sp>
      </p:grpSp>
      <p:sp>
        <p:nvSpPr>
          <p:cNvPr id="4" name="PlaceHolder 3"/>
          <p:cNvSpPr>
            <a:spLocks noGrp="1"/>
          </p:cNvSpPr>
          <p:nvPr>
            <p:ph type="ftr" idx="1"/>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952920" y="324000"/>
            <a:ext cx="11231280" cy="90648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Resource Limits</a:t>
            </a:r>
            <a:endParaRPr b="0" lang="en-US" sz="3200" spc="-1" strike="noStrike">
              <a:latin typeface="Arial"/>
            </a:endParaRPr>
          </a:p>
        </p:txBody>
      </p:sp>
      <p:sp>
        <p:nvSpPr>
          <p:cNvPr id="130" name="PlaceHolder 2"/>
          <p:cNvSpPr>
            <a:spLocks noGrp="1"/>
          </p:cNvSpPr>
          <p:nvPr>
            <p:ph type="sldNum" idx="8"/>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F3D80D9C-9E14-4CF8-8FB5-42131278D15D}"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31" name="Google Shape;87;p18"/>
          <p:cNvSpPr/>
          <p:nvPr/>
        </p:nvSpPr>
        <p:spPr>
          <a:xfrm>
            <a:off x="798120" y="1373400"/>
            <a:ext cx="8084520" cy="4970520"/>
          </a:xfrm>
          <a:prstGeom prst="rect">
            <a:avLst/>
          </a:prstGeom>
          <a:noFill/>
          <a:ln w="19050">
            <a:solidFill>
              <a:srgbClr val="000000"/>
            </a:solidFill>
            <a:round/>
          </a:ln>
        </p:spPr>
        <p:style>
          <a:lnRef idx="0"/>
          <a:fillRef idx="0"/>
          <a:effectRef idx="0"/>
          <a:fontRef idx="minor"/>
        </p:style>
        <p:txBody>
          <a:bodyPr lIns="90000" rIns="90000" tIns="91440" bIns="91440" anchor="t">
            <a:noAutofit/>
          </a:bodyPr>
          <a:p>
            <a:pPr>
              <a:lnSpc>
                <a:spcPct val="100000"/>
              </a:lnSpc>
              <a:buNone/>
              <a:tabLst>
                <a:tab algn="l" pos="0"/>
              </a:tabLst>
            </a:pPr>
            <a:r>
              <a:rPr b="0" lang="en-US" sz="2400" spc="-1" strike="noStrike">
                <a:solidFill>
                  <a:srgbClr val="000000"/>
                </a:solidFill>
                <a:latin typeface="Consolas"/>
                <a:ea typeface="Consolas"/>
              </a:rPr>
              <a:t>apiVersion: 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kind: Pod</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metadata:</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name: myapp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containers: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name:  myapp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image: appv1</a:t>
            </a:r>
            <a:endParaRPr b="0" lang="en-US" sz="2400" spc="-1" strike="noStrike">
              <a:latin typeface="Arial"/>
            </a:endParaRPr>
          </a:p>
          <a:p>
            <a:pPr>
              <a:lnSpc>
                <a:spcPct val="100000"/>
              </a:lnSpc>
              <a:buNone/>
              <a:tabLst>
                <a:tab algn="l" pos="0"/>
              </a:tabLst>
            </a:pP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resources:</a:t>
            </a:r>
            <a:endParaRPr b="0" lang="en-US" sz="2400" spc="-1" strike="noStrike">
              <a:latin typeface="Arial"/>
            </a:endParaRPr>
          </a:p>
          <a:p>
            <a:pPr>
              <a:lnSpc>
                <a:spcPct val="100000"/>
              </a:lnSpc>
              <a:buNone/>
              <a:tabLst>
                <a:tab algn="l" pos="0"/>
              </a:tabLst>
            </a:pP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limits:</a:t>
            </a:r>
            <a:endParaRPr b="0" lang="en-US" sz="2400" spc="-1" strike="noStrike">
              <a:latin typeface="Arial"/>
            </a:endParaRPr>
          </a:p>
          <a:p>
            <a:pPr>
              <a:lnSpc>
                <a:spcPct val="100000"/>
              </a:lnSpc>
              <a:buNone/>
              <a:tabLst>
                <a:tab algn="l" pos="0"/>
              </a:tabLst>
            </a:pP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memory: "128M"</a:t>
            </a:r>
            <a:endParaRPr b="0" lang="en-US" sz="2400" spc="-1" strike="noStrike">
              <a:latin typeface="Arial"/>
            </a:endParaRPr>
          </a:p>
          <a:p>
            <a:pPr>
              <a:lnSpc>
                <a:spcPct val="100000"/>
              </a:lnSpc>
              <a:buNone/>
              <a:tabLst>
                <a:tab algn="l" pos="0"/>
              </a:tabLst>
            </a:pP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cpu: "500m"  # 50ms cpu time/100ms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a:t>
            </a: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endParaRPr b="0" lang="en-US" sz="2400" spc="-1" strike="noStrike">
              <a:latin typeface="Arial"/>
            </a:endParaRPr>
          </a:p>
        </p:txBody>
      </p:sp>
      <p:sp>
        <p:nvSpPr>
          <p:cNvPr id="4" name="PlaceHolder 3"/>
          <p:cNvSpPr>
            <a:spLocks noGrp="1"/>
          </p:cNvSpPr>
          <p:nvPr>
            <p:ph type="ftr" idx="1"/>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952920" y="324000"/>
            <a:ext cx="11231280" cy="90648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Resource Requests (Minimums)</a:t>
            </a:r>
            <a:endParaRPr b="0" lang="en-US" sz="3200" spc="-1" strike="noStrike">
              <a:latin typeface="Arial"/>
            </a:endParaRPr>
          </a:p>
        </p:txBody>
      </p:sp>
      <p:sp>
        <p:nvSpPr>
          <p:cNvPr id="133" name="PlaceHolder 2"/>
          <p:cNvSpPr>
            <a:spLocks noGrp="1"/>
          </p:cNvSpPr>
          <p:nvPr>
            <p:ph type="sldNum" idx="9"/>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3B93A4EF-79EC-4554-AAB2-D2F65E194DA3}"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34" name="Google Shape;95;p19"/>
          <p:cNvSpPr/>
          <p:nvPr/>
        </p:nvSpPr>
        <p:spPr>
          <a:xfrm>
            <a:off x="798120" y="1373400"/>
            <a:ext cx="5929920" cy="4970520"/>
          </a:xfrm>
          <a:prstGeom prst="rect">
            <a:avLst/>
          </a:prstGeom>
          <a:noFill/>
          <a:ln w="19050">
            <a:solidFill>
              <a:srgbClr val="000000"/>
            </a:solidFill>
            <a:round/>
          </a:ln>
        </p:spPr>
        <p:style>
          <a:lnRef idx="0"/>
          <a:fillRef idx="0"/>
          <a:effectRef idx="0"/>
          <a:fontRef idx="minor"/>
        </p:style>
        <p:txBody>
          <a:bodyPr lIns="90000" rIns="90000" tIns="91440" bIns="91440" anchor="t">
            <a:noAutofit/>
          </a:bodyPr>
          <a:p>
            <a:pPr>
              <a:lnSpc>
                <a:spcPct val="100000"/>
              </a:lnSpc>
              <a:buNone/>
              <a:tabLst>
                <a:tab algn="l" pos="0"/>
              </a:tabLst>
            </a:pPr>
            <a:r>
              <a:rPr b="0" lang="en-US" sz="2400" spc="-1" strike="noStrike">
                <a:solidFill>
                  <a:srgbClr val="000000"/>
                </a:solidFill>
                <a:latin typeface="Consolas"/>
                <a:ea typeface="Consolas"/>
              </a:rPr>
              <a:t>apiVersion: 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kind: Pod</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metadata:</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name: myapp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containers: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name:  myapp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image: appv1</a:t>
            </a:r>
            <a:endParaRPr b="0" lang="en-US" sz="2400" spc="-1" strike="noStrike">
              <a:latin typeface="Arial"/>
            </a:endParaRPr>
          </a:p>
          <a:p>
            <a:pPr>
              <a:lnSpc>
                <a:spcPct val="100000"/>
              </a:lnSpc>
              <a:buNone/>
              <a:tabLst>
                <a:tab algn="l" pos="0"/>
              </a:tabLst>
            </a:pP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resources:</a:t>
            </a:r>
            <a:endParaRPr b="0" lang="en-US" sz="2400" spc="-1" strike="noStrike">
              <a:latin typeface="Arial"/>
            </a:endParaRPr>
          </a:p>
          <a:p>
            <a:pPr>
              <a:lnSpc>
                <a:spcPct val="100000"/>
              </a:lnSpc>
              <a:buNone/>
              <a:tabLst>
                <a:tab algn="l" pos="0"/>
              </a:tabLst>
            </a:pP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requests:</a:t>
            </a:r>
            <a:endParaRPr b="0" lang="en-US" sz="2400" spc="-1" strike="noStrike">
              <a:latin typeface="Arial"/>
            </a:endParaRPr>
          </a:p>
          <a:p>
            <a:pPr>
              <a:lnSpc>
                <a:spcPct val="100000"/>
              </a:lnSpc>
              <a:buNone/>
              <a:tabLst>
                <a:tab algn="l" pos="0"/>
              </a:tabLst>
            </a:pP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memory: "64M"</a:t>
            </a:r>
            <a:endParaRPr b="0" lang="en-US" sz="2400" spc="-1" strike="noStrike">
              <a:latin typeface="Arial"/>
            </a:endParaRPr>
          </a:p>
          <a:p>
            <a:pPr>
              <a:lnSpc>
                <a:spcPct val="100000"/>
              </a:lnSpc>
              <a:buNone/>
              <a:tabLst>
                <a:tab algn="l" pos="0"/>
              </a:tabLst>
            </a:pPr>
            <a:r>
              <a:rPr b="1" lang="en-US" sz="2400" spc="-1" strike="noStrike">
                <a:solidFill>
                  <a:srgbClr val="000000"/>
                </a:solidFill>
                <a:latin typeface="Consolas"/>
                <a:ea typeface="Consolas"/>
              </a:rPr>
              <a:t>        </a:t>
            </a:r>
            <a:r>
              <a:rPr b="1" lang="en-US" sz="2400" spc="-1" strike="noStrike">
                <a:solidFill>
                  <a:srgbClr val="000000"/>
                </a:solidFill>
                <a:latin typeface="Consolas"/>
                <a:ea typeface="Consolas"/>
              </a:rPr>
              <a:t>cpu: "100m"</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a:t>
            </a: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endParaRPr b="0" lang="en-US" sz="2400" spc="-1" strike="noStrike">
              <a:latin typeface="Arial"/>
            </a:endParaRPr>
          </a:p>
        </p:txBody>
      </p:sp>
      <p:sp>
        <p:nvSpPr>
          <p:cNvPr id="4" name="PlaceHolder 3"/>
          <p:cNvSpPr>
            <a:spLocks noGrp="1"/>
          </p:cNvSpPr>
          <p:nvPr>
            <p:ph type="ftr" idx="1"/>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952920" y="324000"/>
            <a:ext cx="11231280" cy="90648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Module Outline</a:t>
            </a:r>
            <a:endParaRPr b="0" lang="en-US" sz="3200" spc="-1" strike="noStrike">
              <a:latin typeface="Arial"/>
            </a:endParaRPr>
          </a:p>
        </p:txBody>
      </p:sp>
      <p:sp>
        <p:nvSpPr>
          <p:cNvPr id="136" name="PlaceHolder 2"/>
          <p:cNvSpPr>
            <a:spLocks noGrp="1"/>
          </p:cNvSpPr>
          <p:nvPr>
            <p:ph/>
          </p:nvPr>
        </p:nvSpPr>
        <p:spPr>
          <a:xfrm>
            <a:off x="828000" y="1528200"/>
            <a:ext cx="4986000" cy="5200560"/>
          </a:xfrm>
          <a:prstGeom prst="rect">
            <a:avLst/>
          </a:prstGeom>
          <a:noFill/>
          <a:ln w="0">
            <a:noFill/>
          </a:ln>
        </p:spPr>
        <p:txBody>
          <a:bodyPr lIns="90000" rIns="90000" tIns="46800" bIns="450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Resource Limits</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a:buChar char="●"/>
              <a:tabLst>
                <a:tab algn="l" pos="0"/>
              </a:tabLst>
            </a:pPr>
            <a:r>
              <a:rPr b="1" lang="en-US" sz="3000" spc="-1" strike="noStrike">
                <a:solidFill>
                  <a:srgbClr val="888888"/>
                </a:solidFill>
                <a:latin typeface="Helvetica Neue"/>
                <a:ea typeface="Helvetica Neue"/>
              </a:rPr>
              <a:t>Ingress</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DaemonSet</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StatefulSet</a:t>
            </a:r>
            <a:endParaRPr b="0" lang="en-US" sz="3000" spc="-1" strike="noStrike">
              <a:latin typeface="Arial"/>
            </a:endParaRPr>
          </a:p>
        </p:txBody>
      </p:sp>
      <p:sp>
        <p:nvSpPr>
          <p:cNvPr id="137" name="PlaceHolder 3"/>
          <p:cNvSpPr>
            <a:spLocks noGrp="1"/>
          </p:cNvSpPr>
          <p:nvPr>
            <p:ph type="sldNum" idx="10"/>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F7987B5E-89AD-43D4-8C5F-210AAFDF155E}"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38" name="PlaceHolder 4"/>
          <p:cNvSpPr>
            <a:spLocks noGrp="1"/>
          </p:cNvSpPr>
          <p:nvPr>
            <p:ph/>
          </p:nvPr>
        </p:nvSpPr>
        <p:spPr>
          <a:xfrm>
            <a:off x="6258240" y="1619280"/>
            <a:ext cx="4986000" cy="4679280"/>
          </a:xfrm>
          <a:prstGeom prst="rect">
            <a:avLst/>
          </a:prstGeom>
          <a:noFill/>
          <a:ln w="0">
            <a:noFill/>
          </a:ln>
        </p:spPr>
        <p:txBody>
          <a:bodyPr lIns="90000" rIns="90000" tIns="46800" bIns="450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Jobs</a:t>
            </a:r>
            <a:endParaRPr b="0" lang="en-US" sz="3000" spc="-1" strike="noStrike">
              <a:latin typeface="Arial"/>
            </a:endParaRPr>
          </a:p>
          <a:p>
            <a:pPr marL="457200">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CronJobs</a:t>
            </a:r>
            <a:endParaRPr b="0" lang="en-US" sz="3000" spc="-1" strike="noStrike">
              <a:latin typeface="Arial"/>
            </a:endParaRPr>
          </a:p>
        </p:txBody>
      </p:sp>
      <p:sp>
        <p:nvSpPr>
          <p:cNvPr id="6" name="PlaceHolder 5"/>
          <p:cNvSpPr>
            <a:spLocks noGrp="1"/>
          </p:cNvSpPr>
          <p:nvPr>
            <p:ph type="ftr" idx="1"/>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9" name="Google Shape;110;p21"/>
          <p:cNvGrpSpPr/>
          <p:nvPr/>
        </p:nvGrpSpPr>
        <p:grpSpPr>
          <a:xfrm>
            <a:off x="1298520" y="3936600"/>
            <a:ext cx="2630880" cy="1174680"/>
            <a:chOff x="1298520" y="3936600"/>
            <a:chExt cx="2630880" cy="1174680"/>
          </a:xfrm>
        </p:grpSpPr>
        <p:sp>
          <p:nvSpPr>
            <p:cNvPr id="140" name="Google Shape;111;p21"/>
            <p:cNvSpPr/>
            <p:nvPr/>
          </p:nvSpPr>
          <p:spPr>
            <a:xfrm>
              <a:off x="1374840" y="4012560"/>
              <a:ext cx="2554560" cy="10987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41" name="Google Shape;112;p21"/>
            <p:cNvSpPr/>
            <p:nvPr/>
          </p:nvSpPr>
          <p:spPr>
            <a:xfrm>
              <a:off x="1298520" y="3936600"/>
              <a:ext cx="2554560" cy="1098720"/>
            </a:xfrm>
            <a:prstGeom prst="roundRect">
              <a:avLst>
                <a:gd name="adj" fmla="val 16667"/>
              </a:avLst>
            </a:prstGeom>
            <a:solidFill>
              <a:srgbClr val="a4a3d4"/>
            </a:solid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Service</a:t>
              </a:r>
              <a:endParaRPr b="0" lang="en-US" sz="18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hd</a:t>
              </a:r>
              <a:endParaRPr b="0" lang="en-US" sz="1400" spc="-1" strike="noStrike">
                <a:latin typeface="Arial"/>
              </a:endParaRPr>
            </a:p>
          </p:txBody>
        </p:sp>
      </p:grpSp>
      <p:grpSp>
        <p:nvGrpSpPr>
          <p:cNvPr id="142" name="Google Shape;113;p21"/>
          <p:cNvGrpSpPr/>
          <p:nvPr/>
        </p:nvGrpSpPr>
        <p:grpSpPr>
          <a:xfrm>
            <a:off x="7304040" y="3936600"/>
            <a:ext cx="2630880" cy="1174680"/>
            <a:chOff x="7304040" y="3936600"/>
            <a:chExt cx="2630880" cy="1174680"/>
          </a:xfrm>
        </p:grpSpPr>
        <p:sp>
          <p:nvSpPr>
            <p:cNvPr id="143" name="Google Shape;114;p21"/>
            <p:cNvSpPr/>
            <p:nvPr/>
          </p:nvSpPr>
          <p:spPr>
            <a:xfrm>
              <a:off x="7380360" y="4012560"/>
              <a:ext cx="2554560" cy="10987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44" name="Google Shape;115;p21"/>
            <p:cNvSpPr/>
            <p:nvPr/>
          </p:nvSpPr>
          <p:spPr>
            <a:xfrm>
              <a:off x="7304040" y="3936600"/>
              <a:ext cx="2554560" cy="1098720"/>
            </a:xfrm>
            <a:prstGeom prst="roundRect">
              <a:avLst>
                <a:gd name="adj" fmla="val 16667"/>
              </a:avLst>
            </a:prstGeom>
            <a:solidFill>
              <a:srgbClr val="a4a3d4"/>
            </a:solid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Service</a:t>
              </a:r>
              <a:endParaRPr b="0" lang="en-US" sz="18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static</a:t>
              </a:r>
              <a:endParaRPr b="0" lang="en-US" sz="1400" spc="-1" strike="noStrike">
                <a:latin typeface="Arial"/>
              </a:endParaRPr>
            </a:p>
          </p:txBody>
        </p:sp>
      </p:grpSp>
      <p:grpSp>
        <p:nvGrpSpPr>
          <p:cNvPr id="145" name="Google Shape;116;p21"/>
          <p:cNvGrpSpPr/>
          <p:nvPr/>
        </p:nvGrpSpPr>
        <p:grpSpPr>
          <a:xfrm>
            <a:off x="4286520" y="1652760"/>
            <a:ext cx="2630520" cy="1175040"/>
            <a:chOff x="4286520" y="1652760"/>
            <a:chExt cx="2630520" cy="1175040"/>
          </a:xfrm>
        </p:grpSpPr>
        <p:sp>
          <p:nvSpPr>
            <p:cNvPr id="146" name="Google Shape;117;p21"/>
            <p:cNvSpPr/>
            <p:nvPr/>
          </p:nvSpPr>
          <p:spPr>
            <a:xfrm>
              <a:off x="4362480" y="1729080"/>
              <a:ext cx="2554560" cy="10987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47" name="Google Shape;118;p21"/>
            <p:cNvSpPr/>
            <p:nvPr/>
          </p:nvSpPr>
          <p:spPr>
            <a:xfrm>
              <a:off x="4286520" y="1652760"/>
              <a:ext cx="2554560" cy="1098720"/>
            </a:xfrm>
            <a:prstGeom prst="roundRect">
              <a:avLst>
                <a:gd name="adj" fmla="val 16667"/>
              </a:avLst>
            </a:prstGeom>
            <a:solidFill>
              <a:srgbClr val="a2c4c9"/>
            </a:solid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Ingress</a:t>
              </a:r>
              <a:endParaRPr b="0" lang="en-US" sz="18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foo.bar.com</a:t>
              </a:r>
              <a:endParaRPr b="0" lang="en-US" sz="1400" spc="-1" strike="noStrike">
                <a:latin typeface="Arial"/>
              </a:endParaRPr>
            </a:p>
          </p:txBody>
        </p:sp>
      </p:grpSp>
      <p:sp>
        <p:nvSpPr>
          <p:cNvPr id="148" name="PlaceHolder 1"/>
          <p:cNvSpPr>
            <a:spLocks noGrp="1"/>
          </p:cNvSpPr>
          <p:nvPr>
            <p:ph type="title"/>
          </p:nvPr>
        </p:nvSpPr>
        <p:spPr>
          <a:xfrm>
            <a:off x="952920" y="324000"/>
            <a:ext cx="11231280" cy="90648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Ingress</a:t>
            </a:r>
            <a:endParaRPr b="0" lang="en-US" sz="3200" spc="-1" strike="noStrike">
              <a:latin typeface="Arial"/>
            </a:endParaRPr>
          </a:p>
        </p:txBody>
      </p:sp>
      <p:sp>
        <p:nvSpPr>
          <p:cNvPr id="149" name="PlaceHolder 2"/>
          <p:cNvSpPr>
            <a:spLocks noGrp="1"/>
          </p:cNvSpPr>
          <p:nvPr>
            <p:ph type="sldNum" idx="11"/>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BF950A9F-43CB-4969-8FF1-D1D60268A0EC}"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50" name="Google Shape;121;p21"/>
          <p:cNvSpPr/>
          <p:nvPr/>
        </p:nvSpPr>
        <p:spPr>
          <a:xfrm flipH="1">
            <a:off x="2575440" y="2752200"/>
            <a:ext cx="2986920" cy="118332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151" name="Google Shape;122;p21"/>
          <p:cNvSpPr/>
          <p:nvPr/>
        </p:nvSpPr>
        <p:spPr>
          <a:xfrm>
            <a:off x="2396880" y="2916000"/>
            <a:ext cx="1532160" cy="4251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US" sz="1400" spc="-1" strike="noStrike">
                <a:solidFill>
                  <a:srgbClr val="000000"/>
                </a:solidFill>
                <a:latin typeface="Helvetica Neue"/>
                <a:ea typeface="Helvetica Neue"/>
              </a:rPr>
              <a:t>foo.bar.com/hd</a:t>
            </a:r>
            <a:endParaRPr b="0" lang="en-US" sz="1400" spc="-1" strike="noStrike">
              <a:latin typeface="Arial"/>
            </a:endParaRPr>
          </a:p>
        </p:txBody>
      </p:sp>
      <p:sp>
        <p:nvSpPr>
          <p:cNvPr id="152" name="Google Shape;123;p21"/>
          <p:cNvSpPr/>
          <p:nvPr/>
        </p:nvSpPr>
        <p:spPr>
          <a:xfrm>
            <a:off x="7304040" y="2894400"/>
            <a:ext cx="1751760" cy="4676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US" sz="1400" spc="-1" strike="noStrike">
                <a:solidFill>
                  <a:srgbClr val="000000"/>
                </a:solidFill>
                <a:latin typeface="Helvetica Neue"/>
                <a:ea typeface="Helvetica Neue"/>
              </a:rPr>
              <a:t>foo.bar.com/static</a:t>
            </a:r>
            <a:endParaRPr b="0" lang="en-US" sz="1400" spc="-1" strike="noStrike">
              <a:latin typeface="Arial"/>
            </a:endParaRPr>
          </a:p>
        </p:txBody>
      </p:sp>
      <p:sp>
        <p:nvSpPr>
          <p:cNvPr id="153" name="Google Shape;124;p21"/>
          <p:cNvSpPr/>
          <p:nvPr/>
        </p:nvSpPr>
        <p:spPr>
          <a:xfrm>
            <a:off x="5563800" y="2752200"/>
            <a:ext cx="3017160" cy="118332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4" name="PlaceHolder 3"/>
          <p:cNvSpPr>
            <a:spLocks noGrp="1"/>
          </p:cNvSpPr>
          <p:nvPr>
            <p:ph type="ftr" idx="1"/>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952920" y="324000"/>
            <a:ext cx="11231280" cy="90648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Ingress Spec</a:t>
            </a:r>
            <a:endParaRPr b="0" lang="en-US" sz="3200" spc="-1" strike="noStrike">
              <a:latin typeface="Arial"/>
            </a:endParaRPr>
          </a:p>
        </p:txBody>
      </p:sp>
      <p:sp>
        <p:nvSpPr>
          <p:cNvPr id="155" name="PlaceHolder 2"/>
          <p:cNvSpPr>
            <a:spLocks noGrp="1"/>
          </p:cNvSpPr>
          <p:nvPr>
            <p:ph type="sldNum" idx="12"/>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3C46E6F9-ED01-45BA-B7BB-87DDEF74CAFA}"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56" name="Google Shape;132;p22"/>
          <p:cNvSpPr/>
          <p:nvPr/>
        </p:nvSpPr>
        <p:spPr>
          <a:xfrm>
            <a:off x="460440" y="1275840"/>
            <a:ext cx="6059160" cy="5195880"/>
          </a:xfrm>
          <a:prstGeom prst="rect">
            <a:avLst/>
          </a:prstGeom>
          <a:noFill/>
          <a:ln w="19050">
            <a:solidFill>
              <a:srgbClr val="000000"/>
            </a:solidFill>
            <a:round/>
          </a:ln>
        </p:spPr>
        <p:style>
          <a:lnRef idx="0"/>
          <a:fillRef idx="0"/>
          <a:effectRef idx="0"/>
          <a:fontRef idx="minor"/>
        </p:style>
        <p:txBody>
          <a:bodyPr lIns="90000" rIns="90000" tIns="91440" bIns="91440" anchor="t">
            <a:noAutofit/>
          </a:bodyPr>
          <a:p>
            <a:pPr>
              <a:lnSpc>
                <a:spcPct val="100000"/>
              </a:lnSpc>
              <a:buNone/>
              <a:tabLst>
                <a:tab algn="l" pos="0"/>
              </a:tabLst>
            </a:pPr>
            <a:r>
              <a:rPr b="0" lang="en-US" sz="2400" spc="-1" strike="noStrike">
                <a:solidFill>
                  <a:srgbClr val="000000"/>
                </a:solidFill>
                <a:latin typeface="Consolas"/>
                <a:ea typeface="Consolas"/>
              </a:rPr>
              <a:t>...</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rules: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host: foo.bar.com</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http: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paths: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path: /hd</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backend:</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serviceName: hd</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servicePort: 4200</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path: /static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backend:</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serviceName: static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servicePort: 8080</a:t>
            </a:r>
            <a:endParaRPr b="0" lang="en-US" sz="2400" spc="-1" strike="noStrike">
              <a:latin typeface="Arial"/>
            </a:endParaRPr>
          </a:p>
          <a:p>
            <a:pPr>
              <a:lnSpc>
                <a:spcPct val="100000"/>
              </a:lnSpc>
              <a:buNone/>
              <a:tabLst>
                <a:tab algn="l" pos="0"/>
              </a:tabLst>
            </a:pPr>
            <a:endParaRPr b="0" lang="en-US" sz="2400" spc="-1" strike="noStrike">
              <a:latin typeface="Arial"/>
            </a:endParaRPr>
          </a:p>
        </p:txBody>
      </p:sp>
      <p:grpSp>
        <p:nvGrpSpPr>
          <p:cNvPr id="157" name="Google Shape;133;p22"/>
          <p:cNvGrpSpPr/>
          <p:nvPr/>
        </p:nvGrpSpPr>
        <p:grpSpPr>
          <a:xfrm>
            <a:off x="6736320" y="4294440"/>
            <a:ext cx="2230560" cy="996480"/>
            <a:chOff x="6736320" y="4294440"/>
            <a:chExt cx="2230560" cy="996480"/>
          </a:xfrm>
        </p:grpSpPr>
        <p:sp>
          <p:nvSpPr>
            <p:cNvPr id="158" name="Google Shape;134;p22"/>
            <p:cNvSpPr/>
            <p:nvPr/>
          </p:nvSpPr>
          <p:spPr>
            <a:xfrm>
              <a:off x="6800760" y="4359240"/>
              <a:ext cx="2166120" cy="9316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59" name="Google Shape;135;p22"/>
            <p:cNvSpPr/>
            <p:nvPr/>
          </p:nvSpPr>
          <p:spPr>
            <a:xfrm>
              <a:off x="6736320" y="4294440"/>
              <a:ext cx="2166120" cy="931680"/>
            </a:xfrm>
            <a:prstGeom prst="roundRect">
              <a:avLst>
                <a:gd name="adj" fmla="val 16667"/>
              </a:avLst>
            </a:prstGeom>
            <a:solidFill>
              <a:srgbClr val="a4a3d4"/>
            </a:solid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Service</a:t>
              </a:r>
              <a:endParaRPr b="0" lang="en-US" sz="18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hd</a:t>
              </a:r>
              <a:endParaRPr b="0" lang="en-US" sz="1400" spc="-1" strike="noStrike">
                <a:latin typeface="Arial"/>
              </a:endParaRPr>
            </a:p>
          </p:txBody>
        </p:sp>
      </p:grpSp>
      <p:grpSp>
        <p:nvGrpSpPr>
          <p:cNvPr id="160" name="Google Shape;136;p22"/>
          <p:cNvGrpSpPr/>
          <p:nvPr/>
        </p:nvGrpSpPr>
        <p:grpSpPr>
          <a:xfrm>
            <a:off x="9790560" y="4206960"/>
            <a:ext cx="2230560" cy="996480"/>
            <a:chOff x="9790560" y="4206960"/>
            <a:chExt cx="2230560" cy="996480"/>
          </a:xfrm>
        </p:grpSpPr>
        <p:sp>
          <p:nvSpPr>
            <p:cNvPr id="161" name="Google Shape;137;p22"/>
            <p:cNvSpPr/>
            <p:nvPr/>
          </p:nvSpPr>
          <p:spPr>
            <a:xfrm>
              <a:off x="9855000" y="4271760"/>
              <a:ext cx="2166120" cy="9316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62" name="Google Shape;138;p22"/>
            <p:cNvSpPr/>
            <p:nvPr/>
          </p:nvSpPr>
          <p:spPr>
            <a:xfrm>
              <a:off x="9790560" y="4206960"/>
              <a:ext cx="2166120" cy="931680"/>
            </a:xfrm>
            <a:prstGeom prst="roundRect">
              <a:avLst>
                <a:gd name="adj" fmla="val 16667"/>
              </a:avLst>
            </a:prstGeom>
            <a:solidFill>
              <a:srgbClr val="a4a3d4"/>
            </a:solid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Service</a:t>
              </a:r>
              <a:endParaRPr b="0" lang="en-US" sz="18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static</a:t>
              </a:r>
              <a:endParaRPr b="0" lang="en-US" sz="1400" spc="-1" strike="noStrike">
                <a:latin typeface="Arial"/>
              </a:endParaRPr>
            </a:p>
          </p:txBody>
        </p:sp>
      </p:grpSp>
      <p:grpSp>
        <p:nvGrpSpPr>
          <p:cNvPr id="163" name="Google Shape;139;p22"/>
          <p:cNvGrpSpPr/>
          <p:nvPr/>
        </p:nvGrpSpPr>
        <p:grpSpPr>
          <a:xfrm>
            <a:off x="8075160" y="2220480"/>
            <a:ext cx="2230920" cy="996480"/>
            <a:chOff x="8075160" y="2220480"/>
            <a:chExt cx="2230920" cy="996480"/>
          </a:xfrm>
        </p:grpSpPr>
        <p:sp>
          <p:nvSpPr>
            <p:cNvPr id="164" name="Google Shape;140;p22"/>
            <p:cNvSpPr/>
            <p:nvPr/>
          </p:nvSpPr>
          <p:spPr>
            <a:xfrm>
              <a:off x="8139960" y="2285280"/>
              <a:ext cx="2166120" cy="93168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65" name="Google Shape;141;p22"/>
            <p:cNvSpPr/>
            <p:nvPr/>
          </p:nvSpPr>
          <p:spPr>
            <a:xfrm>
              <a:off x="8075160" y="2220480"/>
              <a:ext cx="2166120" cy="931680"/>
            </a:xfrm>
            <a:prstGeom prst="roundRect">
              <a:avLst>
                <a:gd name="adj" fmla="val 16667"/>
              </a:avLst>
            </a:prstGeom>
            <a:solidFill>
              <a:srgbClr val="a2c4c9"/>
            </a:solid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Ingress</a:t>
              </a:r>
              <a:endParaRPr b="0" lang="en-US" sz="18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foo.bar.com</a:t>
              </a:r>
              <a:endParaRPr b="0" lang="en-US" sz="1400" spc="-1" strike="noStrike">
                <a:latin typeface="Arial"/>
              </a:endParaRPr>
            </a:p>
          </p:txBody>
        </p:sp>
      </p:grpSp>
      <p:sp>
        <p:nvSpPr>
          <p:cNvPr id="166" name="Google Shape;142;p22"/>
          <p:cNvSpPr/>
          <p:nvPr/>
        </p:nvSpPr>
        <p:spPr>
          <a:xfrm flipH="1">
            <a:off x="7602840" y="3152880"/>
            <a:ext cx="1554120" cy="114084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167" name="Google Shape;143;p22"/>
          <p:cNvSpPr/>
          <p:nvPr/>
        </p:nvSpPr>
        <p:spPr>
          <a:xfrm>
            <a:off x="6946200" y="3321000"/>
            <a:ext cx="1804680" cy="360360"/>
          </a:xfrm>
          <a:prstGeom prst="rect">
            <a:avLst/>
          </a:prstGeom>
          <a:noFill/>
          <a:ln w="0">
            <a:noFill/>
          </a:ln>
        </p:spPr>
        <p:style>
          <a:lnRef idx="0"/>
          <a:fillRef idx="0"/>
          <a:effectRef idx="0"/>
          <a:fontRef idx="minor"/>
        </p:style>
        <p:txBody>
          <a:bodyPr lIns="90000" rIns="90000" tIns="360720" bIns="360720" anchor="t">
            <a:noAutofit/>
          </a:bodyPr>
          <a:p>
            <a:pPr>
              <a:lnSpc>
                <a:spcPct val="100000"/>
              </a:lnSpc>
              <a:buNone/>
              <a:tabLst>
                <a:tab algn="l" pos="0"/>
              </a:tabLst>
            </a:pPr>
            <a:r>
              <a:rPr b="1" lang="en-US" sz="1400" spc="-1" strike="noStrike">
                <a:solidFill>
                  <a:srgbClr val="000000"/>
                </a:solidFill>
                <a:latin typeface="Helvetica Neue"/>
                <a:ea typeface="Helvetica Neue"/>
              </a:rPr>
              <a:t>foo.bar.com/hd</a:t>
            </a:r>
            <a:endParaRPr b="0" lang="en-US" sz="1400" spc="-1" strike="noStrike">
              <a:latin typeface="Arial"/>
            </a:endParaRPr>
          </a:p>
        </p:txBody>
      </p:sp>
      <p:sp>
        <p:nvSpPr>
          <p:cNvPr id="168" name="Google Shape;144;p22"/>
          <p:cNvSpPr/>
          <p:nvPr/>
        </p:nvSpPr>
        <p:spPr>
          <a:xfrm>
            <a:off x="9934560" y="3323520"/>
            <a:ext cx="2230560" cy="3963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US" sz="1400" spc="-1" strike="noStrike">
                <a:solidFill>
                  <a:srgbClr val="000000"/>
                </a:solidFill>
                <a:latin typeface="Helvetica Neue"/>
                <a:ea typeface="Helvetica Neue"/>
              </a:rPr>
              <a:t>foo.bar.com/static</a:t>
            </a:r>
            <a:endParaRPr b="0" lang="en-US" sz="1400" spc="-1" strike="noStrike">
              <a:latin typeface="Arial"/>
            </a:endParaRPr>
          </a:p>
        </p:txBody>
      </p:sp>
      <p:sp>
        <p:nvSpPr>
          <p:cNvPr id="169" name="Google Shape;145;p22"/>
          <p:cNvSpPr/>
          <p:nvPr/>
        </p:nvSpPr>
        <p:spPr>
          <a:xfrm>
            <a:off x="9158760" y="3152880"/>
            <a:ext cx="1714680" cy="105336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4" name="PlaceHolder 3"/>
          <p:cNvSpPr>
            <a:spLocks noGrp="1"/>
          </p:cNvSpPr>
          <p:nvPr>
            <p:ph type="ftr" idx="1"/>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952920" y="324000"/>
            <a:ext cx="11231280" cy="90648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Module Outline</a:t>
            </a:r>
            <a:endParaRPr b="0" lang="en-US" sz="3200" spc="-1" strike="noStrike">
              <a:latin typeface="Arial"/>
            </a:endParaRPr>
          </a:p>
        </p:txBody>
      </p:sp>
      <p:sp>
        <p:nvSpPr>
          <p:cNvPr id="171" name="PlaceHolder 2"/>
          <p:cNvSpPr>
            <a:spLocks noGrp="1"/>
          </p:cNvSpPr>
          <p:nvPr>
            <p:ph/>
          </p:nvPr>
        </p:nvSpPr>
        <p:spPr>
          <a:xfrm>
            <a:off x="828000" y="1528200"/>
            <a:ext cx="4986000" cy="5200560"/>
          </a:xfrm>
          <a:prstGeom prst="rect">
            <a:avLst/>
          </a:prstGeom>
          <a:noFill/>
          <a:ln w="0">
            <a:noFill/>
          </a:ln>
        </p:spPr>
        <p:txBody>
          <a:bodyPr lIns="90000" rIns="90000" tIns="46800" bIns="450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Resource Limits</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Ingress</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a:buChar char="●"/>
              <a:tabLst>
                <a:tab algn="l" pos="0"/>
              </a:tabLst>
            </a:pPr>
            <a:r>
              <a:rPr b="1" lang="en-US" sz="3000" spc="-1" strike="noStrike">
                <a:solidFill>
                  <a:srgbClr val="888888"/>
                </a:solidFill>
                <a:latin typeface="Helvetica Neue"/>
                <a:ea typeface="Helvetica Neue"/>
              </a:rPr>
              <a:t>DaemonSet</a:t>
            </a:r>
            <a:endParaRPr b="0" lang="en-US" sz="3000" spc="-1" strike="noStrike">
              <a:latin typeface="Arial"/>
            </a:endParaRPr>
          </a:p>
          <a:p>
            <a:pPr>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StatefulSet</a:t>
            </a:r>
            <a:endParaRPr b="0" lang="en-US" sz="3000" spc="-1" strike="noStrike">
              <a:latin typeface="Arial"/>
            </a:endParaRPr>
          </a:p>
        </p:txBody>
      </p:sp>
      <p:sp>
        <p:nvSpPr>
          <p:cNvPr id="172" name="PlaceHolder 3"/>
          <p:cNvSpPr>
            <a:spLocks noGrp="1"/>
          </p:cNvSpPr>
          <p:nvPr>
            <p:ph type="sldNum" idx="13"/>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50BC1ACB-5273-40C1-ABBA-8B03DF449FEA}"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73" name="PlaceHolder 4"/>
          <p:cNvSpPr>
            <a:spLocks noGrp="1"/>
          </p:cNvSpPr>
          <p:nvPr>
            <p:ph/>
          </p:nvPr>
        </p:nvSpPr>
        <p:spPr>
          <a:xfrm>
            <a:off x="6258240" y="1619280"/>
            <a:ext cx="4986000" cy="4679280"/>
          </a:xfrm>
          <a:prstGeom prst="rect">
            <a:avLst/>
          </a:prstGeom>
          <a:noFill/>
          <a:ln w="0">
            <a:noFill/>
          </a:ln>
        </p:spPr>
        <p:txBody>
          <a:bodyPr lIns="90000" rIns="90000" tIns="46800" bIns="45000" anchor="t">
            <a:noAutofit/>
          </a:bodyPr>
          <a:p>
            <a:pPr marL="457200" indent="-419040">
              <a:lnSpc>
                <a:spcPct val="10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Jobs</a:t>
            </a:r>
            <a:endParaRPr b="0" lang="en-US" sz="3000" spc="-1" strike="noStrike">
              <a:latin typeface="Arial"/>
            </a:endParaRPr>
          </a:p>
          <a:p>
            <a:pPr marL="457200">
              <a:lnSpc>
                <a:spcPct val="100000"/>
              </a:lnSpc>
              <a:spcBef>
                <a:spcPts val="1001"/>
              </a:spcBef>
              <a:buNone/>
              <a:tabLst>
                <a:tab algn="l" pos="0"/>
              </a:tabLst>
            </a:pPr>
            <a:endParaRPr b="0" lang="en-US" sz="3000" spc="-1" strike="noStrike">
              <a:latin typeface="Arial"/>
            </a:endParaRPr>
          </a:p>
          <a:p>
            <a:pPr marL="457200" indent="-419040">
              <a:lnSpc>
                <a:spcPct val="10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CronJobs</a:t>
            </a:r>
            <a:endParaRPr b="0" lang="en-US" sz="3000" spc="-1" strike="noStrike">
              <a:latin typeface="Arial"/>
            </a:endParaRPr>
          </a:p>
        </p:txBody>
      </p:sp>
      <p:sp>
        <p:nvSpPr>
          <p:cNvPr id="6" name="PlaceHolder 5"/>
          <p:cNvSpPr>
            <a:spLocks noGrp="1"/>
          </p:cNvSpPr>
          <p:nvPr>
            <p:ph type="ftr" idx="1"/>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4" name="Google Shape;160;p24"/>
          <p:cNvGrpSpPr/>
          <p:nvPr/>
        </p:nvGrpSpPr>
        <p:grpSpPr>
          <a:xfrm>
            <a:off x="1730520" y="3270960"/>
            <a:ext cx="2630880" cy="1175040"/>
            <a:chOff x="1730520" y="3270960"/>
            <a:chExt cx="2630880" cy="1175040"/>
          </a:xfrm>
        </p:grpSpPr>
        <p:sp>
          <p:nvSpPr>
            <p:cNvPr id="175" name="Google Shape;161;p24"/>
            <p:cNvSpPr/>
            <p:nvPr/>
          </p:nvSpPr>
          <p:spPr>
            <a:xfrm>
              <a:off x="1806840" y="3347280"/>
              <a:ext cx="2554560" cy="109872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76" name="Google Shape;162;p24"/>
            <p:cNvSpPr/>
            <p:nvPr/>
          </p:nvSpPr>
          <p:spPr>
            <a:xfrm>
              <a:off x="1730520" y="3270960"/>
              <a:ext cx="2554560" cy="1098720"/>
            </a:xfrm>
            <a:prstGeom prst="roundRect">
              <a:avLst>
                <a:gd name="adj" fmla="val 16667"/>
              </a:avLst>
            </a:prstGeom>
            <a:solidFill>
              <a:srgbClr val="a4a3d4"/>
            </a:solid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800" spc="-1" strike="noStrike">
                  <a:solidFill>
                    <a:srgbClr val="000000"/>
                  </a:solidFill>
                  <a:latin typeface="Arial"/>
                  <a:ea typeface="Arial"/>
                </a:rPr>
                <a:t>DaemonSet</a:t>
              </a:r>
              <a:endParaRPr b="0" lang="en-US" sz="1800" spc="-1" strike="noStrike">
                <a:latin typeface="Arial"/>
              </a:endParaRPr>
            </a:p>
          </p:txBody>
        </p:sp>
      </p:grpSp>
      <p:sp>
        <p:nvSpPr>
          <p:cNvPr id="177" name="PlaceHolder 1"/>
          <p:cNvSpPr>
            <a:spLocks noGrp="1"/>
          </p:cNvSpPr>
          <p:nvPr>
            <p:ph type="title"/>
          </p:nvPr>
        </p:nvSpPr>
        <p:spPr>
          <a:xfrm>
            <a:off x="952920" y="324000"/>
            <a:ext cx="11231280" cy="906480"/>
          </a:xfrm>
          <a:prstGeom prst="rect">
            <a:avLst/>
          </a:prstGeom>
          <a:noFill/>
          <a:ln w="0">
            <a:noFill/>
          </a:ln>
        </p:spPr>
        <p:txBody>
          <a:bodyPr lIns="90000" rIns="90000" tIns="45000" bIns="45000" anchor="ctr">
            <a:noAutofit/>
          </a:bodyPr>
          <a:p>
            <a:pPr>
              <a:lnSpc>
                <a:spcPct val="90000"/>
              </a:lnSpc>
              <a:buNone/>
              <a:tabLst>
                <a:tab algn="l" pos="0"/>
              </a:tabLst>
            </a:pPr>
            <a:r>
              <a:rPr b="0" lang="en-US" sz="3200" spc="-1" strike="noStrike">
                <a:solidFill>
                  <a:srgbClr val="233445"/>
                </a:solidFill>
                <a:latin typeface="Helvetica Neue Light"/>
                <a:ea typeface="Helvetica Neue Light"/>
              </a:rPr>
              <a:t>DaemonSet (Controller)</a:t>
            </a:r>
            <a:endParaRPr b="0" lang="en-US" sz="3200" spc="-1" strike="noStrike">
              <a:latin typeface="Arial"/>
            </a:endParaRPr>
          </a:p>
        </p:txBody>
      </p:sp>
      <p:sp>
        <p:nvSpPr>
          <p:cNvPr id="178" name="PlaceHolder 2"/>
          <p:cNvSpPr>
            <a:spLocks noGrp="1"/>
          </p:cNvSpPr>
          <p:nvPr>
            <p:ph type="sldNum" idx="14"/>
          </p:nvPr>
        </p:nvSpPr>
        <p:spPr>
          <a:xfrm>
            <a:off x="11340000" y="6537240"/>
            <a:ext cx="833400" cy="2977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0028E9A0-8918-40AB-AB5A-3BEE03B777FE}"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179" name="Google Shape;165;p24"/>
          <p:cNvGrpSpPr/>
          <p:nvPr/>
        </p:nvGrpSpPr>
        <p:grpSpPr>
          <a:xfrm>
            <a:off x="7917840" y="3173040"/>
            <a:ext cx="2349000" cy="1370880"/>
            <a:chOff x="7917840" y="3173040"/>
            <a:chExt cx="2349000" cy="1370880"/>
          </a:xfrm>
        </p:grpSpPr>
        <p:sp>
          <p:nvSpPr>
            <p:cNvPr id="180" name="Google Shape;166;p24"/>
            <p:cNvSpPr/>
            <p:nvPr/>
          </p:nvSpPr>
          <p:spPr>
            <a:xfrm>
              <a:off x="7994160" y="3253680"/>
              <a:ext cx="2272680" cy="12902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sp>
          <p:nvSpPr>
            <p:cNvPr id="181" name="Google Shape;167;p24"/>
            <p:cNvSpPr/>
            <p:nvPr/>
          </p:nvSpPr>
          <p:spPr>
            <a:xfrm>
              <a:off x="7917840" y="3173040"/>
              <a:ext cx="2272680" cy="1290240"/>
            </a:xfrm>
            <a:prstGeom prst="roundRect">
              <a:avLst>
                <a:gd name="adj" fmla="val 16667"/>
              </a:avLst>
            </a:prstGeom>
            <a:solidFill>
              <a:srgbClr val="e7e6e6"/>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nvGrpSpPr>
          <p:cNvPr id="182" name="Google Shape;168;p24"/>
          <p:cNvGrpSpPr/>
          <p:nvPr/>
        </p:nvGrpSpPr>
        <p:grpSpPr>
          <a:xfrm>
            <a:off x="7917840" y="4680000"/>
            <a:ext cx="2349000" cy="1370880"/>
            <a:chOff x="7917840" y="4680000"/>
            <a:chExt cx="2349000" cy="1370880"/>
          </a:xfrm>
        </p:grpSpPr>
        <p:sp>
          <p:nvSpPr>
            <p:cNvPr id="183" name="Google Shape;169;p24"/>
            <p:cNvSpPr/>
            <p:nvPr/>
          </p:nvSpPr>
          <p:spPr>
            <a:xfrm>
              <a:off x="7994160" y="4760640"/>
              <a:ext cx="2272680" cy="12902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sp>
          <p:nvSpPr>
            <p:cNvPr id="184" name="Google Shape;170;p24"/>
            <p:cNvSpPr/>
            <p:nvPr/>
          </p:nvSpPr>
          <p:spPr>
            <a:xfrm>
              <a:off x="7917840" y="4680000"/>
              <a:ext cx="2272680" cy="1290240"/>
            </a:xfrm>
            <a:prstGeom prst="roundRect">
              <a:avLst>
                <a:gd name="adj" fmla="val 16667"/>
              </a:avLst>
            </a:prstGeom>
            <a:solidFill>
              <a:srgbClr val="e7e6e6"/>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sp>
        <p:nvSpPr>
          <p:cNvPr id="185" name="Google Shape;171;p24"/>
          <p:cNvSpPr/>
          <p:nvPr/>
        </p:nvSpPr>
        <p:spPr>
          <a:xfrm>
            <a:off x="7994160" y="1747080"/>
            <a:ext cx="2272680" cy="12902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sp>
        <p:nvSpPr>
          <p:cNvPr id="186" name="Google Shape;172;p24"/>
          <p:cNvSpPr/>
          <p:nvPr/>
        </p:nvSpPr>
        <p:spPr>
          <a:xfrm>
            <a:off x="8088840" y="3297600"/>
            <a:ext cx="516240" cy="4809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000" spc="-1" strike="noStrike">
                <a:solidFill>
                  <a:srgbClr val="000000"/>
                </a:solidFill>
                <a:latin typeface="Arial"/>
                <a:ea typeface="Arial"/>
              </a:rPr>
              <a:t>App</a:t>
            </a:r>
            <a:endParaRPr b="0" lang="en-US" sz="1000" spc="-1" strike="noStrike">
              <a:latin typeface="Arial"/>
            </a:endParaRPr>
          </a:p>
        </p:txBody>
      </p:sp>
      <p:sp>
        <p:nvSpPr>
          <p:cNvPr id="187" name="Google Shape;173;p24"/>
          <p:cNvSpPr/>
          <p:nvPr/>
        </p:nvSpPr>
        <p:spPr>
          <a:xfrm>
            <a:off x="7917840" y="1666080"/>
            <a:ext cx="2272680" cy="1290240"/>
          </a:xfrm>
          <a:prstGeom prst="roundRect">
            <a:avLst>
              <a:gd name="adj" fmla="val 16667"/>
            </a:avLst>
          </a:prstGeom>
          <a:solidFill>
            <a:srgbClr val="e7e6e6"/>
          </a:solidFill>
          <a:ln w="19050">
            <a:solidFill>
              <a:srgbClr val="233445"/>
            </a:solidFill>
            <a:round/>
          </a:ln>
        </p:spPr>
        <p:style>
          <a:lnRef idx="0"/>
          <a:fillRef idx="0"/>
          <a:effectRef idx="0"/>
          <a:fontRef idx="minor"/>
        </p:style>
        <p:txBody>
          <a:bodyPr lIns="90000" rIns="90000"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sp>
        <p:nvSpPr>
          <p:cNvPr id="188" name="Google Shape;174;p24"/>
          <p:cNvSpPr/>
          <p:nvPr/>
        </p:nvSpPr>
        <p:spPr>
          <a:xfrm>
            <a:off x="8088840" y="1779480"/>
            <a:ext cx="516240" cy="4809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000" spc="-1" strike="noStrike">
                <a:solidFill>
                  <a:srgbClr val="000000"/>
                </a:solidFill>
                <a:latin typeface="Arial"/>
                <a:ea typeface="Arial"/>
              </a:rPr>
              <a:t>App</a:t>
            </a:r>
            <a:endParaRPr b="0" lang="en-US" sz="1000" spc="-1" strike="noStrike">
              <a:latin typeface="Arial"/>
            </a:endParaRPr>
          </a:p>
        </p:txBody>
      </p:sp>
      <p:sp>
        <p:nvSpPr>
          <p:cNvPr id="189" name="Google Shape;175;p24"/>
          <p:cNvSpPr/>
          <p:nvPr/>
        </p:nvSpPr>
        <p:spPr>
          <a:xfrm>
            <a:off x="8088840" y="4816080"/>
            <a:ext cx="516240" cy="48096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1000" spc="-1" strike="noStrike">
                <a:solidFill>
                  <a:srgbClr val="000000"/>
                </a:solidFill>
                <a:latin typeface="Arial"/>
                <a:ea typeface="Arial"/>
              </a:rPr>
              <a:t>App</a:t>
            </a:r>
            <a:endParaRPr b="0" lang="en-US" sz="1000" spc="-1" strike="noStrike">
              <a:latin typeface="Arial"/>
            </a:endParaRPr>
          </a:p>
        </p:txBody>
      </p:sp>
      <p:sp>
        <p:nvSpPr>
          <p:cNvPr id="190" name="Google Shape;176;p24"/>
          <p:cNvSpPr/>
          <p:nvPr/>
        </p:nvSpPr>
        <p:spPr>
          <a:xfrm>
            <a:off x="4285800" y="3820680"/>
            <a:ext cx="3802680" cy="123516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4" name="PlaceHolder 3"/>
          <p:cNvSpPr>
            <a:spLocks noGrp="1"/>
          </p:cNvSpPr>
          <p:nvPr>
            <p:ph type="ftr" idx="1"/>
          </p:nvPr>
        </p:nvSpPr>
        <p:spPr/>
        <p:txBody>
          <a:bodyPr/>
          <a:p>
            <a:r>
              <a:t>Copyright 2023 JR Rickerson</a:t>
            </a: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82"/>
                                        </p:tgtEl>
                                        <p:attrNameLst>
                                          <p:attrName>style.visibility</p:attrName>
                                        </p:attrNameLst>
                                      </p:cBhvr>
                                      <p:to>
                                        <p:strVal val="visible"/>
                                      </p:to>
                                    </p:set>
                                    <p:animEffect filter="fade" transition="in">
                                      <p:cBhvr additive="repl">
                                        <p:cTn id="7" dur="1000"/>
                                        <p:tgtEl>
                                          <p:spTgt spid="182"/>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190"/>
                                        </p:tgtEl>
                                        <p:attrNameLst>
                                          <p:attrName>style.visibility</p:attrName>
                                        </p:attrNameLst>
                                      </p:cBhvr>
                                      <p:to>
                                        <p:strVal val="visible"/>
                                      </p:to>
                                    </p:set>
                                    <p:animEffect filter="fade" transition="in">
                                      <p:cBhvr additive="repl">
                                        <p:cTn id="12" dur="1000"/>
                                        <p:tgtEl>
                                          <p:spTgt spid="190"/>
                                        </p:tgtEl>
                                      </p:cBhvr>
                                    </p:animEffect>
                                  </p:childTnLst>
                                </p:cTn>
                              </p:par>
                              <p:par>
                                <p:cTn id="13" nodeType="withEffect" fill="hold" presetClass="entr" presetID="10">
                                  <p:stCondLst>
                                    <p:cond delay="0"/>
                                  </p:stCondLst>
                                  <p:childTnLst>
                                    <p:set>
                                      <p:cBhvr>
                                        <p:cTn id="14" dur="1" fill="hold">
                                          <p:stCondLst>
                                            <p:cond delay="0"/>
                                          </p:stCondLst>
                                        </p:cTn>
                                        <p:tgtEl>
                                          <p:spTgt spid="189"/>
                                        </p:tgtEl>
                                        <p:attrNameLst>
                                          <p:attrName>style.visibility</p:attrName>
                                        </p:attrNameLst>
                                      </p:cBhvr>
                                      <p:to>
                                        <p:strVal val="visible"/>
                                      </p:to>
                                    </p:set>
                                    <p:animEffect filter="fade" transition="in">
                                      <p:cBhvr additive="repl">
                                        <p:cTn id="15"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2023-08-01T10:37:11Z</dcterms:modified>
  <cp:revision>4</cp:revision>
  <dc:subject/>
  <dc:title/>
</cp:coreProperties>
</file>

<file path=docProps/custom.xml><?xml version="1.0" encoding="utf-8"?>
<Properties xmlns="http://schemas.openxmlformats.org/officeDocument/2006/custom-properties" xmlns:vt="http://schemas.openxmlformats.org/officeDocument/2006/docPropsVTypes"/>
</file>