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897A665-4609-4FB8-920B-C2A1C8A224E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C7CC74A-510F-458B-B42B-BBC3CD85631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4D13277-9275-47FF-BEE8-6F19E2BE255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C0A8BC1-3F39-40B3-A373-B1A893C9560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D56F9D0-D54E-48F5-B5E1-C96B0429C7E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1959D9E-B24A-4470-B167-61F3B612F28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7A4496A-61AC-4CF8-B8DD-A6DDF78E810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CCD4C4D-7601-4939-B2AA-22323B56F8B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CD1B56-B553-4CC4-ADC1-15950B9A4F2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DB03A3-DE63-4F20-AC3C-453E09124D2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4FCABC6-144E-486B-AC90-5C227F00C97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F2F4A62-75F9-4E1D-A149-F0AC0B6BFCA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D0EB95-0919-463E-B3B0-99270C45621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4758A3-1826-43A2-A4FC-CA9A7B5D090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E72405-7B79-4165-B5A5-7613DF90D2D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34E343-265C-49DF-9836-44FD263E5CD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20F8C8-C480-46E3-8045-015073CA56D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A5ECB2-CA1A-4EB0-98C0-E79926EB021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A8A48D-6D5C-46A2-B004-01180B51442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9B2D6F-BBBE-4E72-A5D4-B7CA66C3FD32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DF676C-A1C2-49A1-BB48-B7D175B4F33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F10EEB-17EC-45FD-8DFE-E48169A9F31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8900B9-EFBC-4730-93C4-9038167B7F3F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1C4B65-1AB3-41E4-932C-BAED7817FA3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4E78C4-F055-43B2-8168-5183E3133A5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C3D876-F2CB-4EC9-8230-DEF54FB172CD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FC9BD3-2468-43C3-A7BA-58D3654FE4DB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17086B-A6B3-484B-A70A-46D6DDE3BBB4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CEBD2D-55A9-4165-A074-9A2C29BB7ACE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1D64BE-498A-416D-85F1-09C51C84E1A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FFA180-F907-4A76-B77B-2DF3E82AFC5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C35AD3-B882-447D-8992-3AFB07C325F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Num" idx="1"/>
          </p:nvPr>
        </p:nvSpPr>
        <p:spPr>
          <a:xfrm>
            <a:off x="11340000" y="6537240"/>
            <a:ext cx="8334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E5F72FCE-2BDA-4BA0-B99E-8DAEC57167F0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 idx="2"/>
          </p:nvPr>
        </p:nvSpPr>
        <p:spPr>
          <a:xfrm>
            <a:off x="228600" y="6629400"/>
            <a:ext cx="386424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3"/>
          </p:nvPr>
        </p:nvSpPr>
        <p:spPr>
          <a:xfrm>
            <a:off x="11340000" y="6537240"/>
            <a:ext cx="8334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4F0A5A88-2CAA-467E-97FA-61B1C45D7664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228600" y="6629400"/>
            <a:ext cx="3864240" cy="22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0;p16"/>
          <p:cNvSpPr/>
          <p:nvPr/>
        </p:nvSpPr>
        <p:spPr>
          <a:xfrm>
            <a:off x="862560" y="478080"/>
            <a:ext cx="787572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17e3a"/>
                </a:solidFill>
                <a:latin typeface="Calibri"/>
                <a:ea typeface="Calibri"/>
              </a:rPr>
              <a:t>Containers Review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952920" y="324000"/>
            <a:ext cx="11231280" cy="90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Module Outline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28000" y="1528200"/>
            <a:ext cx="5535720" cy="467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Container Basics</a:t>
            </a:r>
            <a:endParaRPr b="0" lang="en-US" sz="3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Container Images</a:t>
            </a:r>
            <a:br>
              <a:rPr sz="3000"/>
            </a:br>
            <a:r>
              <a:rPr b="0" lang="en-US" sz="3000" spc="-1" strike="noStrike">
                <a:solidFill>
                  <a:srgbClr val="888888"/>
                </a:solidFill>
                <a:latin typeface="Helvetica Neue Light"/>
              </a:rPr>
              <a:t> 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Container Persistence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7"/>
          </p:nvPr>
        </p:nvSpPr>
        <p:spPr>
          <a:xfrm>
            <a:off x="11340000" y="6537240"/>
            <a:ext cx="8334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ABB6089D-E6CC-46E1-986E-9B66FB32D8E5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278760" y="1544400"/>
            <a:ext cx="5837040" cy="467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5000" anchor="t">
            <a:noAutofit/>
          </a:bodyPr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Container Networking</a:t>
            </a:r>
            <a:endParaRPr b="0" lang="en-US" sz="3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Demo: Running a standalone container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Copyright 2023 JR Rickerson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52920" y="324000"/>
            <a:ext cx="11231280" cy="90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Container Basics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28000" y="1528200"/>
            <a:ext cx="5535720" cy="467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Container: Better described as a “Containerized Process”</a:t>
            </a:r>
            <a:endParaRPr b="0" lang="en-US" sz="3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Built on existing Linux kernel features</a:t>
            </a:r>
            <a:endParaRPr b="0" lang="en-US" sz="3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No virtual hardware</a:t>
            </a:r>
            <a:endParaRPr b="0" lang="en-US" sz="3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No independent kernel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8"/>
          </p:nvPr>
        </p:nvSpPr>
        <p:spPr>
          <a:xfrm>
            <a:off x="11340000" y="6537240"/>
            <a:ext cx="8334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702316A9-6564-4BC2-A4AE-69E2D4151BB6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315200" y="1828800"/>
            <a:ext cx="4343400" cy="4114800"/>
          </a:xfrm>
          <a:custGeom>
            <a:avLst/>
            <a:gdLst/>
            <a:ahLst/>
            <a:rect l="l" t="t" r="r" b="b"/>
            <a:pathLst>
              <a:path w="22800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19200" y="21600"/>
                </a:lnTo>
                <a:arcTo wR="2400" hR="3600" stAng="5400000" swAng="-5400000"/>
                <a:lnTo>
                  <a:pt x="21600" y="3600"/>
                </a:lnTo>
                <a:arcTo wR="24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rocess"/>
          <p:cNvSpPr/>
          <p:nvPr/>
        </p:nvSpPr>
        <p:spPr>
          <a:xfrm>
            <a:off x="7543800" y="2514600"/>
            <a:ext cx="3886200" cy="3200400"/>
          </a:xfrm>
          <a:custGeom>
            <a:avLst/>
            <a:gdLst/>
            <a:ahLst/>
            <a:rect l="l" t="t" r="r" b="b"/>
            <a:pathLst>
              <a:path w="2622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22628" y="21600"/>
                </a:lnTo>
                <a:arcTo wR="1028" hR="3600" stAng="5400000" swAng="5400000"/>
                <a:lnTo>
                  <a:pt x="21600" y="3600"/>
                </a:lnTo>
                <a:arcTo wR="1028" hR="3600" stAng="10800000" swAng="5400000"/>
                <a:close/>
              </a:path>
            </a:pathLst>
          </a:custGeom>
          <a:solidFill>
            <a:srgbClr val="ffdbb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 txBox="1"/>
          <p:nvPr/>
        </p:nvSpPr>
        <p:spPr>
          <a:xfrm>
            <a:off x="8001000" y="297180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Process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8001000" y="205740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Container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Copyright 2023 JR Rickerson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52920" y="324000"/>
            <a:ext cx="11231280" cy="90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Container Basics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28000" y="1528200"/>
            <a:ext cx="10144800" cy="467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Container Runtime</a:t>
            </a:r>
            <a:endParaRPr b="0" lang="en-US" sz="3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runc (also crun, railcar)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Container Engine</a:t>
            </a:r>
            <a:endParaRPr b="0" lang="en-US" sz="3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Docker, containerd, CRI-O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Container Tools</a:t>
            </a:r>
            <a:endParaRPr b="0" lang="en-US" sz="3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Docker CLI, nerdctl, podman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9"/>
          </p:nvPr>
        </p:nvSpPr>
        <p:spPr>
          <a:xfrm>
            <a:off x="11340000" y="6537240"/>
            <a:ext cx="8334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BDE93254-7B76-4F39-874C-13A7064C4DAE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Copyright 2023 JR Rickerson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52920" y="324000"/>
            <a:ext cx="11231280" cy="90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Container Images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28000" y="1528200"/>
            <a:ext cx="3058200" cy="52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Container Image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10"/>
          </p:nvPr>
        </p:nvSpPr>
        <p:spPr>
          <a:xfrm>
            <a:off x="11340000" y="6537240"/>
            <a:ext cx="8334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78414DE-C7DD-44D9-82BA-D6F68B1FCDEA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42" name="PlaceHolder 24"/>
          <p:cNvSpPr txBox="1"/>
          <p:nvPr/>
        </p:nvSpPr>
        <p:spPr>
          <a:xfrm>
            <a:off x="828360" y="1528200"/>
            <a:ext cx="3058200" cy="52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Container Image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43" name="PlaceHolder 25"/>
          <p:cNvSpPr txBox="1"/>
          <p:nvPr/>
        </p:nvSpPr>
        <p:spPr>
          <a:xfrm>
            <a:off x="4800600" y="1528200"/>
            <a:ext cx="685800" cy="52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vs.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44" name="PlaceHolder 26"/>
          <p:cNvSpPr txBox="1"/>
          <p:nvPr/>
        </p:nvSpPr>
        <p:spPr>
          <a:xfrm>
            <a:off x="6858000" y="1528200"/>
            <a:ext cx="3058200" cy="52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Container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914400" y="2286000"/>
            <a:ext cx="2971800" cy="3429000"/>
          </a:xfrm>
          <a:prstGeom prst="foldedCorner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 txBox="1"/>
          <p:nvPr/>
        </p:nvSpPr>
        <p:spPr>
          <a:xfrm>
            <a:off x="1143000" y="2514600"/>
            <a:ext cx="25146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/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/bin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/lib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/lib/mypackage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/var/html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143000" y="4114800"/>
            <a:ext cx="2514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Container Manifest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6352200" y="2286000"/>
            <a:ext cx="4343400" cy="4114800"/>
          </a:xfrm>
          <a:custGeom>
            <a:avLst/>
            <a:gdLst/>
            <a:ahLst/>
            <a:rect l="l" t="t" r="r" b="b"/>
            <a:pathLst>
              <a:path w="22800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19200" y="21600"/>
                </a:lnTo>
                <a:arcTo wR="2400" hR="3600" stAng="5400000" swAng="-5400000"/>
                <a:lnTo>
                  <a:pt x="21600" y="3600"/>
                </a:lnTo>
                <a:arcTo wR="24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Process 1"/>
          <p:cNvSpPr/>
          <p:nvPr/>
        </p:nvSpPr>
        <p:spPr>
          <a:xfrm>
            <a:off x="6544800" y="2971800"/>
            <a:ext cx="3886200" cy="3200400"/>
          </a:xfrm>
          <a:custGeom>
            <a:avLst/>
            <a:gdLst/>
            <a:ahLst/>
            <a:rect l="l" t="t" r="r" b="b"/>
            <a:pathLst>
              <a:path w="2622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22628" y="21600"/>
                </a:lnTo>
                <a:arcTo wR="1028" hR="3600" stAng="5400000" swAng="5400000"/>
                <a:lnTo>
                  <a:pt x="21600" y="3600"/>
                </a:lnTo>
                <a:arcTo wR="1028" hR="3600" stAng="10800000" swAng="5400000"/>
                <a:close/>
              </a:path>
            </a:pathLst>
          </a:custGeom>
          <a:solidFill>
            <a:srgbClr val="ffdbb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 txBox="1"/>
          <p:nvPr/>
        </p:nvSpPr>
        <p:spPr>
          <a:xfrm>
            <a:off x="7002000" y="342900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Process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7002000" y="251460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Container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Copyright 2023 JR Rickerson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952920" y="324000"/>
            <a:ext cx="11231280" cy="90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Container Images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Num" idx="11"/>
          </p:nvPr>
        </p:nvSpPr>
        <p:spPr>
          <a:xfrm>
            <a:off x="11340000" y="6537240"/>
            <a:ext cx="8334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46038251-36E6-4CE2-9044-067AE27B1CDD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26000" y="1371600"/>
            <a:ext cx="4446000" cy="233172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28600" y="4283280"/>
            <a:ext cx="3657240" cy="120312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5257800" y="2015640"/>
            <a:ext cx="6400800" cy="3927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Copyright 2023 JR Rickerson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52920" y="324000"/>
            <a:ext cx="11231280" cy="90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Container Persistence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179280" y="1371600"/>
            <a:ext cx="55357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Ephemeral Storage – disappears with the container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12"/>
          </p:nvPr>
        </p:nvSpPr>
        <p:spPr>
          <a:xfrm>
            <a:off x="11340000" y="6537240"/>
            <a:ext cx="8334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888854C9-83C1-476A-A8FB-4DCF16D8F97B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60" name="PlaceHolder 35"/>
          <p:cNvSpPr txBox="1"/>
          <p:nvPr/>
        </p:nvSpPr>
        <p:spPr>
          <a:xfrm>
            <a:off x="6172200" y="1371600"/>
            <a:ext cx="55357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Volume Storage – </a:t>
            </a:r>
            <a:br>
              <a:rPr sz="3000"/>
            </a:b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stored external to container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228600" y="2743200"/>
            <a:ext cx="3429000" cy="342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18000" y="21600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1157400" y="4800600"/>
            <a:ext cx="1600200" cy="1143000"/>
          </a:xfrm>
          <a:prstGeom prst="can">
            <a:avLst>
              <a:gd name="adj" fmla="val 25000"/>
            </a:avLst>
          </a:pr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 txBox="1"/>
          <p:nvPr/>
        </p:nvSpPr>
        <p:spPr>
          <a:xfrm>
            <a:off x="914400" y="297180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/data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64" name=""/>
          <p:cNvCxnSpPr>
            <a:stCxn id="163" idx="2"/>
            <a:endCxn id="162" idx="1"/>
          </p:cNvCxnSpPr>
          <p:nvPr/>
        </p:nvCxnSpPr>
        <p:spPr>
          <a:xfrm>
            <a:off x="1371600" y="3318120"/>
            <a:ext cx="586440" cy="14828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65" name=""/>
          <p:cNvSpPr/>
          <p:nvPr/>
        </p:nvSpPr>
        <p:spPr>
          <a:xfrm>
            <a:off x="6400800" y="2743200"/>
            <a:ext cx="3200400" cy="3429000"/>
          </a:xfrm>
          <a:custGeom>
            <a:avLst/>
            <a:gdLst/>
            <a:ahLst/>
            <a:rect l="l" t="t" r="r" b="b"/>
            <a:pathLst>
              <a:path w="21600" h="23143">
                <a:moveTo>
                  <a:pt x="3600" y="0"/>
                </a:moveTo>
                <a:arcTo wR="3600" hR="3600" stAng="16200000" swAng="-5400000"/>
                <a:lnTo>
                  <a:pt x="0" y="19543"/>
                </a:lnTo>
                <a:arcTo wR="3600" hR="2057" stAng="10800000" swAng="-5400000"/>
                <a:lnTo>
                  <a:pt x="18000" y="21600"/>
                </a:lnTo>
                <a:arcTo wR="3600" hR="2057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 txBox="1"/>
          <p:nvPr/>
        </p:nvSpPr>
        <p:spPr>
          <a:xfrm>
            <a:off x="6858000" y="32004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/mnt/data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10058400" y="4343400"/>
            <a:ext cx="1371600" cy="1371600"/>
          </a:xfrm>
          <a:prstGeom prst="can">
            <a:avLst>
              <a:gd name="adj" fmla="val 25000"/>
            </a:avLst>
          </a:prstGeom>
          <a:solidFill>
            <a:srgbClr val="069a2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168" name=""/>
          <p:cNvCxnSpPr>
            <a:stCxn id="166" idx="2"/>
            <a:endCxn id="167" idx="2"/>
          </p:cNvCxnSpPr>
          <p:nvPr/>
        </p:nvCxnSpPr>
        <p:spPr>
          <a:xfrm>
            <a:off x="7429320" y="3546720"/>
            <a:ext cx="2629440" cy="14828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Copyright 2023 JR Rickerson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952920" y="324000"/>
            <a:ext cx="11231280" cy="90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Container Networking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179280" y="1371600"/>
            <a:ext cx="57643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Containerized Processes use Software-Defined Networks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Still just kernel capabilities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Still no virtualized hardware!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000" spc="-1" strike="noStrike">
                <a:solidFill>
                  <a:srgbClr val="888888"/>
                </a:solidFill>
                <a:latin typeface="Helvetica Neue Light"/>
                <a:ea typeface="Helvetica Neue Light"/>
              </a:rPr>
              <a:t>Bridged subnets, host networks, or no network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888888"/>
              </a:buClr>
              <a:buFont typeface="Helvetica Neue Light"/>
              <a:buChar char="●"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3"/>
          </p:nvPr>
        </p:nvSpPr>
        <p:spPr>
          <a:xfrm>
            <a:off x="11340000" y="6537240"/>
            <a:ext cx="8334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0813CF77-0BA0-4D08-96FD-C2364C903978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9144000" y="1600200"/>
            <a:ext cx="2286000" cy="16002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9853200" y="1972800"/>
            <a:ext cx="1371600" cy="457200"/>
          </a:xfrm>
          <a:custGeom>
            <a:avLst/>
            <a:gdLst/>
            <a:ahLst/>
            <a:rect l="l" t="t" r="r" b="b"/>
            <a:pathLst>
              <a:path w="64766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61166" y="21600"/>
                </a:lnTo>
                <a:arcTo wR="39566" hR="3600" stAng="5400000" swAng="5400000"/>
                <a:lnTo>
                  <a:pt x="21600" y="3600"/>
                </a:lnTo>
                <a:arcTo wR="39566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9853200" y="2586600"/>
            <a:ext cx="1371600" cy="457200"/>
          </a:xfrm>
          <a:custGeom>
            <a:avLst/>
            <a:gdLst/>
            <a:ahLst/>
            <a:rect l="l" t="t" r="r" b="b"/>
            <a:pathLst>
              <a:path w="64766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61166" y="21600"/>
                </a:lnTo>
                <a:arcTo wR="39566" hR="3600" stAng="5400000" swAng="5400000"/>
                <a:lnTo>
                  <a:pt x="21600" y="3600"/>
                </a:lnTo>
                <a:arcTo wR="39566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 txBox="1"/>
          <p:nvPr/>
        </p:nvSpPr>
        <p:spPr>
          <a:xfrm>
            <a:off x="9601200" y="1600200"/>
            <a:ext cx="137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Subnet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8458200" y="2286000"/>
            <a:ext cx="914400" cy="457200"/>
          </a:xfrm>
          <a:prstGeom prst="rect">
            <a:avLst/>
          </a:prstGeom>
          <a:solidFill>
            <a:srgbClr val="ffd42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Bridge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6690600" y="1949400"/>
            <a:ext cx="1143000" cy="1143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Host Network Adapter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9961200" y="2021400"/>
            <a:ext cx="1119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container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9961200" y="2625480"/>
            <a:ext cx="1119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container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80" name=""/>
          <p:cNvCxnSpPr>
            <a:stCxn id="173" idx="1"/>
            <a:endCxn id="176" idx="3"/>
          </p:cNvCxnSpPr>
          <p:nvPr/>
        </p:nvCxnSpPr>
        <p:spPr>
          <a:xfrm flipH="1">
            <a:off x="9372600" y="2201400"/>
            <a:ext cx="480960" cy="31356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81" name=""/>
          <p:cNvCxnSpPr>
            <a:stCxn id="174" idx="1"/>
            <a:endCxn id="176" idx="3"/>
          </p:cNvCxnSpPr>
          <p:nvPr/>
        </p:nvCxnSpPr>
        <p:spPr>
          <a:xfrm flipH="1" flipV="1">
            <a:off x="9372600" y="2514600"/>
            <a:ext cx="480960" cy="30096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82" name=""/>
          <p:cNvCxnSpPr>
            <a:stCxn id="176" idx="1"/>
            <a:endCxn id="177" idx="3"/>
          </p:cNvCxnSpPr>
          <p:nvPr/>
        </p:nvCxnSpPr>
        <p:spPr>
          <a:xfrm flipH="1">
            <a:off x="7833600" y="2514600"/>
            <a:ext cx="624960" cy="648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sp>
        <p:nvSpPr>
          <p:cNvPr id="183" name=""/>
          <p:cNvSpPr/>
          <p:nvPr/>
        </p:nvSpPr>
        <p:spPr>
          <a:xfrm>
            <a:off x="6665400" y="4343400"/>
            <a:ext cx="1143000" cy="1143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Host Network Adapter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9842400" y="4330800"/>
            <a:ext cx="1371600" cy="457200"/>
          </a:xfrm>
          <a:custGeom>
            <a:avLst/>
            <a:gdLst/>
            <a:ahLst/>
            <a:rect l="l" t="t" r="r" b="b"/>
            <a:pathLst>
              <a:path w="64766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61166" y="21600"/>
                </a:lnTo>
                <a:arcTo wR="39566" hR="3600" stAng="5400000" swAng="5400000"/>
                <a:lnTo>
                  <a:pt x="21600" y="3600"/>
                </a:lnTo>
                <a:arcTo wR="39566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 txBox="1"/>
          <p:nvPr/>
        </p:nvSpPr>
        <p:spPr>
          <a:xfrm>
            <a:off x="9950400" y="4379400"/>
            <a:ext cx="1119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container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9842400" y="4944600"/>
            <a:ext cx="1371600" cy="457200"/>
          </a:xfrm>
          <a:custGeom>
            <a:avLst/>
            <a:gdLst/>
            <a:ahLst/>
            <a:rect l="l" t="t" r="r" b="b"/>
            <a:pathLst>
              <a:path w="64766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61166" y="21600"/>
                </a:lnTo>
                <a:arcTo wR="39566" hR="3600" stAng="5400000" swAng="5400000"/>
                <a:lnTo>
                  <a:pt x="21600" y="3600"/>
                </a:lnTo>
                <a:arcTo wR="39566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 txBox="1"/>
          <p:nvPr/>
        </p:nvSpPr>
        <p:spPr>
          <a:xfrm>
            <a:off x="9950400" y="4983480"/>
            <a:ext cx="1119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container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88" name=""/>
          <p:cNvCxnSpPr>
            <a:stCxn id="184" idx="1"/>
            <a:endCxn id="183" idx="3"/>
          </p:cNvCxnSpPr>
          <p:nvPr/>
        </p:nvCxnSpPr>
        <p:spPr>
          <a:xfrm flipH="1">
            <a:off x="7808400" y="4559400"/>
            <a:ext cx="2034360" cy="35568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89" name=""/>
          <p:cNvCxnSpPr>
            <a:stCxn id="186" idx="1"/>
            <a:endCxn id="183" idx="3"/>
          </p:cNvCxnSpPr>
          <p:nvPr/>
        </p:nvCxnSpPr>
        <p:spPr>
          <a:xfrm flipH="1" flipV="1">
            <a:off x="7808400" y="4914720"/>
            <a:ext cx="2034360" cy="25884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Copyright 2023 JR Rickerson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Num" idx="14"/>
          </p:nvPr>
        </p:nvSpPr>
        <p:spPr>
          <a:xfrm>
            <a:off x="11340000" y="6537240"/>
            <a:ext cx="833400" cy="29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9E0312B2-8D76-4E32-A4DB-EE6F4AB47996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91" name="Google Shape;676;p35"/>
          <p:cNvSpPr/>
          <p:nvPr/>
        </p:nvSpPr>
        <p:spPr>
          <a:xfrm>
            <a:off x="952560" y="324000"/>
            <a:ext cx="11231280" cy="9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Demo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2" name="Google Shape;677;p35"/>
          <p:cNvSpPr/>
          <p:nvPr/>
        </p:nvSpPr>
        <p:spPr>
          <a:xfrm>
            <a:off x="-11880" y="1232280"/>
            <a:ext cx="12203280" cy="530460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3f3f3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678;p35"/>
          <p:cNvSpPr/>
          <p:nvPr/>
        </p:nvSpPr>
        <p:spPr>
          <a:xfrm>
            <a:off x="304920" y="1588320"/>
            <a:ext cx="12191400" cy="30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500" spc="-1" strike="noStrike">
                <a:solidFill>
                  <a:srgbClr val="d9d9d9"/>
                </a:solidFill>
                <a:latin typeface="Calibri"/>
                <a:ea typeface="Calibri"/>
              </a:rPr>
              <a:t>Kubernetes Basics</a:t>
            </a:r>
            <a:endParaRPr b="0" lang="en-US" sz="5500" spc="-1" strike="noStrike">
              <a:latin typeface="Arial"/>
            </a:endParaRPr>
          </a:p>
        </p:txBody>
      </p:sp>
      <p:sp>
        <p:nvSpPr>
          <p:cNvPr id="194" name="Google Shape;679;p35"/>
          <p:cNvSpPr/>
          <p:nvPr/>
        </p:nvSpPr>
        <p:spPr>
          <a:xfrm>
            <a:off x="0" y="1512000"/>
            <a:ext cx="12191400" cy="30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5000" anchor="ctr">
            <a:noAutofit/>
          </a:bodyPr>
          <a:p>
            <a:pPr marL="4572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500" spc="-1" strike="noStrike">
                <a:solidFill>
                  <a:srgbClr val="f17e3a"/>
                </a:solidFill>
                <a:latin typeface="Calibri"/>
                <a:ea typeface="Calibri"/>
              </a:rPr>
              <a:t>Standalone Containers</a:t>
            </a:r>
            <a:endParaRPr b="0" lang="en-US" sz="5500" spc="-1" strike="noStrike">
              <a:latin typeface="Arial"/>
            </a:endParaRPr>
          </a:p>
        </p:txBody>
      </p:sp>
      <p:sp>
        <p:nvSpPr>
          <p:cNvPr id="195" name="Google Shape;680;p35"/>
          <p:cNvSpPr/>
          <p:nvPr/>
        </p:nvSpPr>
        <p:spPr>
          <a:xfrm>
            <a:off x="-18000" y="0"/>
            <a:ext cx="12203280" cy="32328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Google Shape;681;p35"/>
          <p:cNvSpPr/>
          <p:nvPr/>
        </p:nvSpPr>
        <p:spPr>
          <a:xfrm>
            <a:off x="-11160" y="333000"/>
            <a:ext cx="12191400" cy="907560"/>
          </a:xfrm>
          <a:prstGeom prst="rect">
            <a:avLst/>
          </a:prstGeom>
          <a:noFill/>
          <a:ln w="2857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2023-07-30T21:09:31Z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