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20.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10.xml" ContentType="application/vnd.openxmlformats-officedocument.presentationml.notesSlide+xml"/>
  <Override PartName="/ppt/notesSlides/notesSlide21.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1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1"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2"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3"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CE80E98F-12FB-4CCC-A580-9BF3BBF5485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hyperlink" Target="https://kubernetes.io/docs/concepts/storage/persistent-volumes/#types-of-persistent-volumes" TargetMode="External"/><Relationship Id="rId2" Type="http://schemas.openxmlformats.org/officeDocument/2006/relationships/slide" Target="../slides/slide16.xml"/><Relationship Id="rId3"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685800" y="1143000"/>
            <a:ext cx="5486040" cy="3085920"/>
          </a:xfrm>
          <a:prstGeom prst="rect">
            <a:avLst/>
          </a:prstGeom>
          <a:ln w="0">
            <a:noFill/>
          </a:ln>
        </p:spPr>
      </p:sp>
      <p:sp>
        <p:nvSpPr>
          <p:cNvPr id="409"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10"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A462146-0E1B-4937-AA24-1C7334B0F38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685800" y="1143000"/>
            <a:ext cx="5486040" cy="3085920"/>
          </a:xfrm>
          <a:prstGeom prst="rect">
            <a:avLst/>
          </a:prstGeom>
          <a:ln w="0">
            <a:noFill/>
          </a:ln>
        </p:spPr>
      </p:sp>
      <p:sp>
        <p:nvSpPr>
          <p:cNvPr id="412"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Persistent Volumes allow our applications to store data that will persist even as our pod(s) come and go. They may also allow for us to share data across pods (or containers in the same pod) in our cluster.</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endParaRPr b="0" lang="en-US" sz="1200" spc="-1" strike="noStrike">
              <a:latin typeface="Arial"/>
            </a:endParaRPr>
          </a:p>
        </p:txBody>
      </p:sp>
      <p:sp>
        <p:nvSpPr>
          <p:cNvPr id="413"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76CE3CD-7793-4F79-86F4-91F570BC813C}"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685800" y="1143000"/>
            <a:ext cx="5486040" cy="3085920"/>
          </a:xfrm>
          <a:prstGeom prst="rect">
            <a:avLst/>
          </a:prstGeom>
          <a:ln w="0">
            <a:noFill/>
          </a:ln>
        </p:spPr>
      </p:sp>
      <p:sp>
        <p:nvSpPr>
          <p:cNvPr id="415"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Static Provisioning is when a Persistent Volume object is created manually by a cluster admin that contains connection information to an existing storage volume in the backend storage. That volume may then be bound to a Persistent Volume Claim if it matches all the specified criteria in the claim. Static Provisioning makes the most sense for brownfield volumes, where you already have some application data living in storage and you want to provision a PV that contains that data instead of a blank one.</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200" spc="-1" strike="noStrike">
                <a:solidFill>
                  <a:srgbClr val="000000"/>
                </a:solidFill>
                <a:latin typeface="Calibri"/>
                <a:ea typeface="Calibri"/>
              </a:rPr>
              <a:t>Dynamic Provisioning uses storage plugins in kubernetes to trigger the creation of a PersistentVolume and it's backend storage when a PersistentVolumeClaim is created.</a:t>
            </a:r>
            <a:endParaRPr b="0" lang="en-US" sz="1200" spc="-1" strike="noStrike">
              <a:latin typeface="Arial"/>
            </a:endParaRPr>
          </a:p>
          <a:p>
            <a:pPr>
              <a:lnSpc>
                <a:spcPct val="100000"/>
              </a:lnSpc>
              <a:buNone/>
              <a:tabLst>
                <a:tab algn="l" pos="0"/>
              </a:tabLst>
            </a:pPr>
            <a:endParaRPr b="0" lang="en-US" sz="1200" spc="-1" strike="noStrike">
              <a:latin typeface="Arial"/>
            </a:endParaRPr>
          </a:p>
          <a:p>
            <a:pPr>
              <a:lnSpc>
                <a:spcPct val="100000"/>
              </a:lnSpc>
              <a:buNone/>
              <a:tabLst>
                <a:tab algn="l" pos="0"/>
              </a:tabLst>
            </a:pPr>
            <a:r>
              <a:rPr b="0" lang="en-US" sz="1200" spc="-1" strike="noStrike">
                <a:solidFill>
                  <a:srgbClr val="000000"/>
                </a:solidFill>
                <a:latin typeface="Calibri"/>
                <a:ea typeface="Calibri"/>
              </a:rPr>
              <a:t>Kubernetes will always bind to an existing volume if possible before dynamically provisioning one</a:t>
            </a:r>
            <a:endParaRPr b="0" lang="en-US" sz="1200" spc="-1" strike="noStrike">
              <a:latin typeface="Arial"/>
            </a:endParaRPr>
          </a:p>
        </p:txBody>
      </p:sp>
      <p:sp>
        <p:nvSpPr>
          <p:cNvPr id="416"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F2DF25D-B6A0-44B9-AC42-7DEFD7FF9E37}"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685800" y="1143000"/>
            <a:ext cx="5486040" cy="3085920"/>
          </a:xfrm>
          <a:prstGeom prst="rect">
            <a:avLst/>
          </a:prstGeom>
          <a:ln w="0">
            <a:noFill/>
          </a:ln>
        </p:spPr>
      </p:sp>
      <p:sp>
        <p:nvSpPr>
          <p:cNvPr id="418"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Metadata that points to the backend storage</a:t>
            </a:r>
            <a:endParaRPr b="0" lang="en-US" sz="1200" spc="-1" strike="noStrike">
              <a:latin typeface="Arial"/>
            </a:endParaRPr>
          </a:p>
        </p:txBody>
      </p:sp>
      <p:sp>
        <p:nvSpPr>
          <p:cNvPr id="419" name="PlaceHolder 3"/>
          <p:cNvSpPr>
            <a:spLocks noGrp="1"/>
          </p:cNvSpPr>
          <p:nvPr>
            <p:ph type="sldNum" idx="3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EE5337A-10A6-4B66-B137-98E5E874CFE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685800" y="1143000"/>
            <a:ext cx="5486040" cy="3085920"/>
          </a:xfrm>
          <a:prstGeom prst="rect">
            <a:avLst/>
          </a:prstGeom>
          <a:ln w="0">
            <a:noFill/>
          </a:ln>
        </p:spPr>
      </p:sp>
      <p:sp>
        <p:nvSpPr>
          <p:cNvPr id="421"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You can request a PV of a given size and characteristics from the cluster using a PersistentVolumeClaim object.  Size requests are simply specified in the PVC and the cluster will assign or create a PV of at least that size. Additional characteristics may be specified by use of a StorageClass.</a:t>
            </a:r>
            <a:endParaRPr b="0" lang="en-US" sz="1200" spc="-1" strike="noStrike">
              <a:latin typeface="Arial"/>
            </a:endParaRPr>
          </a:p>
        </p:txBody>
      </p:sp>
      <p:sp>
        <p:nvSpPr>
          <p:cNvPr id="422" name="PlaceHolder 3"/>
          <p:cNvSpPr>
            <a:spLocks noGrp="1"/>
          </p:cNvSpPr>
          <p:nvPr>
            <p:ph type="sldNum" idx="4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C038386-DE9A-4223-8DEA-6E5B647B54E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685800" y="1143000"/>
            <a:ext cx="5486040" cy="3085920"/>
          </a:xfrm>
          <a:prstGeom prst="rect">
            <a:avLst/>
          </a:prstGeom>
          <a:ln w="0">
            <a:noFill/>
          </a:ln>
        </p:spPr>
      </p:sp>
      <p:sp>
        <p:nvSpPr>
          <p:cNvPr id="424"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StorageClasses are generally created by cluster administrators and may be used to differentiate disk performance, access modes, etc. One example would be to have a 'fast' storage class that uses SSDs and a 'slow' storage class that uses standard HDDs. An administrator may also set a Storage Class to be the default so that it does not need to be specified in the PVC.</a:t>
            </a:r>
            <a:endParaRPr b="0" lang="en-US" sz="1200" spc="-1" strike="noStrike">
              <a:latin typeface="Arial"/>
            </a:endParaRPr>
          </a:p>
        </p:txBody>
      </p:sp>
      <p:sp>
        <p:nvSpPr>
          <p:cNvPr id="425" name="PlaceHolder 3"/>
          <p:cNvSpPr>
            <a:spLocks noGrp="1"/>
          </p:cNvSpPr>
          <p:nvPr>
            <p:ph type="sldNum" idx="4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E8E2DE2-0222-4910-8446-031C171513B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685800" y="1143000"/>
            <a:ext cx="5486040" cy="3085920"/>
          </a:xfrm>
          <a:prstGeom prst="rect">
            <a:avLst/>
          </a:prstGeom>
          <a:ln w="0">
            <a:noFill/>
          </a:ln>
        </p:spPr>
      </p:sp>
      <p:sp>
        <p:nvSpPr>
          <p:cNvPr id="427"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Parameters depend on the provisioner. In the above example, we are using Google Compute Engine persistent disks. There are lots of other storage providers with kubernetes plugins: </a:t>
            </a:r>
            <a:r>
              <a:rPr b="0" lang="en-US" sz="1100" spc="-1" strike="noStrike" u="sng">
                <a:solidFill>
                  <a:srgbClr val="000000"/>
                </a:solidFill>
                <a:uFillTx/>
                <a:latin typeface="Arial"/>
                <a:ea typeface="Arial"/>
                <a:hlinkClick r:id="rId1"/>
              </a:rPr>
              <a:t>https://kubernetes.io/docs/concepts/storage/persistent-volumes/#types-of-persistent-volumes</a:t>
            </a:r>
            <a:r>
              <a:rPr b="0" lang="en-US" sz="1200" spc="-1" strike="noStrike">
                <a:solidFill>
                  <a:srgbClr val="000000"/>
                </a:solidFill>
                <a:latin typeface="Calibri"/>
                <a:ea typeface="Calibri"/>
              </a:rPr>
              <a:t> </a:t>
            </a:r>
            <a:endParaRPr b="0" lang="en-US" sz="1200" spc="-1" strike="noStrike">
              <a:latin typeface="Arial"/>
            </a:endParaRPr>
          </a:p>
        </p:txBody>
      </p:sp>
      <p:sp>
        <p:nvSpPr>
          <p:cNvPr id="428" name="PlaceHolder 3"/>
          <p:cNvSpPr>
            <a:spLocks noGrp="1"/>
          </p:cNvSpPr>
          <p:nvPr>
            <p:ph type="sldNum" idx="4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FF7F581-B008-48D9-9FD0-FE765EC96843}"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685800" y="1143000"/>
            <a:ext cx="5486040" cy="3085920"/>
          </a:xfrm>
          <a:prstGeom prst="rect">
            <a:avLst/>
          </a:prstGeom>
          <a:ln w="0">
            <a:noFill/>
          </a:ln>
        </p:spPr>
      </p:sp>
      <p:sp>
        <p:nvSpPr>
          <p:cNvPr id="430"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31" name="PlaceHolder 3"/>
          <p:cNvSpPr>
            <a:spLocks noGrp="1"/>
          </p:cNvSpPr>
          <p:nvPr>
            <p:ph type="sldNum" idx="4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27D06DB-B3C4-4DEE-BE62-6C235104FF71}"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685800" y="1143000"/>
            <a:ext cx="5486040" cy="3085920"/>
          </a:xfrm>
          <a:prstGeom prst="rect">
            <a:avLst/>
          </a:prstGeom>
          <a:ln w="0">
            <a:noFill/>
          </a:ln>
        </p:spPr>
      </p:sp>
      <p:sp>
        <p:nvSpPr>
          <p:cNvPr id="433"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34" name="PlaceHolder 3"/>
          <p:cNvSpPr>
            <a:spLocks noGrp="1"/>
          </p:cNvSpPr>
          <p:nvPr>
            <p:ph type="sldNum" idx="44"/>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19FF5473-2008-4EA3-9964-236C8D3E615E}"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685800" y="1143000"/>
            <a:ext cx="5486040" cy="3085920"/>
          </a:xfrm>
          <a:prstGeom prst="rect">
            <a:avLst/>
          </a:prstGeom>
          <a:ln w="0">
            <a:noFill/>
          </a:ln>
        </p:spPr>
      </p:sp>
      <p:sp>
        <p:nvSpPr>
          <p:cNvPr id="385"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386"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1B0295A-983C-49DC-8B0C-826057F560E4}"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685800" y="1143000"/>
            <a:ext cx="5486040" cy="3085920"/>
          </a:xfrm>
          <a:prstGeom prst="rect">
            <a:avLst/>
          </a:prstGeom>
          <a:ln w="0">
            <a:noFill/>
          </a:ln>
        </p:spPr>
      </p:sp>
      <p:sp>
        <p:nvSpPr>
          <p:cNvPr id="436"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37" name="PlaceHolder 3"/>
          <p:cNvSpPr>
            <a:spLocks noGrp="1"/>
          </p:cNvSpPr>
          <p:nvPr>
            <p:ph type="sldNum" idx="45"/>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B5652D1-C5C7-45D7-BBF1-B00880CF8F65}"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685800" y="1143000"/>
            <a:ext cx="5486040" cy="3085920"/>
          </a:xfrm>
          <a:prstGeom prst="rect">
            <a:avLst/>
          </a:prstGeom>
          <a:ln w="0">
            <a:noFill/>
          </a:ln>
        </p:spPr>
      </p:sp>
      <p:sp>
        <p:nvSpPr>
          <p:cNvPr id="439"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40" name="PlaceHolder 3"/>
          <p:cNvSpPr>
            <a:spLocks noGrp="1"/>
          </p:cNvSpPr>
          <p:nvPr>
            <p:ph type="sldNum" idx="46"/>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4DA769A-AC17-4D37-A4A5-10137D8A280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685800" y="1143000"/>
            <a:ext cx="5486040" cy="3085920"/>
          </a:xfrm>
          <a:prstGeom prst="rect">
            <a:avLst/>
          </a:prstGeom>
          <a:ln w="0">
            <a:noFill/>
          </a:ln>
        </p:spPr>
      </p:sp>
      <p:sp>
        <p:nvSpPr>
          <p:cNvPr id="442"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43" name="PlaceHolder 3"/>
          <p:cNvSpPr>
            <a:spLocks noGrp="1"/>
          </p:cNvSpPr>
          <p:nvPr>
            <p:ph type="sldNum" idx="47"/>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1F082D4A-A55D-4E4C-89AD-B281B468C58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685800" y="1143000"/>
            <a:ext cx="5486040" cy="3085920"/>
          </a:xfrm>
          <a:prstGeom prst="rect">
            <a:avLst/>
          </a:prstGeom>
          <a:ln w="0">
            <a:noFill/>
          </a:ln>
        </p:spPr>
      </p:sp>
      <p:sp>
        <p:nvSpPr>
          <p:cNvPr id="388"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900" spc="-1" strike="noStrike">
                <a:solidFill>
                  <a:srgbClr val="000000"/>
                </a:solidFill>
                <a:highlight>
                  <a:srgbClr val="ffffff"/>
                </a:highlight>
                <a:latin typeface="Arial"/>
                <a:ea typeface="Arial"/>
              </a:rPr>
              <a:t>One source of state is configuration data. Things like database credentials, log verbosity, etc. Kubernetes has mechanisms to expose this information to the application without storing it in the container. Decoupling the configuration from the image allows us to use the exact same image for all of our environments. Minimizing the differences between our environments will also minimize the bugs that appear in production that we cannot reproduce in development.</a:t>
            </a:r>
            <a:endParaRPr b="0" lang="en-US" sz="900" spc="-1" strike="noStrike">
              <a:latin typeface="Arial"/>
            </a:endParaRPr>
          </a:p>
        </p:txBody>
      </p:sp>
      <p:sp>
        <p:nvSpPr>
          <p:cNvPr id="389"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0AC1394-1286-490F-A69B-DA93120327E8}"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685800" y="1143000"/>
            <a:ext cx="5486040" cy="3085920"/>
          </a:xfrm>
          <a:prstGeom prst="rect">
            <a:avLst/>
          </a:prstGeom>
          <a:ln w="0">
            <a:noFill/>
          </a:ln>
        </p:spPr>
      </p:sp>
      <p:sp>
        <p:nvSpPr>
          <p:cNvPr id="391" name="PlaceHolder 2"/>
          <p:cNvSpPr>
            <a:spLocks noGrp="1"/>
          </p:cNvSpPr>
          <p:nvPr>
            <p:ph type="body"/>
          </p:nvPr>
        </p:nvSpPr>
        <p:spPr>
          <a:xfrm>
            <a:off x="685800" y="4400640"/>
            <a:ext cx="5486040" cy="3600360"/>
          </a:xfrm>
          <a:prstGeom prst="rect">
            <a:avLst/>
          </a:prstGeom>
          <a:noFill/>
          <a:ln w="0">
            <a:noFill/>
          </a:ln>
        </p:spPr>
        <p:txBody>
          <a:bodyPr anchor="t">
            <a:noAutofit/>
          </a:bodyPr>
          <a:p>
            <a:r>
              <a:rPr b="0" lang="en-US" sz="2000" spc="-1" strike="noStrike">
                <a:latin typeface="Arial"/>
              </a:rPr>
              <a:t>The k8s objects for managing configuration data are ConfigMaps and Secrets. These allow use to set key/value pairs that are exposed to the application as either Environment variables or configuration files.</a:t>
            </a:r>
            <a:endParaRPr b="0" lang="en-US" sz="2000" spc="-1" strike="noStrike">
              <a:latin typeface="Arial"/>
            </a:endParaRPr>
          </a:p>
          <a:p>
            <a:pPr>
              <a:lnSpc>
                <a:spcPct val="100000"/>
              </a:lnSpc>
              <a:buNone/>
              <a:tabLst>
                <a:tab algn="l" pos="0"/>
              </a:tabLst>
            </a:pPr>
            <a:endParaRPr b="0" lang="en-US" sz="900" spc="-1" strike="noStrike">
              <a:latin typeface="Arial"/>
            </a:endParaRPr>
          </a:p>
        </p:txBody>
      </p:sp>
      <p:sp>
        <p:nvSpPr>
          <p:cNvPr id="392"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7A15346-311E-4F94-94A1-F01C10C42E9D}"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685800" y="1143000"/>
            <a:ext cx="5486040" cy="3085920"/>
          </a:xfrm>
          <a:prstGeom prst="rect">
            <a:avLst/>
          </a:prstGeom>
          <a:ln w="0">
            <a:noFill/>
          </a:ln>
        </p:spPr>
      </p:sp>
      <p:sp>
        <p:nvSpPr>
          <p:cNvPr id="394"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395"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EF29AB9-B549-4EC3-A193-4F99676AB58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685800" y="1143000"/>
            <a:ext cx="5486040" cy="3085920"/>
          </a:xfrm>
          <a:prstGeom prst="rect">
            <a:avLst/>
          </a:prstGeom>
          <a:ln w="0">
            <a:noFill/>
          </a:ln>
        </p:spPr>
      </p:sp>
      <p:sp>
        <p:nvSpPr>
          <p:cNvPr id="397" name="PlaceHolder 2"/>
          <p:cNvSpPr>
            <a:spLocks noGrp="1"/>
          </p:cNvSpPr>
          <p:nvPr>
            <p:ph type="body"/>
          </p:nvPr>
        </p:nvSpPr>
        <p:spPr>
          <a:xfrm>
            <a:off x="685800" y="4400640"/>
            <a:ext cx="5486040" cy="3600360"/>
          </a:xfrm>
          <a:prstGeom prst="rect">
            <a:avLst/>
          </a:prstGeom>
          <a:noFill/>
          <a:ln w="0">
            <a:noFill/>
          </a:ln>
        </p:spPr>
        <p:txBody>
          <a:bodyPr anchor="t">
            <a:noAutofit/>
          </a:bodyPr>
          <a:p>
            <a:pPr>
              <a:lnSpc>
                <a:spcPct val="100000"/>
              </a:lnSpc>
              <a:buNone/>
              <a:tabLst>
                <a:tab algn="l" pos="0"/>
              </a:tabLst>
            </a:pPr>
            <a:r>
              <a:rPr b="0" lang="en-US" sz="1200" spc="-1" strike="noStrike">
                <a:solidFill>
                  <a:srgbClr val="000000"/>
                </a:solidFill>
                <a:latin typeface="Calibri"/>
                <a:ea typeface="Calibri"/>
              </a:rPr>
              <a:t>The only difference between a configmap and a secret is that you can base64 encode the data in the secret object to obfuscate and avoid plain text credentials on your screen.</a:t>
            </a:r>
            <a:endParaRPr b="0" lang="en-US" sz="1200" spc="-1" strike="noStrike">
              <a:latin typeface="Arial"/>
            </a:endParaRPr>
          </a:p>
        </p:txBody>
      </p:sp>
      <p:sp>
        <p:nvSpPr>
          <p:cNvPr id="398"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6A6B182-D15B-4C68-B143-F79FC79EA13B}"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685800" y="1143000"/>
            <a:ext cx="5486040" cy="3085920"/>
          </a:xfrm>
          <a:prstGeom prst="rect">
            <a:avLst/>
          </a:prstGeom>
          <a:ln w="0">
            <a:noFill/>
          </a:ln>
        </p:spPr>
      </p:sp>
      <p:sp>
        <p:nvSpPr>
          <p:cNvPr id="400"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01" name="PlaceHolder 3"/>
          <p:cNvSpPr>
            <a:spLocks noGrp="1"/>
          </p:cNvSpPr>
          <p:nvPr>
            <p:ph type="sldNum" idx="3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5E6352C-50B8-43D7-AFBB-6B51E04C4D79}"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685800" y="1143000"/>
            <a:ext cx="5486040" cy="3085920"/>
          </a:xfrm>
          <a:prstGeom prst="rect">
            <a:avLst/>
          </a:prstGeom>
          <a:ln w="0">
            <a:noFill/>
          </a:ln>
        </p:spPr>
      </p:sp>
      <p:sp>
        <p:nvSpPr>
          <p:cNvPr id="403"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04"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6D65C59-505A-4B02-8AE7-990E344640BA}" type="slidenum">
              <a:rPr b="0" lang="en-US" sz="1400" spc="-1" strike="noStrike">
                <a:latin typeface="Times New Roman"/>
              </a:rPr>
              <a:t>&lt;number&gt;</a:t>
            </a:fld>
            <a:endParaRPr b="0" lang="en-US"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685800" y="1143000"/>
            <a:ext cx="5486040" cy="3085920"/>
          </a:xfrm>
          <a:prstGeom prst="rect">
            <a:avLst/>
          </a:prstGeom>
          <a:ln w="0">
            <a:noFill/>
          </a:ln>
        </p:spPr>
      </p:sp>
      <p:sp>
        <p:nvSpPr>
          <p:cNvPr id="406" name="PlaceHolder 2"/>
          <p:cNvSpPr>
            <a:spLocks noGrp="1"/>
          </p:cNvSpPr>
          <p:nvPr>
            <p:ph type="body"/>
          </p:nvPr>
        </p:nvSpPr>
        <p:spPr>
          <a:xfrm>
            <a:off x="685800" y="4400640"/>
            <a:ext cx="5486040" cy="3600360"/>
          </a:xfrm>
          <a:prstGeom prst="rect">
            <a:avLst/>
          </a:prstGeom>
          <a:noFill/>
          <a:ln w="0">
            <a:noFill/>
          </a:ln>
        </p:spPr>
        <p:txBody>
          <a:bodyPr anchor="t">
            <a:noAutofit/>
          </a:bodyPr>
          <a:p>
            <a:endParaRPr b="0" lang="en-US" sz="2000" spc="-1" strike="noStrike">
              <a:latin typeface="Arial"/>
            </a:endParaRPr>
          </a:p>
        </p:txBody>
      </p:sp>
      <p:sp>
        <p:nvSpPr>
          <p:cNvPr id="407"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23DBD68-16DF-44A2-A8E6-0072C82C22FE}" type="slidenum">
              <a:rPr b="0" lang="en-US" sz="1400" spc="-1" strike="noStrike">
                <a:latin typeface="Times New Roman"/>
              </a:rPr>
              <a:t>&lt;number&gt;</a:t>
            </a:fld>
            <a:endParaRPr b="0" lang="en-US"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4" name="PlaceHolder 2"/>
          <p:cNvSpPr>
            <a:spLocks noGrp="1"/>
          </p:cNvSpPr>
          <p:nvPr>
            <p:ph/>
          </p:nvPr>
        </p:nvSpPr>
        <p:spPr>
          <a:xfrm>
            <a:off x="828000" y="15120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5" name="PlaceHolder 3"/>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0" name="PlaceHolder 5"/>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p:nvPr>
        </p:nvSpPr>
        <p:spPr>
          <a:xfrm>
            <a:off x="82800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 name="PlaceHolder 3"/>
          <p:cNvSpPr>
            <a:spLocks noGrp="1"/>
          </p:cNvSpPr>
          <p:nvPr>
            <p:ph/>
          </p:nvPr>
        </p:nvSpPr>
        <p:spPr>
          <a:xfrm>
            <a:off x="438192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 name="PlaceHolder 4"/>
          <p:cNvSpPr>
            <a:spLocks noGrp="1"/>
          </p:cNvSpPr>
          <p:nvPr>
            <p:ph/>
          </p:nvPr>
        </p:nvSpPr>
        <p:spPr>
          <a:xfrm>
            <a:off x="793584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 name="PlaceHolder 5"/>
          <p:cNvSpPr>
            <a:spLocks noGrp="1"/>
          </p:cNvSpPr>
          <p:nvPr>
            <p:ph/>
          </p:nvPr>
        </p:nvSpPr>
        <p:spPr>
          <a:xfrm>
            <a:off x="82800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 name="PlaceHolder 6"/>
          <p:cNvSpPr>
            <a:spLocks noGrp="1"/>
          </p:cNvSpPr>
          <p:nvPr>
            <p:ph/>
          </p:nvPr>
        </p:nvSpPr>
        <p:spPr>
          <a:xfrm>
            <a:off x="438192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7" name="PlaceHolder 7"/>
          <p:cNvSpPr>
            <a:spLocks noGrp="1"/>
          </p:cNvSpPr>
          <p:nvPr>
            <p:ph/>
          </p:nvPr>
        </p:nvSpPr>
        <p:spPr>
          <a:xfrm>
            <a:off x="793584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45C11CF8-EEC2-435A-9582-160844602A9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828000" y="15120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BBBC3109-AA0C-4983-BEFD-16E216B3D4FB}"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828000" y="15120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A9FF2F1C-B28F-444E-A646-ABE2C6B881B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9FC1E88C-AD91-45EE-8343-7292929716C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4AE42FE3-5820-4235-98DD-0CE2206E17FA}"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952560" y="324000"/>
            <a:ext cx="11231640" cy="4208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4C5902A5-C3D0-4F1B-9540-0424D72AD08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3A00B6F7-F219-4CC0-A0AB-3EC0101755D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ubTitle"/>
          </p:nvPr>
        </p:nvSpPr>
        <p:spPr>
          <a:xfrm>
            <a:off x="828000" y="15120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041DBA1B-9228-4DB4-8187-0FC8571537C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DDC30B55-7AE1-4B3E-8C16-AFFFB64B5AC5}"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828000" y="15120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230FAD92-5E31-476C-A566-1CA51351022B}"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872E4B01-53FE-4BB1-AFC9-0BB66FAC0539}"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82800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438192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793584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82800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438192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793584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88EA4EF1-6212-45F2-B6CB-5976113AACAA}"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EC7B0E7C-A412-48EA-812B-41B59F3D2093}"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subTitle"/>
          </p:nvPr>
        </p:nvSpPr>
        <p:spPr>
          <a:xfrm>
            <a:off x="828000" y="1512000"/>
            <a:ext cx="10511640" cy="46796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7F0EFE58-0340-467A-9847-9B7E54663763}"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p:nvPr>
        </p:nvSpPr>
        <p:spPr>
          <a:xfrm>
            <a:off x="828000" y="15120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3"/>
          </p:nvPr>
        </p:nvSpPr>
        <p:spPr/>
        <p:txBody>
          <a:bodyPr/>
          <a:p>
            <a:fld id="{A8BD78A6-5EA8-4D05-AE86-D82BA7B9AC62}"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AEB311B2-9011-46A6-A6B1-94B1D9D848FF}"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3"/>
          </p:nvPr>
        </p:nvSpPr>
        <p:spPr/>
        <p:txBody>
          <a:bodyPr/>
          <a:p>
            <a:fld id="{EF68C76E-F560-4387-B13C-CDA0B197BA3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 name="PlaceHolder 2"/>
          <p:cNvSpPr>
            <a:spLocks noGrp="1"/>
          </p:cNvSpPr>
          <p:nvPr>
            <p:ph/>
          </p:nvPr>
        </p:nvSpPr>
        <p:spPr>
          <a:xfrm>
            <a:off x="828000" y="1512000"/>
            <a:ext cx="10511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952560" y="324000"/>
            <a:ext cx="11231640" cy="42080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E9C04721-7000-46A8-8D35-A97D8EBAFCD8}"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2"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4"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33712136-61A2-45CC-9091-83895D026E4F}"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6"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8" name="PlaceHolder 4"/>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57FDFFB5-2587-4C7B-9FD2-9ECA8BA3444A}"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0"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1"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2" name="PlaceHolder 4"/>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3"/>
          </p:nvPr>
        </p:nvSpPr>
        <p:spPr/>
        <p:txBody>
          <a:bodyPr/>
          <a:p>
            <a:fld id="{BE22C11E-F990-4FEB-AD2E-7A099A7F9B28}"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4" name="PlaceHolder 2"/>
          <p:cNvSpPr>
            <a:spLocks noGrp="1"/>
          </p:cNvSpPr>
          <p:nvPr>
            <p:ph/>
          </p:nvPr>
        </p:nvSpPr>
        <p:spPr>
          <a:xfrm>
            <a:off x="828000" y="15120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5" name="PlaceHolder 3"/>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3"/>
          </p:nvPr>
        </p:nvSpPr>
        <p:spPr/>
        <p:txBody>
          <a:bodyPr/>
          <a:p>
            <a:fld id="{6FCC14F2-9BD9-4543-9FB2-567AF5A16D65}"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7"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0" name="PlaceHolder 5"/>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3"/>
          </p:nvPr>
        </p:nvSpPr>
        <p:spPr/>
        <p:txBody>
          <a:bodyPr/>
          <a:p>
            <a:fld id="{BAF27E04-76E9-4C4E-9F86-D60DE325A6DC}"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p:nvPr>
        </p:nvSpPr>
        <p:spPr>
          <a:xfrm>
            <a:off x="82800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3"/>
          <p:cNvSpPr>
            <a:spLocks noGrp="1"/>
          </p:cNvSpPr>
          <p:nvPr>
            <p:ph/>
          </p:nvPr>
        </p:nvSpPr>
        <p:spPr>
          <a:xfrm>
            <a:off x="438192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4"/>
          <p:cNvSpPr>
            <a:spLocks noGrp="1"/>
          </p:cNvSpPr>
          <p:nvPr>
            <p:ph/>
          </p:nvPr>
        </p:nvSpPr>
        <p:spPr>
          <a:xfrm>
            <a:off x="7935840" y="15120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5"/>
          <p:cNvSpPr>
            <a:spLocks noGrp="1"/>
          </p:cNvSpPr>
          <p:nvPr>
            <p:ph/>
          </p:nvPr>
        </p:nvSpPr>
        <p:spPr>
          <a:xfrm>
            <a:off x="82800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6"/>
          <p:cNvSpPr>
            <a:spLocks noGrp="1"/>
          </p:cNvSpPr>
          <p:nvPr>
            <p:ph/>
          </p:nvPr>
        </p:nvSpPr>
        <p:spPr>
          <a:xfrm>
            <a:off x="438192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7"/>
          <p:cNvSpPr>
            <a:spLocks noGrp="1"/>
          </p:cNvSpPr>
          <p:nvPr>
            <p:ph/>
          </p:nvPr>
        </p:nvSpPr>
        <p:spPr>
          <a:xfrm>
            <a:off x="7935840" y="3956400"/>
            <a:ext cx="338436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3"/>
          </p:nvPr>
        </p:nvSpPr>
        <p:spPr/>
        <p:txBody>
          <a:bodyPr/>
          <a:p>
            <a:fld id="{4F8A9497-47F9-41C1-A059-94AA8F6FB3F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52560" y="324000"/>
            <a:ext cx="11231640" cy="42080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 name="PlaceHolder 3"/>
          <p:cNvSpPr>
            <a:spLocks noGrp="1"/>
          </p:cNvSpPr>
          <p:nvPr>
            <p:ph/>
          </p:nvPr>
        </p:nvSpPr>
        <p:spPr>
          <a:xfrm>
            <a:off x="621468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 name="PlaceHolder 4"/>
          <p:cNvSpPr>
            <a:spLocks noGrp="1"/>
          </p:cNvSpPr>
          <p:nvPr>
            <p:ph/>
          </p:nvPr>
        </p:nvSpPr>
        <p:spPr>
          <a:xfrm>
            <a:off x="82800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6" name="PlaceHolder 2"/>
          <p:cNvSpPr>
            <a:spLocks noGrp="1"/>
          </p:cNvSpPr>
          <p:nvPr>
            <p:ph/>
          </p:nvPr>
        </p:nvSpPr>
        <p:spPr>
          <a:xfrm>
            <a:off x="828000" y="1512000"/>
            <a:ext cx="5129640" cy="46796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7"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 name="PlaceHolder 4"/>
          <p:cNvSpPr>
            <a:spLocks noGrp="1"/>
          </p:cNvSpPr>
          <p:nvPr>
            <p:ph/>
          </p:nvPr>
        </p:nvSpPr>
        <p:spPr>
          <a:xfrm>
            <a:off x="6214680" y="39564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2560" y="324000"/>
            <a:ext cx="11231640" cy="90756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 name="PlaceHolder 2"/>
          <p:cNvSpPr>
            <a:spLocks noGrp="1"/>
          </p:cNvSpPr>
          <p:nvPr>
            <p:ph/>
          </p:nvPr>
        </p:nvSpPr>
        <p:spPr>
          <a:xfrm>
            <a:off x="82800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 name="PlaceHolder 3"/>
          <p:cNvSpPr>
            <a:spLocks noGrp="1"/>
          </p:cNvSpPr>
          <p:nvPr>
            <p:ph/>
          </p:nvPr>
        </p:nvSpPr>
        <p:spPr>
          <a:xfrm>
            <a:off x="6214680" y="1512000"/>
            <a:ext cx="5129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2" name="PlaceHolder 4"/>
          <p:cNvSpPr>
            <a:spLocks noGrp="1"/>
          </p:cNvSpPr>
          <p:nvPr>
            <p:ph/>
          </p:nvPr>
        </p:nvSpPr>
        <p:spPr>
          <a:xfrm>
            <a:off x="828000" y="3956400"/>
            <a:ext cx="10511640" cy="223200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29080" y="385560"/>
            <a:ext cx="8797320" cy="90756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1" name="PlaceHolder 2"/>
          <p:cNvSpPr>
            <a:spLocks noGrp="1"/>
          </p:cNvSpPr>
          <p:nvPr>
            <p:ph type="body"/>
          </p:nvPr>
        </p:nvSpPr>
        <p:spPr>
          <a:xfrm>
            <a:off x="1973160" y="4756320"/>
            <a:ext cx="4122360" cy="133632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952920" y="324000"/>
            <a:ext cx="11231640" cy="90684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39" name="PlaceHolder 2"/>
          <p:cNvSpPr>
            <a:spLocks noGrp="1"/>
          </p:cNvSpPr>
          <p:nvPr>
            <p:ph type="body"/>
          </p:nvPr>
        </p:nvSpPr>
        <p:spPr>
          <a:xfrm>
            <a:off x="828000" y="1528200"/>
            <a:ext cx="10511640" cy="467964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0" name="PlaceHolder 3"/>
          <p:cNvSpPr>
            <a:spLocks noGrp="1"/>
          </p:cNvSpPr>
          <p:nvPr>
            <p:ph type="sldNum" idx="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61D92597-37F3-4DE4-8431-22D078861B0F}"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41" name="PlaceHolder 4"/>
          <p:cNvSpPr>
            <a:spLocks noGrp="1"/>
          </p:cNvSpPr>
          <p:nvPr>
            <p:ph type="ftr" idx="2"/>
          </p:nvPr>
        </p:nvSpPr>
        <p:spPr>
          <a:xfrm>
            <a:off x="707760" y="6629400"/>
            <a:ext cx="3864240" cy="228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Times New Roman"/>
              </a:defRPr>
            </a:lvl1pPr>
          </a:lstStyle>
          <a:p>
            <a:pPr algn="ctr">
              <a:buNone/>
            </a:pPr>
            <a:r>
              <a:rPr b="0" lang="en-US" sz="1400" spc="-1" strike="noStrike">
                <a:solidFill>
                  <a:srgbClr val="ffffff"/>
                </a:solidFill>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952560" y="324000"/>
            <a:ext cx="11231640" cy="907560"/>
          </a:xfrm>
          <a:prstGeom prst="rect">
            <a:avLst/>
          </a:prstGeom>
          <a:noFill/>
          <a:ln w="0">
            <a:noFill/>
          </a:ln>
        </p:spPr>
        <p:txBody>
          <a:bodyPr anchor="ctr">
            <a:noAutofit/>
          </a:bodyPr>
          <a:p>
            <a:r>
              <a:rPr b="0" lang="en-US" sz="3200" spc="-1" strike="noStrike">
                <a:solidFill>
                  <a:srgbClr val="000000"/>
                </a:solidFill>
                <a:latin typeface="Arial"/>
              </a:rPr>
              <a:t>Click to edit the title text format</a:t>
            </a:r>
            <a:endParaRPr b="0" lang="en-US" sz="3200" spc="-1" strike="noStrike">
              <a:solidFill>
                <a:srgbClr val="000000"/>
              </a:solidFill>
              <a:latin typeface="Arial"/>
            </a:endParaRPr>
          </a:p>
        </p:txBody>
      </p:sp>
      <p:sp>
        <p:nvSpPr>
          <p:cNvPr id="79" name="PlaceHolder 2"/>
          <p:cNvSpPr>
            <a:spLocks noGrp="1"/>
          </p:cNvSpPr>
          <p:nvPr>
            <p:ph type="body"/>
          </p:nvPr>
        </p:nvSpPr>
        <p:spPr>
          <a:xfrm>
            <a:off x="828000" y="1512000"/>
            <a:ext cx="10511640" cy="4679640"/>
          </a:xfrm>
          <a:prstGeom prst="rect">
            <a:avLst/>
          </a:prstGeom>
          <a:noFill/>
          <a:ln w="0">
            <a:noFill/>
          </a:ln>
        </p:spPr>
        <p:txBody>
          <a:bodyPr lIns="90000" tIns="46800" anchor="t">
            <a:no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80" name="PlaceHolder 3"/>
          <p:cNvSpPr>
            <a:spLocks noGrp="1"/>
          </p:cNvSpPr>
          <p:nvPr>
            <p:ph type="sldNum" idx="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609D6E8D-2CC6-43F8-B25A-E289977881B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81" name=""/>
          <p:cNvSpPr txBox="1"/>
          <p:nvPr/>
        </p:nvSpPr>
        <p:spPr>
          <a:xfrm>
            <a:off x="707760" y="6629760"/>
            <a:ext cx="3864240" cy="228600"/>
          </a:xfrm>
          <a:prstGeom prst="rect">
            <a:avLst/>
          </a:prstGeom>
          <a:noFill/>
          <a:ln w="0">
            <a:noFill/>
          </a:ln>
        </p:spPr>
        <p:txBody>
          <a:bodyPr lIns="0" rIns="0" tIns="0" bIns="0" anchor="t">
            <a:noAutofit/>
          </a:bodyPr>
          <a:p>
            <a:pPr algn="ctr">
              <a:buNone/>
            </a:pPr>
            <a:r>
              <a:rPr b="0" lang="en-US" sz="1400" spc="-1" strike="noStrike">
                <a:solidFill>
                  <a:srgbClr val="ffffff"/>
                </a:solidFill>
                <a:latin typeface="Times New Roman"/>
              </a:rPr>
              <a:t>&lt;footer&gt;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hyperlink" Target="https://kubernetes.io/docs/concepts/storage/storage-classes/" TargetMode="External"/><Relationship Id="rId2" Type="http://schemas.openxmlformats.org/officeDocument/2006/relationships/hyperlink" Target="https://kubernetes.io/docs/concepts/storage/persistent-volumes/" TargetMode="External"/><Relationship Id="rId3" Type="http://schemas.openxmlformats.org/officeDocument/2006/relationships/hyperlink" Target="https://kubernetes.io/docs/concepts/configuration/secret/" TargetMode="External"/><Relationship Id="rId4" Type="http://schemas.openxmlformats.org/officeDocument/2006/relationships/slideLayout" Target="../slideLayouts/slideLayout25.xml"/><Relationship Id="rId5"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Google Shape;70;p16"/>
          <p:cNvSpPr/>
          <p:nvPr/>
        </p:nvSpPr>
        <p:spPr>
          <a:xfrm>
            <a:off x="862560" y="478080"/>
            <a:ext cx="7876080" cy="1015200"/>
          </a:xfrm>
          <a:prstGeom prst="rect">
            <a:avLst/>
          </a:prstGeom>
          <a:noFill/>
          <a:ln w="0">
            <a:noFill/>
          </a:ln>
        </p:spPr>
        <p:style>
          <a:lnRef idx="0"/>
          <a:fillRef idx="0"/>
          <a:effectRef idx="0"/>
          <a:fontRef idx="minor"/>
        </p:style>
        <p:txBody>
          <a:bodyPr anchor="t">
            <a:noAutofit/>
          </a:bodyPr>
          <a:p>
            <a:pPr>
              <a:lnSpc>
                <a:spcPct val="100000"/>
              </a:lnSpc>
              <a:buNone/>
              <a:tabLst>
                <a:tab algn="l" pos="0"/>
              </a:tabLst>
            </a:pPr>
            <a:r>
              <a:rPr b="1" lang="en-US" sz="6000" spc="-1" strike="noStrike">
                <a:solidFill>
                  <a:srgbClr val="f17e3a"/>
                </a:solidFill>
                <a:latin typeface="Calibri"/>
                <a:ea typeface="Calibri"/>
              </a:rPr>
              <a:t>k8s: Persistent Data</a:t>
            </a:r>
            <a:endParaRPr b="0" lang="en-US" sz="6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Types of Volumes</a:t>
            </a:r>
            <a:endParaRPr b="0" lang="en-US" sz="3200" spc="-1" strike="noStrike">
              <a:solidFill>
                <a:srgbClr val="000000"/>
              </a:solidFill>
              <a:latin typeface="Arial"/>
            </a:endParaRPr>
          </a:p>
        </p:txBody>
      </p:sp>
      <p:sp>
        <p:nvSpPr>
          <p:cNvPr id="256" name="PlaceHolder 2"/>
          <p:cNvSpPr>
            <a:spLocks noGrp="1"/>
          </p:cNvSpPr>
          <p:nvPr>
            <p:ph/>
          </p:nvPr>
        </p:nvSpPr>
        <p:spPr>
          <a:xfrm>
            <a:off x="828000" y="1528200"/>
            <a:ext cx="10511640" cy="4679640"/>
          </a:xfrm>
          <a:prstGeom prst="rect">
            <a:avLst/>
          </a:prstGeom>
          <a:noFill/>
          <a:ln w="0">
            <a:noFill/>
          </a:ln>
        </p:spPr>
        <p:txBody>
          <a:bodyPr lIns="90000" tIns="46800" anchor="t">
            <a:noAutofit/>
          </a:bodyPr>
          <a:p>
            <a:pPr marL="457200" indent="-380880">
              <a:lnSpc>
                <a:spcPct val="90000"/>
              </a:lnSpc>
              <a:spcBef>
                <a:spcPts val="1001"/>
              </a:spcBef>
              <a:buClr>
                <a:srgbClr val="000000"/>
              </a:buClr>
              <a:buFont typeface="Helvetica Neue Light"/>
              <a:buChar char="●"/>
            </a:pPr>
            <a:r>
              <a:rPr b="0" lang="en-US" sz="2400" spc="-1" strike="noStrike">
                <a:solidFill>
                  <a:srgbClr val="000000"/>
                </a:solidFill>
                <a:latin typeface="Helvetica Neue Light"/>
                <a:ea typeface="Helvetica Neue Light"/>
              </a:rPr>
              <a:t>EmptyDir - Scratch space for the pod (backed by Node storage or tmpfs)</a:t>
            </a: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indent="-380880">
              <a:lnSpc>
                <a:spcPct val="90000"/>
              </a:lnSpc>
              <a:spcBef>
                <a:spcPts val="1001"/>
              </a:spcBef>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HostPath - Access directories on the hosts filesystem</a:t>
            </a: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indent="-380880">
              <a:lnSpc>
                <a:spcPct val="90000"/>
              </a:lnSpc>
              <a:spcBef>
                <a:spcPts val="1001"/>
              </a:spcBef>
              <a:buClr>
                <a:srgbClr val="000000"/>
              </a:buClr>
              <a:buFont typeface="Helvetica Neue Light"/>
              <a:buChar char="●"/>
              <a:tabLst>
                <a:tab algn="l" pos="0"/>
              </a:tabLst>
            </a:pPr>
            <a:r>
              <a:rPr b="0" lang="en-US" sz="2400" spc="-1" strike="noStrike">
                <a:solidFill>
                  <a:srgbClr val="000000"/>
                </a:solidFill>
                <a:latin typeface="Helvetica Neue Light"/>
                <a:ea typeface="Helvetica Neue Light"/>
              </a:rPr>
              <a:t>PersistentVolume</a:t>
            </a:r>
            <a:endParaRPr b="0" lang="en-US" sz="2400" spc="-1" strike="noStrike">
              <a:solidFill>
                <a:srgbClr val="000000"/>
              </a:solidFill>
              <a:latin typeface="Arial"/>
            </a:endParaRPr>
          </a:p>
        </p:txBody>
      </p:sp>
      <p:sp>
        <p:nvSpPr>
          <p:cNvPr id="257" name="PlaceHolder 3"/>
          <p:cNvSpPr>
            <a:spLocks noGrp="1"/>
          </p:cNvSpPr>
          <p:nvPr>
            <p:ph type="sldNum" idx="15"/>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DD48EABA-0725-4A6E-9E1C-29745D27A8C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5" name="PlaceHolder 4"/>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8" name="Google Shape;336;p30"/>
          <p:cNvGrpSpPr/>
          <p:nvPr/>
        </p:nvGrpSpPr>
        <p:grpSpPr>
          <a:xfrm>
            <a:off x="8059680" y="4216680"/>
            <a:ext cx="2349360" cy="1371240"/>
            <a:chOff x="8059680" y="4216680"/>
            <a:chExt cx="2349360" cy="1371240"/>
          </a:xfrm>
        </p:grpSpPr>
        <p:grpSp>
          <p:nvGrpSpPr>
            <p:cNvPr id="259" name="Google Shape;337;p30"/>
            <p:cNvGrpSpPr/>
            <p:nvPr/>
          </p:nvGrpSpPr>
          <p:grpSpPr>
            <a:xfrm>
              <a:off x="8059680" y="4216680"/>
              <a:ext cx="2349360" cy="1371240"/>
              <a:chOff x="8059680" y="4216680"/>
              <a:chExt cx="2349360" cy="1371240"/>
            </a:xfrm>
          </p:grpSpPr>
          <p:sp>
            <p:nvSpPr>
              <p:cNvPr id="260" name="Google Shape;338;p30"/>
              <p:cNvSpPr/>
              <p:nvPr/>
            </p:nvSpPr>
            <p:spPr>
              <a:xfrm>
                <a:off x="8136000" y="429732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61" name="Google Shape;339;p30"/>
              <p:cNvGrpSpPr/>
              <p:nvPr/>
            </p:nvGrpSpPr>
            <p:grpSpPr>
              <a:xfrm>
                <a:off x="8059680" y="4216680"/>
                <a:ext cx="2273040" cy="1290600"/>
                <a:chOff x="8059680" y="4216680"/>
                <a:chExt cx="2273040" cy="1290600"/>
              </a:xfrm>
            </p:grpSpPr>
            <p:sp>
              <p:nvSpPr>
                <p:cNvPr id="262" name="Google Shape;340;p30"/>
                <p:cNvSpPr/>
                <p:nvPr/>
              </p:nvSpPr>
              <p:spPr>
                <a:xfrm>
                  <a:off x="8228880" y="433872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263" name="Google Shape;341;p30"/>
                <p:cNvSpPr/>
                <p:nvPr/>
              </p:nvSpPr>
              <p:spPr>
                <a:xfrm>
                  <a:off x="8128800" y="4827960"/>
                  <a:ext cx="1023480" cy="24948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264" name="Google Shape;342;p30"/>
                <p:cNvSpPr/>
                <p:nvPr/>
              </p:nvSpPr>
              <p:spPr>
                <a:xfrm>
                  <a:off x="9240120" y="4827960"/>
                  <a:ext cx="1023480" cy="24948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Docker</a:t>
                  </a:r>
                  <a:endParaRPr b="0" lang="en-US" sz="1400" spc="-1" strike="noStrike">
                    <a:latin typeface="Arial"/>
                  </a:endParaRPr>
                </a:p>
              </p:txBody>
            </p:sp>
            <p:sp>
              <p:nvSpPr>
                <p:cNvPr id="265" name="Google Shape;343;p30"/>
                <p:cNvSpPr/>
                <p:nvPr/>
              </p:nvSpPr>
              <p:spPr>
                <a:xfrm>
                  <a:off x="8059680" y="421668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sp>
          <p:nvSpPr>
            <p:cNvPr id="266" name="Google Shape;344;p30"/>
            <p:cNvSpPr/>
            <p:nvPr/>
          </p:nvSpPr>
          <p:spPr>
            <a:xfrm>
              <a:off x="8246160" y="4405320"/>
              <a:ext cx="375480" cy="3499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267" name="Google Shape;345;p30"/>
            <p:cNvSpPr/>
            <p:nvPr/>
          </p:nvSpPr>
          <p:spPr>
            <a:xfrm>
              <a:off x="8727840" y="4405320"/>
              <a:ext cx="375480" cy="3499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grpSp>
        <p:nvGrpSpPr>
          <p:cNvPr id="268" name="Google Shape;346;p30"/>
          <p:cNvGrpSpPr/>
          <p:nvPr/>
        </p:nvGrpSpPr>
        <p:grpSpPr>
          <a:xfrm>
            <a:off x="8059680" y="1709640"/>
            <a:ext cx="2349360" cy="1371240"/>
            <a:chOff x="8059680" y="1709640"/>
            <a:chExt cx="2349360" cy="1371240"/>
          </a:xfrm>
        </p:grpSpPr>
        <p:grpSp>
          <p:nvGrpSpPr>
            <p:cNvPr id="269" name="Google Shape;347;p30"/>
            <p:cNvGrpSpPr/>
            <p:nvPr/>
          </p:nvGrpSpPr>
          <p:grpSpPr>
            <a:xfrm>
              <a:off x="8059680" y="1709640"/>
              <a:ext cx="2349360" cy="1371240"/>
              <a:chOff x="8059680" y="1709640"/>
              <a:chExt cx="2349360" cy="1371240"/>
            </a:xfrm>
          </p:grpSpPr>
          <p:sp>
            <p:nvSpPr>
              <p:cNvPr id="270" name="Google Shape;348;p30"/>
              <p:cNvSpPr/>
              <p:nvPr/>
            </p:nvSpPr>
            <p:spPr>
              <a:xfrm>
                <a:off x="8136000" y="1790280"/>
                <a:ext cx="2273040" cy="12906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endParaRPr b="0" lang="en-US" sz="1400" spc="-1" strike="noStrike">
                  <a:latin typeface="Arial"/>
                </a:endParaRPr>
              </a:p>
            </p:txBody>
          </p:sp>
          <p:grpSp>
            <p:nvGrpSpPr>
              <p:cNvPr id="271" name="Google Shape;349;p30"/>
              <p:cNvGrpSpPr/>
              <p:nvPr/>
            </p:nvGrpSpPr>
            <p:grpSpPr>
              <a:xfrm>
                <a:off x="8059680" y="1709640"/>
                <a:ext cx="2273040" cy="1290600"/>
                <a:chOff x="8059680" y="1709640"/>
                <a:chExt cx="2273040" cy="1290600"/>
              </a:xfrm>
            </p:grpSpPr>
            <p:sp>
              <p:nvSpPr>
                <p:cNvPr id="272" name="Google Shape;350;p30"/>
                <p:cNvSpPr/>
                <p:nvPr/>
              </p:nvSpPr>
              <p:spPr>
                <a:xfrm>
                  <a:off x="8228880" y="183168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273" name="Google Shape;351;p30"/>
                <p:cNvSpPr/>
                <p:nvPr/>
              </p:nvSpPr>
              <p:spPr>
                <a:xfrm>
                  <a:off x="8128800" y="2320920"/>
                  <a:ext cx="1023480" cy="24948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Kubelet</a:t>
                  </a:r>
                  <a:endParaRPr b="0" lang="en-US" sz="1400" spc="-1" strike="noStrike">
                    <a:latin typeface="Arial"/>
                  </a:endParaRPr>
                </a:p>
              </p:txBody>
            </p:sp>
            <p:sp>
              <p:nvSpPr>
                <p:cNvPr id="274" name="Google Shape;352;p30"/>
                <p:cNvSpPr/>
                <p:nvPr/>
              </p:nvSpPr>
              <p:spPr>
                <a:xfrm>
                  <a:off x="9240120" y="2320920"/>
                  <a:ext cx="1023480" cy="249480"/>
                </a:xfrm>
                <a:prstGeom prst="roundRect">
                  <a:avLst>
                    <a:gd name="adj" fmla="val 16667"/>
                  </a:avLst>
                </a:prstGeom>
                <a:solidFill>
                  <a:srgbClr val="86a6d2">
                    <a:alpha val="72000"/>
                  </a:srgbClr>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400" spc="-1" strike="noStrike">
                      <a:solidFill>
                        <a:srgbClr val="000000"/>
                      </a:solidFill>
                      <a:latin typeface="Arial"/>
                      <a:ea typeface="Arial"/>
                    </a:rPr>
                    <a:t>Docker</a:t>
                  </a:r>
                  <a:endParaRPr b="0" lang="en-US" sz="1400" spc="-1" strike="noStrike">
                    <a:latin typeface="Arial"/>
                  </a:endParaRPr>
                </a:p>
              </p:txBody>
            </p:sp>
            <p:sp>
              <p:nvSpPr>
                <p:cNvPr id="275" name="Google Shape;353;p30"/>
                <p:cNvSpPr/>
                <p:nvPr/>
              </p:nvSpPr>
              <p:spPr>
                <a:xfrm>
                  <a:off x="8059680" y="1709640"/>
                  <a:ext cx="2273040" cy="1290600"/>
                </a:xfrm>
                <a:prstGeom prst="roundRect">
                  <a:avLst>
                    <a:gd name="adj" fmla="val 16667"/>
                  </a:avLst>
                </a:prstGeom>
                <a:solidFill>
                  <a:srgbClr val="e7e6e6"/>
                </a:solidFill>
                <a:ln w="19050">
                  <a:solidFill>
                    <a:srgbClr val="233445"/>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Node</a:t>
                  </a:r>
                  <a:endParaRPr b="0" lang="en-US" sz="1400" spc="-1" strike="noStrike">
                    <a:latin typeface="Arial"/>
                  </a:endParaRPr>
                </a:p>
              </p:txBody>
            </p:sp>
          </p:grpSp>
        </p:grpSp>
        <p:sp>
          <p:nvSpPr>
            <p:cNvPr id="276" name="Google Shape;354;p30"/>
            <p:cNvSpPr/>
            <p:nvPr/>
          </p:nvSpPr>
          <p:spPr>
            <a:xfrm>
              <a:off x="8246160" y="1898280"/>
              <a:ext cx="375480" cy="349920"/>
            </a:xfrm>
            <a:prstGeom prst="snip1Rect">
              <a:avLst>
                <a:gd name="adj" fmla="val 16667"/>
              </a:avLst>
            </a:prstGeom>
            <a:solidFill>
              <a:srgbClr val="f1c232"/>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sp>
          <p:nvSpPr>
            <p:cNvPr id="277" name="Google Shape;355;p30"/>
            <p:cNvSpPr/>
            <p:nvPr/>
          </p:nvSpPr>
          <p:spPr>
            <a:xfrm>
              <a:off x="8727840" y="1898280"/>
              <a:ext cx="375480" cy="3499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nSpc>
                  <a:spcPct val="100000"/>
                </a:lnSpc>
                <a:buNone/>
                <a:tabLst>
                  <a:tab algn="l" pos="0"/>
                </a:tabLst>
              </a:pPr>
              <a:r>
                <a:rPr b="1" lang="en-US" sz="600" spc="-1" strike="noStrike">
                  <a:solidFill>
                    <a:srgbClr val="000000"/>
                  </a:solidFill>
                  <a:latin typeface="Arial"/>
                  <a:ea typeface="Arial"/>
                </a:rPr>
                <a:t>App</a:t>
              </a:r>
              <a:endParaRPr b="0" lang="en-US" sz="600" spc="-1" strike="noStrike">
                <a:latin typeface="Arial"/>
              </a:endParaRPr>
            </a:p>
          </p:txBody>
        </p:sp>
      </p:grpSp>
      <p:sp>
        <p:nvSpPr>
          <p:cNvPr id="278"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Persistent Volumes (PV)</a:t>
            </a:r>
            <a:endParaRPr b="0" lang="en-US" sz="3200" spc="-1" strike="noStrike">
              <a:solidFill>
                <a:srgbClr val="000000"/>
              </a:solidFill>
              <a:latin typeface="Arial"/>
            </a:endParaRPr>
          </a:p>
        </p:txBody>
      </p:sp>
      <p:sp>
        <p:nvSpPr>
          <p:cNvPr id="279" name="PlaceHolder 2"/>
          <p:cNvSpPr>
            <a:spLocks noGrp="1"/>
          </p:cNvSpPr>
          <p:nvPr>
            <p:ph type="sldNum" idx="16"/>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DDE0113F-6075-4351-A5B3-CB9E0BAE90D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80" name="Google Shape;358;p30"/>
          <p:cNvSpPr/>
          <p:nvPr/>
        </p:nvSpPr>
        <p:spPr>
          <a:xfrm>
            <a:off x="1295640" y="1864080"/>
            <a:ext cx="3359520" cy="3819960"/>
          </a:xfrm>
          <a:prstGeom prst="roundRect">
            <a:avLst>
              <a:gd name="adj" fmla="val 16667"/>
            </a:avLst>
          </a:prstGeom>
          <a:solidFill>
            <a:schemeClr val="lt2"/>
          </a:solidFill>
          <a:ln w="0">
            <a:noFill/>
          </a:ln>
        </p:spPr>
        <p:style>
          <a:lnRef idx="0"/>
          <a:fillRef idx="0"/>
          <a:effectRef idx="0"/>
          <a:fontRef idx="minor"/>
        </p:style>
        <p:txBody>
          <a:bodyPr tIns="91440" bIns="91440" anchor="b">
            <a:noAutofit/>
          </a:bodyPr>
          <a:p>
            <a:pPr algn="ctr">
              <a:lnSpc>
                <a:spcPct val="100000"/>
              </a:lnSpc>
              <a:buNone/>
              <a:tabLst>
                <a:tab algn="l" pos="0"/>
              </a:tabLst>
            </a:pPr>
            <a:r>
              <a:rPr b="1" lang="en-US" sz="2400" spc="-1" strike="noStrike">
                <a:solidFill>
                  <a:srgbClr val="000000"/>
                </a:solidFill>
                <a:latin typeface="Arial"/>
                <a:ea typeface="Arial"/>
              </a:rPr>
              <a:t>Storage Provider</a:t>
            </a:r>
            <a:endParaRPr b="0" lang="en-US" sz="2400" spc="-1" strike="noStrike">
              <a:latin typeface="Arial"/>
            </a:endParaRPr>
          </a:p>
        </p:txBody>
      </p:sp>
      <p:sp>
        <p:nvSpPr>
          <p:cNvPr id="281" name="Google Shape;359;p30"/>
          <p:cNvSpPr/>
          <p:nvPr/>
        </p:nvSpPr>
        <p:spPr>
          <a:xfrm>
            <a:off x="3566160" y="2417760"/>
            <a:ext cx="833760" cy="720720"/>
          </a:xfrm>
          <a:prstGeom prst="flowChartMagneticDisk">
            <a:avLst/>
          </a:prstGeom>
          <a:solidFill>
            <a:srgbClr val="b7b7b7"/>
          </a:solidFill>
          <a:ln w="19050">
            <a:solidFill>
              <a:srgbClr val="44546a"/>
            </a:solidFill>
            <a:round/>
          </a:ln>
        </p:spPr>
        <p:style>
          <a:lnRef idx="0"/>
          <a:fillRef idx="0"/>
          <a:effectRef idx="0"/>
          <a:fontRef idx="minor"/>
        </p:style>
        <p:txBody>
          <a:bodyPr tIns="182880" bIns="182880" anchor="b">
            <a:noAutofit/>
          </a:bodyPr>
          <a:p>
            <a:pPr algn="ctr">
              <a:lnSpc>
                <a:spcPct val="100000"/>
              </a:lnSpc>
              <a:buNone/>
              <a:tabLst>
                <a:tab algn="l" pos="0"/>
              </a:tabLst>
            </a:pPr>
            <a:r>
              <a:rPr b="1" lang="en-US" sz="1400" spc="-1" strike="noStrike">
                <a:solidFill>
                  <a:srgbClr val="000000"/>
                </a:solidFill>
                <a:latin typeface="Arial"/>
                <a:ea typeface="Arial"/>
              </a:rPr>
              <a:t>50GB</a:t>
            </a:r>
            <a:endParaRPr b="0" lang="en-US" sz="1400" spc="-1" strike="noStrike">
              <a:latin typeface="Arial"/>
            </a:endParaRPr>
          </a:p>
        </p:txBody>
      </p:sp>
      <p:sp>
        <p:nvSpPr>
          <p:cNvPr id="282" name="Google Shape;360;p30"/>
          <p:cNvSpPr/>
          <p:nvPr/>
        </p:nvSpPr>
        <p:spPr>
          <a:xfrm flipH="1" rot="10800000">
            <a:off x="4400640" y="2663640"/>
            <a:ext cx="3659040" cy="114480"/>
          </a:xfrm>
          <a:custGeom>
            <a:avLst/>
            <a:gdLst/>
            <a:ahLst/>
            <a:rect l="l" t="t" r="r" b="b"/>
            <a:pathLst>
              <a:path w="21600" h="21600">
                <a:moveTo>
                  <a:pt x="0" y="0"/>
                </a:moveTo>
                <a:lnTo>
                  <a:pt x="21600" y="21600"/>
                </a:lnTo>
              </a:path>
            </a:pathLst>
          </a:custGeom>
          <a:noFill/>
          <a:ln w="9525">
            <a:solidFill>
              <a:srgbClr val="44546a"/>
            </a:solidFill>
            <a:round/>
          </a:ln>
        </p:spPr>
        <p:style>
          <a:lnRef idx="0"/>
          <a:fillRef idx="0"/>
          <a:effectRef idx="0"/>
          <a:fontRef idx="minor"/>
        </p:style>
      </p:sp>
      <p:sp>
        <p:nvSpPr>
          <p:cNvPr id="283" name="Google Shape;362;p30"/>
          <p:cNvSpPr/>
          <p:nvPr/>
        </p:nvSpPr>
        <p:spPr>
          <a:xfrm>
            <a:off x="4400280" y="2778120"/>
            <a:ext cx="3674520" cy="2340360"/>
          </a:xfrm>
          <a:custGeom>
            <a:avLst/>
            <a:gdLst/>
            <a:ahLst/>
            <a:rect l="l" t="t" r="r" b="b"/>
            <a:pathLst>
              <a:path w="21600" h="21600">
                <a:moveTo>
                  <a:pt x="0" y="0"/>
                </a:moveTo>
                <a:lnTo>
                  <a:pt x="21600" y="21600"/>
                </a:lnTo>
              </a:path>
            </a:pathLst>
          </a:custGeom>
          <a:noFill/>
          <a:ln w="9525">
            <a:solidFill>
              <a:srgbClr val="44546a"/>
            </a:solidFill>
            <a:round/>
          </a:ln>
        </p:spPr>
        <p:style>
          <a:lnRef idx="0"/>
          <a:fillRef idx="0"/>
          <a:effectRef idx="0"/>
          <a:fontRef idx="minor"/>
        </p:style>
      </p:sp>
      <p:sp>
        <p:nvSpPr>
          <p:cNvPr id="284" name="Google Shape;364;p30"/>
          <p:cNvSpPr/>
          <p:nvPr/>
        </p:nvSpPr>
        <p:spPr>
          <a:xfrm>
            <a:off x="5576400" y="2626920"/>
            <a:ext cx="1561680" cy="10306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0000"/>
                </a:solidFill>
                <a:latin typeface="Helvetica Neue Light"/>
                <a:ea typeface="Helvetica Neue Light"/>
              </a:rPr>
              <a:t>iSCSI/NFS/etc</a:t>
            </a:r>
            <a:endParaRPr b="0" lang="en-US" sz="1400" spc="-1" strike="noStrike">
              <a:latin typeface="Arial"/>
            </a:endParaRPr>
          </a:p>
        </p:txBody>
      </p:sp>
      <p:sp>
        <p:nvSpPr>
          <p:cNvPr id="285" name="Google Shape;365;p30"/>
          <p:cNvSpPr/>
          <p:nvPr/>
        </p:nvSpPr>
        <p:spPr>
          <a:xfrm flipH="1" rot="10800000">
            <a:off x="8059320" y="2248560"/>
            <a:ext cx="374040" cy="414720"/>
          </a:xfrm>
          <a:custGeom>
            <a:avLst/>
            <a:gdLst/>
            <a:ahLst/>
            <a:rect l="l" t="t" r="r" b="b"/>
            <a:pathLst>
              <a:path w="21600" h="21600">
                <a:moveTo>
                  <a:pt x="0" y="0"/>
                </a:moveTo>
                <a:lnTo>
                  <a:pt x="21600" y="21600"/>
                </a:lnTo>
              </a:path>
            </a:pathLst>
          </a:custGeom>
          <a:noFill/>
          <a:ln w="9525">
            <a:solidFill>
              <a:srgbClr val="44546a"/>
            </a:solidFill>
            <a:prstDash val="dash"/>
            <a:round/>
          </a:ln>
        </p:spPr>
        <p:style>
          <a:lnRef idx="0"/>
          <a:fillRef idx="0"/>
          <a:effectRef idx="0"/>
          <a:fontRef idx="minor"/>
        </p:style>
      </p:sp>
      <p:sp>
        <p:nvSpPr>
          <p:cNvPr id="286" name="Google Shape;366;p30"/>
          <p:cNvSpPr/>
          <p:nvPr/>
        </p:nvSpPr>
        <p:spPr>
          <a:xfrm>
            <a:off x="8227440" y="2300040"/>
            <a:ext cx="1115640" cy="38628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0000"/>
                </a:solidFill>
                <a:latin typeface="Helvetica Neue Light"/>
                <a:ea typeface="Helvetica Neue Light"/>
              </a:rPr>
              <a:t>Bind mount</a:t>
            </a:r>
            <a:endParaRPr b="0" lang="en-US" sz="1400" spc="-1" strike="noStrike">
              <a:latin typeface="Arial"/>
            </a:endParaRPr>
          </a:p>
        </p:txBody>
      </p:sp>
      <p:sp>
        <p:nvSpPr>
          <p:cNvPr id="287" name="Google Shape;367;p30"/>
          <p:cNvSpPr/>
          <p:nvPr/>
        </p:nvSpPr>
        <p:spPr>
          <a:xfrm flipH="1" rot="10800000">
            <a:off x="8059320" y="4755960"/>
            <a:ext cx="374040" cy="362880"/>
          </a:xfrm>
          <a:custGeom>
            <a:avLst/>
            <a:gdLst/>
            <a:ahLst/>
            <a:rect l="l" t="t" r="r" b="b"/>
            <a:pathLst>
              <a:path w="21600" h="21600">
                <a:moveTo>
                  <a:pt x="0" y="0"/>
                </a:moveTo>
                <a:lnTo>
                  <a:pt x="21600" y="21600"/>
                </a:lnTo>
              </a:path>
            </a:pathLst>
          </a:custGeom>
          <a:noFill/>
          <a:ln w="9525">
            <a:solidFill>
              <a:srgbClr val="44546a"/>
            </a:solidFill>
            <a:prstDash val="dash"/>
            <a:round/>
          </a:ln>
        </p:spPr>
        <p:style>
          <a:lnRef idx="0"/>
          <a:fillRef idx="0"/>
          <a:effectRef idx="0"/>
          <a:fontRef idx="minor"/>
        </p:style>
      </p:sp>
      <p:sp>
        <p:nvSpPr>
          <p:cNvPr id="288" name="Google Shape;368;p30"/>
          <p:cNvSpPr/>
          <p:nvPr/>
        </p:nvSpPr>
        <p:spPr>
          <a:xfrm flipH="1" rot="10800000">
            <a:off x="8059320" y="4755960"/>
            <a:ext cx="855720" cy="362880"/>
          </a:xfrm>
          <a:custGeom>
            <a:avLst/>
            <a:gdLst/>
            <a:ahLst/>
            <a:rect l="l" t="t" r="r" b="b"/>
            <a:pathLst>
              <a:path w="21600" h="21600">
                <a:moveTo>
                  <a:pt x="0" y="0"/>
                </a:moveTo>
                <a:lnTo>
                  <a:pt x="21600" y="21600"/>
                </a:lnTo>
              </a:path>
            </a:pathLst>
          </a:custGeom>
          <a:noFill/>
          <a:ln w="9525">
            <a:solidFill>
              <a:srgbClr val="44546a"/>
            </a:solidFill>
            <a:prstDash val="dash"/>
            <a:round/>
          </a:ln>
        </p:spPr>
        <p:style>
          <a:lnRef idx="0"/>
          <a:fillRef idx="0"/>
          <a:effectRef idx="0"/>
          <a:fontRef idx="minor"/>
        </p:style>
      </p:sp>
      <p:sp>
        <p:nvSpPr>
          <p:cNvPr id="289" name="Google Shape;369;p30"/>
          <p:cNvSpPr/>
          <p:nvPr/>
        </p:nvSpPr>
        <p:spPr>
          <a:xfrm>
            <a:off x="1647360" y="2360160"/>
            <a:ext cx="833760" cy="720720"/>
          </a:xfrm>
          <a:prstGeom prst="flowChartMagneticDisk">
            <a:avLst/>
          </a:prstGeom>
          <a:solidFill>
            <a:srgbClr val="b7b7b7"/>
          </a:solidFill>
          <a:ln w="19050">
            <a:solidFill>
              <a:srgbClr val="44546a"/>
            </a:solidFill>
            <a:round/>
          </a:ln>
        </p:spPr>
        <p:style>
          <a:lnRef idx="0"/>
          <a:fillRef idx="0"/>
          <a:effectRef idx="0"/>
          <a:fontRef idx="minor"/>
        </p:style>
        <p:txBody>
          <a:bodyPr tIns="182880" bIns="182880" anchor="b">
            <a:noAutofit/>
          </a:bodyPr>
          <a:p>
            <a:pPr algn="ctr">
              <a:lnSpc>
                <a:spcPct val="100000"/>
              </a:lnSpc>
              <a:buNone/>
              <a:tabLst>
                <a:tab algn="l" pos="0"/>
              </a:tabLst>
            </a:pPr>
            <a:r>
              <a:rPr b="1" lang="en-US" sz="1400" spc="-1" strike="noStrike">
                <a:solidFill>
                  <a:srgbClr val="000000"/>
                </a:solidFill>
                <a:latin typeface="Arial"/>
                <a:ea typeface="Arial"/>
              </a:rPr>
              <a:t>10GB</a:t>
            </a:r>
            <a:endParaRPr b="0" lang="en-US" sz="1400" spc="-1" strike="noStrike">
              <a:latin typeface="Arial"/>
            </a:endParaRPr>
          </a:p>
        </p:txBody>
      </p:sp>
      <p:sp>
        <p:nvSpPr>
          <p:cNvPr id="290" name="Google Shape;370;p30"/>
          <p:cNvSpPr/>
          <p:nvPr/>
        </p:nvSpPr>
        <p:spPr>
          <a:xfrm>
            <a:off x="1647360" y="3413520"/>
            <a:ext cx="833760" cy="720720"/>
          </a:xfrm>
          <a:prstGeom prst="flowChartMagneticDisk">
            <a:avLst/>
          </a:prstGeom>
          <a:solidFill>
            <a:srgbClr val="b7b7b7"/>
          </a:solidFill>
          <a:ln w="19050">
            <a:solidFill>
              <a:srgbClr val="44546a"/>
            </a:solidFill>
            <a:round/>
          </a:ln>
        </p:spPr>
        <p:style>
          <a:lnRef idx="0"/>
          <a:fillRef idx="0"/>
          <a:effectRef idx="0"/>
          <a:fontRef idx="minor"/>
        </p:style>
        <p:txBody>
          <a:bodyPr tIns="182880" bIns="182880" anchor="b">
            <a:noAutofit/>
          </a:bodyPr>
          <a:p>
            <a:pPr algn="ctr">
              <a:lnSpc>
                <a:spcPct val="100000"/>
              </a:lnSpc>
              <a:buNone/>
              <a:tabLst>
                <a:tab algn="l" pos="0"/>
              </a:tabLst>
            </a:pPr>
            <a:r>
              <a:rPr b="1" lang="en-US" sz="1400" spc="-1" strike="noStrike">
                <a:solidFill>
                  <a:srgbClr val="000000"/>
                </a:solidFill>
                <a:latin typeface="Arial"/>
                <a:ea typeface="Arial"/>
              </a:rPr>
              <a:t>1GB</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A Note on Volume Provisioning</a:t>
            </a:r>
            <a:endParaRPr b="0" lang="en-US" sz="3200" spc="-1" strike="noStrike">
              <a:solidFill>
                <a:srgbClr val="000000"/>
              </a:solidFill>
              <a:latin typeface="Arial"/>
            </a:endParaRPr>
          </a:p>
        </p:txBody>
      </p:sp>
      <p:sp>
        <p:nvSpPr>
          <p:cNvPr id="292" name="PlaceHolder 2"/>
          <p:cNvSpPr>
            <a:spLocks noGrp="1"/>
          </p:cNvSpPr>
          <p:nvPr>
            <p:ph/>
          </p:nvPr>
        </p:nvSpPr>
        <p:spPr>
          <a:xfrm>
            <a:off x="828000" y="1528200"/>
            <a:ext cx="10511640" cy="4679640"/>
          </a:xfrm>
          <a:prstGeom prst="rect">
            <a:avLst/>
          </a:prstGeom>
          <a:noFill/>
          <a:ln w="0">
            <a:noFill/>
          </a:ln>
        </p:spPr>
        <p:txBody>
          <a:bodyPr lIns="90000" tIns="46800" anchor="t">
            <a:noAutofit/>
          </a:bodyPr>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1" lang="en-US" sz="2400" spc="-1" strike="noStrike">
                <a:solidFill>
                  <a:srgbClr val="000000"/>
                </a:solidFill>
                <a:latin typeface="Helvetica Neue"/>
                <a:ea typeface="Helvetica Neue"/>
              </a:rPr>
              <a:t>Static Provisioning</a:t>
            </a:r>
            <a:r>
              <a:rPr b="0" lang="en-US" sz="2400" spc="-1" strike="noStrike">
                <a:solidFill>
                  <a:srgbClr val="000000"/>
                </a:solidFill>
                <a:latin typeface="Helvetica Neue Light"/>
                <a:ea typeface="Helvetica Neue Light"/>
              </a:rPr>
              <a:t> = Volumes are pre-created by an admin</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1" lang="en-US" sz="2400" spc="-1" strike="noStrike">
                <a:solidFill>
                  <a:srgbClr val="000000"/>
                </a:solidFill>
                <a:latin typeface="Helvetica Neue"/>
                <a:ea typeface="Helvetica Neue"/>
              </a:rPr>
              <a:t>Dynamic Provisioning</a:t>
            </a:r>
            <a:r>
              <a:rPr b="0" lang="en-US" sz="2400" spc="-1" strike="noStrike">
                <a:solidFill>
                  <a:srgbClr val="000000"/>
                </a:solidFill>
                <a:latin typeface="Helvetica Neue Light"/>
                <a:ea typeface="Helvetica Neue Light"/>
              </a:rPr>
              <a:t> = Volumes are created by kubernetes storage plugins when requested (via PersistentVolumeClaim)</a:t>
            </a:r>
            <a:endParaRPr b="0" lang="en-US" sz="2400" spc="-1" strike="noStrike">
              <a:solidFill>
                <a:srgbClr val="000000"/>
              </a:solidFill>
              <a:latin typeface="Arial"/>
            </a:endParaRPr>
          </a:p>
        </p:txBody>
      </p:sp>
      <p:sp>
        <p:nvSpPr>
          <p:cNvPr id="293" name="PlaceHolder 3"/>
          <p:cNvSpPr>
            <a:spLocks noGrp="1"/>
          </p:cNvSpPr>
          <p:nvPr>
            <p:ph type="sldNum" idx="1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5BF4CA2-CE26-419B-B160-CF5C0D04E210}"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5" name="PlaceHolder 4"/>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PersistentVolume</a:t>
            </a:r>
            <a:endParaRPr b="0" lang="en-US" sz="3200" spc="-1" strike="noStrike">
              <a:solidFill>
                <a:srgbClr val="000000"/>
              </a:solidFill>
              <a:latin typeface="Arial"/>
            </a:endParaRPr>
          </a:p>
        </p:txBody>
      </p:sp>
      <p:sp>
        <p:nvSpPr>
          <p:cNvPr id="295" name="PlaceHolder 2"/>
          <p:cNvSpPr>
            <a:spLocks noGrp="1"/>
          </p:cNvSpPr>
          <p:nvPr>
            <p:ph type="sldNum" idx="18"/>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DEECCD13-237D-44E1-8565-06CF64B1D4A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96" name="Google Shape;386;p32"/>
          <p:cNvSpPr/>
          <p:nvPr/>
        </p:nvSpPr>
        <p:spPr>
          <a:xfrm>
            <a:off x="1292400" y="1314360"/>
            <a:ext cx="5905800" cy="514656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1800" spc="-1" strike="noStrike">
                <a:solidFill>
                  <a:srgbClr val="000000"/>
                </a:solidFill>
                <a:latin typeface="Consolas"/>
                <a:ea typeface="Consolas"/>
              </a:rPr>
              <a:t>kind: PersistentVolume</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apiVersion: v1</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metadata:</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name: pv-nfs-0001</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spec:</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persistentVolumeReclaimPolicy: Retain</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accessModes:</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ReadWriteOnce</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ReadWriteMany</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 ReadOnlyMany</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capacity:</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storage: 3Gi</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nfs:</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server: 192.168.1.3</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Consolas"/>
                <a:ea typeface="Consolas"/>
              </a:rPr>
              <a:t>    </a:t>
            </a:r>
            <a:r>
              <a:rPr b="0" lang="en-US" sz="1800" spc="-1" strike="noStrike">
                <a:solidFill>
                  <a:srgbClr val="000000"/>
                </a:solidFill>
                <a:latin typeface="Consolas"/>
                <a:ea typeface="Consolas"/>
              </a:rPr>
              <a:t>path: "/shares/0001"</a:t>
            </a:r>
            <a:endParaRPr b="0" lang="en-US" sz="1800" spc="-1" strike="noStrike">
              <a:latin typeface="Arial"/>
            </a:endParaRPr>
          </a:p>
          <a:p>
            <a:pPr>
              <a:lnSpc>
                <a:spcPct val="100000"/>
              </a:lnSpc>
              <a:buNone/>
              <a:tabLst>
                <a:tab algn="l" pos="0"/>
              </a:tabLst>
            </a:pPr>
            <a:endParaRPr b="0" lang="en-US" sz="2400" spc="-1" strike="noStrike">
              <a:latin typeface="Arial"/>
            </a:endParaRPr>
          </a:p>
        </p:txBody>
      </p:sp>
      <p:grpSp>
        <p:nvGrpSpPr>
          <p:cNvPr id="297" name="Google Shape;387;p32"/>
          <p:cNvGrpSpPr/>
          <p:nvPr/>
        </p:nvGrpSpPr>
        <p:grpSpPr>
          <a:xfrm>
            <a:off x="8590680" y="4839480"/>
            <a:ext cx="1684800" cy="1063800"/>
            <a:chOff x="8590680" y="4839480"/>
            <a:chExt cx="1684800" cy="1063800"/>
          </a:xfrm>
        </p:grpSpPr>
        <p:sp>
          <p:nvSpPr>
            <p:cNvPr id="298" name="Google Shape;388;p32"/>
            <p:cNvSpPr/>
            <p:nvPr/>
          </p:nvSpPr>
          <p:spPr>
            <a:xfrm>
              <a:off x="8590680" y="4839480"/>
              <a:ext cx="1684800" cy="1039680"/>
            </a:xfrm>
            <a:prstGeom prst="flowChartMagneticDisk">
              <a:avLst/>
            </a:prstGeom>
            <a:solidFill>
              <a:srgbClr val="b7b7b7"/>
            </a:solidFill>
            <a:ln w="19050">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800" spc="-1" strike="noStrike">
                  <a:solidFill>
                    <a:srgbClr val="000000"/>
                  </a:solidFill>
                  <a:latin typeface="Arial"/>
                  <a:ea typeface="Arial"/>
                </a:rPr>
                <a:t>Volume</a:t>
              </a:r>
              <a:endParaRPr b="0" lang="en-US" sz="1800" spc="-1" strike="noStrike">
                <a:latin typeface="Arial"/>
              </a:endParaRPr>
            </a:p>
          </p:txBody>
        </p:sp>
        <p:sp>
          <p:nvSpPr>
            <p:cNvPr id="299" name="Google Shape;389;p32"/>
            <p:cNvSpPr/>
            <p:nvPr/>
          </p:nvSpPr>
          <p:spPr>
            <a:xfrm>
              <a:off x="9100440" y="5484960"/>
              <a:ext cx="664920" cy="418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i="1" lang="en-US" sz="1400" spc="-1" strike="noStrike">
                  <a:solidFill>
                    <a:srgbClr val="000000"/>
                  </a:solidFill>
                  <a:latin typeface="Arial"/>
                  <a:ea typeface="Arial"/>
                </a:rPr>
                <a:t>3GB</a:t>
              </a:r>
              <a:endParaRPr b="0" lang="en-US" sz="1400" spc="-1" strike="noStrike">
                <a:latin typeface="Arial"/>
              </a:endParaRPr>
            </a:p>
          </p:txBody>
        </p:sp>
      </p:grpSp>
      <p:sp>
        <p:nvSpPr>
          <p:cNvPr id="300" name="Google Shape;390;p32"/>
          <p:cNvSpPr/>
          <p:nvPr/>
        </p:nvSpPr>
        <p:spPr>
          <a:xfrm>
            <a:off x="8637480" y="3224880"/>
            <a:ext cx="1536480" cy="81612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400" spc="-1" strike="noStrike">
                <a:solidFill>
                  <a:srgbClr val="000000"/>
                </a:solidFill>
                <a:latin typeface="Arial"/>
                <a:ea typeface="Arial"/>
              </a:rPr>
              <a:t>Persistent</a:t>
            </a: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Volume</a:t>
            </a:r>
            <a:endParaRPr b="0" lang="en-US" sz="1400" spc="-1" strike="noStrike">
              <a:latin typeface="Arial"/>
            </a:endParaRPr>
          </a:p>
        </p:txBody>
      </p:sp>
      <p:sp>
        <p:nvSpPr>
          <p:cNvPr id="301" name="Google Shape;391;p32"/>
          <p:cNvSpPr/>
          <p:nvPr/>
        </p:nvSpPr>
        <p:spPr>
          <a:xfrm>
            <a:off x="9406080" y="4041360"/>
            <a:ext cx="26640" cy="797760"/>
          </a:xfrm>
          <a:custGeom>
            <a:avLst/>
            <a:gdLst/>
            <a:ahLst/>
            <a:rect l="l" t="t" r="r" b="b"/>
            <a:pathLst>
              <a:path w="21600" h="21600">
                <a:moveTo>
                  <a:pt x="0" y="0"/>
                </a:moveTo>
                <a:lnTo>
                  <a:pt x="21600" y="21600"/>
                </a:lnTo>
              </a:path>
            </a:pathLst>
          </a:custGeom>
          <a:noFill/>
          <a:ln w="28575">
            <a:solidFill>
              <a:srgbClr val="44546a"/>
            </a:solidFill>
            <a:round/>
            <a:headEnd len="med" type="triangle" w="med"/>
            <a:tailEnd len="med" type="triangle" w="med"/>
          </a:ln>
        </p:spPr>
        <p:style>
          <a:lnRef idx="0"/>
          <a:fillRef idx="0"/>
          <a:effectRef idx="0"/>
          <a:fontRef idx="minor"/>
        </p:style>
      </p:sp>
      <p:sp>
        <p:nvSpPr>
          <p:cNvPr id="4" name="PlaceHolder 3"/>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Requesting a new PV (via PVC)</a:t>
            </a:r>
            <a:endParaRPr b="0" lang="en-US" sz="3200" spc="-1" strike="noStrike">
              <a:solidFill>
                <a:srgbClr val="000000"/>
              </a:solidFill>
              <a:latin typeface="Arial"/>
            </a:endParaRPr>
          </a:p>
        </p:txBody>
      </p:sp>
      <p:sp>
        <p:nvSpPr>
          <p:cNvPr id="303" name="PlaceHolder 2"/>
          <p:cNvSpPr>
            <a:spLocks noGrp="1"/>
          </p:cNvSpPr>
          <p:nvPr>
            <p:ph type="sldNum" idx="19"/>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05D8D96E-335C-4B5F-A79F-AD0E3C9AA41D}"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04" name="Google Shape;399;p33"/>
          <p:cNvSpPr/>
          <p:nvPr/>
        </p:nvSpPr>
        <p:spPr>
          <a:xfrm>
            <a:off x="1368720" y="1390680"/>
            <a:ext cx="472680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200" spc="-1" strike="noStrike">
                <a:solidFill>
                  <a:srgbClr val="000000"/>
                </a:solidFill>
                <a:latin typeface="Consolas"/>
                <a:ea typeface="Consolas"/>
              </a:rPr>
              <a:t>kind: PersistentVolumeClaim</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apiVersion: v1</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metadata:</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name: example-pvc</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spec:</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storageClassName: slow</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accessModes:</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 ReadWriteOnce</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resources:</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requests:</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storage: 3Gi</a:t>
            </a:r>
            <a:endParaRPr b="0" lang="en-US" sz="2200" spc="-1" strike="noStrike">
              <a:latin typeface="Arial"/>
            </a:endParaRPr>
          </a:p>
          <a:p>
            <a:pPr>
              <a:lnSpc>
                <a:spcPct val="100000"/>
              </a:lnSpc>
              <a:buNone/>
              <a:tabLst>
                <a:tab algn="l" pos="0"/>
              </a:tabLst>
            </a:pPr>
            <a:endParaRPr b="0" lang="en-US" sz="2400" spc="-1" strike="noStrike">
              <a:latin typeface="Arial"/>
            </a:endParaRPr>
          </a:p>
        </p:txBody>
      </p:sp>
      <p:sp>
        <p:nvSpPr>
          <p:cNvPr id="305" name="Google Shape;400;p33"/>
          <p:cNvSpPr/>
          <p:nvPr/>
        </p:nvSpPr>
        <p:spPr>
          <a:xfrm>
            <a:off x="1443600" y="2831760"/>
            <a:ext cx="3899520" cy="368640"/>
          </a:xfrm>
          <a:prstGeom prst="rect">
            <a:avLst/>
          </a:prstGeom>
          <a:noFill/>
          <a:ln w="28575">
            <a:solidFill>
              <a:srgbClr val="b6d7a8"/>
            </a:solidFill>
            <a:round/>
          </a:ln>
        </p:spPr>
        <p:style>
          <a:lnRef idx="0"/>
          <a:fillRef idx="0"/>
          <a:effectRef idx="0"/>
          <a:fontRef idx="minor"/>
        </p:style>
      </p:sp>
      <p:sp>
        <p:nvSpPr>
          <p:cNvPr id="306" name="Google Shape;401;p33"/>
          <p:cNvSpPr/>
          <p:nvPr/>
        </p:nvSpPr>
        <p:spPr>
          <a:xfrm>
            <a:off x="1600200" y="3256920"/>
            <a:ext cx="4178880" cy="208080"/>
          </a:xfrm>
          <a:prstGeom prst="rect">
            <a:avLst/>
          </a:prstGeom>
          <a:noFill/>
          <a:ln w="28575">
            <a:solidFill>
              <a:srgbClr val="b6d7a8"/>
            </a:solidFill>
            <a:round/>
          </a:ln>
        </p:spPr>
        <p:style>
          <a:lnRef idx="0"/>
          <a:fillRef idx="0"/>
          <a:effectRef idx="0"/>
          <a:fontRef idx="minor"/>
        </p:style>
      </p:sp>
      <p:sp>
        <p:nvSpPr>
          <p:cNvPr id="307" name="Google Shape;402;p33"/>
          <p:cNvSpPr/>
          <p:nvPr/>
        </p:nvSpPr>
        <p:spPr>
          <a:xfrm>
            <a:off x="1764720" y="4217760"/>
            <a:ext cx="3264480" cy="1099440"/>
          </a:xfrm>
          <a:prstGeom prst="rect">
            <a:avLst/>
          </a:prstGeom>
          <a:noFill/>
          <a:ln w="28575">
            <a:solidFill>
              <a:srgbClr val="b6d7a8"/>
            </a:solidFill>
            <a:round/>
          </a:ln>
        </p:spPr>
        <p:style>
          <a:lnRef idx="0"/>
          <a:fillRef idx="0"/>
          <a:effectRef idx="0"/>
          <a:fontRef idx="minor"/>
        </p:style>
      </p:sp>
      <p:grpSp>
        <p:nvGrpSpPr>
          <p:cNvPr id="308" name="Google Shape;403;p33"/>
          <p:cNvGrpSpPr/>
          <p:nvPr/>
        </p:nvGrpSpPr>
        <p:grpSpPr>
          <a:xfrm>
            <a:off x="8590680" y="4839480"/>
            <a:ext cx="1684800" cy="1063800"/>
            <a:chOff x="8590680" y="4839480"/>
            <a:chExt cx="1684800" cy="1063800"/>
          </a:xfrm>
        </p:grpSpPr>
        <p:sp>
          <p:nvSpPr>
            <p:cNvPr id="309" name="Google Shape;404;p33"/>
            <p:cNvSpPr/>
            <p:nvPr/>
          </p:nvSpPr>
          <p:spPr>
            <a:xfrm>
              <a:off x="8590680" y="4839480"/>
              <a:ext cx="1684800" cy="1039680"/>
            </a:xfrm>
            <a:prstGeom prst="flowChartMagneticDisk">
              <a:avLst/>
            </a:prstGeom>
            <a:solidFill>
              <a:srgbClr val="b7b7b7"/>
            </a:solidFill>
            <a:ln w="19050">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800" spc="-1" strike="noStrike">
                  <a:solidFill>
                    <a:srgbClr val="000000"/>
                  </a:solidFill>
                  <a:latin typeface="Arial"/>
                  <a:ea typeface="Arial"/>
                </a:rPr>
                <a:t>Volume</a:t>
              </a:r>
              <a:endParaRPr b="0" lang="en-US" sz="1800" spc="-1" strike="noStrike">
                <a:latin typeface="Arial"/>
              </a:endParaRPr>
            </a:p>
          </p:txBody>
        </p:sp>
        <p:sp>
          <p:nvSpPr>
            <p:cNvPr id="310" name="Google Shape;405;p33"/>
            <p:cNvSpPr/>
            <p:nvPr/>
          </p:nvSpPr>
          <p:spPr>
            <a:xfrm>
              <a:off x="9100440" y="5484960"/>
              <a:ext cx="664920" cy="418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i="1" lang="en-US" sz="1400" spc="-1" strike="noStrike">
                  <a:solidFill>
                    <a:srgbClr val="000000"/>
                  </a:solidFill>
                  <a:latin typeface="Arial"/>
                  <a:ea typeface="Arial"/>
                </a:rPr>
                <a:t>3GB</a:t>
              </a:r>
              <a:endParaRPr b="0" lang="en-US" sz="1400" spc="-1" strike="noStrike">
                <a:latin typeface="Arial"/>
              </a:endParaRPr>
            </a:p>
          </p:txBody>
        </p:sp>
      </p:grpSp>
      <p:sp>
        <p:nvSpPr>
          <p:cNvPr id="311" name="Google Shape;406;p33"/>
          <p:cNvSpPr/>
          <p:nvPr/>
        </p:nvSpPr>
        <p:spPr>
          <a:xfrm>
            <a:off x="8637480" y="3224880"/>
            <a:ext cx="1536480" cy="81612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400" spc="-1" strike="noStrike">
                <a:solidFill>
                  <a:srgbClr val="000000"/>
                </a:solidFill>
                <a:latin typeface="Arial"/>
                <a:ea typeface="Arial"/>
              </a:rPr>
              <a:t>Persistent</a:t>
            </a: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Volume</a:t>
            </a:r>
            <a:endParaRPr b="0" lang="en-US" sz="1400" spc="-1" strike="noStrike">
              <a:latin typeface="Arial"/>
            </a:endParaRPr>
          </a:p>
        </p:txBody>
      </p:sp>
      <p:sp>
        <p:nvSpPr>
          <p:cNvPr id="312" name="Google Shape;407;p33"/>
          <p:cNvSpPr/>
          <p:nvPr/>
        </p:nvSpPr>
        <p:spPr>
          <a:xfrm>
            <a:off x="9406080" y="4041360"/>
            <a:ext cx="26640" cy="797760"/>
          </a:xfrm>
          <a:custGeom>
            <a:avLst/>
            <a:gdLst/>
            <a:ahLst/>
            <a:rect l="l" t="t" r="r" b="b"/>
            <a:pathLst>
              <a:path w="21600" h="21600">
                <a:moveTo>
                  <a:pt x="0" y="0"/>
                </a:moveTo>
                <a:lnTo>
                  <a:pt x="21600" y="21600"/>
                </a:lnTo>
              </a:path>
            </a:pathLst>
          </a:custGeom>
          <a:noFill/>
          <a:ln w="28575">
            <a:solidFill>
              <a:srgbClr val="44546a"/>
            </a:solidFill>
            <a:round/>
            <a:headEnd len="med" type="triangle" w="med"/>
            <a:tailEnd len="med" type="triangle" w="med"/>
          </a:ln>
        </p:spPr>
        <p:style>
          <a:lnRef idx="0"/>
          <a:fillRef idx="0"/>
          <a:effectRef idx="0"/>
          <a:fontRef idx="minor"/>
        </p:style>
      </p:sp>
      <p:sp>
        <p:nvSpPr>
          <p:cNvPr id="313" name="Google Shape;408;p33"/>
          <p:cNvSpPr/>
          <p:nvPr/>
        </p:nvSpPr>
        <p:spPr>
          <a:xfrm>
            <a:off x="7822080" y="1616760"/>
            <a:ext cx="3167280" cy="971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PersistentVolumeClaim</a:t>
            </a:r>
            <a:endParaRPr b="0" lang="en-US" sz="1800" spc="-1" strike="noStrike">
              <a:latin typeface="Arial"/>
            </a:endParaRPr>
          </a:p>
        </p:txBody>
      </p:sp>
      <p:sp>
        <p:nvSpPr>
          <p:cNvPr id="314" name="Google Shape;409;p33"/>
          <p:cNvSpPr/>
          <p:nvPr/>
        </p:nvSpPr>
        <p:spPr>
          <a:xfrm>
            <a:off x="9406080" y="2588760"/>
            <a:ext cx="360" cy="6361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305"/>
                                        </p:tgtEl>
                                        <p:attrNameLst>
                                          <p:attrName>style.visibility</p:attrName>
                                        </p:attrNameLst>
                                      </p:cBhvr>
                                      <p:to>
                                        <p:strVal val="visible"/>
                                      </p:to>
                                    </p:set>
                                    <p:animEffect filter="fade" transition="in">
                                      <p:cBhvr additive="repl">
                                        <p:cTn id="7" dur="10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xit" presetID="10">
                                  <p:stCondLst>
                                    <p:cond delay="0"/>
                                  </p:stCondLst>
                                  <p:childTnLst>
                                    <p:animEffect filter="fade" transition="out">
                                      <p:cBhvr additive="repl">
                                        <p:cTn id="11" dur="1000"/>
                                        <p:tgtEl>
                                          <p:spTgt spid="305"/>
                                        </p:tgtEl>
                                      </p:cBhvr>
                                    </p:animEffect>
                                    <p:set>
                                      <p:cBhvr>
                                        <p:cTn id="12" dur="1" fill="hold">
                                          <p:stCondLst>
                                            <p:cond delay="1000"/>
                                          </p:stCondLst>
                                        </p:cTn>
                                        <p:tgtEl>
                                          <p:spTgt spid="30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306"/>
                                        </p:tgtEl>
                                        <p:attrNameLst>
                                          <p:attrName>style.visibility</p:attrName>
                                        </p:attrNameLst>
                                      </p:cBhvr>
                                      <p:to>
                                        <p:strVal val="visible"/>
                                      </p:to>
                                    </p:set>
                                    <p:animEffect filter="fade" transition="in">
                                      <p:cBhvr additive="repl">
                                        <p:cTn id="17" dur="1000"/>
                                        <p:tgtEl>
                                          <p:spTgt spid="306"/>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xit" presetID="10">
                                  <p:stCondLst>
                                    <p:cond delay="0"/>
                                  </p:stCondLst>
                                  <p:childTnLst>
                                    <p:animEffect filter="fade" transition="out">
                                      <p:cBhvr additive="repl">
                                        <p:cTn id="21" dur="1000"/>
                                        <p:tgtEl>
                                          <p:spTgt spid="306"/>
                                        </p:tgtEl>
                                      </p:cBhvr>
                                    </p:animEffect>
                                    <p:set>
                                      <p:cBhvr>
                                        <p:cTn id="22" dur="1" fill="hold">
                                          <p:stCondLst>
                                            <p:cond delay="1000"/>
                                          </p:stCondLst>
                                        </p:cTn>
                                        <p:tgtEl>
                                          <p:spTgt spid="30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dur="1" fill="hold">
                                          <p:stCondLst>
                                            <p:cond delay="0"/>
                                          </p:stCondLst>
                                        </p:cTn>
                                        <p:tgtEl>
                                          <p:spTgt spid="307"/>
                                        </p:tgtEl>
                                        <p:attrNameLst>
                                          <p:attrName>style.visibility</p:attrName>
                                        </p:attrNameLst>
                                      </p:cBhvr>
                                      <p:to>
                                        <p:strVal val="visible"/>
                                      </p:to>
                                    </p:set>
                                    <p:animEffect filter="fade" transition="in">
                                      <p:cBhvr additive="repl">
                                        <p:cTn id="27" dur="1000"/>
                                        <p:tgtEl>
                                          <p:spTgt spid="307"/>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xit" presetID="10">
                                  <p:stCondLst>
                                    <p:cond delay="0"/>
                                  </p:stCondLst>
                                  <p:childTnLst>
                                    <p:animEffect filter="fade" transition="out">
                                      <p:cBhvr additive="repl">
                                        <p:cTn id="31" dur="1000"/>
                                        <p:tgtEl>
                                          <p:spTgt spid="307"/>
                                        </p:tgtEl>
                                      </p:cBhvr>
                                    </p:animEffect>
                                    <p:set>
                                      <p:cBhvr>
                                        <p:cTn id="32" dur="1" fill="hold">
                                          <p:stCondLst>
                                            <p:cond delay="1000"/>
                                          </p:stCondLst>
                                        </p:cTn>
                                        <p:tgtEl>
                                          <p:spTgt spid="3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StorageClass</a:t>
            </a:r>
            <a:endParaRPr b="0" lang="en-US" sz="3200" spc="-1" strike="noStrike">
              <a:solidFill>
                <a:srgbClr val="000000"/>
              </a:solidFill>
              <a:latin typeface="Arial"/>
            </a:endParaRPr>
          </a:p>
        </p:txBody>
      </p:sp>
      <p:sp>
        <p:nvSpPr>
          <p:cNvPr id="316" name="PlaceHolder 2"/>
          <p:cNvSpPr>
            <a:spLocks noGrp="1"/>
          </p:cNvSpPr>
          <p:nvPr>
            <p:ph type="sldNum" idx="20"/>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493EFD7-6BAC-4E4A-AC00-5308DD74D69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17" name="Google Shape;417;p34"/>
          <p:cNvSpPr/>
          <p:nvPr/>
        </p:nvSpPr>
        <p:spPr>
          <a:xfrm>
            <a:off x="1368720" y="1390680"/>
            <a:ext cx="945432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200" spc="-1" strike="noStrike">
                <a:solidFill>
                  <a:srgbClr val="000000"/>
                </a:solidFill>
                <a:latin typeface="Consolas"/>
                <a:ea typeface="Consolas"/>
              </a:rPr>
              <a:t>kind: StorageClass</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apiVersion: storage.k8s.io/v1</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metadata:</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name: slow</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annotations:</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storageclass.kubernetes.io/is-default-class: "true"</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provisioner: kubernetes.io/gce-pd</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parameters:</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type: pd-standard</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replication-type: none</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StorageClass</a:t>
            </a:r>
            <a:endParaRPr b="0" lang="en-US" sz="3200" spc="-1" strike="noStrike">
              <a:solidFill>
                <a:srgbClr val="000000"/>
              </a:solidFill>
              <a:latin typeface="Arial"/>
            </a:endParaRPr>
          </a:p>
        </p:txBody>
      </p:sp>
      <p:sp>
        <p:nvSpPr>
          <p:cNvPr id="319" name="PlaceHolder 2"/>
          <p:cNvSpPr>
            <a:spLocks noGrp="1"/>
          </p:cNvSpPr>
          <p:nvPr>
            <p:ph type="sldNum" idx="2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021201A-333F-44AA-998B-3BE80C5801C7}"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20" name="Google Shape;425;p35"/>
          <p:cNvSpPr/>
          <p:nvPr/>
        </p:nvSpPr>
        <p:spPr>
          <a:xfrm>
            <a:off x="1368720" y="1390680"/>
            <a:ext cx="945432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kind: StorageClass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apiVersion: storage.k8s.io/v1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fast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annotations: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storageclass.kubernetes.io/is-default-class: "false"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provisioner: kubernetes.io/gce-pd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parameters: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type: pd-ssd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replication-type: none</a:t>
            </a:r>
            <a:endParaRPr b="0" lang="en-US" sz="2400" spc="-1" strike="noStrike">
              <a:latin typeface="Arial"/>
            </a:endParaRPr>
          </a:p>
        </p:txBody>
      </p:sp>
      <p:sp>
        <p:nvSpPr>
          <p:cNvPr id="321" name="Google Shape;426;p35"/>
          <p:cNvSpPr/>
          <p:nvPr/>
        </p:nvSpPr>
        <p:spPr>
          <a:xfrm>
            <a:off x="2815200" y="2572200"/>
            <a:ext cx="914400" cy="368640"/>
          </a:xfrm>
          <a:prstGeom prst="rect">
            <a:avLst/>
          </a:prstGeom>
          <a:noFill/>
          <a:ln w="28575">
            <a:solidFill>
              <a:srgbClr val="b6d7a8"/>
            </a:solidFill>
            <a:round/>
          </a:ln>
        </p:spPr>
        <p:style>
          <a:lnRef idx="0"/>
          <a:fillRef idx="0"/>
          <a:effectRef idx="0"/>
          <a:fontRef idx="minor"/>
        </p:style>
      </p:sp>
      <p:sp>
        <p:nvSpPr>
          <p:cNvPr id="322" name="Google Shape;427;p35"/>
          <p:cNvSpPr/>
          <p:nvPr/>
        </p:nvSpPr>
        <p:spPr>
          <a:xfrm>
            <a:off x="2832120" y="4800600"/>
            <a:ext cx="1282680" cy="368640"/>
          </a:xfrm>
          <a:prstGeom prst="rect">
            <a:avLst/>
          </a:prstGeom>
          <a:noFill/>
          <a:ln w="28575">
            <a:solidFill>
              <a:srgbClr val="b6d7a8"/>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0">
                                  <p:stCondLst>
                                    <p:cond delay="0"/>
                                  </p:stCondLst>
                                  <p:childTnLst>
                                    <p:set>
                                      <p:cBhvr>
                                        <p:cTn id="38" dur="1" fill="hold">
                                          <p:stCondLst>
                                            <p:cond delay="0"/>
                                          </p:stCondLst>
                                        </p:cTn>
                                        <p:tgtEl>
                                          <p:spTgt spid="321"/>
                                        </p:tgtEl>
                                        <p:attrNameLst>
                                          <p:attrName>style.visibility</p:attrName>
                                        </p:attrNameLst>
                                      </p:cBhvr>
                                      <p:to>
                                        <p:strVal val="visible"/>
                                      </p:to>
                                    </p:set>
                                    <p:animEffect filter="fade" transition="in">
                                      <p:cBhvr additive="repl">
                                        <p:cTn id="39" dur="1000"/>
                                        <p:tgtEl>
                                          <p:spTgt spid="321"/>
                                        </p:tgtEl>
                                      </p:cBhvr>
                                    </p:animEffect>
                                  </p:childTnLst>
                                </p:cTn>
                              </p:par>
                              <p:par>
                                <p:cTn id="40" nodeType="withEffect" fill="hold" presetClass="entr" presetID="10">
                                  <p:stCondLst>
                                    <p:cond delay="0"/>
                                  </p:stCondLst>
                                  <p:childTnLst>
                                    <p:set>
                                      <p:cBhvr>
                                        <p:cTn id="41" dur="1" fill="hold">
                                          <p:stCondLst>
                                            <p:cond delay="0"/>
                                          </p:stCondLst>
                                        </p:cTn>
                                        <p:tgtEl>
                                          <p:spTgt spid="322"/>
                                        </p:tgtEl>
                                        <p:attrNameLst>
                                          <p:attrName>style.visibility</p:attrName>
                                        </p:attrNameLst>
                                      </p:cBhvr>
                                      <p:to>
                                        <p:strVal val="visible"/>
                                      </p:to>
                                    </p:set>
                                    <p:animEffect filter="fade" transition="in">
                                      <p:cBhvr additive="repl">
                                        <p:cTn id="42"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Consuming a PV</a:t>
            </a:r>
            <a:endParaRPr b="0" lang="en-US" sz="3200" spc="-1" strike="noStrike">
              <a:solidFill>
                <a:srgbClr val="000000"/>
              </a:solidFill>
              <a:latin typeface="Arial"/>
            </a:endParaRPr>
          </a:p>
        </p:txBody>
      </p:sp>
      <p:sp>
        <p:nvSpPr>
          <p:cNvPr id="324" name="PlaceHolder 2"/>
          <p:cNvSpPr>
            <a:spLocks noGrp="1"/>
          </p:cNvSpPr>
          <p:nvPr>
            <p:ph type="sldNum" idx="22"/>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D5CD205B-3A07-4274-B1DE-C21D73420FE7}"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25" name="Google Shape;435;p36"/>
          <p:cNvSpPr/>
          <p:nvPr/>
        </p:nvSpPr>
        <p:spPr>
          <a:xfrm>
            <a:off x="1368720" y="1312920"/>
            <a:ext cx="5519520" cy="513936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000" spc="-1" strike="noStrike">
                <a:solidFill>
                  <a:srgbClr val="000000"/>
                </a:solidFill>
                <a:latin typeface="Consolas"/>
                <a:ea typeface="Consolas"/>
              </a:rPr>
              <a:t>kind: Pod</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apiVersion: v1</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metadata:</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name: example-pod</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spec:</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containers:</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 name: myfrontend</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image: nginx</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volumeMounts:</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 mountPath: "/var/www/html"</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name: myvolume</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volumes:</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 name: myvolume</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persistentVolumeClaim:</a:t>
            </a:r>
            <a:endParaRPr b="0" lang="en-US" sz="2000" spc="-1" strike="noStrike">
              <a:latin typeface="Arial"/>
            </a:endParaRPr>
          </a:p>
          <a:p>
            <a:pPr>
              <a:lnSpc>
                <a:spcPct val="100000"/>
              </a:lnSpc>
              <a:buNone/>
              <a:tabLst>
                <a:tab algn="l" pos="0"/>
              </a:tabLst>
            </a:pPr>
            <a:r>
              <a:rPr b="0" lang="en-US" sz="2000" spc="-1" strike="noStrike">
                <a:solidFill>
                  <a:srgbClr val="000000"/>
                </a:solidFill>
                <a:latin typeface="Consolas"/>
                <a:ea typeface="Consolas"/>
              </a:rPr>
              <a:t>        </a:t>
            </a:r>
            <a:r>
              <a:rPr b="0" lang="en-US" sz="2000" spc="-1" strike="noStrike">
                <a:solidFill>
                  <a:srgbClr val="000000"/>
                </a:solidFill>
                <a:latin typeface="Consolas"/>
                <a:ea typeface="Consolas"/>
              </a:rPr>
              <a:t>claimName: myclaim</a:t>
            </a:r>
            <a:endParaRPr b="0" lang="en-US" sz="2000" spc="-1" strike="noStrike">
              <a:latin typeface="Arial"/>
            </a:endParaRPr>
          </a:p>
          <a:p>
            <a:pPr>
              <a:lnSpc>
                <a:spcPct val="100000"/>
              </a:lnSpc>
              <a:buNone/>
              <a:tabLst>
                <a:tab algn="l" pos="0"/>
              </a:tabLst>
            </a:pPr>
            <a:endParaRPr b="0" lang="en-US" sz="2200" spc="-1" strike="noStrike">
              <a:latin typeface="Arial"/>
            </a:endParaRPr>
          </a:p>
          <a:p>
            <a:pPr>
              <a:lnSpc>
                <a:spcPct val="100000"/>
              </a:lnSpc>
              <a:buNone/>
              <a:tabLst>
                <a:tab algn="l" pos="0"/>
              </a:tabLst>
            </a:pPr>
            <a:endParaRPr b="0" lang="en-US" sz="2200" spc="-1" strike="noStrike">
              <a:latin typeface="Arial"/>
            </a:endParaRPr>
          </a:p>
        </p:txBody>
      </p:sp>
      <p:sp>
        <p:nvSpPr>
          <p:cNvPr id="326" name="Google Shape;436;p36"/>
          <p:cNvSpPr/>
          <p:nvPr/>
        </p:nvSpPr>
        <p:spPr>
          <a:xfrm>
            <a:off x="1447920" y="3854160"/>
            <a:ext cx="5352840" cy="2299680"/>
          </a:xfrm>
          <a:prstGeom prst="rect">
            <a:avLst/>
          </a:prstGeom>
          <a:noFill/>
          <a:ln w="28575">
            <a:solidFill>
              <a:srgbClr val="b6d7a8"/>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Review</a:t>
            </a:r>
            <a:endParaRPr b="0" lang="en-US" sz="3200" spc="-1" strike="noStrike">
              <a:solidFill>
                <a:srgbClr val="000000"/>
              </a:solidFill>
              <a:latin typeface="Arial"/>
            </a:endParaRPr>
          </a:p>
        </p:txBody>
      </p:sp>
      <p:sp>
        <p:nvSpPr>
          <p:cNvPr id="328" name="PlaceHolder 2"/>
          <p:cNvSpPr>
            <a:spLocks noGrp="1"/>
          </p:cNvSpPr>
          <p:nvPr>
            <p:ph type="sldNum" idx="2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E5C2F692-D124-40BC-81A1-B8DDA822B73E}"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29" name="Google Shape;452;p38"/>
          <p:cNvSpPr/>
          <p:nvPr/>
        </p:nvSpPr>
        <p:spPr>
          <a:xfrm>
            <a:off x="2276640" y="1412640"/>
            <a:ext cx="9753120" cy="491364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t">
            <a:noAutofit/>
          </a:bodyPr>
          <a:p>
            <a:pPr algn="ctr">
              <a:lnSpc>
                <a:spcPct val="100000"/>
              </a:lnSpc>
              <a:buNone/>
              <a:tabLst>
                <a:tab algn="l" pos="0"/>
              </a:tabLst>
            </a:pPr>
            <a:r>
              <a:rPr b="1" lang="en-US" sz="1800" spc="-1" strike="noStrike">
                <a:solidFill>
                  <a:srgbClr val="000000"/>
                </a:solidFill>
                <a:latin typeface="Arial"/>
                <a:ea typeface="Arial"/>
              </a:rPr>
              <a:t>Namespace</a:t>
            </a:r>
            <a:endParaRPr b="0" lang="en-US" sz="1800" spc="-1" strike="noStrike">
              <a:latin typeface="Arial"/>
            </a:endParaRPr>
          </a:p>
        </p:txBody>
      </p:sp>
      <p:grpSp>
        <p:nvGrpSpPr>
          <p:cNvPr id="330" name="Google Shape;453;p38"/>
          <p:cNvGrpSpPr/>
          <p:nvPr/>
        </p:nvGrpSpPr>
        <p:grpSpPr>
          <a:xfrm>
            <a:off x="7336080" y="4580280"/>
            <a:ext cx="1536480" cy="906480"/>
            <a:chOff x="7336080" y="4580280"/>
            <a:chExt cx="1536480" cy="906480"/>
          </a:xfrm>
        </p:grpSpPr>
        <p:grpSp>
          <p:nvGrpSpPr>
            <p:cNvPr id="331" name="Google Shape;454;p38"/>
            <p:cNvGrpSpPr/>
            <p:nvPr/>
          </p:nvGrpSpPr>
          <p:grpSpPr>
            <a:xfrm>
              <a:off x="7336080" y="4580280"/>
              <a:ext cx="1536480" cy="906480"/>
              <a:chOff x="7336080" y="4580280"/>
              <a:chExt cx="1536480" cy="906480"/>
            </a:xfrm>
          </p:grpSpPr>
          <p:sp>
            <p:nvSpPr>
              <p:cNvPr id="332" name="Google Shape;455;p38"/>
              <p:cNvSpPr/>
              <p:nvPr/>
            </p:nvSpPr>
            <p:spPr>
              <a:xfrm>
                <a:off x="7336080" y="4580280"/>
                <a:ext cx="1536480" cy="90648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33" name="Google Shape;456;p38"/>
              <p:cNvSpPr/>
              <p:nvPr/>
            </p:nvSpPr>
            <p:spPr>
              <a:xfrm>
                <a:off x="7543800" y="4701240"/>
                <a:ext cx="1118880" cy="518760"/>
              </a:xfrm>
              <a:prstGeom prst="rect">
                <a:avLst/>
              </a:prstGeom>
              <a:solidFill>
                <a:srgbClr val="44546a">
                  <a:alpha val="46000"/>
                </a:srgbClr>
              </a:solidFill>
              <a:ln w="9525">
                <a:solidFill>
                  <a:srgbClr val="44546a"/>
                </a:solidFill>
                <a:round/>
              </a:ln>
            </p:spPr>
            <p:style>
              <a:lnRef idx="0"/>
              <a:fillRef idx="0"/>
              <a:effectRef idx="0"/>
              <a:fontRef idx="minor"/>
            </p:style>
          </p:sp>
          <p:sp>
            <p:nvSpPr>
              <p:cNvPr id="334" name="Google Shape;457;p38"/>
              <p:cNvSpPr/>
              <p:nvPr/>
            </p:nvSpPr>
            <p:spPr>
              <a:xfrm>
                <a:off x="7620480" y="4799160"/>
                <a:ext cx="967680" cy="356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335" name="Google Shape;458;p38"/>
            <p:cNvSpPr/>
            <p:nvPr/>
          </p:nvSpPr>
          <p:spPr>
            <a:xfrm>
              <a:off x="7768800" y="5220360"/>
              <a:ext cx="671040" cy="2660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sp>
        <p:nvSpPr>
          <p:cNvPr id="336" name="Google Shape;459;p38"/>
          <p:cNvSpPr/>
          <p:nvPr/>
        </p:nvSpPr>
        <p:spPr>
          <a:xfrm>
            <a:off x="8041320" y="3599640"/>
            <a:ext cx="62640" cy="98028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37" name="Google Shape;461;p38"/>
          <p:cNvSpPr/>
          <p:nvPr/>
        </p:nvSpPr>
        <p:spPr>
          <a:xfrm flipH="1">
            <a:off x="8245800" y="4330800"/>
            <a:ext cx="1460160" cy="83196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grpSp>
        <p:nvGrpSpPr>
          <p:cNvPr id="338" name="Google Shape;464;p38"/>
          <p:cNvGrpSpPr/>
          <p:nvPr/>
        </p:nvGrpSpPr>
        <p:grpSpPr>
          <a:xfrm>
            <a:off x="7141680" y="4389480"/>
            <a:ext cx="1536480" cy="906840"/>
            <a:chOff x="7141680" y="4389480"/>
            <a:chExt cx="1536480" cy="906840"/>
          </a:xfrm>
        </p:grpSpPr>
        <p:grpSp>
          <p:nvGrpSpPr>
            <p:cNvPr id="339" name="Google Shape;465;p38"/>
            <p:cNvGrpSpPr/>
            <p:nvPr/>
          </p:nvGrpSpPr>
          <p:grpSpPr>
            <a:xfrm>
              <a:off x="7141680" y="4389480"/>
              <a:ext cx="1536480" cy="906480"/>
              <a:chOff x="7141680" y="4389480"/>
              <a:chExt cx="1536480" cy="906480"/>
            </a:xfrm>
          </p:grpSpPr>
          <p:sp>
            <p:nvSpPr>
              <p:cNvPr id="340" name="Google Shape;466;p38"/>
              <p:cNvSpPr/>
              <p:nvPr/>
            </p:nvSpPr>
            <p:spPr>
              <a:xfrm>
                <a:off x="7141680" y="4389480"/>
                <a:ext cx="1536480" cy="90648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341" name="Google Shape;467;p38"/>
              <p:cNvSpPr/>
              <p:nvPr/>
            </p:nvSpPr>
            <p:spPr>
              <a:xfrm>
                <a:off x="7349400" y="4510440"/>
                <a:ext cx="1118880" cy="519120"/>
              </a:xfrm>
              <a:prstGeom prst="rect">
                <a:avLst/>
              </a:prstGeom>
              <a:solidFill>
                <a:srgbClr val="44546a">
                  <a:alpha val="46000"/>
                </a:srgbClr>
              </a:solidFill>
              <a:ln w="9525">
                <a:solidFill>
                  <a:srgbClr val="44546a"/>
                </a:solidFill>
                <a:round/>
              </a:ln>
            </p:spPr>
            <p:style>
              <a:lnRef idx="0"/>
              <a:fillRef idx="0"/>
              <a:effectRef idx="0"/>
              <a:fontRef idx="minor"/>
            </p:style>
          </p:sp>
          <p:sp>
            <p:nvSpPr>
              <p:cNvPr id="342" name="Google Shape;468;p38"/>
              <p:cNvSpPr/>
              <p:nvPr/>
            </p:nvSpPr>
            <p:spPr>
              <a:xfrm>
                <a:off x="7426080" y="4608720"/>
                <a:ext cx="967680" cy="3564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343" name="Google Shape;463;p38"/>
            <p:cNvSpPr/>
            <p:nvPr/>
          </p:nvSpPr>
          <p:spPr>
            <a:xfrm>
              <a:off x="7574400" y="5029920"/>
              <a:ext cx="671040" cy="26640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sp>
        <p:nvSpPr>
          <p:cNvPr id="344" name="Google Shape;460;p38"/>
          <p:cNvSpPr/>
          <p:nvPr/>
        </p:nvSpPr>
        <p:spPr>
          <a:xfrm>
            <a:off x="6949080" y="2627640"/>
            <a:ext cx="2184120" cy="971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Service</a:t>
            </a:r>
            <a:endParaRPr b="0" lang="en-US" sz="1800" spc="-1" strike="noStrike">
              <a:latin typeface="Arial"/>
            </a:endParaRPr>
          </a:p>
        </p:txBody>
      </p:sp>
      <p:grpSp>
        <p:nvGrpSpPr>
          <p:cNvPr id="345" name="Google Shape;469;p38"/>
          <p:cNvGrpSpPr/>
          <p:nvPr/>
        </p:nvGrpSpPr>
        <p:grpSpPr>
          <a:xfrm>
            <a:off x="9706320" y="3487320"/>
            <a:ext cx="1831320" cy="1686240"/>
            <a:chOff x="9706320" y="3487320"/>
            <a:chExt cx="1831320" cy="1686240"/>
          </a:xfrm>
        </p:grpSpPr>
        <p:sp>
          <p:nvSpPr>
            <p:cNvPr id="346" name="Google Shape;462;p38"/>
            <p:cNvSpPr/>
            <p:nvPr/>
          </p:nvSpPr>
          <p:spPr>
            <a:xfrm>
              <a:off x="9706320" y="3487320"/>
              <a:ext cx="1831320" cy="16862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Deployment</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endParaRPr b="0" lang="en-US" sz="1800" spc="-1" strike="noStrike">
                <a:latin typeface="Arial"/>
              </a:endParaRPr>
            </a:p>
          </p:txBody>
        </p:sp>
        <p:sp>
          <p:nvSpPr>
            <p:cNvPr id="347" name="Google Shape;470;p38"/>
            <p:cNvSpPr/>
            <p:nvPr/>
          </p:nvSpPr>
          <p:spPr>
            <a:xfrm>
              <a:off x="9910800" y="4267440"/>
              <a:ext cx="1536480" cy="75924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US" sz="1200" spc="-1" strike="noStrike">
                  <a:solidFill>
                    <a:srgbClr val="000000"/>
                  </a:solidFill>
                  <a:latin typeface="Consolas"/>
                  <a:ea typeface="Consolas"/>
                </a:rPr>
                <a:t>2 replicas</a:t>
              </a:r>
              <a:endParaRPr b="0" lang="en-US" sz="1200" spc="-1" strike="noStrike">
                <a:latin typeface="Arial"/>
              </a:endParaRPr>
            </a:p>
            <a:p>
              <a:pPr>
                <a:lnSpc>
                  <a:spcPct val="100000"/>
                </a:lnSpc>
                <a:buNone/>
                <a:tabLst>
                  <a:tab algn="l" pos="0"/>
                </a:tabLst>
              </a:pPr>
              <a:r>
                <a:rPr b="0" lang="en-US" sz="1200" spc="-1" strike="noStrike">
                  <a:solidFill>
                    <a:srgbClr val="000000"/>
                  </a:solidFill>
                  <a:latin typeface="Consolas"/>
                  <a:ea typeface="Consolas"/>
                </a:rPr>
                <a:t>rollingUpdates</a:t>
              </a:r>
              <a:endParaRPr b="0" lang="en-US" sz="1200" spc="-1" strike="noStrike">
                <a:latin typeface="Arial"/>
              </a:endParaRPr>
            </a:p>
          </p:txBody>
        </p:sp>
      </p:grpSp>
      <p:sp>
        <p:nvSpPr>
          <p:cNvPr id="348" name="Google Shape;471;p38"/>
          <p:cNvSpPr/>
          <p:nvPr/>
        </p:nvSpPr>
        <p:spPr>
          <a:xfrm flipH="1">
            <a:off x="7909560" y="3599640"/>
            <a:ext cx="130680" cy="10087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sp>
        <p:nvSpPr>
          <p:cNvPr id="349" name="Google Shape;472;p38"/>
          <p:cNvSpPr/>
          <p:nvPr/>
        </p:nvSpPr>
        <p:spPr>
          <a:xfrm flipH="1">
            <a:off x="8394120" y="4330800"/>
            <a:ext cx="1311840" cy="456120"/>
          </a:xfrm>
          <a:custGeom>
            <a:avLst/>
            <a:gdLst/>
            <a:ahLst/>
            <a:rect l="l" t="t" r="r" b="b"/>
            <a:pathLst>
              <a:path w="21600" h="21600">
                <a:moveTo>
                  <a:pt x="0" y="0"/>
                </a:moveTo>
                <a:lnTo>
                  <a:pt x="21600" y="21600"/>
                </a:lnTo>
              </a:path>
            </a:pathLst>
          </a:custGeom>
          <a:noFill/>
          <a:ln w="28575">
            <a:solidFill>
              <a:srgbClr val="44546a"/>
            </a:solidFill>
            <a:round/>
            <a:tailEnd len="med" type="triangle" w="med"/>
          </a:ln>
        </p:spPr>
        <p:style>
          <a:lnRef idx="0"/>
          <a:fillRef idx="0"/>
          <a:effectRef idx="0"/>
          <a:fontRef idx="minor"/>
        </p:style>
      </p:sp>
      <p:grpSp>
        <p:nvGrpSpPr>
          <p:cNvPr id="350" name="Google Shape;473;p38"/>
          <p:cNvGrpSpPr/>
          <p:nvPr/>
        </p:nvGrpSpPr>
        <p:grpSpPr>
          <a:xfrm>
            <a:off x="213480" y="3292560"/>
            <a:ext cx="1684800" cy="1063800"/>
            <a:chOff x="213480" y="3292560"/>
            <a:chExt cx="1684800" cy="1063800"/>
          </a:xfrm>
        </p:grpSpPr>
        <p:sp>
          <p:nvSpPr>
            <p:cNvPr id="351" name="Google Shape;474;p38"/>
            <p:cNvSpPr/>
            <p:nvPr/>
          </p:nvSpPr>
          <p:spPr>
            <a:xfrm>
              <a:off x="213480" y="3292560"/>
              <a:ext cx="1684800" cy="1039680"/>
            </a:xfrm>
            <a:prstGeom prst="flowChartMagneticDisk">
              <a:avLst/>
            </a:prstGeom>
            <a:solidFill>
              <a:srgbClr val="b7b7b7"/>
            </a:solidFill>
            <a:ln w="19050">
              <a:solidFill>
                <a:srgbClr val="44546a"/>
              </a:solidFill>
              <a:round/>
            </a:ln>
          </p:spPr>
          <p:style>
            <a:lnRef idx="0"/>
            <a:fillRef idx="0"/>
            <a:effectRef idx="0"/>
            <a:fontRef idx="minor"/>
          </p:style>
          <p:txBody>
            <a:bodyPr tIns="91440" bIns="91440" anchor="t">
              <a:noAutofit/>
            </a:bodyPr>
            <a:p>
              <a:pPr algn="ctr">
                <a:lnSpc>
                  <a:spcPct val="100000"/>
                </a:lnSpc>
                <a:buNone/>
                <a:tabLst>
                  <a:tab algn="l" pos="0"/>
                </a:tabLst>
              </a:pPr>
              <a:r>
                <a:rPr b="1" lang="en-US" sz="1800" spc="-1" strike="noStrike">
                  <a:solidFill>
                    <a:srgbClr val="000000"/>
                  </a:solidFill>
                  <a:latin typeface="Arial"/>
                  <a:ea typeface="Arial"/>
                </a:rPr>
                <a:t>Volume</a:t>
              </a:r>
              <a:endParaRPr b="0" lang="en-US" sz="1800" spc="-1" strike="noStrike">
                <a:latin typeface="Arial"/>
              </a:endParaRPr>
            </a:p>
          </p:txBody>
        </p:sp>
        <p:sp>
          <p:nvSpPr>
            <p:cNvPr id="352" name="Google Shape;475;p38"/>
            <p:cNvSpPr/>
            <p:nvPr/>
          </p:nvSpPr>
          <p:spPr>
            <a:xfrm>
              <a:off x="723600" y="3938040"/>
              <a:ext cx="664920" cy="4183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i="1" lang="en-US" sz="1400" spc="-1" strike="noStrike">
                  <a:solidFill>
                    <a:srgbClr val="000000"/>
                  </a:solidFill>
                  <a:latin typeface="Arial"/>
                  <a:ea typeface="Arial"/>
                </a:rPr>
                <a:t>10GB</a:t>
              </a:r>
              <a:endParaRPr b="0" lang="en-US" sz="1400" spc="-1" strike="noStrike">
                <a:latin typeface="Arial"/>
              </a:endParaRPr>
            </a:p>
          </p:txBody>
        </p:sp>
      </p:grpSp>
      <p:sp>
        <p:nvSpPr>
          <p:cNvPr id="353" name="Google Shape;476;p38"/>
          <p:cNvSpPr/>
          <p:nvPr/>
        </p:nvSpPr>
        <p:spPr>
          <a:xfrm>
            <a:off x="2775960" y="2046240"/>
            <a:ext cx="3167280" cy="97164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PersistentVolumeClaim</a:t>
            </a:r>
            <a:endParaRPr b="0" lang="en-US" sz="1800" spc="-1" strike="noStrike">
              <a:latin typeface="Arial"/>
            </a:endParaRPr>
          </a:p>
        </p:txBody>
      </p:sp>
      <p:grpSp>
        <p:nvGrpSpPr>
          <p:cNvPr id="354" name="Google Shape;477;p38"/>
          <p:cNvGrpSpPr/>
          <p:nvPr/>
        </p:nvGrpSpPr>
        <p:grpSpPr>
          <a:xfrm>
            <a:off x="2831760" y="3447000"/>
            <a:ext cx="3111480" cy="1292760"/>
            <a:chOff x="2831760" y="3447000"/>
            <a:chExt cx="3111480" cy="1292760"/>
          </a:xfrm>
        </p:grpSpPr>
        <p:sp>
          <p:nvSpPr>
            <p:cNvPr id="355" name="Google Shape;478;p38"/>
            <p:cNvSpPr/>
            <p:nvPr/>
          </p:nvSpPr>
          <p:spPr>
            <a:xfrm>
              <a:off x="2831760" y="3447000"/>
              <a:ext cx="3111480" cy="1158120"/>
            </a:xfrm>
            <a:prstGeom prst="flowChartMagneticDisk">
              <a:avLst/>
            </a:prstGeom>
            <a:solidFill>
              <a:srgbClr val="76a5af"/>
            </a:solidFill>
            <a:ln w="19050">
              <a:solidFill>
                <a:srgbClr val="45818e"/>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ConfigMap</a:t>
              </a:r>
              <a:endParaRPr b="0" lang="en-US" sz="1800" spc="-1" strike="noStrike">
                <a:latin typeface="Arial"/>
              </a:endParaRPr>
            </a:p>
          </p:txBody>
        </p:sp>
        <p:sp>
          <p:nvSpPr>
            <p:cNvPr id="356" name="Google Shape;479;p38"/>
            <p:cNvSpPr/>
            <p:nvPr/>
          </p:nvSpPr>
          <p:spPr>
            <a:xfrm>
              <a:off x="3658680" y="4226040"/>
              <a:ext cx="1460160" cy="5137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i="1" lang="en-US" sz="1400" spc="-1" strike="noStrike">
                  <a:solidFill>
                    <a:srgbClr val="000000"/>
                  </a:solidFill>
                  <a:latin typeface="Arial"/>
                  <a:ea typeface="Arial"/>
                </a:rPr>
                <a:t>env: production</a:t>
              </a:r>
              <a:endParaRPr b="0" lang="en-US" sz="1400" spc="-1" strike="noStrike">
                <a:latin typeface="Arial"/>
              </a:endParaRPr>
            </a:p>
          </p:txBody>
        </p:sp>
      </p:grpSp>
      <p:grpSp>
        <p:nvGrpSpPr>
          <p:cNvPr id="357" name="Google Shape;480;p38"/>
          <p:cNvGrpSpPr/>
          <p:nvPr/>
        </p:nvGrpSpPr>
        <p:grpSpPr>
          <a:xfrm>
            <a:off x="2803680" y="4787280"/>
            <a:ext cx="3111480" cy="1292400"/>
            <a:chOff x="2803680" y="4787280"/>
            <a:chExt cx="3111480" cy="1292400"/>
          </a:xfrm>
        </p:grpSpPr>
        <p:sp>
          <p:nvSpPr>
            <p:cNvPr id="358" name="Google Shape;481;p38"/>
            <p:cNvSpPr/>
            <p:nvPr/>
          </p:nvSpPr>
          <p:spPr>
            <a:xfrm>
              <a:off x="2803680" y="4787280"/>
              <a:ext cx="3111480" cy="1158120"/>
            </a:xfrm>
            <a:prstGeom prst="flowChartMagneticDisk">
              <a:avLst/>
            </a:prstGeom>
            <a:solidFill>
              <a:srgbClr val="76a5af"/>
            </a:solidFill>
            <a:ln w="19050">
              <a:solidFill>
                <a:srgbClr val="45818e"/>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Secret</a:t>
              </a:r>
              <a:endParaRPr b="0" lang="en-US" sz="1800" spc="-1" strike="noStrike">
                <a:latin typeface="Arial"/>
              </a:endParaRPr>
            </a:p>
          </p:txBody>
        </p:sp>
        <p:sp>
          <p:nvSpPr>
            <p:cNvPr id="359" name="Google Shape;482;p38"/>
            <p:cNvSpPr/>
            <p:nvPr/>
          </p:nvSpPr>
          <p:spPr>
            <a:xfrm>
              <a:off x="3630600" y="5565960"/>
              <a:ext cx="1460160" cy="5137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i="1" lang="en-US" sz="1400" spc="-1" strike="noStrike">
                  <a:solidFill>
                    <a:srgbClr val="000000"/>
                  </a:solidFill>
                  <a:latin typeface="Arial"/>
                  <a:ea typeface="Arial"/>
                </a:rPr>
                <a:t>pass: pass</a:t>
              </a:r>
              <a:endParaRPr b="0" lang="en-US" sz="1400" spc="-1" strike="noStrike">
                <a:latin typeface="Arial"/>
              </a:endParaRPr>
            </a:p>
          </p:txBody>
        </p:sp>
      </p:grpSp>
      <p:sp>
        <p:nvSpPr>
          <p:cNvPr id="360" name="Google Shape;483;p38"/>
          <p:cNvSpPr/>
          <p:nvPr/>
        </p:nvSpPr>
        <p:spPr>
          <a:xfrm>
            <a:off x="5943600" y="2532240"/>
            <a:ext cx="1197720" cy="2310480"/>
          </a:xfrm>
          <a:custGeom>
            <a:avLst/>
            <a:gdLst/>
            <a:ahLst/>
            <a:rect l="l" t="t" r="r" b="b"/>
            <a:pathLst>
              <a:path w="21600" h="21600">
                <a:moveTo>
                  <a:pt x="0" y="0"/>
                </a:moveTo>
                <a:lnTo>
                  <a:pt x="21600" y="21600"/>
                </a:lnTo>
              </a:path>
            </a:pathLst>
          </a:custGeom>
          <a:noFill/>
          <a:ln w="28575">
            <a:solidFill>
              <a:srgbClr val="44546a"/>
            </a:solidFill>
            <a:prstDash val="dash"/>
            <a:round/>
          </a:ln>
        </p:spPr>
        <p:style>
          <a:lnRef idx="0"/>
          <a:fillRef idx="0"/>
          <a:effectRef idx="0"/>
          <a:fontRef idx="minor"/>
        </p:style>
      </p:sp>
      <p:sp>
        <p:nvSpPr>
          <p:cNvPr id="361" name="Google Shape;484;p38"/>
          <p:cNvSpPr/>
          <p:nvPr/>
        </p:nvSpPr>
        <p:spPr>
          <a:xfrm>
            <a:off x="5943600" y="4026600"/>
            <a:ext cx="1197720" cy="816120"/>
          </a:xfrm>
          <a:custGeom>
            <a:avLst/>
            <a:gdLst/>
            <a:ahLst/>
            <a:rect l="l" t="t" r="r" b="b"/>
            <a:pathLst>
              <a:path w="21600" h="21600">
                <a:moveTo>
                  <a:pt x="0" y="0"/>
                </a:moveTo>
                <a:lnTo>
                  <a:pt x="21600" y="21600"/>
                </a:lnTo>
              </a:path>
            </a:pathLst>
          </a:custGeom>
          <a:noFill/>
          <a:ln w="28575">
            <a:solidFill>
              <a:srgbClr val="44546a"/>
            </a:solidFill>
            <a:prstDash val="dash"/>
            <a:round/>
          </a:ln>
        </p:spPr>
        <p:style>
          <a:lnRef idx="0"/>
          <a:fillRef idx="0"/>
          <a:effectRef idx="0"/>
          <a:fontRef idx="minor"/>
        </p:style>
      </p:sp>
      <p:sp>
        <p:nvSpPr>
          <p:cNvPr id="362" name="Google Shape;485;p38"/>
          <p:cNvSpPr/>
          <p:nvPr/>
        </p:nvSpPr>
        <p:spPr>
          <a:xfrm flipH="1" rot="10800000">
            <a:off x="5915160" y="4843440"/>
            <a:ext cx="1225800" cy="523080"/>
          </a:xfrm>
          <a:custGeom>
            <a:avLst/>
            <a:gdLst/>
            <a:ahLst/>
            <a:rect l="l" t="t" r="r" b="b"/>
            <a:pathLst>
              <a:path w="21600" h="21600">
                <a:moveTo>
                  <a:pt x="0" y="0"/>
                </a:moveTo>
                <a:lnTo>
                  <a:pt x="21600" y="21600"/>
                </a:lnTo>
              </a:path>
            </a:pathLst>
          </a:custGeom>
          <a:noFill/>
          <a:ln w="28575">
            <a:solidFill>
              <a:srgbClr val="44546a"/>
            </a:solidFill>
            <a:prstDash val="dash"/>
            <a:round/>
          </a:ln>
        </p:spPr>
        <p:style>
          <a:lnRef idx="0"/>
          <a:fillRef idx="0"/>
          <a:effectRef idx="0"/>
          <a:fontRef idx="minor"/>
        </p:style>
      </p:sp>
      <p:sp>
        <p:nvSpPr>
          <p:cNvPr id="363" name="Google Shape;486;p38"/>
          <p:cNvSpPr/>
          <p:nvPr/>
        </p:nvSpPr>
        <p:spPr>
          <a:xfrm>
            <a:off x="2775960" y="2627640"/>
            <a:ext cx="3167280" cy="41832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i="1" lang="en-US" sz="1400" spc="-1" strike="noStrike">
                <a:solidFill>
                  <a:srgbClr val="000000"/>
                </a:solidFill>
                <a:latin typeface="Arial"/>
                <a:ea typeface="Arial"/>
              </a:rPr>
              <a:t>/usr/mnt/mydata</a:t>
            </a:r>
            <a:endParaRPr b="0" lang="en-US" sz="1400" spc="-1" strike="noStrike">
              <a:latin typeface="Arial"/>
            </a:endParaRPr>
          </a:p>
        </p:txBody>
      </p:sp>
      <p:sp>
        <p:nvSpPr>
          <p:cNvPr id="364" name="Google Shape;487;p38"/>
          <p:cNvSpPr/>
          <p:nvPr/>
        </p:nvSpPr>
        <p:spPr>
          <a:xfrm>
            <a:off x="1770480" y="2454480"/>
            <a:ext cx="1005120" cy="77400"/>
          </a:xfrm>
          <a:custGeom>
            <a:avLst/>
            <a:gdLst/>
            <a:ahLst/>
            <a:rect l="l" t="t" r="r" b="b"/>
            <a:pathLst>
              <a:path w="21600" h="21600">
                <a:moveTo>
                  <a:pt x="0" y="0"/>
                </a:moveTo>
                <a:lnTo>
                  <a:pt x="21600" y="21600"/>
                </a:lnTo>
              </a:path>
            </a:pathLst>
          </a:custGeom>
          <a:noFill/>
          <a:ln w="28575">
            <a:solidFill>
              <a:srgbClr val="44546a"/>
            </a:solidFill>
            <a:prstDash val="dash"/>
            <a:round/>
          </a:ln>
        </p:spPr>
        <p:style>
          <a:lnRef idx="0"/>
          <a:fillRef idx="0"/>
          <a:effectRef idx="0"/>
          <a:fontRef idx="minor"/>
        </p:style>
      </p:sp>
      <p:sp>
        <p:nvSpPr>
          <p:cNvPr id="365" name="Google Shape;488;p38"/>
          <p:cNvSpPr/>
          <p:nvPr/>
        </p:nvSpPr>
        <p:spPr>
          <a:xfrm>
            <a:off x="233640" y="2046240"/>
            <a:ext cx="1536480" cy="816120"/>
          </a:xfrm>
          <a:prstGeom prst="roundRect">
            <a:avLst>
              <a:gd name="adj" fmla="val 16667"/>
            </a:avLst>
          </a:prstGeom>
          <a:solidFill>
            <a:srgbClr val="a4a3d4"/>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1400" spc="-1" strike="noStrike">
                <a:solidFill>
                  <a:srgbClr val="000000"/>
                </a:solidFill>
                <a:latin typeface="Arial"/>
                <a:ea typeface="Arial"/>
              </a:rPr>
              <a:t>Persistent</a:t>
            </a:r>
            <a:endParaRPr b="0" lang="en-US" sz="1400" spc="-1" strike="noStrike">
              <a:latin typeface="Arial"/>
            </a:endParaRPr>
          </a:p>
          <a:p>
            <a:pPr algn="ctr">
              <a:lnSpc>
                <a:spcPct val="100000"/>
              </a:lnSpc>
              <a:buNone/>
              <a:tabLst>
                <a:tab algn="l" pos="0"/>
              </a:tabLst>
            </a:pPr>
            <a:r>
              <a:rPr b="1" lang="en-US" sz="1400" spc="-1" strike="noStrike">
                <a:solidFill>
                  <a:srgbClr val="000000"/>
                </a:solidFill>
                <a:latin typeface="Arial"/>
                <a:ea typeface="Arial"/>
              </a:rPr>
              <a:t>Volume</a:t>
            </a:r>
            <a:endParaRPr b="0" lang="en-US" sz="1400" spc="-1" strike="noStrike">
              <a:latin typeface="Arial"/>
            </a:endParaRPr>
          </a:p>
        </p:txBody>
      </p:sp>
      <p:sp>
        <p:nvSpPr>
          <p:cNvPr id="366" name="Google Shape;489;p38"/>
          <p:cNvSpPr/>
          <p:nvPr/>
        </p:nvSpPr>
        <p:spPr>
          <a:xfrm>
            <a:off x="1001880" y="2862720"/>
            <a:ext cx="54000" cy="429480"/>
          </a:xfrm>
          <a:custGeom>
            <a:avLst/>
            <a:gdLst/>
            <a:ahLst/>
            <a:rect l="l" t="t" r="r" b="b"/>
            <a:pathLst>
              <a:path w="21600" h="21600">
                <a:moveTo>
                  <a:pt x="0" y="0"/>
                </a:moveTo>
                <a:lnTo>
                  <a:pt x="21600" y="21600"/>
                </a:lnTo>
              </a:path>
            </a:pathLst>
          </a:custGeom>
          <a:noFill/>
          <a:ln w="38100">
            <a:solidFill>
              <a:srgbClr val="44546a"/>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Demo</a:t>
            </a:r>
            <a:endParaRPr b="0" lang="en-US" sz="3200" spc="-1" strike="noStrike">
              <a:solidFill>
                <a:srgbClr val="000000"/>
              </a:solidFill>
              <a:latin typeface="Arial"/>
            </a:endParaRPr>
          </a:p>
        </p:txBody>
      </p:sp>
      <p:sp>
        <p:nvSpPr>
          <p:cNvPr id="368" name="PlaceHolder 2"/>
          <p:cNvSpPr>
            <a:spLocks noGrp="1"/>
          </p:cNvSpPr>
          <p:nvPr>
            <p:ph type="sldNum" idx="24"/>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BED1D994-A2AF-44B1-94E1-3D4C1727032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369" name="Google Shape;496;p39"/>
          <p:cNvSpPr/>
          <p:nvPr/>
        </p:nvSpPr>
        <p:spPr>
          <a:xfrm>
            <a:off x="952560" y="324000"/>
            <a:ext cx="11231640" cy="907920"/>
          </a:xfrm>
          <a:prstGeom prst="rect">
            <a:avLst/>
          </a:prstGeom>
          <a:noFill/>
          <a:ln w="0">
            <a:noFill/>
          </a:ln>
        </p:spPr>
        <p:style>
          <a:lnRef idx="0"/>
          <a:fillRef idx="0"/>
          <a:effectRef idx="0"/>
          <a:fontRef idx="minor"/>
        </p:style>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	</a:t>
            </a:r>
            <a:endParaRPr b="0" lang="en-US" sz="3200" spc="-1" strike="noStrike">
              <a:latin typeface="Arial"/>
            </a:endParaRPr>
          </a:p>
        </p:txBody>
      </p:sp>
      <p:sp>
        <p:nvSpPr>
          <p:cNvPr id="370" name="Google Shape;497;p39"/>
          <p:cNvSpPr/>
          <p:nvPr/>
        </p:nvSpPr>
        <p:spPr>
          <a:xfrm>
            <a:off x="-11880" y="1232280"/>
            <a:ext cx="12203640" cy="5304960"/>
          </a:xfrm>
          <a:prstGeom prst="rect">
            <a:avLst/>
          </a:prstGeom>
          <a:gradFill rotWithShape="0">
            <a:gsLst>
              <a:gs pos="0">
                <a:srgbClr val="d9d9d9"/>
              </a:gs>
              <a:gs pos="100000">
                <a:srgbClr val="f3f3f3"/>
              </a:gs>
            </a:gsLst>
            <a:lin ang="5400000"/>
          </a:gradFill>
          <a:ln w="0">
            <a:noFill/>
          </a:ln>
        </p:spPr>
        <p:style>
          <a:lnRef idx="0"/>
          <a:fillRef idx="0"/>
          <a:effectRef idx="0"/>
          <a:fontRef idx="minor"/>
        </p:style>
      </p:sp>
      <p:sp>
        <p:nvSpPr>
          <p:cNvPr id="371" name="Google Shape;498;p39"/>
          <p:cNvSpPr/>
          <p:nvPr/>
        </p:nvSpPr>
        <p:spPr>
          <a:xfrm>
            <a:off x="304920" y="1588320"/>
            <a:ext cx="12191760" cy="3054960"/>
          </a:xfrm>
          <a:prstGeom prst="rect">
            <a:avLst/>
          </a:prstGeom>
          <a:noFill/>
          <a:ln w="0">
            <a:noFill/>
          </a:ln>
        </p:spPr>
        <p:style>
          <a:lnRef idx="0"/>
          <a:fillRef idx="0"/>
          <a:effectRef idx="0"/>
          <a:fontRef idx="minor"/>
        </p:style>
        <p:txBody>
          <a:bodyPr lIns="90000" tIns="46800" anchor="ctr">
            <a:noAutofit/>
          </a:bodyPr>
          <a:p>
            <a:pPr algn="ctr">
              <a:lnSpc>
                <a:spcPct val="90000"/>
              </a:lnSpc>
              <a:buNone/>
              <a:tabLst>
                <a:tab algn="l" pos="0"/>
              </a:tabLst>
            </a:pPr>
            <a:r>
              <a:rPr b="1" lang="en-US" sz="5500" spc="-1" strike="noStrike">
                <a:solidFill>
                  <a:srgbClr val="d9d9d9"/>
                </a:solidFill>
                <a:latin typeface="Calibri"/>
                <a:ea typeface="Calibri"/>
              </a:rPr>
              <a:t>Using PVs and ConfigMaps</a:t>
            </a:r>
            <a:endParaRPr b="0" lang="en-US" sz="5500" spc="-1" strike="noStrike">
              <a:latin typeface="Arial"/>
            </a:endParaRPr>
          </a:p>
        </p:txBody>
      </p:sp>
      <p:sp>
        <p:nvSpPr>
          <p:cNvPr id="372" name="Google Shape;499;p39"/>
          <p:cNvSpPr/>
          <p:nvPr/>
        </p:nvSpPr>
        <p:spPr>
          <a:xfrm>
            <a:off x="0" y="1512000"/>
            <a:ext cx="12191760" cy="3054960"/>
          </a:xfrm>
          <a:prstGeom prst="rect">
            <a:avLst/>
          </a:prstGeom>
          <a:noFill/>
          <a:ln w="0">
            <a:noFill/>
          </a:ln>
        </p:spPr>
        <p:style>
          <a:lnRef idx="0"/>
          <a:fillRef idx="0"/>
          <a:effectRef idx="0"/>
          <a:fontRef idx="minor"/>
        </p:style>
        <p:txBody>
          <a:bodyPr lIns="90000" tIns="46800" anchor="ctr">
            <a:noAutofit/>
          </a:bodyPr>
          <a:p>
            <a:pPr marL="457200" algn="ctr">
              <a:lnSpc>
                <a:spcPct val="90000"/>
              </a:lnSpc>
              <a:buNone/>
              <a:tabLst>
                <a:tab algn="l" pos="0"/>
              </a:tabLst>
            </a:pPr>
            <a:r>
              <a:rPr b="1" lang="en-US" sz="5500" spc="-1" strike="noStrike">
                <a:solidFill>
                  <a:srgbClr val="f17e3a"/>
                </a:solidFill>
                <a:latin typeface="Calibri"/>
                <a:ea typeface="Calibri"/>
              </a:rPr>
              <a:t>Using PVs and ConfigMaps</a:t>
            </a:r>
            <a:endParaRPr b="0" lang="en-US" sz="5500" spc="-1" strike="noStrike">
              <a:latin typeface="Arial"/>
            </a:endParaRPr>
          </a:p>
        </p:txBody>
      </p:sp>
      <p:sp>
        <p:nvSpPr>
          <p:cNvPr id="373" name="Google Shape;500;p39"/>
          <p:cNvSpPr/>
          <p:nvPr/>
        </p:nvSpPr>
        <p:spPr>
          <a:xfrm>
            <a:off x="-18000" y="0"/>
            <a:ext cx="12203640" cy="323640"/>
          </a:xfrm>
          <a:prstGeom prst="rect">
            <a:avLst/>
          </a:prstGeom>
          <a:solidFill>
            <a:srgbClr val="d9d9d9"/>
          </a:solidFill>
          <a:ln w="0">
            <a:noFill/>
          </a:ln>
        </p:spPr>
        <p:style>
          <a:lnRef idx="0"/>
          <a:fillRef idx="0"/>
          <a:effectRef idx="0"/>
          <a:fontRef idx="minor"/>
        </p:style>
      </p:sp>
      <p:sp>
        <p:nvSpPr>
          <p:cNvPr id="374" name="Google Shape;501;p39"/>
          <p:cNvSpPr/>
          <p:nvPr/>
        </p:nvSpPr>
        <p:spPr>
          <a:xfrm>
            <a:off x="-11160" y="333000"/>
            <a:ext cx="12191760" cy="907920"/>
          </a:xfrm>
          <a:prstGeom prst="rect">
            <a:avLst/>
          </a:prstGeom>
          <a:noFill/>
          <a:ln w="28575">
            <a:solidFill>
              <a:srgbClr val="44546a"/>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126" name="PlaceHolder 2"/>
          <p:cNvSpPr>
            <a:spLocks noGrp="1"/>
          </p:cNvSpPr>
          <p:nvPr>
            <p:ph/>
          </p:nvPr>
        </p:nvSpPr>
        <p:spPr>
          <a:xfrm>
            <a:off x="828000" y="1528200"/>
            <a:ext cx="10511640" cy="4679640"/>
          </a:xfrm>
          <a:prstGeom prst="rect">
            <a:avLst/>
          </a:prstGeom>
          <a:noFill/>
          <a:ln w="0">
            <a:noFill/>
          </a:ln>
        </p:spPr>
        <p:txBody>
          <a:bodyPr lIns="90000" tIns="46800" anchor="t">
            <a:noAutofit/>
          </a:bodyPr>
          <a:p>
            <a:pPr marL="457200" indent="-419040">
              <a:lnSpc>
                <a:spcPct val="9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Statefulness</a:t>
            </a:r>
            <a:endParaRPr b="0" lang="en-US" sz="3000" spc="-1" strike="noStrike">
              <a:solidFill>
                <a:srgbClr val="000000"/>
              </a:solidFill>
              <a:latin typeface="Arial"/>
            </a:endParaRPr>
          </a:p>
          <a:p>
            <a:pPr marL="457200">
              <a:lnSpc>
                <a:spcPct val="90000"/>
              </a:lnSpc>
              <a:spcBef>
                <a:spcPts val="1001"/>
              </a:spcBef>
              <a:buNone/>
              <a:tabLst>
                <a:tab algn="l" pos="0"/>
              </a:tabLst>
            </a:pPr>
            <a:endParaRPr b="0" lang="en-US" sz="3000" spc="-1" strike="noStrike">
              <a:solidFill>
                <a:srgbClr val="000000"/>
              </a:solidFill>
              <a:latin typeface="Arial"/>
            </a:endParaRPr>
          </a:p>
          <a:p>
            <a:pPr marL="457200" indent="-419040">
              <a:lnSpc>
                <a:spcPct val="9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ConfigMaps &amp; Secrets</a:t>
            </a:r>
            <a:endParaRPr b="0" lang="en-US" sz="3000" spc="-1" strike="noStrike">
              <a:solidFill>
                <a:srgbClr val="000000"/>
              </a:solidFill>
              <a:latin typeface="Arial"/>
            </a:endParaRPr>
          </a:p>
          <a:p>
            <a:pPr marL="457200">
              <a:lnSpc>
                <a:spcPct val="90000"/>
              </a:lnSpc>
              <a:spcBef>
                <a:spcPts val="1001"/>
              </a:spcBef>
              <a:buNone/>
              <a:tabLst>
                <a:tab algn="l" pos="0"/>
              </a:tabLst>
            </a:pPr>
            <a:endParaRPr b="0" lang="en-US" sz="3000" spc="-1" strike="noStrike">
              <a:solidFill>
                <a:srgbClr val="000000"/>
              </a:solidFill>
              <a:latin typeface="Arial"/>
            </a:endParaRPr>
          </a:p>
          <a:p>
            <a:pPr marL="457200" indent="-419040">
              <a:lnSpc>
                <a:spcPct val="9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Persistent Volumes</a:t>
            </a:r>
            <a:endParaRPr b="0" lang="en-US" sz="3000" spc="-1" strike="noStrike">
              <a:solidFill>
                <a:srgbClr val="000000"/>
              </a:solidFill>
              <a:latin typeface="Arial"/>
            </a:endParaRPr>
          </a:p>
          <a:p>
            <a:pPr marL="457200">
              <a:lnSpc>
                <a:spcPct val="90000"/>
              </a:lnSpc>
              <a:spcBef>
                <a:spcPts val="1001"/>
              </a:spcBef>
              <a:buNone/>
              <a:tabLst>
                <a:tab algn="l" pos="0"/>
              </a:tabLst>
            </a:pPr>
            <a:endParaRPr b="0" lang="en-US" sz="3000" spc="-1" strike="noStrike">
              <a:solidFill>
                <a:srgbClr val="000000"/>
              </a:solidFill>
              <a:latin typeface="Arial"/>
            </a:endParaRPr>
          </a:p>
          <a:p>
            <a:pPr marL="457200" indent="-419040">
              <a:lnSpc>
                <a:spcPct val="9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Demo</a:t>
            </a:r>
            <a:endParaRPr b="0" lang="en-US" sz="3000" spc="-1" strike="noStrike">
              <a:solidFill>
                <a:srgbClr val="000000"/>
              </a:solidFill>
              <a:latin typeface="Arial"/>
            </a:endParaRPr>
          </a:p>
        </p:txBody>
      </p:sp>
      <p:sp>
        <p:nvSpPr>
          <p:cNvPr id="127" name="PlaceHolder 3"/>
          <p:cNvSpPr>
            <a:spLocks noGrp="1"/>
          </p:cNvSpPr>
          <p:nvPr>
            <p:ph type="sldNum" idx="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D34BC802-A2CA-44AE-B319-5F2CA6C50226}"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5" name="PlaceHolder 4"/>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In what ways can my application consume</a:t>
            </a:r>
            <a:endParaRPr b="0" lang="en-US" sz="3200" spc="-1" strike="noStrike">
              <a:solidFill>
                <a:srgbClr val="000000"/>
              </a:solidFill>
              <a:latin typeface="Arial"/>
            </a:endParaRPr>
          </a:p>
          <a:p>
            <a:pPr>
              <a:lnSpc>
                <a:spcPct val="90000"/>
              </a:lnSpc>
              <a:buNone/>
              <a:tabLst>
                <a:tab algn="l" pos="0"/>
              </a:tabLst>
            </a:pPr>
            <a:r>
              <a:rPr b="0" lang="en-US" sz="3200" spc="-1" strike="noStrike">
                <a:solidFill>
                  <a:srgbClr val="233445"/>
                </a:solidFill>
                <a:latin typeface="Helvetica Neue Light"/>
                <a:ea typeface="Helvetica Neue Light"/>
              </a:rPr>
              <a:t>    </a:t>
            </a:r>
            <a:r>
              <a:rPr b="0" lang="en-US" sz="3200" spc="-1" strike="noStrike">
                <a:solidFill>
                  <a:srgbClr val="233445"/>
                </a:solidFill>
                <a:latin typeface="Helvetica Neue Light"/>
                <a:ea typeface="Helvetica Neue Light"/>
              </a:rPr>
              <a:t>information from a Secret?</a:t>
            </a:r>
            <a:endParaRPr b="0" lang="en-US" sz="3200" spc="-1" strike="noStrike">
              <a:solidFill>
                <a:srgbClr val="000000"/>
              </a:solidFill>
              <a:latin typeface="Arial"/>
            </a:endParaRPr>
          </a:p>
        </p:txBody>
      </p:sp>
      <p:sp>
        <p:nvSpPr>
          <p:cNvPr id="376" name="PlaceHolder 2"/>
          <p:cNvSpPr>
            <a:spLocks noGrp="1"/>
          </p:cNvSpPr>
          <p:nvPr>
            <p:ph/>
          </p:nvPr>
        </p:nvSpPr>
        <p:spPr>
          <a:xfrm>
            <a:off x="828000" y="1512000"/>
            <a:ext cx="10511640" cy="4679640"/>
          </a:xfrm>
          <a:prstGeom prst="rect">
            <a:avLst/>
          </a:prstGeom>
          <a:noFill/>
          <a:ln w="0">
            <a:noFill/>
          </a:ln>
        </p:spPr>
        <p:txBody>
          <a:bodyPr lIns="90000" tIns="468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Shell environment variables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As volumes, with the filenames equal to the keys and their contents equal to the values.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As arguments to the command that runs my application.</a:t>
            </a:r>
            <a:endParaRPr b="0" lang="en-US" sz="2400" spc="-1" strike="noStrike">
              <a:solidFill>
                <a:srgbClr val="000000"/>
              </a:solidFill>
              <a:latin typeface="Arial"/>
            </a:endParaRPr>
          </a:p>
        </p:txBody>
      </p:sp>
      <p:sp>
        <p:nvSpPr>
          <p:cNvPr id="377" name="PlaceHolder 3"/>
          <p:cNvSpPr>
            <a:spLocks noGrp="1"/>
          </p:cNvSpPr>
          <p:nvPr>
            <p:ph type="sldNum" idx="25"/>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FC059E7-6EFB-4B7C-9693-B0758628ED42}"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What type of data should be stored in a PV?</a:t>
            </a:r>
            <a:endParaRPr b="0" lang="en-US" sz="3200" spc="-1" strike="noStrike">
              <a:solidFill>
                <a:srgbClr val="000000"/>
              </a:solidFill>
              <a:latin typeface="Arial"/>
            </a:endParaRPr>
          </a:p>
        </p:txBody>
      </p:sp>
      <p:sp>
        <p:nvSpPr>
          <p:cNvPr id="379" name="PlaceHolder 2"/>
          <p:cNvSpPr>
            <a:spLocks noGrp="1"/>
          </p:cNvSpPr>
          <p:nvPr>
            <p:ph/>
          </p:nvPr>
        </p:nvSpPr>
        <p:spPr>
          <a:xfrm>
            <a:off x="828000" y="1512000"/>
            <a:ext cx="10511640" cy="4679640"/>
          </a:xfrm>
          <a:prstGeom prst="rect">
            <a:avLst/>
          </a:prstGeom>
          <a:noFill/>
          <a:ln w="0">
            <a:noFill/>
          </a:ln>
        </p:spPr>
        <p:txBody>
          <a:bodyPr lIns="90000" tIns="46800" anchor="t">
            <a:noAutofit/>
          </a:bodyPr>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1. Log files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2. Application source code</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3. Application binaries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4. State shared across pods</a:t>
            </a:r>
            <a:endParaRPr b="0" lang="en-US" sz="2400" spc="-1" strike="noStrike">
              <a:solidFill>
                <a:srgbClr val="000000"/>
              </a:solidFill>
              <a:latin typeface="Arial"/>
            </a:endParaRPr>
          </a:p>
          <a:p>
            <a:pPr>
              <a:lnSpc>
                <a:spcPct val="90000"/>
              </a:lnSpc>
              <a:spcBef>
                <a:spcPts val="1001"/>
              </a:spcBef>
              <a:buNone/>
              <a:tabLst>
                <a:tab algn="l" pos="0"/>
              </a:tabLst>
            </a:pPr>
            <a:endParaRPr b="0" lang="en-US" sz="2400" spc="-1" strike="noStrike">
              <a:solidFill>
                <a:srgbClr val="000000"/>
              </a:solidFill>
              <a:latin typeface="Arial"/>
            </a:endParaRPr>
          </a:p>
          <a:p>
            <a:pPr>
              <a:lnSpc>
                <a:spcPct val="90000"/>
              </a:lnSpc>
              <a:spcBef>
                <a:spcPts val="1001"/>
              </a:spcBef>
              <a:buNone/>
              <a:tabLst>
                <a:tab algn="l" pos="0"/>
              </a:tabLst>
            </a:pPr>
            <a:r>
              <a:rPr b="0" lang="en-US" sz="2400" spc="-1" strike="noStrike">
                <a:solidFill>
                  <a:srgbClr val="3f3f3f"/>
                </a:solidFill>
                <a:latin typeface="Helvetica Neue Light"/>
                <a:ea typeface="Helvetica Neue Light"/>
              </a:rPr>
              <a:t>5. Static content for webpages (large amounts)</a:t>
            </a:r>
            <a:endParaRPr b="0" lang="en-US" sz="2400" spc="-1" strike="noStrike">
              <a:solidFill>
                <a:srgbClr val="000000"/>
              </a:solidFill>
              <a:latin typeface="Arial"/>
            </a:endParaRPr>
          </a:p>
        </p:txBody>
      </p:sp>
      <p:sp>
        <p:nvSpPr>
          <p:cNvPr id="380" name="PlaceHolder 3"/>
          <p:cNvSpPr>
            <a:spLocks noGrp="1"/>
          </p:cNvSpPr>
          <p:nvPr>
            <p:ph type="sldNum" idx="26"/>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7840A85-7163-4DBA-8526-D10B3B0D9742}"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Additional Resources</a:t>
            </a:r>
            <a:endParaRPr b="0" lang="en-US" sz="3200" spc="-1" strike="noStrike">
              <a:solidFill>
                <a:srgbClr val="000000"/>
              </a:solidFill>
              <a:latin typeface="Arial"/>
            </a:endParaRPr>
          </a:p>
        </p:txBody>
      </p:sp>
      <p:sp>
        <p:nvSpPr>
          <p:cNvPr id="382" name="PlaceHolder 2"/>
          <p:cNvSpPr>
            <a:spLocks noGrp="1"/>
          </p:cNvSpPr>
          <p:nvPr>
            <p:ph/>
          </p:nvPr>
        </p:nvSpPr>
        <p:spPr>
          <a:xfrm>
            <a:off x="828000" y="1512000"/>
            <a:ext cx="10511640" cy="5613120"/>
          </a:xfrm>
          <a:prstGeom prst="rect">
            <a:avLst/>
          </a:prstGeom>
          <a:noFill/>
          <a:ln w="0">
            <a:noFill/>
          </a:ln>
        </p:spPr>
        <p:txBody>
          <a:bodyPr lIns="90000" tIns="46800" anchor="t">
            <a:noAutofit/>
          </a:bodyPr>
          <a:p>
            <a:pPr marL="457200" indent="-380880">
              <a:lnSpc>
                <a:spcPct val="90000"/>
              </a:lnSpc>
              <a:spcBef>
                <a:spcPts val="1001"/>
              </a:spcBef>
              <a:buClr>
                <a:srgbClr val="3f3f3f"/>
              </a:buClr>
              <a:buFont typeface="Helvetica Neue Light"/>
              <a:buChar char="•"/>
            </a:pPr>
            <a:r>
              <a:rPr b="0" lang="en-US" sz="2400" spc="-1" strike="noStrike">
                <a:solidFill>
                  <a:srgbClr val="3f3f3f"/>
                </a:solidFill>
                <a:latin typeface="Helvetica Neue Light"/>
                <a:ea typeface="Helvetica Neue Light"/>
              </a:rPr>
              <a:t>StorageClasses - </a:t>
            </a:r>
            <a:r>
              <a:rPr b="0" lang="en-US" sz="2400" spc="-1" strike="noStrike" u="sng">
                <a:solidFill>
                  <a:srgbClr val="0563c1"/>
                </a:solidFill>
                <a:uFillTx/>
                <a:latin typeface="Helvetica Neue Light"/>
                <a:ea typeface="Helvetica Neue Light"/>
                <a:hlinkClick r:id="rId1"/>
              </a:rPr>
              <a:t>https://kubernetes.io/docs/concepts/storage/storage-classes/</a:t>
            </a:r>
            <a:r>
              <a:rPr b="0" lang="en-US" sz="2400" spc="-1" strike="noStrike">
                <a:solidFill>
                  <a:srgbClr val="3f3f3f"/>
                </a:solidFill>
                <a:latin typeface="Helvetica Neue Light"/>
                <a:ea typeface="Helvetica Neue Light"/>
              </a:rPr>
              <a:t> </a:t>
            </a: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indent="-380880">
              <a:lnSpc>
                <a:spcPct val="90000"/>
              </a:lnSpc>
              <a:spcBef>
                <a:spcPts val="1001"/>
              </a:spcBef>
              <a:buClr>
                <a:srgbClr val="3f3f3f"/>
              </a:buClr>
              <a:buFont typeface="Helvetica Neue Light"/>
              <a:buChar char="•"/>
              <a:tabLst>
                <a:tab algn="l" pos="0"/>
              </a:tabLst>
            </a:pPr>
            <a:r>
              <a:rPr b="0" lang="en-US" sz="2400" spc="-1" strike="noStrike">
                <a:solidFill>
                  <a:srgbClr val="3f3f3f"/>
                </a:solidFill>
                <a:latin typeface="Helvetica Neue Light"/>
                <a:ea typeface="Helvetica Neue Light"/>
              </a:rPr>
              <a:t>PersistentVolumes - </a:t>
            </a:r>
            <a:br>
              <a:rPr sz="2400"/>
            </a:br>
            <a:r>
              <a:rPr b="0" lang="en-US" sz="2400" spc="-1" strike="noStrike" u="sng">
                <a:solidFill>
                  <a:srgbClr val="0563c1"/>
                </a:solidFill>
                <a:uFillTx/>
                <a:latin typeface="Helvetica Neue Light"/>
                <a:ea typeface="Helvetica Neue Light"/>
                <a:hlinkClick r:id="rId2"/>
              </a:rPr>
              <a:t>https://kubernetes.io/docs/concepts/storage/persistent-volumes/</a:t>
            </a:r>
            <a:r>
              <a:rPr b="0" lang="en-US" sz="2400" spc="-1" strike="noStrike">
                <a:solidFill>
                  <a:srgbClr val="3f3f3f"/>
                </a:solidFill>
                <a:latin typeface="Helvetica Neue Light"/>
                <a:ea typeface="Helvetica Neue Light"/>
              </a:rPr>
              <a:t> </a:t>
            </a: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indent="-380880">
              <a:lnSpc>
                <a:spcPct val="90000"/>
              </a:lnSpc>
              <a:spcBef>
                <a:spcPts val="1001"/>
              </a:spcBef>
              <a:buClr>
                <a:srgbClr val="3f3f3f"/>
              </a:buClr>
              <a:buFont typeface="Helvetica Neue Light"/>
              <a:buChar char="•"/>
              <a:tabLst>
                <a:tab algn="l" pos="0"/>
              </a:tabLst>
            </a:pPr>
            <a:r>
              <a:rPr b="0" lang="en-US" sz="2400" spc="-1" strike="noStrike">
                <a:solidFill>
                  <a:srgbClr val="3f3f3f"/>
                </a:solidFill>
                <a:latin typeface="Helvetica Neue Light"/>
                <a:ea typeface="Helvetica Neue Light"/>
              </a:rPr>
              <a:t>Secrets - </a:t>
            </a:r>
            <a:br>
              <a:rPr sz="2400"/>
            </a:br>
            <a:r>
              <a:rPr b="0" lang="en-US" sz="2400" spc="-1" strike="noStrike" u="sng">
                <a:solidFill>
                  <a:srgbClr val="0563c1"/>
                </a:solidFill>
                <a:uFillTx/>
                <a:latin typeface="Helvetica Neue Light"/>
                <a:ea typeface="Helvetica Neue Light"/>
                <a:hlinkClick r:id="rId3"/>
              </a:rPr>
              <a:t>https://kubernetes.io/docs/concepts/configuration/secret/</a:t>
            </a:r>
            <a:r>
              <a:rPr b="0" lang="en-US" sz="2400" spc="-1" strike="noStrike">
                <a:solidFill>
                  <a:srgbClr val="3f3f3f"/>
                </a:solidFill>
                <a:latin typeface="Helvetica Neue Light"/>
                <a:ea typeface="Helvetica Neue Light"/>
              </a:rPr>
              <a:t> </a:t>
            </a: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a:p>
            <a:pPr marL="457200">
              <a:lnSpc>
                <a:spcPct val="90000"/>
              </a:lnSpc>
              <a:spcBef>
                <a:spcPts val="1001"/>
              </a:spcBef>
              <a:buNone/>
              <a:tabLst>
                <a:tab algn="l" pos="0"/>
              </a:tabLst>
            </a:pPr>
            <a:endParaRPr b="0" lang="en-US" sz="2400" spc="-1" strike="noStrike">
              <a:solidFill>
                <a:srgbClr val="000000"/>
              </a:solidFill>
              <a:latin typeface="Arial"/>
            </a:endParaRPr>
          </a:p>
        </p:txBody>
      </p:sp>
      <p:sp>
        <p:nvSpPr>
          <p:cNvPr id="383" name="PlaceHolder 3"/>
          <p:cNvSpPr>
            <a:spLocks noGrp="1"/>
          </p:cNvSpPr>
          <p:nvPr>
            <p:ph type="sldNum" idx="27"/>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34795698-D0A1-4A6A-A753-7BE3221D64F9}"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What about configs?</a:t>
            </a:r>
            <a:endParaRPr b="0" lang="en-US" sz="3200" spc="-1" strike="noStrike">
              <a:solidFill>
                <a:srgbClr val="000000"/>
              </a:solidFill>
              <a:latin typeface="Arial"/>
            </a:endParaRPr>
          </a:p>
        </p:txBody>
      </p:sp>
      <p:sp>
        <p:nvSpPr>
          <p:cNvPr id="129" name="PlaceHolder 2"/>
          <p:cNvSpPr>
            <a:spLocks noGrp="1"/>
          </p:cNvSpPr>
          <p:nvPr>
            <p:ph type="sldNum" idx="8"/>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E81BBD46-7C12-43BC-92F9-C0D77296B2F5}"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130" name="Google Shape;168;p22"/>
          <p:cNvGrpSpPr/>
          <p:nvPr/>
        </p:nvGrpSpPr>
        <p:grpSpPr>
          <a:xfrm>
            <a:off x="714960" y="1891080"/>
            <a:ext cx="4590720" cy="4232880"/>
            <a:chOff x="714960" y="1891080"/>
            <a:chExt cx="4590720" cy="4232880"/>
          </a:xfrm>
        </p:grpSpPr>
        <p:sp>
          <p:nvSpPr>
            <p:cNvPr id="131" name="Google Shape;169;p22"/>
            <p:cNvSpPr/>
            <p:nvPr/>
          </p:nvSpPr>
          <p:spPr>
            <a:xfrm>
              <a:off x="714960" y="1891080"/>
              <a:ext cx="4590720" cy="4232880"/>
            </a:xfrm>
            <a:prstGeom prst="roundRect">
              <a:avLst>
                <a:gd name="adj" fmla="val 16667"/>
              </a:avLst>
            </a:prstGeom>
            <a:solidFill>
              <a:schemeClr val="lt2"/>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3000" spc="-1" strike="noStrike">
                  <a:solidFill>
                    <a:srgbClr val="000000"/>
                  </a:solidFill>
                  <a:latin typeface="Arial"/>
                  <a:ea typeface="Arial"/>
                </a:rPr>
                <a:t>Dev</a:t>
              </a:r>
              <a:endParaRPr b="0" lang="en-US" sz="3000" spc="-1" strike="noStrike">
                <a:latin typeface="Arial"/>
              </a:endParaRPr>
            </a:p>
          </p:txBody>
        </p:sp>
        <p:sp>
          <p:nvSpPr>
            <p:cNvPr id="132" name="Google Shape;170;p22"/>
            <p:cNvSpPr/>
            <p:nvPr/>
          </p:nvSpPr>
          <p:spPr>
            <a:xfrm>
              <a:off x="1559160" y="2248920"/>
              <a:ext cx="2902320" cy="1158120"/>
            </a:xfrm>
            <a:prstGeom prst="flowChartMagneticDisk">
              <a:avLst/>
            </a:prstGeom>
            <a:solidFill>
              <a:srgbClr val="76a5af"/>
            </a:solidFill>
            <a:ln w="19050">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Dev DB Config</a:t>
              </a:r>
              <a:endParaRPr b="0" lang="en-US" sz="1800" spc="-1" strike="noStrike">
                <a:latin typeface="Arial"/>
              </a:endParaRPr>
            </a:p>
          </p:txBody>
        </p:sp>
      </p:grpSp>
      <p:grpSp>
        <p:nvGrpSpPr>
          <p:cNvPr id="133" name="Google Shape;171;p22"/>
          <p:cNvGrpSpPr/>
          <p:nvPr/>
        </p:nvGrpSpPr>
        <p:grpSpPr>
          <a:xfrm>
            <a:off x="6596640" y="1891080"/>
            <a:ext cx="4590720" cy="4232880"/>
            <a:chOff x="6596640" y="1891080"/>
            <a:chExt cx="4590720" cy="4232880"/>
          </a:xfrm>
        </p:grpSpPr>
        <p:sp>
          <p:nvSpPr>
            <p:cNvPr id="134" name="Google Shape;172;p22"/>
            <p:cNvSpPr/>
            <p:nvPr/>
          </p:nvSpPr>
          <p:spPr>
            <a:xfrm>
              <a:off x="6596640" y="1891080"/>
              <a:ext cx="4590720" cy="4232880"/>
            </a:xfrm>
            <a:prstGeom prst="roundRect">
              <a:avLst>
                <a:gd name="adj" fmla="val 16667"/>
              </a:avLst>
            </a:prstGeom>
            <a:solidFill>
              <a:schemeClr val="lt2"/>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3000" spc="-1" strike="noStrike">
                  <a:solidFill>
                    <a:srgbClr val="000000"/>
                  </a:solidFill>
                  <a:latin typeface="Arial"/>
                  <a:ea typeface="Arial"/>
                </a:rPr>
                <a:t>Prod</a:t>
              </a:r>
              <a:endParaRPr b="0" lang="en-US" sz="3000" spc="-1" strike="noStrike">
                <a:latin typeface="Arial"/>
              </a:endParaRPr>
            </a:p>
          </p:txBody>
        </p:sp>
        <p:sp>
          <p:nvSpPr>
            <p:cNvPr id="135" name="Google Shape;173;p22"/>
            <p:cNvSpPr/>
            <p:nvPr/>
          </p:nvSpPr>
          <p:spPr>
            <a:xfrm>
              <a:off x="7440480" y="2248920"/>
              <a:ext cx="2902320" cy="1158120"/>
            </a:xfrm>
            <a:prstGeom prst="flowChartMagneticDisk">
              <a:avLst/>
            </a:prstGeom>
            <a:solidFill>
              <a:srgbClr val="76a5af"/>
            </a:solidFill>
            <a:ln w="19050">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Prod DB Config</a:t>
              </a:r>
              <a:endParaRPr b="0" lang="en-US" sz="1800" spc="-1" strike="noStrike">
                <a:latin typeface="Arial"/>
              </a:endParaRPr>
            </a:p>
          </p:txBody>
        </p:sp>
      </p:grpSp>
      <p:grpSp>
        <p:nvGrpSpPr>
          <p:cNvPr id="136" name="Google Shape;174;p22"/>
          <p:cNvGrpSpPr/>
          <p:nvPr/>
        </p:nvGrpSpPr>
        <p:grpSpPr>
          <a:xfrm>
            <a:off x="1045800" y="4825800"/>
            <a:ext cx="1789920" cy="954000"/>
            <a:chOff x="1045800" y="4825800"/>
            <a:chExt cx="1789920" cy="954000"/>
          </a:xfrm>
        </p:grpSpPr>
        <p:grpSp>
          <p:nvGrpSpPr>
            <p:cNvPr id="137" name="Google Shape;175;p22"/>
            <p:cNvGrpSpPr/>
            <p:nvPr/>
          </p:nvGrpSpPr>
          <p:grpSpPr>
            <a:xfrm>
              <a:off x="1045800" y="4825800"/>
              <a:ext cx="1789920" cy="954000"/>
              <a:chOff x="1045800" y="4825800"/>
              <a:chExt cx="1789920" cy="954000"/>
            </a:xfrm>
          </p:grpSpPr>
          <p:sp>
            <p:nvSpPr>
              <p:cNvPr id="138" name="Google Shape;176;p22"/>
              <p:cNvSpPr/>
              <p:nvPr/>
            </p:nvSpPr>
            <p:spPr>
              <a:xfrm>
                <a:off x="1045800" y="4825800"/>
                <a:ext cx="1789920" cy="954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39" name="Google Shape;177;p22"/>
              <p:cNvSpPr/>
              <p:nvPr/>
            </p:nvSpPr>
            <p:spPr>
              <a:xfrm>
                <a:off x="1287720" y="4952880"/>
                <a:ext cx="1303560" cy="546120"/>
              </a:xfrm>
              <a:prstGeom prst="rect">
                <a:avLst/>
              </a:prstGeom>
              <a:solidFill>
                <a:srgbClr val="44546a">
                  <a:alpha val="46000"/>
                </a:srgbClr>
              </a:solidFill>
              <a:ln w="9525">
                <a:solidFill>
                  <a:srgbClr val="44546a"/>
                </a:solidFill>
                <a:round/>
              </a:ln>
            </p:spPr>
            <p:style>
              <a:lnRef idx="0"/>
              <a:fillRef idx="0"/>
              <a:effectRef idx="0"/>
              <a:fontRef idx="minor"/>
            </p:style>
          </p:sp>
          <p:sp>
            <p:nvSpPr>
              <p:cNvPr id="140" name="Google Shape;178;p22"/>
              <p:cNvSpPr/>
              <p:nvPr/>
            </p:nvSpPr>
            <p:spPr>
              <a:xfrm>
                <a:off x="1377000" y="5056200"/>
                <a:ext cx="1127160" cy="3751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141" name="Google Shape;179;p22"/>
            <p:cNvSpPr/>
            <p:nvPr/>
          </p:nvSpPr>
          <p:spPr>
            <a:xfrm>
              <a:off x="1549800" y="5499720"/>
              <a:ext cx="781560" cy="280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nvGrpSpPr>
          <p:cNvPr id="142" name="Google Shape;180;p22"/>
          <p:cNvGrpSpPr/>
          <p:nvPr/>
        </p:nvGrpSpPr>
        <p:grpSpPr>
          <a:xfrm>
            <a:off x="3192480" y="4825800"/>
            <a:ext cx="1789920" cy="954000"/>
            <a:chOff x="3192480" y="4825800"/>
            <a:chExt cx="1789920" cy="954000"/>
          </a:xfrm>
        </p:grpSpPr>
        <p:grpSp>
          <p:nvGrpSpPr>
            <p:cNvPr id="143" name="Google Shape;181;p22"/>
            <p:cNvGrpSpPr/>
            <p:nvPr/>
          </p:nvGrpSpPr>
          <p:grpSpPr>
            <a:xfrm>
              <a:off x="3192480" y="4825800"/>
              <a:ext cx="1789920" cy="954000"/>
              <a:chOff x="3192480" y="4825800"/>
              <a:chExt cx="1789920" cy="954000"/>
            </a:xfrm>
          </p:grpSpPr>
          <p:sp>
            <p:nvSpPr>
              <p:cNvPr id="144" name="Google Shape;182;p22"/>
              <p:cNvSpPr/>
              <p:nvPr/>
            </p:nvSpPr>
            <p:spPr>
              <a:xfrm>
                <a:off x="3192480" y="4825800"/>
                <a:ext cx="1789920" cy="954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45" name="Google Shape;183;p22"/>
              <p:cNvSpPr/>
              <p:nvPr/>
            </p:nvSpPr>
            <p:spPr>
              <a:xfrm>
                <a:off x="3434400" y="4952880"/>
                <a:ext cx="1303560" cy="546120"/>
              </a:xfrm>
              <a:prstGeom prst="rect">
                <a:avLst/>
              </a:prstGeom>
              <a:solidFill>
                <a:srgbClr val="44546a">
                  <a:alpha val="46000"/>
                </a:srgbClr>
              </a:solidFill>
              <a:ln w="9525">
                <a:solidFill>
                  <a:srgbClr val="44546a"/>
                </a:solidFill>
                <a:round/>
              </a:ln>
            </p:spPr>
            <p:style>
              <a:lnRef idx="0"/>
              <a:fillRef idx="0"/>
              <a:effectRef idx="0"/>
              <a:fontRef idx="minor"/>
            </p:style>
          </p:sp>
          <p:sp>
            <p:nvSpPr>
              <p:cNvPr id="146" name="Google Shape;184;p22"/>
              <p:cNvSpPr/>
              <p:nvPr/>
            </p:nvSpPr>
            <p:spPr>
              <a:xfrm>
                <a:off x="3523680" y="5056200"/>
                <a:ext cx="1127160" cy="3751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147" name="Google Shape;185;p22"/>
            <p:cNvSpPr/>
            <p:nvPr/>
          </p:nvSpPr>
          <p:spPr>
            <a:xfrm>
              <a:off x="3696840" y="5499720"/>
              <a:ext cx="781560" cy="280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nvGrpSpPr>
          <p:cNvPr id="148" name="Google Shape;186;p22"/>
          <p:cNvGrpSpPr/>
          <p:nvPr/>
        </p:nvGrpSpPr>
        <p:grpSpPr>
          <a:xfrm>
            <a:off x="6923520" y="4825800"/>
            <a:ext cx="1789920" cy="954000"/>
            <a:chOff x="6923520" y="4825800"/>
            <a:chExt cx="1789920" cy="954000"/>
          </a:xfrm>
        </p:grpSpPr>
        <p:grpSp>
          <p:nvGrpSpPr>
            <p:cNvPr id="149" name="Google Shape;187;p22"/>
            <p:cNvGrpSpPr/>
            <p:nvPr/>
          </p:nvGrpSpPr>
          <p:grpSpPr>
            <a:xfrm>
              <a:off x="6923520" y="4825800"/>
              <a:ext cx="1789920" cy="954000"/>
              <a:chOff x="6923520" y="4825800"/>
              <a:chExt cx="1789920" cy="954000"/>
            </a:xfrm>
          </p:grpSpPr>
          <p:sp>
            <p:nvSpPr>
              <p:cNvPr id="150" name="Google Shape;188;p22"/>
              <p:cNvSpPr/>
              <p:nvPr/>
            </p:nvSpPr>
            <p:spPr>
              <a:xfrm>
                <a:off x="6923520" y="4825800"/>
                <a:ext cx="1789920" cy="954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51" name="Google Shape;189;p22"/>
              <p:cNvSpPr/>
              <p:nvPr/>
            </p:nvSpPr>
            <p:spPr>
              <a:xfrm>
                <a:off x="7165440" y="4952880"/>
                <a:ext cx="1303560" cy="546120"/>
              </a:xfrm>
              <a:prstGeom prst="rect">
                <a:avLst/>
              </a:prstGeom>
              <a:solidFill>
                <a:srgbClr val="44546a">
                  <a:alpha val="46000"/>
                </a:srgbClr>
              </a:solidFill>
              <a:ln w="9525">
                <a:solidFill>
                  <a:srgbClr val="44546a"/>
                </a:solidFill>
                <a:round/>
              </a:ln>
            </p:spPr>
            <p:style>
              <a:lnRef idx="0"/>
              <a:fillRef idx="0"/>
              <a:effectRef idx="0"/>
              <a:fontRef idx="minor"/>
            </p:style>
          </p:sp>
          <p:sp>
            <p:nvSpPr>
              <p:cNvPr id="152" name="Google Shape;190;p22"/>
              <p:cNvSpPr/>
              <p:nvPr/>
            </p:nvSpPr>
            <p:spPr>
              <a:xfrm>
                <a:off x="7254720" y="5056200"/>
                <a:ext cx="1127160" cy="3751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153" name="Google Shape;191;p22"/>
            <p:cNvSpPr/>
            <p:nvPr/>
          </p:nvSpPr>
          <p:spPr>
            <a:xfrm>
              <a:off x="7427520" y="5499720"/>
              <a:ext cx="781560" cy="280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nvGrpSpPr>
          <p:cNvPr id="154" name="Google Shape;192;p22"/>
          <p:cNvGrpSpPr/>
          <p:nvPr/>
        </p:nvGrpSpPr>
        <p:grpSpPr>
          <a:xfrm>
            <a:off x="9070200" y="4825800"/>
            <a:ext cx="1789920" cy="954000"/>
            <a:chOff x="9070200" y="4825800"/>
            <a:chExt cx="1789920" cy="954000"/>
          </a:xfrm>
        </p:grpSpPr>
        <p:grpSp>
          <p:nvGrpSpPr>
            <p:cNvPr id="155" name="Google Shape;193;p22"/>
            <p:cNvGrpSpPr/>
            <p:nvPr/>
          </p:nvGrpSpPr>
          <p:grpSpPr>
            <a:xfrm>
              <a:off x="9070200" y="4825800"/>
              <a:ext cx="1789920" cy="954000"/>
              <a:chOff x="9070200" y="4825800"/>
              <a:chExt cx="1789920" cy="954000"/>
            </a:xfrm>
          </p:grpSpPr>
          <p:sp>
            <p:nvSpPr>
              <p:cNvPr id="156" name="Google Shape;194;p22"/>
              <p:cNvSpPr/>
              <p:nvPr/>
            </p:nvSpPr>
            <p:spPr>
              <a:xfrm>
                <a:off x="9070200" y="4825800"/>
                <a:ext cx="1789920" cy="954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57" name="Google Shape;195;p22"/>
              <p:cNvSpPr/>
              <p:nvPr/>
            </p:nvSpPr>
            <p:spPr>
              <a:xfrm>
                <a:off x="9312120" y="4952880"/>
                <a:ext cx="1303560" cy="546120"/>
              </a:xfrm>
              <a:prstGeom prst="rect">
                <a:avLst/>
              </a:prstGeom>
              <a:solidFill>
                <a:srgbClr val="44546a">
                  <a:alpha val="46000"/>
                </a:srgbClr>
              </a:solidFill>
              <a:ln w="9525">
                <a:solidFill>
                  <a:srgbClr val="44546a"/>
                </a:solidFill>
                <a:round/>
              </a:ln>
            </p:spPr>
            <p:style>
              <a:lnRef idx="0"/>
              <a:fillRef idx="0"/>
              <a:effectRef idx="0"/>
              <a:fontRef idx="minor"/>
            </p:style>
          </p:sp>
          <p:sp>
            <p:nvSpPr>
              <p:cNvPr id="158" name="Google Shape;196;p22"/>
              <p:cNvSpPr/>
              <p:nvPr/>
            </p:nvSpPr>
            <p:spPr>
              <a:xfrm>
                <a:off x="9401400" y="5056200"/>
                <a:ext cx="1127160" cy="3751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159" name="Google Shape;197;p22"/>
            <p:cNvSpPr/>
            <p:nvPr/>
          </p:nvSpPr>
          <p:spPr>
            <a:xfrm>
              <a:off x="9574200" y="5499720"/>
              <a:ext cx="781560" cy="280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What about configs?</a:t>
            </a:r>
            <a:endParaRPr b="0" lang="en-US" sz="3200" spc="-1" strike="noStrike">
              <a:solidFill>
                <a:srgbClr val="000000"/>
              </a:solidFill>
              <a:latin typeface="Arial"/>
            </a:endParaRPr>
          </a:p>
        </p:txBody>
      </p:sp>
      <p:sp>
        <p:nvSpPr>
          <p:cNvPr id="161" name="PlaceHolder 2"/>
          <p:cNvSpPr>
            <a:spLocks noGrp="1"/>
          </p:cNvSpPr>
          <p:nvPr>
            <p:ph type="sldNum" idx="9"/>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C9C5B9E-A951-4EC5-95DA-0D2C47C860BD}"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grpSp>
        <p:nvGrpSpPr>
          <p:cNvPr id="162" name="Google Shape;205;p23"/>
          <p:cNvGrpSpPr/>
          <p:nvPr/>
        </p:nvGrpSpPr>
        <p:grpSpPr>
          <a:xfrm>
            <a:off x="714960" y="1891080"/>
            <a:ext cx="4590720" cy="4232880"/>
            <a:chOff x="714960" y="1891080"/>
            <a:chExt cx="4590720" cy="4232880"/>
          </a:xfrm>
        </p:grpSpPr>
        <p:grpSp>
          <p:nvGrpSpPr>
            <p:cNvPr id="163" name="Google Shape;206;p23"/>
            <p:cNvGrpSpPr/>
            <p:nvPr/>
          </p:nvGrpSpPr>
          <p:grpSpPr>
            <a:xfrm>
              <a:off x="714960" y="1891080"/>
              <a:ext cx="4590720" cy="4232880"/>
              <a:chOff x="714960" y="1891080"/>
              <a:chExt cx="4590720" cy="4232880"/>
            </a:xfrm>
          </p:grpSpPr>
          <p:sp>
            <p:nvSpPr>
              <p:cNvPr id="164" name="Google Shape;207;p23"/>
              <p:cNvSpPr/>
              <p:nvPr/>
            </p:nvSpPr>
            <p:spPr>
              <a:xfrm>
                <a:off x="714960" y="1891080"/>
                <a:ext cx="4590720" cy="4232880"/>
              </a:xfrm>
              <a:prstGeom prst="roundRect">
                <a:avLst>
                  <a:gd name="adj" fmla="val 16667"/>
                </a:avLst>
              </a:prstGeom>
              <a:solidFill>
                <a:schemeClr val="lt2"/>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3000" spc="-1" strike="noStrike">
                    <a:solidFill>
                      <a:srgbClr val="000000"/>
                    </a:solidFill>
                    <a:latin typeface="Arial"/>
                    <a:ea typeface="Arial"/>
                  </a:rPr>
                  <a:t>Dev</a:t>
                </a:r>
                <a:endParaRPr b="0" lang="en-US" sz="3000" spc="-1" strike="noStrike">
                  <a:latin typeface="Arial"/>
                </a:endParaRPr>
              </a:p>
            </p:txBody>
          </p:sp>
          <p:sp>
            <p:nvSpPr>
              <p:cNvPr id="165" name="Google Shape;208;p23"/>
              <p:cNvSpPr/>
              <p:nvPr/>
            </p:nvSpPr>
            <p:spPr>
              <a:xfrm>
                <a:off x="999720" y="2270520"/>
                <a:ext cx="1860120" cy="1158120"/>
              </a:xfrm>
              <a:prstGeom prst="flowChartMagneticDisk">
                <a:avLst/>
              </a:prstGeom>
              <a:solidFill>
                <a:srgbClr val="76a5af"/>
              </a:solidFill>
              <a:ln w="19050">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Dev ConfigMap</a:t>
                </a:r>
                <a:endParaRPr b="0" lang="en-US" sz="1800" spc="-1" strike="noStrike">
                  <a:latin typeface="Arial"/>
                </a:endParaRPr>
              </a:p>
            </p:txBody>
          </p:sp>
        </p:grpSp>
        <p:sp>
          <p:nvSpPr>
            <p:cNvPr id="166" name="Google Shape;209;p23"/>
            <p:cNvSpPr/>
            <p:nvPr/>
          </p:nvSpPr>
          <p:spPr>
            <a:xfrm>
              <a:off x="3183840" y="2270520"/>
              <a:ext cx="1860120" cy="1158120"/>
            </a:xfrm>
            <a:prstGeom prst="flowChartMagneticDisk">
              <a:avLst/>
            </a:prstGeom>
            <a:solidFill>
              <a:srgbClr val="76a5af"/>
            </a:solidFill>
            <a:ln w="19050">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Dev Secret</a:t>
              </a:r>
              <a:endParaRPr b="0" lang="en-US" sz="1800" spc="-1" strike="noStrike">
                <a:latin typeface="Arial"/>
              </a:endParaRPr>
            </a:p>
          </p:txBody>
        </p:sp>
      </p:grpSp>
      <p:grpSp>
        <p:nvGrpSpPr>
          <p:cNvPr id="167" name="Google Shape;210;p23"/>
          <p:cNvGrpSpPr/>
          <p:nvPr/>
        </p:nvGrpSpPr>
        <p:grpSpPr>
          <a:xfrm>
            <a:off x="6749280" y="1891080"/>
            <a:ext cx="4590720" cy="4232880"/>
            <a:chOff x="6749280" y="1891080"/>
            <a:chExt cx="4590720" cy="4232880"/>
          </a:xfrm>
        </p:grpSpPr>
        <p:sp>
          <p:nvSpPr>
            <p:cNvPr id="168" name="Google Shape;211;p23"/>
            <p:cNvSpPr/>
            <p:nvPr/>
          </p:nvSpPr>
          <p:spPr>
            <a:xfrm>
              <a:off x="6749280" y="1891080"/>
              <a:ext cx="4590720" cy="4232880"/>
            </a:xfrm>
            <a:prstGeom prst="roundRect">
              <a:avLst>
                <a:gd name="adj" fmla="val 16667"/>
              </a:avLst>
            </a:prstGeom>
            <a:solidFill>
              <a:schemeClr val="lt2"/>
            </a:solidFill>
            <a:ln w="0">
              <a:noFill/>
            </a:ln>
          </p:spPr>
          <p:style>
            <a:lnRef idx="0"/>
            <a:fillRef idx="0"/>
            <a:effectRef idx="0"/>
            <a:fontRef idx="minor"/>
          </p:style>
          <p:txBody>
            <a:bodyPr tIns="91440" bIns="91440" anchor="ctr">
              <a:noAutofit/>
            </a:bodyPr>
            <a:p>
              <a:pPr algn="ctr">
                <a:lnSpc>
                  <a:spcPct val="100000"/>
                </a:lnSpc>
                <a:buNone/>
                <a:tabLst>
                  <a:tab algn="l" pos="0"/>
                </a:tabLst>
              </a:pPr>
              <a:r>
                <a:rPr b="1" lang="en-US" sz="3000" spc="-1" strike="noStrike">
                  <a:solidFill>
                    <a:srgbClr val="000000"/>
                  </a:solidFill>
                  <a:latin typeface="Arial"/>
                  <a:ea typeface="Arial"/>
                </a:rPr>
                <a:t>Prod</a:t>
              </a:r>
              <a:endParaRPr b="0" lang="en-US" sz="3000" spc="-1" strike="noStrike">
                <a:latin typeface="Arial"/>
              </a:endParaRPr>
            </a:p>
          </p:txBody>
        </p:sp>
        <p:sp>
          <p:nvSpPr>
            <p:cNvPr id="169" name="Google Shape;212;p23"/>
            <p:cNvSpPr/>
            <p:nvPr/>
          </p:nvSpPr>
          <p:spPr>
            <a:xfrm>
              <a:off x="6923880" y="2270520"/>
              <a:ext cx="1969920" cy="1158120"/>
            </a:xfrm>
            <a:prstGeom prst="flowChartMagneticDisk">
              <a:avLst/>
            </a:prstGeom>
            <a:solidFill>
              <a:srgbClr val="76a5af"/>
            </a:solidFill>
            <a:ln w="19050">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Prod ConfigMap</a:t>
              </a:r>
              <a:endParaRPr b="0" lang="en-US" sz="1800" spc="-1" strike="noStrike">
                <a:latin typeface="Arial"/>
              </a:endParaRPr>
            </a:p>
          </p:txBody>
        </p:sp>
      </p:grpSp>
      <p:sp>
        <p:nvSpPr>
          <p:cNvPr id="170" name="Google Shape;213;p23"/>
          <p:cNvSpPr/>
          <p:nvPr/>
        </p:nvSpPr>
        <p:spPr>
          <a:xfrm>
            <a:off x="9164880" y="2270520"/>
            <a:ext cx="1969920" cy="1158120"/>
          </a:xfrm>
          <a:prstGeom prst="flowChartMagneticDisk">
            <a:avLst/>
          </a:prstGeom>
          <a:solidFill>
            <a:srgbClr val="76a5af"/>
          </a:solidFill>
          <a:ln w="19050">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Prod Secret</a:t>
            </a:r>
            <a:endParaRPr b="0" lang="en-US" sz="1800" spc="-1" strike="noStrike">
              <a:latin typeface="Arial"/>
            </a:endParaRPr>
          </a:p>
        </p:txBody>
      </p:sp>
      <p:grpSp>
        <p:nvGrpSpPr>
          <p:cNvPr id="171" name="Google Shape;214;p23"/>
          <p:cNvGrpSpPr/>
          <p:nvPr/>
        </p:nvGrpSpPr>
        <p:grpSpPr>
          <a:xfrm>
            <a:off x="7076160" y="4807080"/>
            <a:ext cx="1789920" cy="954000"/>
            <a:chOff x="7076160" y="4807080"/>
            <a:chExt cx="1789920" cy="954000"/>
          </a:xfrm>
        </p:grpSpPr>
        <p:grpSp>
          <p:nvGrpSpPr>
            <p:cNvPr id="172" name="Google Shape;215;p23"/>
            <p:cNvGrpSpPr/>
            <p:nvPr/>
          </p:nvGrpSpPr>
          <p:grpSpPr>
            <a:xfrm>
              <a:off x="7076160" y="4807080"/>
              <a:ext cx="1789920" cy="954000"/>
              <a:chOff x="7076160" y="4807080"/>
              <a:chExt cx="1789920" cy="954000"/>
            </a:xfrm>
          </p:grpSpPr>
          <p:sp>
            <p:nvSpPr>
              <p:cNvPr id="173" name="Google Shape;216;p23"/>
              <p:cNvSpPr/>
              <p:nvPr/>
            </p:nvSpPr>
            <p:spPr>
              <a:xfrm>
                <a:off x="7076160" y="4807080"/>
                <a:ext cx="1789920" cy="954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74" name="Google Shape;217;p23"/>
              <p:cNvSpPr/>
              <p:nvPr/>
            </p:nvSpPr>
            <p:spPr>
              <a:xfrm>
                <a:off x="7318080" y="4934160"/>
                <a:ext cx="1303560" cy="546120"/>
              </a:xfrm>
              <a:prstGeom prst="rect">
                <a:avLst/>
              </a:prstGeom>
              <a:solidFill>
                <a:srgbClr val="44546a">
                  <a:alpha val="46000"/>
                </a:srgbClr>
              </a:solidFill>
              <a:ln w="9525">
                <a:solidFill>
                  <a:srgbClr val="44546a"/>
                </a:solidFill>
                <a:round/>
              </a:ln>
            </p:spPr>
            <p:style>
              <a:lnRef idx="0"/>
              <a:fillRef idx="0"/>
              <a:effectRef idx="0"/>
              <a:fontRef idx="minor"/>
            </p:style>
          </p:sp>
          <p:sp>
            <p:nvSpPr>
              <p:cNvPr id="175" name="Google Shape;218;p23"/>
              <p:cNvSpPr/>
              <p:nvPr/>
            </p:nvSpPr>
            <p:spPr>
              <a:xfrm>
                <a:off x="7407360" y="5037480"/>
                <a:ext cx="1127160" cy="3751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176" name="Google Shape;219;p23"/>
            <p:cNvSpPr/>
            <p:nvPr/>
          </p:nvSpPr>
          <p:spPr>
            <a:xfrm>
              <a:off x="7580160" y="5481000"/>
              <a:ext cx="781560" cy="280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nvGrpSpPr>
          <p:cNvPr id="177" name="Google Shape;220;p23"/>
          <p:cNvGrpSpPr/>
          <p:nvPr/>
        </p:nvGrpSpPr>
        <p:grpSpPr>
          <a:xfrm>
            <a:off x="9222840" y="4807080"/>
            <a:ext cx="1789920" cy="954000"/>
            <a:chOff x="9222840" y="4807080"/>
            <a:chExt cx="1789920" cy="954000"/>
          </a:xfrm>
        </p:grpSpPr>
        <p:grpSp>
          <p:nvGrpSpPr>
            <p:cNvPr id="178" name="Google Shape;221;p23"/>
            <p:cNvGrpSpPr/>
            <p:nvPr/>
          </p:nvGrpSpPr>
          <p:grpSpPr>
            <a:xfrm>
              <a:off x="9222840" y="4807080"/>
              <a:ext cx="1789920" cy="954000"/>
              <a:chOff x="9222840" y="4807080"/>
              <a:chExt cx="1789920" cy="954000"/>
            </a:xfrm>
          </p:grpSpPr>
          <p:sp>
            <p:nvSpPr>
              <p:cNvPr id="179" name="Google Shape;222;p23"/>
              <p:cNvSpPr/>
              <p:nvPr/>
            </p:nvSpPr>
            <p:spPr>
              <a:xfrm>
                <a:off x="9222840" y="4807080"/>
                <a:ext cx="1789920" cy="954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80" name="Google Shape;223;p23"/>
              <p:cNvSpPr/>
              <p:nvPr/>
            </p:nvSpPr>
            <p:spPr>
              <a:xfrm>
                <a:off x="9464760" y="4934160"/>
                <a:ext cx="1303560" cy="546120"/>
              </a:xfrm>
              <a:prstGeom prst="rect">
                <a:avLst/>
              </a:prstGeom>
              <a:solidFill>
                <a:srgbClr val="44546a">
                  <a:alpha val="46000"/>
                </a:srgbClr>
              </a:solidFill>
              <a:ln w="9525">
                <a:solidFill>
                  <a:srgbClr val="44546a"/>
                </a:solidFill>
                <a:round/>
              </a:ln>
            </p:spPr>
            <p:style>
              <a:lnRef idx="0"/>
              <a:fillRef idx="0"/>
              <a:effectRef idx="0"/>
              <a:fontRef idx="minor"/>
            </p:style>
          </p:sp>
          <p:sp>
            <p:nvSpPr>
              <p:cNvPr id="181" name="Google Shape;224;p23"/>
              <p:cNvSpPr/>
              <p:nvPr/>
            </p:nvSpPr>
            <p:spPr>
              <a:xfrm>
                <a:off x="9554040" y="5037480"/>
                <a:ext cx="1127160" cy="3751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182" name="Google Shape;225;p23"/>
            <p:cNvSpPr/>
            <p:nvPr/>
          </p:nvSpPr>
          <p:spPr>
            <a:xfrm>
              <a:off x="9726840" y="5481000"/>
              <a:ext cx="781560" cy="280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nvGrpSpPr>
          <p:cNvPr id="183" name="Google Shape;226;p23"/>
          <p:cNvGrpSpPr/>
          <p:nvPr/>
        </p:nvGrpSpPr>
        <p:grpSpPr>
          <a:xfrm>
            <a:off x="1045800" y="4825800"/>
            <a:ext cx="1789920" cy="954000"/>
            <a:chOff x="1045800" y="4825800"/>
            <a:chExt cx="1789920" cy="954000"/>
          </a:xfrm>
        </p:grpSpPr>
        <p:grpSp>
          <p:nvGrpSpPr>
            <p:cNvPr id="184" name="Google Shape;227;p23"/>
            <p:cNvGrpSpPr/>
            <p:nvPr/>
          </p:nvGrpSpPr>
          <p:grpSpPr>
            <a:xfrm>
              <a:off x="1045800" y="4825800"/>
              <a:ext cx="1789920" cy="954000"/>
              <a:chOff x="1045800" y="4825800"/>
              <a:chExt cx="1789920" cy="954000"/>
            </a:xfrm>
          </p:grpSpPr>
          <p:sp>
            <p:nvSpPr>
              <p:cNvPr id="185" name="Google Shape;228;p23"/>
              <p:cNvSpPr/>
              <p:nvPr/>
            </p:nvSpPr>
            <p:spPr>
              <a:xfrm>
                <a:off x="1045800" y="4825800"/>
                <a:ext cx="1789920" cy="954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86" name="Google Shape;229;p23"/>
              <p:cNvSpPr/>
              <p:nvPr/>
            </p:nvSpPr>
            <p:spPr>
              <a:xfrm>
                <a:off x="1287720" y="4952880"/>
                <a:ext cx="1303560" cy="546120"/>
              </a:xfrm>
              <a:prstGeom prst="rect">
                <a:avLst/>
              </a:prstGeom>
              <a:solidFill>
                <a:srgbClr val="44546a">
                  <a:alpha val="46000"/>
                </a:srgbClr>
              </a:solidFill>
              <a:ln w="9525">
                <a:solidFill>
                  <a:srgbClr val="44546a"/>
                </a:solidFill>
                <a:round/>
              </a:ln>
            </p:spPr>
            <p:style>
              <a:lnRef idx="0"/>
              <a:fillRef idx="0"/>
              <a:effectRef idx="0"/>
              <a:fontRef idx="minor"/>
            </p:style>
          </p:sp>
          <p:sp>
            <p:nvSpPr>
              <p:cNvPr id="187" name="Google Shape;230;p23"/>
              <p:cNvSpPr/>
              <p:nvPr/>
            </p:nvSpPr>
            <p:spPr>
              <a:xfrm>
                <a:off x="1377000" y="5056200"/>
                <a:ext cx="1127160" cy="3751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188" name="Google Shape;231;p23"/>
            <p:cNvSpPr/>
            <p:nvPr/>
          </p:nvSpPr>
          <p:spPr>
            <a:xfrm>
              <a:off x="1549800" y="5499720"/>
              <a:ext cx="781560" cy="280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grpSp>
        <p:nvGrpSpPr>
          <p:cNvPr id="189" name="Google Shape;232;p23"/>
          <p:cNvGrpSpPr/>
          <p:nvPr/>
        </p:nvGrpSpPr>
        <p:grpSpPr>
          <a:xfrm>
            <a:off x="3192480" y="4825800"/>
            <a:ext cx="1789920" cy="954000"/>
            <a:chOff x="3192480" y="4825800"/>
            <a:chExt cx="1789920" cy="954000"/>
          </a:xfrm>
        </p:grpSpPr>
        <p:grpSp>
          <p:nvGrpSpPr>
            <p:cNvPr id="190" name="Google Shape;233;p23"/>
            <p:cNvGrpSpPr/>
            <p:nvPr/>
          </p:nvGrpSpPr>
          <p:grpSpPr>
            <a:xfrm>
              <a:off x="3192480" y="4825800"/>
              <a:ext cx="1789920" cy="954000"/>
              <a:chOff x="3192480" y="4825800"/>
              <a:chExt cx="1789920" cy="954000"/>
            </a:xfrm>
          </p:grpSpPr>
          <p:sp>
            <p:nvSpPr>
              <p:cNvPr id="191" name="Google Shape;234;p23"/>
              <p:cNvSpPr/>
              <p:nvPr/>
            </p:nvSpPr>
            <p:spPr>
              <a:xfrm>
                <a:off x="3192480" y="4825800"/>
                <a:ext cx="1789920" cy="9540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92" name="Google Shape;235;p23"/>
              <p:cNvSpPr/>
              <p:nvPr/>
            </p:nvSpPr>
            <p:spPr>
              <a:xfrm>
                <a:off x="3434400" y="4952880"/>
                <a:ext cx="1303560" cy="546120"/>
              </a:xfrm>
              <a:prstGeom prst="rect">
                <a:avLst/>
              </a:prstGeom>
              <a:solidFill>
                <a:srgbClr val="44546a">
                  <a:alpha val="46000"/>
                </a:srgbClr>
              </a:solidFill>
              <a:ln w="9525">
                <a:solidFill>
                  <a:srgbClr val="44546a"/>
                </a:solidFill>
                <a:round/>
              </a:ln>
            </p:spPr>
            <p:style>
              <a:lnRef idx="0"/>
              <a:fillRef idx="0"/>
              <a:effectRef idx="0"/>
              <a:fontRef idx="minor"/>
            </p:style>
          </p:sp>
          <p:sp>
            <p:nvSpPr>
              <p:cNvPr id="193" name="Google Shape;236;p23"/>
              <p:cNvSpPr/>
              <p:nvPr/>
            </p:nvSpPr>
            <p:spPr>
              <a:xfrm>
                <a:off x="3523680" y="5056200"/>
                <a:ext cx="1127160" cy="37512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194" name="Google Shape;237;p23"/>
            <p:cNvSpPr/>
            <p:nvPr/>
          </p:nvSpPr>
          <p:spPr>
            <a:xfrm>
              <a:off x="3696840" y="5499720"/>
              <a:ext cx="781560" cy="28008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Google Shape;243;p24"/>
          <p:cNvSpPr/>
          <p:nvPr/>
        </p:nvSpPr>
        <p:spPr>
          <a:xfrm>
            <a:off x="9943560" y="5271840"/>
            <a:ext cx="2033280" cy="108396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196" name="Google Shape;244;p24"/>
          <p:cNvSpPr/>
          <p:nvPr/>
        </p:nvSpPr>
        <p:spPr>
          <a:xfrm>
            <a:off x="10030320" y="3421800"/>
            <a:ext cx="1860120" cy="1158120"/>
          </a:xfrm>
          <a:prstGeom prst="flowChartMagneticDisk">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197"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ConfigMap</a:t>
            </a:r>
            <a:endParaRPr b="0" lang="en-US" sz="3200" spc="-1" strike="noStrike">
              <a:solidFill>
                <a:srgbClr val="000000"/>
              </a:solidFill>
              <a:latin typeface="Arial"/>
            </a:endParaRPr>
          </a:p>
        </p:txBody>
      </p:sp>
      <p:sp>
        <p:nvSpPr>
          <p:cNvPr id="198" name="PlaceHolder 2"/>
          <p:cNvSpPr>
            <a:spLocks noGrp="1"/>
          </p:cNvSpPr>
          <p:nvPr>
            <p:ph type="sldNum" idx="10"/>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962DE1B0-0BD6-4308-89D7-9538C8603111}"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199" name="Google Shape;247;p24"/>
          <p:cNvSpPr/>
          <p:nvPr/>
        </p:nvSpPr>
        <p:spPr>
          <a:xfrm>
            <a:off x="264600" y="1373400"/>
            <a:ext cx="721404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200" spc="-1" strike="noStrike">
                <a:solidFill>
                  <a:srgbClr val="000000"/>
                </a:solidFill>
                <a:latin typeface="Consolas"/>
                <a:ea typeface="Consolas"/>
              </a:rPr>
              <a:t>kind: ConfigMap </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apiVersion: v1 </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metadata:</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name: example-configmap </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data:</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database: mongodb</a:t>
            </a:r>
            <a:endParaRPr b="0" lang="en-US" sz="2200" spc="-1" strike="noStrike">
              <a:latin typeface="Arial"/>
            </a:endParaRPr>
          </a:p>
          <a:p>
            <a:pPr>
              <a:lnSpc>
                <a:spcPct val="100000"/>
              </a:lnSpc>
              <a:buNone/>
              <a:tabLst>
                <a:tab algn="l" pos="0"/>
              </a:tabLst>
            </a:pPr>
            <a:r>
              <a:rPr b="0" lang="en-US" sz="2200" spc="-1" strike="noStrike">
                <a:solidFill>
                  <a:srgbClr val="000000"/>
                </a:solidFill>
                <a:latin typeface="Consolas"/>
                <a:ea typeface="Consolas"/>
              </a:rPr>
              <a:t>  </a:t>
            </a:r>
            <a:r>
              <a:rPr b="0" lang="en-US" sz="2200" spc="-1" strike="noStrike">
                <a:solidFill>
                  <a:srgbClr val="000000"/>
                </a:solidFill>
                <a:latin typeface="Consolas"/>
                <a:ea typeface="Consolas"/>
              </a:rPr>
              <a:t>database_uri: mongodb://localhost:27017</a:t>
            </a:r>
            <a:endParaRPr b="0" lang="en-US" sz="2200" spc="-1" strike="noStrike">
              <a:latin typeface="Arial"/>
            </a:endParaRPr>
          </a:p>
        </p:txBody>
      </p:sp>
      <p:grpSp>
        <p:nvGrpSpPr>
          <p:cNvPr id="200" name="Google Shape;248;p24"/>
          <p:cNvGrpSpPr/>
          <p:nvPr/>
        </p:nvGrpSpPr>
        <p:grpSpPr>
          <a:xfrm>
            <a:off x="7479360" y="1384560"/>
            <a:ext cx="4344840" cy="4948200"/>
            <a:chOff x="7479360" y="1384560"/>
            <a:chExt cx="4344840" cy="4948200"/>
          </a:xfrm>
        </p:grpSpPr>
        <p:sp>
          <p:nvSpPr>
            <p:cNvPr id="201" name="Google Shape;249;p24"/>
            <p:cNvSpPr/>
            <p:nvPr/>
          </p:nvSpPr>
          <p:spPr>
            <a:xfrm>
              <a:off x="9877680" y="3269520"/>
              <a:ext cx="1860120" cy="1158120"/>
            </a:xfrm>
            <a:prstGeom prst="flowChartMagneticDisk">
              <a:avLst/>
            </a:prstGeom>
            <a:solidFill>
              <a:srgbClr val="76a5af"/>
            </a:solidFill>
            <a:ln w="19050">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Dev ConfigMap</a:t>
              </a:r>
              <a:endParaRPr b="0" lang="en-US" sz="1800" spc="-1" strike="noStrike">
                <a:latin typeface="Arial"/>
              </a:endParaRPr>
            </a:p>
          </p:txBody>
        </p:sp>
        <p:grpSp>
          <p:nvGrpSpPr>
            <p:cNvPr id="202" name="Google Shape;250;p24"/>
            <p:cNvGrpSpPr/>
            <p:nvPr/>
          </p:nvGrpSpPr>
          <p:grpSpPr>
            <a:xfrm>
              <a:off x="9790920" y="5119560"/>
              <a:ext cx="2033280" cy="1083960"/>
              <a:chOff x="9790920" y="5119560"/>
              <a:chExt cx="2033280" cy="1083960"/>
            </a:xfrm>
          </p:grpSpPr>
          <p:grpSp>
            <p:nvGrpSpPr>
              <p:cNvPr id="203" name="Google Shape;251;p24"/>
              <p:cNvGrpSpPr/>
              <p:nvPr/>
            </p:nvGrpSpPr>
            <p:grpSpPr>
              <a:xfrm>
                <a:off x="9790920" y="5119560"/>
                <a:ext cx="2033280" cy="1083960"/>
                <a:chOff x="9790920" y="5119560"/>
                <a:chExt cx="2033280" cy="1083960"/>
              </a:xfrm>
            </p:grpSpPr>
            <p:sp>
              <p:nvSpPr>
                <p:cNvPr id="204" name="Google Shape;252;p24"/>
                <p:cNvSpPr/>
                <p:nvPr/>
              </p:nvSpPr>
              <p:spPr>
                <a:xfrm>
                  <a:off x="9790920" y="5119560"/>
                  <a:ext cx="2033280" cy="108396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05" name="Google Shape;253;p24"/>
                <p:cNvSpPr/>
                <p:nvPr/>
              </p:nvSpPr>
              <p:spPr>
                <a:xfrm>
                  <a:off x="10065960" y="5263920"/>
                  <a:ext cx="1480680" cy="620640"/>
                </a:xfrm>
                <a:prstGeom prst="rect">
                  <a:avLst/>
                </a:prstGeom>
                <a:solidFill>
                  <a:srgbClr val="44546a">
                    <a:alpha val="46000"/>
                  </a:srgbClr>
                </a:solidFill>
                <a:ln w="9525">
                  <a:solidFill>
                    <a:srgbClr val="44546a"/>
                  </a:solidFill>
                  <a:round/>
                </a:ln>
              </p:spPr>
              <p:style>
                <a:lnRef idx="0"/>
                <a:fillRef idx="0"/>
                <a:effectRef idx="0"/>
                <a:fontRef idx="minor"/>
              </p:style>
            </p:sp>
            <p:sp>
              <p:nvSpPr>
                <p:cNvPr id="206" name="Google Shape;254;p24"/>
                <p:cNvSpPr/>
                <p:nvPr/>
              </p:nvSpPr>
              <p:spPr>
                <a:xfrm>
                  <a:off x="10167480" y="5381280"/>
                  <a:ext cx="1280520" cy="4262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207" name="Google Shape;255;p24"/>
              <p:cNvSpPr/>
              <p:nvPr/>
            </p:nvSpPr>
            <p:spPr>
              <a:xfrm>
                <a:off x="10363680" y="5884920"/>
                <a:ext cx="888120" cy="3182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sp>
          <p:nvSpPr>
            <p:cNvPr id="208" name="Google Shape;256;p24"/>
            <p:cNvSpPr/>
            <p:nvPr/>
          </p:nvSpPr>
          <p:spPr>
            <a:xfrm rot="5400000">
              <a:off x="6204240" y="2659320"/>
              <a:ext cx="4948200" cy="2398320"/>
            </a:xfrm>
            <a:prstGeom prst="trapezoid">
              <a:avLst>
                <a:gd name="adj" fmla="val 85419"/>
              </a:avLst>
            </a:prstGeom>
            <a:solidFill>
              <a:srgbClr val="76a5af">
                <a:alpha val="48000"/>
              </a:srgbClr>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Google Shape;262;p25"/>
          <p:cNvSpPr/>
          <p:nvPr/>
        </p:nvSpPr>
        <p:spPr>
          <a:xfrm>
            <a:off x="9943560" y="5271840"/>
            <a:ext cx="2033280" cy="108396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10" name="Google Shape;263;p25"/>
          <p:cNvSpPr/>
          <p:nvPr/>
        </p:nvSpPr>
        <p:spPr>
          <a:xfrm>
            <a:off x="10030320" y="3421800"/>
            <a:ext cx="1860120" cy="1158120"/>
          </a:xfrm>
          <a:prstGeom prst="flowChartMagneticDisk">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sp>
      <p:sp>
        <p:nvSpPr>
          <p:cNvPr id="211"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Secret</a:t>
            </a:r>
            <a:endParaRPr b="0" lang="en-US" sz="3200" spc="-1" strike="noStrike">
              <a:solidFill>
                <a:srgbClr val="000000"/>
              </a:solidFill>
              <a:latin typeface="Arial"/>
            </a:endParaRPr>
          </a:p>
        </p:txBody>
      </p:sp>
      <p:sp>
        <p:nvSpPr>
          <p:cNvPr id="212" name="PlaceHolder 2"/>
          <p:cNvSpPr>
            <a:spLocks noGrp="1"/>
          </p:cNvSpPr>
          <p:nvPr>
            <p:ph type="sldNum" idx="11"/>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C5ADDC9F-CF57-4F41-9B1E-43ABD0BDD03F}"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13" name="Google Shape;266;p25"/>
          <p:cNvSpPr/>
          <p:nvPr/>
        </p:nvSpPr>
        <p:spPr>
          <a:xfrm>
            <a:off x="264600" y="1373400"/>
            <a:ext cx="7214040" cy="4970880"/>
          </a:xfrm>
          <a:prstGeom prst="rect">
            <a:avLst/>
          </a:prstGeom>
          <a:no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kind: Secret </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apiVersion: v1 </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example-secret </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db_username: YWRtaW4=</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db_password: amlraTg5M2tkam5zZDlz</a:t>
            </a:r>
            <a:endParaRPr b="0" lang="en-US" sz="2400" spc="-1" strike="noStrike">
              <a:latin typeface="Arial"/>
            </a:endParaRPr>
          </a:p>
          <a:p>
            <a:pPr>
              <a:lnSpc>
                <a:spcPct val="100000"/>
              </a:lnSpc>
              <a:buNone/>
              <a:tabLst>
                <a:tab algn="l" pos="0"/>
              </a:tabLst>
            </a:pPr>
            <a:endParaRPr b="0" lang="en-US" sz="2400" spc="-1" strike="noStrike">
              <a:latin typeface="Arial"/>
            </a:endParaRPr>
          </a:p>
          <a:p>
            <a:pPr>
              <a:lnSpc>
                <a:spcPct val="100000"/>
              </a:lnSpc>
              <a:buNone/>
              <a:tabLst>
                <a:tab algn="l" pos="0"/>
              </a:tabLst>
            </a:pPr>
            <a:endParaRPr b="0" lang="en-US" sz="2400" spc="-1" strike="noStrike">
              <a:latin typeface="Arial"/>
            </a:endParaRPr>
          </a:p>
        </p:txBody>
      </p:sp>
      <p:grpSp>
        <p:nvGrpSpPr>
          <p:cNvPr id="214" name="Google Shape;267;p25"/>
          <p:cNvGrpSpPr/>
          <p:nvPr/>
        </p:nvGrpSpPr>
        <p:grpSpPr>
          <a:xfrm>
            <a:off x="7479360" y="1384560"/>
            <a:ext cx="4344840" cy="4948200"/>
            <a:chOff x="7479360" y="1384560"/>
            <a:chExt cx="4344840" cy="4948200"/>
          </a:xfrm>
        </p:grpSpPr>
        <p:sp>
          <p:nvSpPr>
            <p:cNvPr id="215" name="Google Shape;268;p25"/>
            <p:cNvSpPr/>
            <p:nvPr/>
          </p:nvSpPr>
          <p:spPr>
            <a:xfrm>
              <a:off x="9877680" y="3269520"/>
              <a:ext cx="1860120" cy="1158120"/>
            </a:xfrm>
            <a:prstGeom prst="flowChartMagneticDisk">
              <a:avLst/>
            </a:prstGeom>
            <a:solidFill>
              <a:srgbClr val="76a5af"/>
            </a:solidFill>
            <a:ln w="19050">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000000"/>
                  </a:solidFill>
                  <a:latin typeface="Arial"/>
                  <a:ea typeface="Arial"/>
                </a:rPr>
                <a:t>Dev Secret</a:t>
              </a:r>
              <a:endParaRPr b="0" lang="en-US" sz="1800" spc="-1" strike="noStrike">
                <a:latin typeface="Arial"/>
              </a:endParaRPr>
            </a:p>
          </p:txBody>
        </p:sp>
        <p:grpSp>
          <p:nvGrpSpPr>
            <p:cNvPr id="216" name="Google Shape;269;p25"/>
            <p:cNvGrpSpPr/>
            <p:nvPr/>
          </p:nvGrpSpPr>
          <p:grpSpPr>
            <a:xfrm>
              <a:off x="9790920" y="5119560"/>
              <a:ext cx="2033280" cy="1083960"/>
              <a:chOff x="9790920" y="5119560"/>
              <a:chExt cx="2033280" cy="1083960"/>
            </a:xfrm>
          </p:grpSpPr>
          <p:grpSp>
            <p:nvGrpSpPr>
              <p:cNvPr id="217" name="Google Shape;270;p25"/>
              <p:cNvGrpSpPr/>
              <p:nvPr/>
            </p:nvGrpSpPr>
            <p:grpSpPr>
              <a:xfrm>
                <a:off x="9790920" y="5119560"/>
                <a:ext cx="2033280" cy="1083960"/>
                <a:chOff x="9790920" y="5119560"/>
                <a:chExt cx="2033280" cy="1083960"/>
              </a:xfrm>
            </p:grpSpPr>
            <p:sp>
              <p:nvSpPr>
                <p:cNvPr id="218" name="Google Shape;271;p25"/>
                <p:cNvSpPr/>
                <p:nvPr/>
              </p:nvSpPr>
              <p:spPr>
                <a:xfrm>
                  <a:off x="9790920" y="5119560"/>
                  <a:ext cx="2033280" cy="108396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19" name="Google Shape;272;p25"/>
                <p:cNvSpPr/>
                <p:nvPr/>
              </p:nvSpPr>
              <p:spPr>
                <a:xfrm>
                  <a:off x="10065960" y="5263920"/>
                  <a:ext cx="1480680" cy="620640"/>
                </a:xfrm>
                <a:prstGeom prst="rect">
                  <a:avLst/>
                </a:prstGeom>
                <a:solidFill>
                  <a:srgbClr val="44546a">
                    <a:alpha val="46000"/>
                  </a:srgbClr>
                </a:solidFill>
                <a:ln w="9525">
                  <a:solidFill>
                    <a:srgbClr val="44546a"/>
                  </a:solidFill>
                  <a:round/>
                </a:ln>
              </p:spPr>
              <p:style>
                <a:lnRef idx="0"/>
                <a:fillRef idx="0"/>
                <a:effectRef idx="0"/>
                <a:fontRef idx="minor"/>
              </p:style>
            </p:sp>
            <p:sp>
              <p:nvSpPr>
                <p:cNvPr id="220" name="Google Shape;273;p25"/>
                <p:cNvSpPr/>
                <p:nvPr/>
              </p:nvSpPr>
              <p:spPr>
                <a:xfrm>
                  <a:off x="10167480" y="5381280"/>
                  <a:ext cx="1280520" cy="42624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221" name="Google Shape;274;p25"/>
              <p:cNvSpPr/>
              <p:nvPr/>
            </p:nvSpPr>
            <p:spPr>
              <a:xfrm>
                <a:off x="10363680" y="5884920"/>
                <a:ext cx="888120" cy="31824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sp>
          <p:nvSpPr>
            <p:cNvPr id="222" name="Google Shape;275;p25"/>
            <p:cNvSpPr/>
            <p:nvPr/>
          </p:nvSpPr>
          <p:spPr>
            <a:xfrm rot="5400000">
              <a:off x="6204240" y="2659320"/>
              <a:ext cx="4948200" cy="2398320"/>
            </a:xfrm>
            <a:prstGeom prst="trapezoid">
              <a:avLst>
                <a:gd name="adj" fmla="val 85419"/>
              </a:avLst>
            </a:prstGeom>
            <a:solidFill>
              <a:srgbClr val="76a5af">
                <a:alpha val="48000"/>
              </a:srgbClr>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Google Shape;281;p26"/>
          <p:cNvSpPr/>
          <p:nvPr/>
        </p:nvSpPr>
        <p:spPr>
          <a:xfrm>
            <a:off x="9542520" y="3422520"/>
            <a:ext cx="2326680" cy="1240200"/>
          </a:xfrm>
          <a:prstGeom prst="roundRect">
            <a:avLst>
              <a:gd name="adj" fmla="val 16667"/>
            </a:avLst>
          </a:prstGeom>
          <a:gradFill rotWithShape="0">
            <a:gsLst>
              <a:gs pos="0">
                <a:srgbClr val="d9d9d9"/>
              </a:gs>
              <a:gs pos="100000">
                <a:srgbClr val="f3f3f3"/>
              </a:gs>
            </a:gsLst>
            <a:path path="circle">
              <a:fillToRect l="49000" t="49000" r="51000" b="51000"/>
            </a:path>
          </a:gradFill>
          <a:ln w="0">
            <a:noFill/>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24"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Consuming Secrets as volumes</a:t>
            </a:r>
            <a:endParaRPr b="0" lang="en-US" sz="3200" spc="-1" strike="noStrike">
              <a:solidFill>
                <a:srgbClr val="000000"/>
              </a:solidFill>
              <a:latin typeface="Arial"/>
            </a:endParaRPr>
          </a:p>
        </p:txBody>
      </p:sp>
      <p:sp>
        <p:nvSpPr>
          <p:cNvPr id="225" name="PlaceHolder 2"/>
          <p:cNvSpPr>
            <a:spLocks noGrp="1"/>
          </p:cNvSpPr>
          <p:nvPr>
            <p:ph type="sldNum" idx="12"/>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F5B86FB-FE82-4471-9648-41FE4C90751F}"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26" name="Google Shape;284;p26"/>
          <p:cNvSpPr/>
          <p:nvPr/>
        </p:nvSpPr>
        <p:spPr>
          <a:xfrm>
            <a:off x="264600" y="1373400"/>
            <a:ext cx="6576480" cy="4970880"/>
          </a:xfrm>
          <a:prstGeom prst="rect">
            <a:avLst/>
          </a:prstGeom>
          <a:solidFill>
            <a:srgbClr val="ffffff"/>
          </a:solid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volumeMounts: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myvolume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mountPath: "/etc/secrets"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readOnly: true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volumes: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myvolume</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secret: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secretName: example-secret</a:t>
            </a:r>
            <a:endParaRPr b="0" lang="en-US" sz="2400" spc="-1" strike="noStrike">
              <a:latin typeface="Arial"/>
            </a:endParaRPr>
          </a:p>
        </p:txBody>
      </p:sp>
      <p:sp>
        <p:nvSpPr>
          <p:cNvPr id="227" name="Google Shape;285;p26"/>
          <p:cNvSpPr/>
          <p:nvPr/>
        </p:nvSpPr>
        <p:spPr>
          <a:xfrm>
            <a:off x="525600" y="3269880"/>
            <a:ext cx="6103800" cy="3015720"/>
          </a:xfrm>
          <a:prstGeom prst="rect">
            <a:avLst/>
          </a:prstGeom>
          <a:noFill/>
          <a:ln w="28575">
            <a:solidFill>
              <a:srgbClr val="b6d7a8"/>
            </a:solidFill>
            <a:round/>
          </a:ln>
        </p:spPr>
        <p:style>
          <a:lnRef idx="0"/>
          <a:fillRef idx="0"/>
          <a:effectRef idx="0"/>
          <a:fontRef idx="minor"/>
        </p:style>
      </p:sp>
      <p:sp>
        <p:nvSpPr>
          <p:cNvPr id="228" name="Google Shape;286;p26"/>
          <p:cNvSpPr/>
          <p:nvPr/>
        </p:nvSpPr>
        <p:spPr>
          <a:xfrm>
            <a:off x="7612920" y="4786200"/>
            <a:ext cx="4304160" cy="1406520"/>
          </a:xfrm>
          <a:prstGeom prst="rect">
            <a:avLst/>
          </a:prstGeom>
          <a:noFill/>
          <a:ln w="0">
            <a:noFill/>
          </a:ln>
        </p:spPr>
        <p:style>
          <a:lnRef idx="0"/>
          <a:fillRef idx="0"/>
          <a:effectRef idx="0"/>
          <a:fontRef idx="minor"/>
        </p:style>
      </p:sp>
      <p:sp>
        <p:nvSpPr>
          <p:cNvPr id="229" name="Google Shape;287;p26"/>
          <p:cNvSpPr/>
          <p:nvPr/>
        </p:nvSpPr>
        <p:spPr>
          <a:xfrm>
            <a:off x="9365760" y="5265000"/>
            <a:ext cx="2375280" cy="1078920"/>
          </a:xfrm>
          <a:prstGeom prst="rect">
            <a:avLst/>
          </a:prstGeom>
          <a:solidFill>
            <a:srgbClr val="000000"/>
          </a:solidFill>
          <a:ln w="0">
            <a:noFill/>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ff00"/>
                </a:solidFill>
                <a:latin typeface="Consolas"/>
                <a:ea typeface="Consolas"/>
              </a:rPr>
              <a:t>$  ls /etc/secrets</a:t>
            </a:r>
            <a:endParaRPr b="0" lang="en-US" sz="1400" spc="-1" strike="noStrike">
              <a:latin typeface="Arial"/>
            </a:endParaRPr>
          </a:p>
          <a:p>
            <a:pPr>
              <a:lnSpc>
                <a:spcPct val="100000"/>
              </a:lnSpc>
              <a:buNone/>
              <a:tabLst>
                <a:tab algn="l" pos="0"/>
              </a:tabLst>
            </a:pPr>
            <a:r>
              <a:rPr b="0" lang="en-US" sz="1400" spc="-1" strike="noStrike">
                <a:solidFill>
                  <a:srgbClr val="00ff00"/>
                </a:solidFill>
                <a:latin typeface="Consolas"/>
                <a:ea typeface="Consolas"/>
              </a:rPr>
              <a:t>db_username</a:t>
            </a:r>
            <a:endParaRPr b="0" lang="en-US" sz="1400" spc="-1" strike="noStrike">
              <a:latin typeface="Arial"/>
            </a:endParaRPr>
          </a:p>
          <a:p>
            <a:pPr>
              <a:lnSpc>
                <a:spcPct val="100000"/>
              </a:lnSpc>
              <a:buNone/>
              <a:tabLst>
                <a:tab algn="l" pos="0"/>
              </a:tabLst>
            </a:pPr>
            <a:r>
              <a:rPr b="0" lang="en-US" sz="1400" spc="-1" strike="noStrike">
                <a:solidFill>
                  <a:srgbClr val="00ff00"/>
                </a:solidFill>
                <a:latin typeface="Consolas"/>
                <a:ea typeface="Consolas"/>
              </a:rPr>
              <a:t>db_password</a:t>
            </a:r>
            <a:endParaRPr b="0" lang="en-US" sz="1400" spc="-1" strike="noStrike">
              <a:latin typeface="Arial"/>
            </a:endParaRPr>
          </a:p>
          <a:p>
            <a:pPr>
              <a:lnSpc>
                <a:spcPct val="100000"/>
              </a:lnSpc>
              <a:buNone/>
              <a:tabLst>
                <a:tab algn="l" pos="0"/>
              </a:tabLst>
            </a:pPr>
            <a:endParaRPr b="0" lang="en-US" sz="1400" spc="-1" strike="noStrike">
              <a:latin typeface="Arial"/>
            </a:endParaRPr>
          </a:p>
        </p:txBody>
      </p:sp>
      <p:sp>
        <p:nvSpPr>
          <p:cNvPr id="230" name="Google Shape;288;p26"/>
          <p:cNvSpPr/>
          <p:nvPr/>
        </p:nvSpPr>
        <p:spPr>
          <a:xfrm>
            <a:off x="9365760" y="4914720"/>
            <a:ext cx="2375280" cy="386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400" spc="-1" strike="noStrike">
                <a:solidFill>
                  <a:srgbClr val="000000"/>
                </a:solidFill>
                <a:latin typeface="Helvetica Neue Light"/>
                <a:ea typeface="Helvetica Neue Light"/>
              </a:rPr>
              <a:t>From within container:</a:t>
            </a:r>
            <a:endParaRPr b="0" lang="en-US" sz="1400" spc="-1" strike="noStrike">
              <a:latin typeface="Arial"/>
            </a:endParaRPr>
          </a:p>
        </p:txBody>
      </p:sp>
      <p:sp>
        <p:nvSpPr>
          <p:cNvPr id="231" name="Google Shape;289;p26"/>
          <p:cNvSpPr/>
          <p:nvPr/>
        </p:nvSpPr>
        <p:spPr>
          <a:xfrm rot="5400000">
            <a:off x="5698440" y="2504880"/>
            <a:ext cx="4972320" cy="2709000"/>
          </a:xfrm>
          <a:prstGeom prst="trapezoid">
            <a:avLst>
              <a:gd name="adj" fmla="val 70747"/>
            </a:avLst>
          </a:prstGeom>
          <a:solidFill>
            <a:srgbClr val="93c47d">
              <a:alpha val="36000"/>
            </a:srgbClr>
          </a:solidFill>
          <a:ln w="0">
            <a:noFill/>
          </a:ln>
        </p:spPr>
        <p:style>
          <a:lnRef idx="0"/>
          <a:fillRef idx="0"/>
          <a:effectRef idx="0"/>
          <a:fontRef idx="minor"/>
        </p:style>
      </p:sp>
      <p:grpSp>
        <p:nvGrpSpPr>
          <p:cNvPr id="232" name="Google Shape;290;p26"/>
          <p:cNvGrpSpPr/>
          <p:nvPr/>
        </p:nvGrpSpPr>
        <p:grpSpPr>
          <a:xfrm>
            <a:off x="9390240" y="3269880"/>
            <a:ext cx="2326680" cy="1240200"/>
            <a:chOff x="9390240" y="3269880"/>
            <a:chExt cx="2326680" cy="1240200"/>
          </a:xfrm>
        </p:grpSpPr>
        <p:grpSp>
          <p:nvGrpSpPr>
            <p:cNvPr id="233" name="Google Shape;291;p26"/>
            <p:cNvGrpSpPr/>
            <p:nvPr/>
          </p:nvGrpSpPr>
          <p:grpSpPr>
            <a:xfrm>
              <a:off x="9390240" y="3269880"/>
              <a:ext cx="2326680" cy="1240200"/>
              <a:chOff x="9390240" y="3269880"/>
              <a:chExt cx="2326680" cy="1240200"/>
            </a:xfrm>
          </p:grpSpPr>
          <p:sp>
            <p:nvSpPr>
              <p:cNvPr id="234" name="Google Shape;292;p26"/>
              <p:cNvSpPr/>
              <p:nvPr/>
            </p:nvSpPr>
            <p:spPr>
              <a:xfrm>
                <a:off x="9390240" y="3269880"/>
                <a:ext cx="2326680" cy="12402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35" name="Google Shape;293;p26"/>
              <p:cNvSpPr/>
              <p:nvPr/>
            </p:nvSpPr>
            <p:spPr>
              <a:xfrm>
                <a:off x="9704520" y="3435120"/>
                <a:ext cx="1694520" cy="709920"/>
              </a:xfrm>
              <a:prstGeom prst="rect">
                <a:avLst/>
              </a:prstGeom>
              <a:solidFill>
                <a:srgbClr val="44546a">
                  <a:alpha val="46000"/>
                </a:srgbClr>
              </a:solidFill>
              <a:ln w="9525">
                <a:solidFill>
                  <a:srgbClr val="44546a"/>
                </a:solidFill>
                <a:round/>
              </a:ln>
            </p:spPr>
            <p:style>
              <a:lnRef idx="0"/>
              <a:fillRef idx="0"/>
              <a:effectRef idx="0"/>
              <a:fontRef idx="minor"/>
            </p:style>
          </p:sp>
          <p:sp>
            <p:nvSpPr>
              <p:cNvPr id="236" name="Google Shape;294;p26"/>
              <p:cNvSpPr/>
              <p:nvPr/>
            </p:nvSpPr>
            <p:spPr>
              <a:xfrm>
                <a:off x="9820800" y="3569760"/>
                <a:ext cx="1465560" cy="4878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237" name="Google Shape;295;p26"/>
            <p:cNvSpPr/>
            <p:nvPr/>
          </p:nvSpPr>
          <p:spPr>
            <a:xfrm>
              <a:off x="10045440" y="4145760"/>
              <a:ext cx="1016280" cy="3643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952560" y="324000"/>
            <a:ext cx="11231640" cy="90792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Consuming Secrets as volumes</a:t>
            </a:r>
            <a:endParaRPr b="0" lang="en-US" sz="3200" spc="-1" strike="noStrike">
              <a:solidFill>
                <a:srgbClr val="000000"/>
              </a:solidFill>
              <a:latin typeface="Arial"/>
            </a:endParaRPr>
          </a:p>
        </p:txBody>
      </p:sp>
      <p:sp>
        <p:nvSpPr>
          <p:cNvPr id="239" name="PlaceHolder 2"/>
          <p:cNvSpPr>
            <a:spLocks noGrp="1"/>
          </p:cNvSpPr>
          <p:nvPr>
            <p:ph type="sldNum" idx="13"/>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5AAED1DF-0962-422B-B36F-2C462893EF48}"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240" name="Google Shape;303;p27"/>
          <p:cNvSpPr/>
          <p:nvPr/>
        </p:nvSpPr>
        <p:spPr>
          <a:xfrm>
            <a:off x="264600" y="1373400"/>
            <a:ext cx="6576480" cy="4970880"/>
          </a:xfrm>
          <a:prstGeom prst="rect">
            <a:avLst/>
          </a:prstGeom>
          <a:solidFill>
            <a:srgbClr val="ffffff"/>
          </a:solidFill>
          <a:ln w="19050">
            <a:solidFill>
              <a:srgbClr val="000000"/>
            </a:solidFill>
            <a:round/>
          </a:ln>
        </p:spPr>
        <p:style>
          <a:lnRef idx="0"/>
          <a:fillRef idx="0"/>
          <a:effectRef idx="0"/>
          <a:fontRef idx="minor"/>
        </p:style>
        <p:txBody>
          <a:bodyPr tIns="91440" bIns="91440" anchor="t">
            <a:noAutofit/>
          </a:bodyPr>
          <a:p>
            <a:pPr>
              <a:lnSpc>
                <a:spcPct val="100000"/>
              </a:lnSpc>
              <a:buNone/>
              <a:tabLst>
                <a:tab algn="l" pos="0"/>
              </a:tabLst>
            </a:pPr>
            <a:r>
              <a:rPr b="0" lang="en-US" sz="2400" spc="-1" strike="noStrike">
                <a:solidFill>
                  <a:srgbClr val="000000"/>
                </a:solidFill>
                <a:latin typeface="Consolas"/>
                <a:ea typeface="Consolas"/>
              </a:rPr>
              <a:t>apiVersion: 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kind: Pod</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metadata:</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spec:</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containers:</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name:  myapp</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image: appv1</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envFrom:</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 secretKeyRef:</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        </a:t>
            </a:r>
            <a:r>
              <a:rPr b="0" lang="en-US" sz="2400" spc="-1" strike="noStrike">
                <a:solidFill>
                  <a:srgbClr val="000000"/>
                </a:solidFill>
                <a:latin typeface="Consolas"/>
                <a:ea typeface="Consolas"/>
              </a:rPr>
              <a:t>name: example-secret</a:t>
            </a:r>
            <a:endParaRPr b="0" lang="en-US" sz="2400" spc="-1" strike="noStrike">
              <a:latin typeface="Arial"/>
            </a:endParaRPr>
          </a:p>
          <a:p>
            <a:pPr>
              <a:lnSpc>
                <a:spcPct val="100000"/>
              </a:lnSpc>
              <a:buNone/>
              <a:tabLst>
                <a:tab algn="l" pos="0"/>
              </a:tabLst>
            </a:pPr>
            <a:r>
              <a:rPr b="0" lang="en-US" sz="2400" spc="-1" strike="noStrike">
                <a:solidFill>
                  <a:srgbClr val="000000"/>
                </a:solidFill>
                <a:latin typeface="Consolas"/>
                <a:ea typeface="Consolas"/>
              </a:rPr>
              <a:t>...</a:t>
            </a:r>
            <a:endParaRPr b="0" lang="en-US" sz="2400" spc="-1" strike="noStrike">
              <a:latin typeface="Arial"/>
            </a:endParaRPr>
          </a:p>
          <a:p>
            <a:pPr>
              <a:lnSpc>
                <a:spcPct val="100000"/>
              </a:lnSpc>
              <a:buNone/>
              <a:tabLst>
                <a:tab algn="l" pos="0"/>
              </a:tabLst>
            </a:pPr>
            <a:endParaRPr b="0" lang="en-US" sz="2400" spc="-1" strike="noStrike">
              <a:latin typeface="Arial"/>
            </a:endParaRPr>
          </a:p>
        </p:txBody>
      </p:sp>
      <p:sp>
        <p:nvSpPr>
          <p:cNvPr id="241" name="Google Shape;304;p27"/>
          <p:cNvSpPr/>
          <p:nvPr/>
        </p:nvSpPr>
        <p:spPr>
          <a:xfrm>
            <a:off x="762120" y="4402800"/>
            <a:ext cx="4952880" cy="1194120"/>
          </a:xfrm>
          <a:prstGeom prst="rect">
            <a:avLst/>
          </a:prstGeom>
          <a:noFill/>
          <a:ln w="28575">
            <a:solidFill>
              <a:srgbClr val="b6d7a8"/>
            </a:solidFill>
            <a:round/>
          </a:ln>
        </p:spPr>
        <p:style>
          <a:lnRef idx="0"/>
          <a:fillRef idx="0"/>
          <a:effectRef idx="0"/>
          <a:fontRef idx="minor"/>
        </p:style>
      </p:sp>
      <p:sp>
        <p:nvSpPr>
          <p:cNvPr id="242" name="Google Shape;305;p27"/>
          <p:cNvSpPr/>
          <p:nvPr/>
        </p:nvSpPr>
        <p:spPr>
          <a:xfrm>
            <a:off x="7612920" y="4786200"/>
            <a:ext cx="4304160" cy="1406520"/>
          </a:xfrm>
          <a:prstGeom prst="rect">
            <a:avLst/>
          </a:prstGeom>
          <a:noFill/>
          <a:ln w="0">
            <a:noFill/>
          </a:ln>
        </p:spPr>
        <p:style>
          <a:lnRef idx="0"/>
          <a:fillRef idx="0"/>
          <a:effectRef idx="0"/>
          <a:fontRef idx="minor"/>
        </p:style>
      </p:sp>
      <p:sp>
        <p:nvSpPr>
          <p:cNvPr id="243" name="Google Shape;306;p27"/>
          <p:cNvSpPr/>
          <p:nvPr/>
        </p:nvSpPr>
        <p:spPr>
          <a:xfrm>
            <a:off x="9365760" y="5265000"/>
            <a:ext cx="2375280" cy="1078920"/>
          </a:xfrm>
          <a:prstGeom prst="rect">
            <a:avLst/>
          </a:prstGeom>
          <a:solidFill>
            <a:srgbClr val="000000"/>
          </a:solidFill>
          <a:ln w="0">
            <a:noFill/>
          </a:ln>
        </p:spPr>
        <p:style>
          <a:lnRef idx="0"/>
          <a:fillRef idx="0"/>
          <a:effectRef idx="0"/>
          <a:fontRef idx="minor"/>
        </p:style>
        <p:txBody>
          <a:bodyPr tIns="91440" bIns="91440" anchor="t">
            <a:noAutofit/>
          </a:bodyPr>
          <a:p>
            <a:pPr>
              <a:lnSpc>
                <a:spcPct val="100000"/>
              </a:lnSpc>
              <a:buNone/>
              <a:tabLst>
                <a:tab algn="l" pos="0"/>
              </a:tabLst>
            </a:pPr>
            <a:r>
              <a:rPr b="0" lang="en-US" sz="1400" spc="-1" strike="noStrike">
                <a:solidFill>
                  <a:srgbClr val="00ff00"/>
                </a:solidFill>
                <a:latin typeface="Consolas"/>
                <a:ea typeface="Consolas"/>
              </a:rPr>
              <a:t>$  echo $db_username</a:t>
            </a:r>
            <a:endParaRPr b="0" lang="en-US" sz="1400" spc="-1" strike="noStrike">
              <a:latin typeface="Arial"/>
            </a:endParaRPr>
          </a:p>
          <a:p>
            <a:pPr>
              <a:lnSpc>
                <a:spcPct val="100000"/>
              </a:lnSpc>
              <a:buNone/>
              <a:tabLst>
                <a:tab algn="l" pos="0"/>
              </a:tabLst>
            </a:pPr>
            <a:r>
              <a:rPr b="0" lang="en-US" sz="1400" spc="-1" strike="noStrike">
                <a:solidFill>
                  <a:srgbClr val="00ff00"/>
                </a:solidFill>
                <a:latin typeface="Consolas"/>
                <a:ea typeface="Consolas"/>
              </a:rPr>
              <a:t>admin</a:t>
            </a:r>
            <a:endParaRPr b="0" lang="en-US" sz="1400" spc="-1" strike="noStrike">
              <a:latin typeface="Arial"/>
            </a:endParaRPr>
          </a:p>
          <a:p>
            <a:pPr>
              <a:lnSpc>
                <a:spcPct val="100000"/>
              </a:lnSpc>
              <a:buNone/>
              <a:tabLst>
                <a:tab algn="l" pos="0"/>
              </a:tabLst>
            </a:pPr>
            <a:endParaRPr b="0" lang="en-US" sz="1400" spc="-1" strike="noStrike">
              <a:latin typeface="Arial"/>
            </a:endParaRPr>
          </a:p>
        </p:txBody>
      </p:sp>
      <p:sp>
        <p:nvSpPr>
          <p:cNvPr id="244" name="Google Shape;307;p27"/>
          <p:cNvSpPr/>
          <p:nvPr/>
        </p:nvSpPr>
        <p:spPr>
          <a:xfrm>
            <a:off x="9365760" y="4914720"/>
            <a:ext cx="2375280" cy="386280"/>
          </a:xfrm>
          <a:prstGeom prst="rect">
            <a:avLst/>
          </a:prstGeom>
          <a:noFill/>
          <a:ln w="0">
            <a:noFill/>
          </a:ln>
        </p:spPr>
        <p:style>
          <a:lnRef idx="0"/>
          <a:fillRef idx="0"/>
          <a:effectRef idx="0"/>
          <a:fontRef idx="minor"/>
        </p:style>
        <p:txBody>
          <a:bodyPr tIns="91440" bIns="91440" anchor="t">
            <a:noAutofit/>
          </a:bodyPr>
          <a:p>
            <a:pPr algn="ctr">
              <a:lnSpc>
                <a:spcPct val="100000"/>
              </a:lnSpc>
              <a:buNone/>
              <a:tabLst>
                <a:tab algn="l" pos="0"/>
              </a:tabLst>
            </a:pPr>
            <a:r>
              <a:rPr b="0" lang="en-US" sz="1400" spc="-1" strike="noStrike">
                <a:solidFill>
                  <a:srgbClr val="000000"/>
                </a:solidFill>
                <a:latin typeface="Helvetica Neue Light"/>
                <a:ea typeface="Helvetica Neue Light"/>
              </a:rPr>
              <a:t>From within container:</a:t>
            </a:r>
            <a:endParaRPr b="0" lang="en-US" sz="1400" spc="-1" strike="noStrike">
              <a:latin typeface="Arial"/>
            </a:endParaRPr>
          </a:p>
        </p:txBody>
      </p:sp>
      <p:sp>
        <p:nvSpPr>
          <p:cNvPr id="245" name="Google Shape;308;p27"/>
          <p:cNvSpPr/>
          <p:nvPr/>
        </p:nvSpPr>
        <p:spPr>
          <a:xfrm rot="5400000">
            <a:off x="5698440" y="2504880"/>
            <a:ext cx="4972320" cy="2709000"/>
          </a:xfrm>
          <a:prstGeom prst="trapezoid">
            <a:avLst>
              <a:gd name="adj" fmla="val 70747"/>
            </a:avLst>
          </a:prstGeom>
          <a:solidFill>
            <a:srgbClr val="93c47d">
              <a:alpha val="36000"/>
            </a:srgbClr>
          </a:solidFill>
          <a:ln w="0">
            <a:noFill/>
          </a:ln>
        </p:spPr>
        <p:style>
          <a:lnRef idx="0"/>
          <a:fillRef idx="0"/>
          <a:effectRef idx="0"/>
          <a:fontRef idx="minor"/>
        </p:style>
      </p:sp>
      <p:grpSp>
        <p:nvGrpSpPr>
          <p:cNvPr id="246" name="Google Shape;309;p27"/>
          <p:cNvGrpSpPr/>
          <p:nvPr/>
        </p:nvGrpSpPr>
        <p:grpSpPr>
          <a:xfrm>
            <a:off x="9390240" y="3269880"/>
            <a:ext cx="2326680" cy="1240200"/>
            <a:chOff x="9390240" y="3269880"/>
            <a:chExt cx="2326680" cy="1240200"/>
          </a:xfrm>
        </p:grpSpPr>
        <p:grpSp>
          <p:nvGrpSpPr>
            <p:cNvPr id="247" name="Google Shape;310;p27"/>
            <p:cNvGrpSpPr/>
            <p:nvPr/>
          </p:nvGrpSpPr>
          <p:grpSpPr>
            <a:xfrm>
              <a:off x="9390240" y="3269880"/>
              <a:ext cx="2326680" cy="1240200"/>
              <a:chOff x="9390240" y="3269880"/>
              <a:chExt cx="2326680" cy="1240200"/>
            </a:xfrm>
          </p:grpSpPr>
          <p:sp>
            <p:nvSpPr>
              <p:cNvPr id="248" name="Google Shape;311;p27"/>
              <p:cNvSpPr/>
              <p:nvPr/>
            </p:nvSpPr>
            <p:spPr>
              <a:xfrm>
                <a:off x="9390240" y="3269880"/>
                <a:ext cx="2326680" cy="1240200"/>
              </a:xfrm>
              <a:prstGeom prst="roundRect">
                <a:avLst>
                  <a:gd name="adj" fmla="val 16667"/>
                </a:avLst>
              </a:prstGeom>
              <a:solidFill>
                <a:srgbClr val="7ea3ce"/>
              </a:solidFill>
              <a:ln w="9525">
                <a:solidFill>
                  <a:srgbClr val="44546a"/>
                </a:solidFill>
                <a:round/>
              </a:ln>
            </p:spPr>
            <p:style>
              <a:lnRef idx="0"/>
              <a:fillRef idx="0"/>
              <a:effectRef idx="0"/>
              <a:fontRef idx="minor"/>
            </p:style>
            <p:txBody>
              <a:bodyPr tIns="91440" bIns="91440" anchor="b">
                <a:noAutofit/>
              </a:bodyPr>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2400" spc="-1" strike="noStrike">
                  <a:latin typeface="Arial"/>
                </a:endParaRPr>
              </a:p>
              <a:p>
                <a:pPr algn="ctr">
                  <a:lnSpc>
                    <a:spcPct val="100000"/>
                  </a:lnSpc>
                  <a:buNone/>
                  <a:tabLst>
                    <a:tab algn="l" pos="0"/>
                  </a:tabLst>
                </a:pPr>
                <a:endParaRPr b="0" lang="en-US" sz="1800" spc="-1" strike="noStrike">
                  <a:latin typeface="Arial"/>
                </a:endParaRPr>
              </a:p>
            </p:txBody>
          </p:sp>
          <p:sp>
            <p:nvSpPr>
              <p:cNvPr id="249" name="Google Shape;312;p27"/>
              <p:cNvSpPr/>
              <p:nvPr/>
            </p:nvSpPr>
            <p:spPr>
              <a:xfrm>
                <a:off x="9704520" y="3435120"/>
                <a:ext cx="1694520" cy="709920"/>
              </a:xfrm>
              <a:prstGeom prst="rect">
                <a:avLst/>
              </a:prstGeom>
              <a:solidFill>
                <a:srgbClr val="44546a">
                  <a:alpha val="46000"/>
                </a:srgbClr>
              </a:solidFill>
              <a:ln w="9525">
                <a:solidFill>
                  <a:srgbClr val="44546a"/>
                </a:solidFill>
                <a:round/>
              </a:ln>
            </p:spPr>
            <p:style>
              <a:lnRef idx="0"/>
              <a:fillRef idx="0"/>
              <a:effectRef idx="0"/>
              <a:fontRef idx="minor"/>
            </p:style>
          </p:sp>
          <p:sp>
            <p:nvSpPr>
              <p:cNvPr id="250" name="Google Shape;313;p27"/>
              <p:cNvSpPr/>
              <p:nvPr/>
            </p:nvSpPr>
            <p:spPr>
              <a:xfrm>
                <a:off x="9820800" y="3569760"/>
                <a:ext cx="1465560" cy="487800"/>
              </a:xfrm>
              <a:prstGeom prst="snip1Rect">
                <a:avLst>
                  <a:gd name="adj" fmla="val 16667"/>
                </a:avLst>
              </a:prstGeom>
              <a:solidFill>
                <a:srgbClr val="93c47d"/>
              </a:solidFill>
              <a:ln w="9525">
                <a:solidFill>
                  <a:srgbClr val="44546a"/>
                </a:solidFill>
                <a:round/>
              </a:ln>
            </p:spPr>
            <p:style>
              <a:lnRef idx="0"/>
              <a:fillRef idx="0"/>
              <a:effectRef idx="0"/>
              <a:fontRef idx="minor"/>
            </p:style>
            <p:txBody>
              <a:bodyPr tIns="91440" bIns="91440" anchor="ctr">
                <a:noAutofit/>
              </a:bodyPr>
              <a:p>
                <a:pPr algn="ctr">
                  <a:lnSpc>
                    <a:spcPct val="100000"/>
                  </a:lnSpc>
                  <a:buNone/>
                  <a:tabLst>
                    <a:tab algn="l" pos="0"/>
                  </a:tabLst>
                </a:pPr>
                <a:r>
                  <a:rPr b="1" lang="en-US" sz="1800" spc="-1" strike="noStrike">
                    <a:solidFill>
                      <a:srgbClr val="6aa84f"/>
                    </a:solidFill>
                    <a:latin typeface="Arial"/>
                    <a:ea typeface="Arial"/>
                  </a:rPr>
                  <a:t>App</a:t>
                </a:r>
                <a:endParaRPr b="0" lang="en-US" sz="1800" spc="-1" strike="noStrike">
                  <a:latin typeface="Arial"/>
                </a:endParaRPr>
              </a:p>
            </p:txBody>
          </p:sp>
        </p:grpSp>
        <p:sp>
          <p:nvSpPr>
            <p:cNvPr id="251" name="Google Shape;314;p27"/>
            <p:cNvSpPr/>
            <p:nvPr/>
          </p:nvSpPr>
          <p:spPr>
            <a:xfrm>
              <a:off x="10045440" y="4145760"/>
              <a:ext cx="1016280" cy="364320"/>
            </a:xfrm>
            <a:prstGeom prst="rect">
              <a:avLst/>
            </a:prstGeom>
            <a:noFill/>
            <a:ln w="0">
              <a:noFill/>
            </a:ln>
          </p:spPr>
          <p:style>
            <a:lnRef idx="0"/>
            <a:fillRef idx="0"/>
            <a:effectRef idx="0"/>
            <a:fontRef idx="minor"/>
          </p:style>
          <p:txBody>
            <a:bodyPr tIns="182880" bIns="182880" anchor="ctr">
              <a:noAutofit/>
            </a:bodyPr>
            <a:p>
              <a:pPr algn="ctr">
                <a:lnSpc>
                  <a:spcPct val="100000"/>
                </a:lnSpc>
                <a:buNone/>
                <a:tabLst>
                  <a:tab algn="l" pos="0"/>
                </a:tabLst>
              </a:pPr>
              <a:r>
                <a:rPr b="1" lang="en-US" sz="1800" spc="-1" strike="noStrike">
                  <a:solidFill>
                    <a:srgbClr val="000000"/>
                  </a:solidFill>
                  <a:latin typeface="Helvetica Neue"/>
                  <a:ea typeface="Helvetica Neue"/>
                </a:rPr>
                <a:t>Pod</a:t>
              </a:r>
              <a:endParaRPr b="0" lang="en-US" sz="1800" spc="-1" strike="noStrike">
                <a:latin typeface="Aria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952920" y="324000"/>
            <a:ext cx="11231640" cy="906840"/>
          </a:xfrm>
          <a:prstGeom prst="rect">
            <a:avLst/>
          </a:prstGeom>
          <a:noFill/>
          <a:ln w="0">
            <a:noFill/>
          </a:ln>
        </p:spPr>
        <p:txBody>
          <a:bodyPr anchor="ctr">
            <a:noAutofit/>
          </a:bodyPr>
          <a:p>
            <a:pPr>
              <a:lnSpc>
                <a:spcPct val="90000"/>
              </a:lnSpc>
              <a:buNone/>
              <a:tabLst>
                <a:tab algn="l" pos="0"/>
              </a:tabLst>
            </a:pPr>
            <a:r>
              <a:rPr b="0" lang="en-US" sz="3200" spc="-1" strike="noStrike">
                <a:solidFill>
                  <a:srgbClr val="233445"/>
                </a:solidFill>
                <a:latin typeface="Helvetica Neue Light"/>
                <a:ea typeface="Helvetica Neue Light"/>
              </a:rPr>
              <a:t>Module Outline</a:t>
            </a:r>
            <a:endParaRPr b="0" lang="en-US" sz="3200" spc="-1" strike="noStrike">
              <a:solidFill>
                <a:srgbClr val="000000"/>
              </a:solidFill>
              <a:latin typeface="Arial"/>
            </a:endParaRPr>
          </a:p>
        </p:txBody>
      </p:sp>
      <p:sp>
        <p:nvSpPr>
          <p:cNvPr id="253" name="PlaceHolder 2"/>
          <p:cNvSpPr>
            <a:spLocks noGrp="1"/>
          </p:cNvSpPr>
          <p:nvPr>
            <p:ph/>
          </p:nvPr>
        </p:nvSpPr>
        <p:spPr>
          <a:xfrm>
            <a:off x="828000" y="1528200"/>
            <a:ext cx="10511640" cy="4679640"/>
          </a:xfrm>
          <a:prstGeom prst="rect">
            <a:avLst/>
          </a:prstGeom>
          <a:noFill/>
          <a:ln w="0">
            <a:noFill/>
          </a:ln>
        </p:spPr>
        <p:txBody>
          <a:bodyPr lIns="90000" tIns="46800" anchor="t">
            <a:noAutofit/>
          </a:bodyPr>
          <a:p>
            <a:pPr marL="457200" indent="-419040">
              <a:lnSpc>
                <a:spcPct val="90000"/>
              </a:lnSpc>
              <a:spcBef>
                <a:spcPts val="1001"/>
              </a:spcBef>
              <a:buClr>
                <a:srgbClr val="888888"/>
              </a:buClr>
              <a:buFont typeface="Helvetica Neue Light"/>
              <a:buChar char="●"/>
            </a:pPr>
            <a:r>
              <a:rPr b="0" lang="en-US" sz="3000" spc="-1" strike="noStrike">
                <a:solidFill>
                  <a:srgbClr val="888888"/>
                </a:solidFill>
                <a:latin typeface="Helvetica Neue Light"/>
                <a:ea typeface="Helvetica Neue Light"/>
              </a:rPr>
              <a:t>Statefulness</a:t>
            </a:r>
            <a:endParaRPr b="0" lang="en-US" sz="3000" spc="-1" strike="noStrike">
              <a:solidFill>
                <a:srgbClr val="000000"/>
              </a:solidFill>
              <a:latin typeface="Arial"/>
            </a:endParaRPr>
          </a:p>
          <a:p>
            <a:pPr marL="457200">
              <a:lnSpc>
                <a:spcPct val="90000"/>
              </a:lnSpc>
              <a:spcBef>
                <a:spcPts val="1001"/>
              </a:spcBef>
              <a:buNone/>
              <a:tabLst>
                <a:tab algn="l" pos="0"/>
              </a:tabLst>
            </a:pPr>
            <a:endParaRPr b="0" lang="en-US" sz="3000" spc="-1" strike="noStrike">
              <a:solidFill>
                <a:srgbClr val="000000"/>
              </a:solidFill>
              <a:latin typeface="Arial"/>
            </a:endParaRPr>
          </a:p>
          <a:p>
            <a:pPr marL="457200" indent="-419040">
              <a:lnSpc>
                <a:spcPct val="9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ConfigMaps &amp; Secrets</a:t>
            </a:r>
            <a:endParaRPr b="0" lang="en-US" sz="3000" spc="-1" strike="noStrike">
              <a:solidFill>
                <a:srgbClr val="000000"/>
              </a:solidFill>
              <a:latin typeface="Arial"/>
            </a:endParaRPr>
          </a:p>
          <a:p>
            <a:pPr marL="457200">
              <a:lnSpc>
                <a:spcPct val="90000"/>
              </a:lnSpc>
              <a:spcBef>
                <a:spcPts val="1001"/>
              </a:spcBef>
              <a:buNone/>
              <a:tabLst>
                <a:tab algn="l" pos="0"/>
              </a:tabLst>
            </a:pPr>
            <a:endParaRPr b="0" lang="en-US" sz="3000" spc="-1" strike="noStrike">
              <a:solidFill>
                <a:srgbClr val="000000"/>
              </a:solidFill>
              <a:latin typeface="Arial"/>
            </a:endParaRPr>
          </a:p>
          <a:p>
            <a:pPr marL="457200" indent="-419040">
              <a:lnSpc>
                <a:spcPct val="90000"/>
              </a:lnSpc>
              <a:spcBef>
                <a:spcPts val="1001"/>
              </a:spcBef>
              <a:buClr>
                <a:srgbClr val="888888"/>
              </a:buClr>
              <a:buFont typeface="Helvetica Neue"/>
              <a:buChar char="●"/>
              <a:tabLst>
                <a:tab algn="l" pos="0"/>
              </a:tabLst>
            </a:pPr>
            <a:r>
              <a:rPr b="1" lang="en-US" sz="3000" spc="-1" strike="noStrike">
                <a:solidFill>
                  <a:srgbClr val="888888"/>
                </a:solidFill>
                <a:latin typeface="Helvetica Neue"/>
                <a:ea typeface="Helvetica Neue"/>
              </a:rPr>
              <a:t>Persistent Volumes</a:t>
            </a:r>
            <a:endParaRPr b="0" lang="en-US" sz="3000" spc="-1" strike="noStrike">
              <a:solidFill>
                <a:srgbClr val="000000"/>
              </a:solidFill>
              <a:latin typeface="Arial"/>
            </a:endParaRPr>
          </a:p>
          <a:p>
            <a:pPr marL="457200">
              <a:lnSpc>
                <a:spcPct val="90000"/>
              </a:lnSpc>
              <a:spcBef>
                <a:spcPts val="1001"/>
              </a:spcBef>
              <a:buNone/>
              <a:tabLst>
                <a:tab algn="l" pos="0"/>
              </a:tabLst>
            </a:pPr>
            <a:endParaRPr b="0" lang="en-US" sz="3000" spc="-1" strike="noStrike">
              <a:solidFill>
                <a:srgbClr val="000000"/>
              </a:solidFill>
              <a:latin typeface="Arial"/>
            </a:endParaRPr>
          </a:p>
          <a:p>
            <a:pPr marL="457200" indent="-419040">
              <a:lnSpc>
                <a:spcPct val="90000"/>
              </a:lnSpc>
              <a:spcBef>
                <a:spcPts val="1001"/>
              </a:spcBef>
              <a:buClr>
                <a:srgbClr val="888888"/>
              </a:buClr>
              <a:buFont typeface="Helvetica Neue Light"/>
              <a:buChar char="●"/>
              <a:tabLst>
                <a:tab algn="l" pos="0"/>
              </a:tabLst>
            </a:pPr>
            <a:r>
              <a:rPr b="0" lang="en-US" sz="3000" spc="-1" strike="noStrike">
                <a:solidFill>
                  <a:srgbClr val="888888"/>
                </a:solidFill>
                <a:latin typeface="Helvetica Neue Light"/>
                <a:ea typeface="Helvetica Neue Light"/>
              </a:rPr>
              <a:t>Demo</a:t>
            </a:r>
            <a:endParaRPr b="0" lang="en-US" sz="3000" spc="-1" strike="noStrike">
              <a:solidFill>
                <a:srgbClr val="000000"/>
              </a:solidFill>
              <a:latin typeface="Arial"/>
            </a:endParaRPr>
          </a:p>
        </p:txBody>
      </p:sp>
      <p:sp>
        <p:nvSpPr>
          <p:cNvPr id="254" name="PlaceHolder 3"/>
          <p:cNvSpPr>
            <a:spLocks noGrp="1"/>
          </p:cNvSpPr>
          <p:nvPr>
            <p:ph type="sldNum" idx="14"/>
          </p:nvPr>
        </p:nvSpPr>
        <p:spPr>
          <a:xfrm>
            <a:off x="11340000" y="6537240"/>
            <a:ext cx="833760" cy="298080"/>
          </a:xfrm>
          <a:prstGeom prst="rect">
            <a:avLst/>
          </a:prstGeom>
          <a:noFill/>
          <a:ln w="0">
            <a:noFill/>
          </a:ln>
        </p:spPr>
        <p:txBody>
          <a:bodyPr anchor="ctr">
            <a:noAutofit/>
          </a:bodyPr>
          <a:lstStyle>
            <a:lvl1pPr algn="ctr">
              <a:lnSpc>
                <a:spcPct val="100000"/>
              </a:lnSpc>
              <a:buNone/>
              <a:tabLst>
                <a:tab algn="l" pos="0"/>
              </a:tabLst>
              <a:defRPr b="0" lang="en-US" sz="1600" spc="-1" strike="noStrike">
                <a:solidFill>
                  <a:srgbClr val="ffffff"/>
                </a:solidFill>
                <a:latin typeface="Helvetica Neue Light"/>
                <a:ea typeface="Helvetica Neue Light"/>
              </a:defRPr>
            </a:lvl1pPr>
          </a:lstStyle>
          <a:p>
            <a:pPr algn="ctr">
              <a:lnSpc>
                <a:spcPct val="100000"/>
              </a:lnSpc>
              <a:buNone/>
              <a:tabLst>
                <a:tab algn="l" pos="0"/>
              </a:tabLst>
            </a:pPr>
            <a:fld id="{82133770-63D7-4D77-A8A0-D66A680CE73B}" type="slidenum">
              <a:rPr b="0" lang="en-US" sz="1600" spc="-1" strike="noStrike">
                <a:solidFill>
                  <a:srgbClr val="ffffff"/>
                </a:solidFill>
                <a:latin typeface="Helvetica Neue Light"/>
                <a:ea typeface="Helvetica Neue Light"/>
              </a:rPr>
              <a:t>&lt;number&gt;</a:t>
            </a:fld>
            <a:endParaRPr b="0" lang="en-US" sz="1600" spc="-1" strike="noStrike">
              <a:latin typeface="Times New Roman"/>
            </a:endParaRPr>
          </a:p>
        </p:txBody>
      </p:sp>
      <p:sp>
        <p:nvSpPr>
          <p:cNvPr id="5" name="PlaceHolder 4"/>
          <p:cNvSpPr>
            <a:spLocks noGrp="1"/>
          </p:cNvSpPr>
          <p:nvPr>
            <p:ph type="ftr" idx="2"/>
          </p:nvPr>
        </p:nvSpPr>
        <p:spPr/>
        <p:txBody>
          <a:bodyPr/>
          <a:p>
            <a:r>
              <a:t>Copyright 2023 JR Rickerson</a:t>
            </a: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2023-07-30T22:14:24Z</dcterms:modified>
  <cp:revision>5</cp:revision>
  <dc:subject/>
  <dc:title/>
</cp:coreProperties>
</file>