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11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2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21"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22"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23"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34E9202A-AE74-4D34-BB07-6F908C92BDE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hyperlink" Target="https://kubernetes.io/docs/concepts/workloads/controllers/statefulset/" TargetMode="External"/><Relationship Id="rId2" Type="http://schemas.openxmlformats.org/officeDocument/2006/relationships/slide" Target="../slides/slide10.xml"/><Relationship Id="rId3"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hyperlink" Target="https://kubernetes.io/docs/concepts/workloads/controllers/jobs-run-to-completion/" TargetMode="External"/><Relationship Id="rId2" Type="http://schemas.openxmlformats.org/officeDocument/2006/relationships/slide" Target="../slides/slide12.xml"/><Relationship Id="rId3"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hyperlink" Target="https://kubernetes.io/docs/concepts/workloads/controllers/cron-jobs/" TargetMode="External"/><Relationship Id="rId2" Type="http://schemas.openxmlformats.org/officeDocument/2006/relationships/slide" Target="../slides/slide18.xml"/><Relationship Id="rId3"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hyperlink" Target="https://en.wikipedia.org/wiki/Cron" TargetMode="External"/><Relationship Id="rId2" Type="http://schemas.openxmlformats.org/officeDocument/2006/relationships/slide" Target="../slides/slide19.xml"/><Relationship Id="rId3"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kubernetes.io/docs/concepts/configuration/manage-compute-resources-container/" TargetMode="External"/><Relationship Id="rId2" Type="http://schemas.openxmlformats.org/officeDocument/2006/relationships/slide" Target="../slides/slide2.xml"/><Relationship Id="rId3"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hyperlink" Target="https://kubernetes.io/docs/concepts/configuration/manage-compute-resources-container/" TargetMode="External"/><Relationship Id="rId2" Type="http://schemas.openxmlformats.org/officeDocument/2006/relationships/slide" Target="../slides/slide20.xml"/><Relationship Id="rId3"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s://kubernetes.io/docs/concepts/services-networking/ingress/" TargetMode="External"/><Relationship Id="rId2" Type="http://schemas.openxmlformats.org/officeDocument/2006/relationships/slide" Target="../slides/slide5.xml"/><Relationship Id="rId3"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hyperlink" Target="https://kubernetes.io/docs/concepts/services-networking/service/" TargetMode="External"/><Relationship Id="rId2" Type="http://schemas.openxmlformats.org/officeDocument/2006/relationships/hyperlink" Target="https://kubernetes.io/docs/concepts/services-networking/ingress-controllers/" TargetMode="External"/><Relationship Id="rId3" Type="http://schemas.openxmlformats.org/officeDocument/2006/relationships/slide" Target="../slides/slide6.xml"/><Relationship Id="rId4"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hyperlink" Target="https://kubernetes.io/docs/concepts/workloads/controllers/daemonset/" TargetMode="External"/><Relationship Id="rId2" Type="http://schemas.openxmlformats.org/officeDocument/2006/relationships/slide" Target="../slides/slide8.xml"/><Relationship Id="rId3"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685800" y="1143000"/>
            <a:ext cx="5486040" cy="3085920"/>
          </a:xfrm>
          <a:prstGeom prst="rect">
            <a:avLst/>
          </a:prstGeom>
          <a:ln w="0">
            <a:noFill/>
          </a:ln>
        </p:spPr>
      </p:sp>
      <p:sp>
        <p:nvSpPr>
          <p:cNvPr id="402"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100" spc="-1" strike="noStrike" u="sng">
                <a:solidFill>
                  <a:srgbClr val="000000"/>
                </a:solidFill>
                <a:uFillTx/>
                <a:latin typeface="Arial"/>
                <a:ea typeface="Arial"/>
                <a:hlinkClick r:id="rId1"/>
              </a:rPr>
              <a:t>https://kubernetes.io/docs/concepts/workloads/controllers/statefulset/</a:t>
            </a:r>
            <a:r>
              <a:rPr b="0" lang="en-US" sz="1100" spc="-1" strike="noStrike">
                <a:solidFill>
                  <a:srgbClr val="000000"/>
                </a:solidFill>
                <a:latin typeface="Arial"/>
                <a:ea typeface="Arial"/>
              </a:rPr>
              <a:t> </a:t>
            </a:r>
            <a:endParaRPr b="0" lang="en-US" sz="1100" spc="-1" strike="noStrike">
              <a:latin typeface="Arial"/>
            </a:endParaRPr>
          </a:p>
        </p:txBody>
      </p:sp>
      <p:sp>
        <p:nvSpPr>
          <p:cNvPr id="403" name="PlaceHolder 3"/>
          <p:cNvSpPr>
            <a:spLocks noGrp="1"/>
          </p:cNvSpPr>
          <p:nvPr>
            <p:ph type="sldNum" idx="37"/>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D453397-C83E-4892-8739-D9A78FB99BB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Img"/>
          </p:nvPr>
        </p:nvSpPr>
        <p:spPr>
          <a:xfrm>
            <a:off x="685800" y="1143000"/>
            <a:ext cx="5486040" cy="3085920"/>
          </a:xfrm>
          <a:prstGeom prst="rect">
            <a:avLst/>
          </a:prstGeom>
          <a:ln w="0">
            <a:noFill/>
          </a:ln>
        </p:spPr>
      </p:sp>
      <p:sp>
        <p:nvSpPr>
          <p:cNvPr id="405"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Statefulsets are another object that is similar to a deployment, except with the implication that the pods need special treatment, especially when it comes to creation and deletion. These are pets, not cattle.</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US" sz="1200" spc="-1" strike="noStrike">
                <a:solidFill>
                  <a:srgbClr val="000000"/>
                </a:solidFill>
                <a:latin typeface="Calibri"/>
                <a:ea typeface="Calibri"/>
              </a:rPr>
              <a:t>StatefulSets are suitable for deploying applications such as Kafka, MySQL, Redis, ZooKeeper, and other applications needing unique, persistent identities and stable hostnames. </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US" sz="1200" spc="-1" strike="noStrike">
                <a:solidFill>
                  <a:srgbClr val="000000"/>
                </a:solidFill>
                <a:latin typeface="Calibri"/>
                <a:ea typeface="Calibri"/>
              </a:rPr>
              <a:t>If I need 5 pods, each with a consistent hostname (like redis-0, redis-1, etc) and each has it's own PV, if I lose redis-2, it will be recreated with the same network hostname and pv attached.</a:t>
            </a:r>
            <a:endParaRPr b="0" lang="en-US" sz="1200" spc="-1" strike="noStrike">
              <a:latin typeface="Arial"/>
            </a:endParaRPr>
          </a:p>
        </p:txBody>
      </p:sp>
      <p:sp>
        <p:nvSpPr>
          <p:cNvPr id="406" name="PlaceHolder 3"/>
          <p:cNvSpPr>
            <a:spLocks noGrp="1"/>
          </p:cNvSpPr>
          <p:nvPr>
            <p:ph type="sldNum" idx="38"/>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D7E95B71-A257-4006-AFC5-4C3DAC7CFA9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685800" y="1143000"/>
            <a:ext cx="5486040" cy="3085920"/>
          </a:xfrm>
          <a:prstGeom prst="rect">
            <a:avLst/>
          </a:prstGeom>
          <a:ln w="0">
            <a:noFill/>
          </a:ln>
        </p:spPr>
      </p:sp>
      <p:sp>
        <p:nvSpPr>
          <p:cNvPr id="408" name="PlaceHolder 2"/>
          <p:cNvSpPr>
            <a:spLocks noGrp="1"/>
          </p:cNvSpPr>
          <p:nvPr>
            <p:ph type="body"/>
          </p:nvPr>
        </p:nvSpPr>
        <p:spPr>
          <a:xfrm>
            <a:off x="685800" y="4400640"/>
            <a:ext cx="5486040" cy="3600360"/>
          </a:xfrm>
          <a:prstGeom prst="rect">
            <a:avLst/>
          </a:prstGeom>
          <a:noFill/>
          <a:ln w="0">
            <a:noFill/>
          </a:ln>
        </p:spPr>
        <p:txBody>
          <a:bodyPr anchor="t">
            <a:noAutofit/>
          </a:bodyPr>
          <a:p>
            <a:pPr marL="457200">
              <a:lnSpc>
                <a:spcPct val="175000"/>
              </a:lnSpc>
              <a:spcBef>
                <a:spcPts val="2999"/>
              </a:spcBef>
              <a:buNone/>
              <a:tabLst>
                <a:tab algn="l" pos="0"/>
              </a:tabLst>
            </a:pPr>
            <a:r>
              <a:rPr b="0" lang="en-US" sz="1100" spc="-1" strike="noStrike" u="sng">
                <a:solidFill>
                  <a:srgbClr val="000000"/>
                </a:solidFill>
                <a:uFillTx/>
                <a:latin typeface="Arial"/>
                <a:ea typeface="Arial"/>
                <a:hlinkClick r:id="rId1"/>
              </a:rPr>
              <a:t>https://kubernetes.io/docs/concepts/workloads/controllers/jobs-run-to-completion/</a:t>
            </a:r>
            <a:endParaRPr b="0" lang="en-US" sz="1100" spc="-1" strike="noStrike">
              <a:latin typeface="Arial"/>
            </a:endParaRPr>
          </a:p>
          <a:p>
            <a:pPr>
              <a:lnSpc>
                <a:spcPct val="100000"/>
              </a:lnSpc>
              <a:spcBef>
                <a:spcPts val="3801"/>
              </a:spcBef>
              <a:buNone/>
              <a:tabLst>
                <a:tab algn="l" pos="0"/>
              </a:tabLst>
            </a:pPr>
            <a:endParaRPr b="0" lang="en-US" sz="1100" spc="-1" strike="noStrike">
              <a:latin typeface="Arial"/>
            </a:endParaRPr>
          </a:p>
        </p:txBody>
      </p:sp>
      <p:sp>
        <p:nvSpPr>
          <p:cNvPr id="409" name="PlaceHolder 3"/>
          <p:cNvSpPr>
            <a:spLocks noGrp="1"/>
          </p:cNvSpPr>
          <p:nvPr>
            <p:ph type="sldNum" idx="39"/>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C74F8FE-713B-4F66-B9D5-BF9890725AE4}"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sldImg"/>
          </p:nvPr>
        </p:nvSpPr>
        <p:spPr>
          <a:xfrm>
            <a:off x="685800" y="1143000"/>
            <a:ext cx="5486040" cy="3085920"/>
          </a:xfrm>
          <a:prstGeom prst="rect">
            <a:avLst/>
          </a:prstGeom>
          <a:ln w="0">
            <a:noFill/>
          </a:ln>
        </p:spPr>
      </p:sp>
      <p:sp>
        <p:nvSpPr>
          <p:cNvPr id="411"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We may have a script or short lived application that we just need to execute and once it terminates, we are done. We could do this by created a "Bare Pod", a Pod object we create directly that does not have a governing Deployment object.</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US" sz="1200" spc="-1" strike="noStrike">
                <a:solidFill>
                  <a:srgbClr val="000000"/>
                </a:solidFill>
                <a:latin typeface="Calibri"/>
                <a:ea typeface="Calibri"/>
              </a:rPr>
              <a:t>But what happens if the Pod crashes or the node it is executing on has an issue? A bare Pod object will not get recreated automatically. We may want to retry running the script somewhere else. Job objects can manage this retry logic for us, running our process until it completes successfully.</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US" sz="1050" spc="-1" strike="noStrike">
                <a:solidFill>
                  <a:srgbClr val="303030"/>
                </a:solidFill>
                <a:highlight>
                  <a:srgbClr val="f7f7f7"/>
                </a:highlight>
                <a:latin typeface="Roboto Mono"/>
                <a:ea typeface="Roboto Mono"/>
              </a:rPr>
              <a:t>Use-cases:</a:t>
            </a:r>
            <a:endParaRPr b="0" lang="en-US" sz="1050" spc="-1" strike="noStrike">
              <a:latin typeface="Arial"/>
            </a:endParaRPr>
          </a:p>
          <a:p>
            <a:pPr>
              <a:lnSpc>
                <a:spcPct val="100000"/>
              </a:lnSpc>
              <a:buNone/>
              <a:tabLst>
                <a:tab algn="l" pos="0"/>
              </a:tabLst>
            </a:pPr>
            <a:r>
              <a:rPr b="0" lang="en-US" sz="1050" spc="-1" strike="noStrike">
                <a:solidFill>
                  <a:srgbClr val="303030"/>
                </a:solidFill>
                <a:highlight>
                  <a:srgbClr val="f7f7f7"/>
                </a:highlight>
                <a:latin typeface="Roboto Mono"/>
                <a:ea typeface="Roboto Mono"/>
              </a:rPr>
              <a:t>DB backup</a:t>
            </a:r>
            <a:endParaRPr b="0" lang="en-US" sz="1050" spc="-1" strike="noStrike">
              <a:latin typeface="Arial"/>
            </a:endParaRPr>
          </a:p>
          <a:p>
            <a:pPr>
              <a:lnSpc>
                <a:spcPct val="100000"/>
              </a:lnSpc>
              <a:buNone/>
              <a:tabLst>
                <a:tab algn="l" pos="0"/>
              </a:tabLst>
            </a:pPr>
            <a:r>
              <a:rPr b="0" lang="en-US" sz="1050" spc="-1" strike="noStrike">
                <a:solidFill>
                  <a:srgbClr val="303030"/>
                </a:solidFill>
                <a:highlight>
                  <a:srgbClr val="f7f7f7"/>
                </a:highlight>
                <a:latin typeface="Roboto Mono"/>
                <a:ea typeface="Roboto Mono"/>
              </a:rPr>
              <a:t>Report generation</a:t>
            </a:r>
            <a:endParaRPr b="0" lang="en-US" sz="1050" spc="-1" strike="noStrike">
              <a:latin typeface="Arial"/>
            </a:endParaRPr>
          </a:p>
          <a:p>
            <a:pPr>
              <a:lnSpc>
                <a:spcPct val="100000"/>
              </a:lnSpc>
              <a:buNone/>
              <a:tabLst>
                <a:tab algn="l" pos="0"/>
              </a:tabLst>
            </a:pPr>
            <a:r>
              <a:rPr b="0" lang="en-US" sz="1050" spc="-1" strike="noStrike">
                <a:solidFill>
                  <a:srgbClr val="303030"/>
                </a:solidFill>
                <a:highlight>
                  <a:srgbClr val="f7f7f7"/>
                </a:highlight>
                <a:latin typeface="Roboto Mono"/>
                <a:ea typeface="Roboto Mono"/>
              </a:rPr>
              <a:t>data analytics jobs</a:t>
            </a:r>
            <a:endParaRPr b="0" lang="en-US" sz="1050" spc="-1" strike="noStrike">
              <a:latin typeface="Arial"/>
            </a:endParaRPr>
          </a:p>
          <a:p>
            <a:pPr>
              <a:lnSpc>
                <a:spcPct val="100000"/>
              </a:lnSpc>
              <a:buNone/>
              <a:tabLst>
                <a:tab algn="l" pos="0"/>
              </a:tabLst>
            </a:pPr>
            <a:endParaRPr b="0" lang="en-US" sz="1200" spc="-1" strike="noStrike">
              <a:latin typeface="Arial"/>
            </a:endParaRPr>
          </a:p>
        </p:txBody>
      </p:sp>
      <p:sp>
        <p:nvSpPr>
          <p:cNvPr id="412" name="PlaceHolder 3"/>
          <p:cNvSpPr>
            <a:spLocks noGrp="1"/>
          </p:cNvSpPr>
          <p:nvPr>
            <p:ph type="sldNum" idx="40"/>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1FABA8E5-3694-4546-82B7-F1FB3876F6C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Img"/>
          </p:nvPr>
        </p:nvSpPr>
        <p:spPr>
          <a:xfrm>
            <a:off x="685800" y="1143000"/>
            <a:ext cx="5486040" cy="3085920"/>
          </a:xfrm>
          <a:prstGeom prst="rect">
            <a:avLst/>
          </a:prstGeom>
          <a:ln w="0">
            <a:noFill/>
          </a:ln>
        </p:spPr>
      </p:sp>
      <p:sp>
        <p:nvSpPr>
          <p:cNvPr id="414"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If a pod created by a job fails/crashes/disappears, the Job will create a new pod.</a:t>
            </a:r>
            <a:endParaRPr b="0" lang="en-US" sz="1200" spc="-1" strike="noStrike">
              <a:latin typeface="Arial"/>
            </a:endParaRPr>
          </a:p>
        </p:txBody>
      </p:sp>
      <p:sp>
        <p:nvSpPr>
          <p:cNvPr id="415" name="PlaceHolder 3"/>
          <p:cNvSpPr>
            <a:spLocks noGrp="1"/>
          </p:cNvSpPr>
          <p:nvPr>
            <p:ph type="sldNum" idx="41"/>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CEE92D80-39C8-4A64-BADA-DF1BF680372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sldImg"/>
          </p:nvPr>
        </p:nvSpPr>
        <p:spPr>
          <a:xfrm>
            <a:off x="685800" y="1143000"/>
            <a:ext cx="5486040" cy="3085920"/>
          </a:xfrm>
          <a:prstGeom prst="rect">
            <a:avLst/>
          </a:prstGeom>
          <a:ln w="0">
            <a:noFill/>
          </a:ln>
        </p:spPr>
      </p:sp>
      <p:sp>
        <p:nvSpPr>
          <p:cNvPr id="417"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418" name="PlaceHolder 3"/>
          <p:cNvSpPr>
            <a:spLocks noGrp="1"/>
          </p:cNvSpPr>
          <p:nvPr>
            <p:ph type="sldNum" idx="42"/>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47DBAB18-CDCB-4E4F-93DE-95AB62BD825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sldImg"/>
          </p:nvPr>
        </p:nvSpPr>
        <p:spPr>
          <a:xfrm>
            <a:off x="685800" y="1143000"/>
            <a:ext cx="5486040" cy="3085920"/>
          </a:xfrm>
          <a:prstGeom prst="rect">
            <a:avLst/>
          </a:prstGeom>
          <a:ln w="0">
            <a:noFill/>
          </a:ln>
        </p:spPr>
      </p:sp>
      <p:sp>
        <p:nvSpPr>
          <p:cNvPr id="420"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421" name="PlaceHolder 3"/>
          <p:cNvSpPr>
            <a:spLocks noGrp="1"/>
          </p:cNvSpPr>
          <p:nvPr>
            <p:ph type="sldNum" idx="43"/>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22BFC584-84D6-4550-AA99-A3E173062CD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sldImg"/>
          </p:nvPr>
        </p:nvSpPr>
        <p:spPr>
          <a:xfrm>
            <a:off x="685800" y="1143000"/>
            <a:ext cx="5486040" cy="3085920"/>
          </a:xfrm>
          <a:prstGeom prst="rect">
            <a:avLst/>
          </a:prstGeom>
          <a:ln w="0">
            <a:noFill/>
          </a:ln>
        </p:spPr>
      </p:sp>
      <p:sp>
        <p:nvSpPr>
          <p:cNvPr id="423"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If our pod completes with a clean exit-code, then the Job is a success!</a:t>
            </a:r>
            <a:endParaRPr b="0" lang="en-US" sz="1200" spc="-1" strike="noStrike">
              <a:latin typeface="Arial"/>
            </a:endParaRPr>
          </a:p>
        </p:txBody>
      </p:sp>
      <p:sp>
        <p:nvSpPr>
          <p:cNvPr id="424" name="PlaceHolder 3"/>
          <p:cNvSpPr>
            <a:spLocks noGrp="1"/>
          </p:cNvSpPr>
          <p:nvPr>
            <p:ph type="sldNum" idx="44"/>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62C07079-FBE9-4441-AF9C-D29F554286E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sldImg"/>
          </p:nvPr>
        </p:nvSpPr>
        <p:spPr>
          <a:xfrm>
            <a:off x="685800" y="1143000"/>
            <a:ext cx="5486040" cy="3085920"/>
          </a:xfrm>
          <a:prstGeom prst="rect">
            <a:avLst/>
          </a:prstGeom>
          <a:ln w="0">
            <a:noFill/>
          </a:ln>
        </p:spPr>
      </p:sp>
      <p:sp>
        <p:nvSpPr>
          <p:cNvPr id="426"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100" spc="-1" strike="noStrike" u="sng">
                <a:solidFill>
                  <a:srgbClr val="000000"/>
                </a:solidFill>
                <a:uFillTx/>
                <a:latin typeface="Arial"/>
                <a:ea typeface="Arial"/>
                <a:hlinkClick r:id="rId1"/>
              </a:rPr>
              <a:t>https://kubernetes.io/docs/concepts/workloads/controllers/cron-jobs/</a:t>
            </a:r>
            <a:endParaRPr b="0" lang="en-US" sz="1100" spc="-1" strike="noStrike">
              <a:latin typeface="Arial"/>
            </a:endParaRPr>
          </a:p>
        </p:txBody>
      </p:sp>
      <p:sp>
        <p:nvSpPr>
          <p:cNvPr id="427" name="PlaceHolder 3"/>
          <p:cNvSpPr>
            <a:spLocks noGrp="1"/>
          </p:cNvSpPr>
          <p:nvPr>
            <p:ph type="sldNum" idx="45"/>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21D9BEB2-5ED8-4312-862C-31A3C2BB802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ldImg"/>
          </p:nvPr>
        </p:nvSpPr>
        <p:spPr>
          <a:xfrm>
            <a:off x="685800" y="1143000"/>
            <a:ext cx="5486040" cy="3085920"/>
          </a:xfrm>
          <a:prstGeom prst="rect">
            <a:avLst/>
          </a:prstGeom>
          <a:ln w="0">
            <a:noFill/>
          </a:ln>
        </p:spPr>
      </p:sp>
      <p:sp>
        <p:nvSpPr>
          <p:cNvPr id="429"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CronJobs simply allow us to create Job objects on a periodic schedule.</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US" sz="1200" spc="-1" strike="noStrike">
                <a:solidFill>
                  <a:srgbClr val="000000"/>
                </a:solidFill>
                <a:latin typeface="Calibri"/>
                <a:ea typeface="Calibri"/>
              </a:rPr>
              <a:t>The schedule is defined with typical cron expression syntax, see: </a:t>
            </a:r>
            <a:r>
              <a:rPr b="0" lang="en-US" sz="1100" spc="-1" strike="noStrike" u="sng">
                <a:solidFill>
                  <a:srgbClr val="000000"/>
                </a:solidFill>
                <a:uFillTx/>
                <a:latin typeface="Arial"/>
                <a:ea typeface="Arial"/>
                <a:hlinkClick r:id="rId1"/>
              </a:rPr>
              <a:t>https://en.wikipedia.org/wiki/Cron</a:t>
            </a:r>
            <a:endParaRPr b="0" lang="en-US" sz="11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endParaRPr b="0" lang="en-US" sz="1200" spc="-1" strike="noStrike">
              <a:latin typeface="Arial"/>
            </a:endParaRPr>
          </a:p>
        </p:txBody>
      </p:sp>
      <p:sp>
        <p:nvSpPr>
          <p:cNvPr id="430" name="PlaceHolder 3"/>
          <p:cNvSpPr>
            <a:spLocks noGrp="1"/>
          </p:cNvSpPr>
          <p:nvPr>
            <p:ph type="sldNum" idx="46"/>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412DFFFD-BD09-4242-ABC5-EC884105A0D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685800" y="1143000"/>
            <a:ext cx="5486040" cy="3085920"/>
          </a:xfrm>
          <a:prstGeom prst="rect">
            <a:avLst/>
          </a:prstGeom>
          <a:ln w="0">
            <a:noFill/>
          </a:ln>
        </p:spPr>
      </p:sp>
      <p:sp>
        <p:nvSpPr>
          <p:cNvPr id="378"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100" spc="-1" strike="noStrike" u="sng">
                <a:solidFill>
                  <a:srgbClr val="000000"/>
                </a:solidFill>
                <a:uFillTx/>
                <a:latin typeface="Arial"/>
                <a:ea typeface="Arial"/>
                <a:hlinkClick r:id="rId1"/>
              </a:rPr>
              <a:t>https://kubernetes.io/docs/concepts/configuration/manage-compute-resources-container/</a:t>
            </a:r>
            <a:endParaRPr b="0" lang="en-US" sz="1100" spc="-1" strike="noStrike">
              <a:latin typeface="Arial"/>
            </a:endParaRPr>
          </a:p>
        </p:txBody>
      </p:sp>
      <p:sp>
        <p:nvSpPr>
          <p:cNvPr id="379"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25260CE1-32B8-4F58-B8C8-6F1122E53A2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685800" y="1143000"/>
            <a:ext cx="5486040" cy="3085920"/>
          </a:xfrm>
          <a:prstGeom prst="rect">
            <a:avLst/>
          </a:prstGeom>
          <a:ln w="0">
            <a:noFill/>
          </a:ln>
        </p:spPr>
      </p:sp>
      <p:sp>
        <p:nvSpPr>
          <p:cNvPr id="432"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100" spc="-1" strike="noStrike" u="sng">
                <a:solidFill>
                  <a:srgbClr val="000000"/>
                </a:solidFill>
                <a:uFillTx/>
                <a:latin typeface="Arial"/>
                <a:ea typeface="Arial"/>
                <a:hlinkClick r:id="rId1"/>
              </a:rPr>
              <a:t>https://kubernetes.io/docs/concepts/configuration/manage-compute-resources-container/</a:t>
            </a:r>
            <a:endParaRPr b="0" lang="en-US" sz="1100" spc="-1" strike="noStrike">
              <a:latin typeface="Arial"/>
            </a:endParaRPr>
          </a:p>
        </p:txBody>
      </p:sp>
      <p:sp>
        <p:nvSpPr>
          <p:cNvPr id="433" name="PlaceHolder 3"/>
          <p:cNvSpPr>
            <a:spLocks noGrp="1"/>
          </p:cNvSpPr>
          <p:nvPr>
            <p:ph type="sldNum" idx="47"/>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A4F910C6-BF75-49E4-AC71-E5F3B344390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Img"/>
          </p:nvPr>
        </p:nvSpPr>
        <p:spPr>
          <a:xfrm>
            <a:off x="685800" y="1143000"/>
            <a:ext cx="5486040" cy="3085920"/>
          </a:xfrm>
          <a:prstGeom prst="rect">
            <a:avLst/>
          </a:prstGeom>
          <a:ln w="0">
            <a:noFill/>
          </a:ln>
        </p:spPr>
      </p:sp>
      <p:sp>
        <p:nvSpPr>
          <p:cNvPr id="435"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436" name="PlaceHolder 3"/>
          <p:cNvSpPr>
            <a:spLocks noGrp="1"/>
          </p:cNvSpPr>
          <p:nvPr>
            <p:ph type="sldNum" idx="48"/>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F56638A0-D38B-4B32-8F9A-E70A56A8BD2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685800" y="1143000"/>
            <a:ext cx="5486040" cy="3085920"/>
          </a:xfrm>
          <a:prstGeom prst="rect">
            <a:avLst/>
          </a:prstGeom>
          <a:ln w="0">
            <a:noFill/>
          </a:ln>
        </p:spPr>
      </p:sp>
      <p:sp>
        <p:nvSpPr>
          <p:cNvPr id="438"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439" name="PlaceHolder 3"/>
          <p:cNvSpPr>
            <a:spLocks noGrp="1"/>
          </p:cNvSpPr>
          <p:nvPr>
            <p:ph type="sldNum" idx="49"/>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3E755652-2702-440F-AA7D-B30DD5275DB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685800" y="1143000"/>
            <a:ext cx="5486040" cy="3085920"/>
          </a:xfrm>
          <a:prstGeom prst="rect">
            <a:avLst/>
          </a:prstGeom>
          <a:ln w="0">
            <a:noFill/>
          </a:ln>
        </p:spPr>
      </p:sp>
      <p:sp>
        <p:nvSpPr>
          <p:cNvPr id="441"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442" name="PlaceHolder 3"/>
          <p:cNvSpPr>
            <a:spLocks noGrp="1"/>
          </p:cNvSpPr>
          <p:nvPr>
            <p:ph type="sldNum" idx="50"/>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CE68C2EE-B9A9-47CB-B4CE-A2C253C5DF3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685800" y="1143000"/>
            <a:ext cx="5486040" cy="3085920"/>
          </a:xfrm>
          <a:prstGeom prst="rect">
            <a:avLst/>
          </a:prstGeom>
          <a:ln w="0">
            <a:noFill/>
          </a:ln>
        </p:spPr>
      </p:sp>
      <p:sp>
        <p:nvSpPr>
          <p:cNvPr id="444"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445" name="PlaceHolder 3"/>
          <p:cNvSpPr>
            <a:spLocks noGrp="1"/>
          </p:cNvSpPr>
          <p:nvPr>
            <p:ph type="sldNum" idx="51"/>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7A0B7FCC-0CAC-4641-B33F-0633A1B5025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Img"/>
          </p:nvPr>
        </p:nvSpPr>
        <p:spPr>
          <a:xfrm>
            <a:off x="685800" y="1143000"/>
            <a:ext cx="5486040" cy="3085920"/>
          </a:xfrm>
          <a:prstGeom prst="rect">
            <a:avLst/>
          </a:prstGeom>
          <a:ln w="0">
            <a:noFill/>
          </a:ln>
        </p:spPr>
      </p:sp>
      <p:sp>
        <p:nvSpPr>
          <p:cNvPr id="381"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We can limit the amount of RAM and CPU time used by our containers with Resource limits. CPU time = # of millicore * 100ms/millicore so 500m (0.5cpu) means 50ms of cpu time every 100 ms. It cannot exceed it's CPU limit. If a Container exceeds its memory limit, it might be terminated.</a:t>
            </a:r>
            <a:endParaRPr b="0" lang="en-US" sz="1200" spc="-1" strike="noStrike">
              <a:latin typeface="Arial"/>
            </a:endParaRPr>
          </a:p>
        </p:txBody>
      </p:sp>
      <p:sp>
        <p:nvSpPr>
          <p:cNvPr id="382" name="PlaceHolder 3"/>
          <p:cNvSpPr>
            <a:spLocks noGrp="1"/>
          </p:cNvSpPr>
          <p:nvPr>
            <p:ph type="sldNum" idx="30"/>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56E8EC5E-FE08-4B43-BD19-DDB849E28A0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685800" y="1143000"/>
            <a:ext cx="5486040" cy="3085920"/>
          </a:xfrm>
          <a:prstGeom prst="rect">
            <a:avLst/>
          </a:prstGeom>
          <a:ln w="0">
            <a:noFill/>
          </a:ln>
        </p:spPr>
      </p:sp>
      <p:sp>
        <p:nvSpPr>
          <p:cNvPr id="384"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We can also tell kubernetes that we always want a certain amount of resources available for our pod to use, even if it's not currently using them. This is important when a Pod is scheduled to a node.</a:t>
            </a:r>
            <a:endParaRPr b="0" lang="en-US" sz="1200" spc="-1" strike="noStrike">
              <a:latin typeface="Arial"/>
            </a:endParaRPr>
          </a:p>
        </p:txBody>
      </p:sp>
      <p:sp>
        <p:nvSpPr>
          <p:cNvPr id="385" name="PlaceHolder 3"/>
          <p:cNvSpPr>
            <a:spLocks noGrp="1"/>
          </p:cNvSpPr>
          <p:nvPr>
            <p:ph type="sldNum" idx="31"/>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3284EC9D-A281-4C2B-9BAD-53E92115A10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sldImg"/>
          </p:nvPr>
        </p:nvSpPr>
        <p:spPr>
          <a:xfrm>
            <a:off x="685800" y="1143000"/>
            <a:ext cx="5486040" cy="3085920"/>
          </a:xfrm>
          <a:prstGeom prst="rect">
            <a:avLst/>
          </a:prstGeom>
          <a:ln w="0">
            <a:noFill/>
          </a:ln>
        </p:spPr>
      </p:sp>
      <p:sp>
        <p:nvSpPr>
          <p:cNvPr id="387"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100" spc="-1" strike="noStrike" u="sng">
                <a:solidFill>
                  <a:srgbClr val="000000"/>
                </a:solidFill>
                <a:uFillTx/>
                <a:latin typeface="Arial"/>
                <a:ea typeface="Arial"/>
                <a:hlinkClick r:id="rId1"/>
              </a:rPr>
              <a:t>https://kubernetes.io/docs/concepts/services-networking/ingress/</a:t>
            </a:r>
            <a:r>
              <a:rPr b="0" lang="en-US" sz="1100" spc="-1" strike="noStrike">
                <a:solidFill>
                  <a:srgbClr val="000000"/>
                </a:solidFill>
                <a:latin typeface="Arial"/>
                <a:ea typeface="Arial"/>
              </a:rPr>
              <a:t> </a:t>
            </a:r>
            <a:endParaRPr b="0" lang="en-US" sz="1100" spc="-1" strike="noStrike">
              <a:latin typeface="Arial"/>
            </a:endParaRPr>
          </a:p>
        </p:txBody>
      </p:sp>
      <p:sp>
        <p:nvSpPr>
          <p:cNvPr id="388" name="PlaceHolder 3"/>
          <p:cNvSpPr>
            <a:spLocks noGrp="1"/>
          </p:cNvSpPr>
          <p:nvPr>
            <p:ph type="sldNum" idx="32"/>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DF6E4708-92E5-435F-8AB8-CA2B50B7C92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685800" y="1143000"/>
            <a:ext cx="5486040" cy="3085920"/>
          </a:xfrm>
          <a:prstGeom prst="rect">
            <a:avLst/>
          </a:prstGeom>
          <a:ln w="0">
            <a:noFill/>
          </a:ln>
        </p:spPr>
      </p:sp>
      <p:sp>
        <p:nvSpPr>
          <p:cNvPr id="390"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highlight>
                  <a:srgbClr val="ffffff"/>
                </a:highlight>
                <a:latin typeface="Roboto"/>
                <a:ea typeface="Roboto"/>
              </a:rPr>
              <a:t>Ingress exposes HTTP and HTTPS routes from outside the cluster to </a:t>
            </a:r>
            <a:r>
              <a:rPr b="0" lang="en-US" sz="1200" spc="-1" strike="noStrike" u="sng">
                <a:solidFill>
                  <a:srgbClr val="000000"/>
                </a:solidFill>
                <a:highlight>
                  <a:srgbClr val="ffffff"/>
                </a:highlight>
                <a:uFillTx/>
                <a:latin typeface="Roboto"/>
                <a:ea typeface="Roboto"/>
                <a:hlinkClick r:id="rId1"/>
              </a:rPr>
              <a:t>services</a:t>
            </a:r>
            <a:r>
              <a:rPr b="0" lang="en-US" sz="1200" spc="-1" strike="noStrike">
                <a:solidFill>
                  <a:srgbClr val="000000"/>
                </a:solidFill>
                <a:highlight>
                  <a:srgbClr val="ffffff"/>
                </a:highlight>
                <a:latin typeface="Roboto"/>
                <a:ea typeface="Roboto"/>
              </a:rPr>
              <a:t> within the cluster. Traffic routing is controlled by rules defined on the Ingress resource. Depending on the underlying ingress controller implementation, Ingress object can also handle things like SSL termination.</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US" sz="1200" spc="-1" strike="noStrike">
                <a:solidFill>
                  <a:srgbClr val="000000"/>
                </a:solidFill>
                <a:highlight>
                  <a:srgbClr val="ffffff"/>
                </a:highlight>
                <a:latin typeface="Roboto"/>
                <a:ea typeface="Roboto"/>
              </a:rPr>
              <a:t>An Ingress object will cause an Ingress Controller (essentially a plugin) to configure some underlying device to accommodate it's rules. Here is a list of Ingress controllers, </a:t>
            </a:r>
            <a:r>
              <a:rPr b="0" lang="en-US" sz="1100" spc="-1" strike="noStrike" u="sng">
                <a:solidFill>
                  <a:srgbClr val="000000"/>
                </a:solidFill>
                <a:uFillTx/>
                <a:latin typeface="Arial"/>
                <a:ea typeface="Arial"/>
                <a:hlinkClick r:id="rId2"/>
              </a:rPr>
              <a:t>https://kubernetes.io/docs/concepts/services-networking/ingress-controllers/</a:t>
            </a:r>
            <a:endParaRPr b="0" lang="en-US" sz="1100" spc="-1" strike="noStrike">
              <a:latin typeface="Arial"/>
            </a:endParaRPr>
          </a:p>
        </p:txBody>
      </p:sp>
      <p:sp>
        <p:nvSpPr>
          <p:cNvPr id="391" name="PlaceHolder 3"/>
          <p:cNvSpPr>
            <a:spLocks noGrp="1"/>
          </p:cNvSpPr>
          <p:nvPr>
            <p:ph type="sldNum" idx="33"/>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C463E51-D903-4E68-8041-93ED166A6EB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sldImg"/>
          </p:nvPr>
        </p:nvSpPr>
        <p:spPr>
          <a:xfrm>
            <a:off x="685800" y="1143000"/>
            <a:ext cx="5486040" cy="3085920"/>
          </a:xfrm>
          <a:prstGeom prst="rect">
            <a:avLst/>
          </a:prstGeom>
          <a:ln w="0">
            <a:noFill/>
          </a:ln>
        </p:spPr>
      </p:sp>
      <p:sp>
        <p:nvSpPr>
          <p:cNvPr id="393"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Ingress objects can be used to give your users a single entrypoint into multiple services. This may also reduce cost as you do not need a public ip for every service.</a:t>
            </a:r>
            <a:endParaRPr b="0" lang="en-US" sz="1200" spc="-1" strike="noStrike">
              <a:latin typeface="Arial"/>
            </a:endParaRPr>
          </a:p>
        </p:txBody>
      </p:sp>
      <p:sp>
        <p:nvSpPr>
          <p:cNvPr id="394" name="PlaceHolder 3"/>
          <p:cNvSpPr>
            <a:spLocks noGrp="1"/>
          </p:cNvSpPr>
          <p:nvPr>
            <p:ph type="sldNum" idx="34"/>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0EEE8684-8850-4A3C-917A-629DFC59985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685800" y="1143000"/>
            <a:ext cx="5486040" cy="3085920"/>
          </a:xfrm>
          <a:prstGeom prst="rect">
            <a:avLst/>
          </a:prstGeom>
          <a:ln w="0">
            <a:noFill/>
          </a:ln>
        </p:spPr>
      </p:sp>
      <p:sp>
        <p:nvSpPr>
          <p:cNvPr id="396"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100" spc="-1" strike="noStrike" u="sng">
                <a:solidFill>
                  <a:srgbClr val="000000"/>
                </a:solidFill>
                <a:uFillTx/>
                <a:latin typeface="Arial"/>
                <a:ea typeface="Arial"/>
                <a:hlinkClick r:id="rId1"/>
              </a:rPr>
              <a:t>https://kubernetes.io/docs/concepts/workloads/controllers/daemonset/</a:t>
            </a:r>
            <a:r>
              <a:rPr b="0" lang="en-US" sz="1100" spc="-1" strike="noStrike">
                <a:solidFill>
                  <a:srgbClr val="000000"/>
                </a:solidFill>
                <a:latin typeface="Arial"/>
                <a:ea typeface="Arial"/>
              </a:rPr>
              <a:t> </a:t>
            </a:r>
            <a:endParaRPr b="0" lang="en-US" sz="1100" spc="-1" strike="noStrike">
              <a:latin typeface="Arial"/>
            </a:endParaRPr>
          </a:p>
        </p:txBody>
      </p:sp>
      <p:sp>
        <p:nvSpPr>
          <p:cNvPr id="397" name="PlaceHolder 3"/>
          <p:cNvSpPr>
            <a:spLocks noGrp="1"/>
          </p:cNvSpPr>
          <p:nvPr>
            <p:ph type="sldNum" idx="35"/>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C7A55B07-4CE6-4479-9E75-F2F7CCFF1EB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sldImg"/>
          </p:nvPr>
        </p:nvSpPr>
        <p:spPr>
          <a:xfrm>
            <a:off x="685800" y="1143000"/>
            <a:ext cx="5486040" cy="3085920"/>
          </a:xfrm>
          <a:prstGeom prst="rect">
            <a:avLst/>
          </a:prstGeom>
          <a:ln w="0">
            <a:noFill/>
          </a:ln>
        </p:spPr>
      </p:sp>
      <p:sp>
        <p:nvSpPr>
          <p:cNvPr id="399"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Daemonsets are a special object, similar to a deployment, except it will create exactly one replica of our pod on every node (or some subset chosen by a selector).</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US" sz="1200" spc="-1" strike="noStrike">
                <a:solidFill>
                  <a:srgbClr val="000000"/>
                </a:solidFill>
                <a:latin typeface="Calibri"/>
                <a:ea typeface="Calibri"/>
              </a:rPr>
              <a:t>A lot of kubernetes internal services may run as daemonsets. Such as services grabbing metrics about each node or sending logs to a log aggregation system or the tools that attach storage to the nodes. You may have your own if you want to deploy say a network proxy for each node. </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endParaRPr b="0" lang="en-US" sz="1200" spc="-1" strike="noStrike">
              <a:latin typeface="Arial"/>
            </a:endParaRPr>
          </a:p>
        </p:txBody>
      </p:sp>
      <p:sp>
        <p:nvSpPr>
          <p:cNvPr id="400" name="PlaceHolder 3"/>
          <p:cNvSpPr>
            <a:spLocks noGrp="1"/>
          </p:cNvSpPr>
          <p:nvPr>
            <p:ph type="sldNum" idx="36"/>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0B2A032E-6C17-4A18-B4DC-A732C0576069}" type="slidenum">
              <a:rPr b="0" lang="en-US" sz="1400" spc="-1" strike="noStrike">
                <a:latin typeface="Times New Roman"/>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p:nvPr>
        </p:nvSpPr>
        <p:spPr>
          <a:xfrm>
            <a:off x="828000" y="15282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 name="PlaceHolder 3"/>
          <p:cNvSpPr>
            <a:spLocks noGrp="1"/>
          </p:cNvSpPr>
          <p:nvPr>
            <p:ph/>
          </p:nvPr>
        </p:nvSpPr>
        <p:spPr>
          <a:xfrm>
            <a:off x="828000" y="39726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p:nvPr>
        </p:nvSpPr>
        <p:spPr>
          <a:xfrm>
            <a:off x="82800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 name="PlaceHolder 3"/>
          <p:cNvSpPr>
            <a:spLocks noGrp="1"/>
          </p:cNvSpPr>
          <p:nvPr>
            <p:ph/>
          </p:nvPr>
        </p:nvSpPr>
        <p:spPr>
          <a:xfrm>
            <a:off x="621468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4"/>
          <p:cNvSpPr>
            <a:spLocks noGrp="1"/>
          </p:cNvSpPr>
          <p:nvPr>
            <p:ph/>
          </p:nvPr>
        </p:nvSpPr>
        <p:spPr>
          <a:xfrm>
            <a:off x="82800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5"/>
          <p:cNvSpPr>
            <a:spLocks noGrp="1"/>
          </p:cNvSpPr>
          <p:nvPr>
            <p:ph/>
          </p:nvPr>
        </p:nvSpPr>
        <p:spPr>
          <a:xfrm>
            <a:off x="621468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p:nvPr>
        </p:nvSpPr>
        <p:spPr>
          <a:xfrm>
            <a:off x="828000" y="15282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 name="PlaceHolder 3"/>
          <p:cNvSpPr>
            <a:spLocks noGrp="1"/>
          </p:cNvSpPr>
          <p:nvPr>
            <p:ph/>
          </p:nvPr>
        </p:nvSpPr>
        <p:spPr>
          <a:xfrm>
            <a:off x="4381920" y="15282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4"/>
          <p:cNvSpPr>
            <a:spLocks noGrp="1"/>
          </p:cNvSpPr>
          <p:nvPr>
            <p:ph/>
          </p:nvPr>
        </p:nvSpPr>
        <p:spPr>
          <a:xfrm>
            <a:off x="7935840" y="15282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5"/>
          <p:cNvSpPr>
            <a:spLocks noGrp="1"/>
          </p:cNvSpPr>
          <p:nvPr>
            <p:ph/>
          </p:nvPr>
        </p:nvSpPr>
        <p:spPr>
          <a:xfrm>
            <a:off x="828000" y="39726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6"/>
          <p:cNvSpPr>
            <a:spLocks noGrp="1"/>
          </p:cNvSpPr>
          <p:nvPr>
            <p:ph/>
          </p:nvPr>
        </p:nvSpPr>
        <p:spPr>
          <a:xfrm>
            <a:off x="4381920" y="39726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7"/>
          <p:cNvSpPr>
            <a:spLocks noGrp="1"/>
          </p:cNvSpPr>
          <p:nvPr>
            <p:ph/>
          </p:nvPr>
        </p:nvSpPr>
        <p:spPr>
          <a:xfrm>
            <a:off x="7935840" y="39726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955946D0-A1B4-4DA4-AD58-3F1DECA126A4}"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828000" y="1528200"/>
            <a:ext cx="10511640" cy="467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81FCC907-E706-4A7E-BCA1-F25A07BE3A2A}"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p:nvPr>
        </p:nvSpPr>
        <p:spPr>
          <a:xfrm>
            <a:off x="828000" y="1528200"/>
            <a:ext cx="10511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919E2DDE-CA70-4CE5-A721-0C82325B4A3F}"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p:nvPr>
        </p:nvSpPr>
        <p:spPr>
          <a:xfrm>
            <a:off x="82800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 name="PlaceHolder 3"/>
          <p:cNvSpPr>
            <a:spLocks noGrp="1"/>
          </p:cNvSpPr>
          <p:nvPr>
            <p:ph/>
          </p:nvPr>
        </p:nvSpPr>
        <p:spPr>
          <a:xfrm>
            <a:off x="621468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669414AC-10E8-43A5-B918-26F38DFD6E66}"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38A03491-0BD8-480A-B1D8-76DF739A8462}"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952920" y="324000"/>
            <a:ext cx="11231640" cy="4204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824E8469-289E-4B49-8A05-73F5B2C2B28D}"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p:nvPr>
        </p:nvSpPr>
        <p:spPr>
          <a:xfrm>
            <a:off x="82800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 name="PlaceHolder 3"/>
          <p:cNvSpPr>
            <a:spLocks noGrp="1"/>
          </p:cNvSpPr>
          <p:nvPr>
            <p:ph/>
          </p:nvPr>
        </p:nvSpPr>
        <p:spPr>
          <a:xfrm>
            <a:off x="621468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 name="PlaceHolder 4"/>
          <p:cNvSpPr>
            <a:spLocks noGrp="1"/>
          </p:cNvSpPr>
          <p:nvPr>
            <p:ph/>
          </p:nvPr>
        </p:nvSpPr>
        <p:spPr>
          <a:xfrm>
            <a:off x="82800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1C6037B9-A3E8-47D4-929E-B11B481445F0}"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ubTitle"/>
          </p:nvPr>
        </p:nvSpPr>
        <p:spPr>
          <a:xfrm>
            <a:off x="828000" y="1528200"/>
            <a:ext cx="10511640" cy="467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82800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621468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4"/>
          <p:cNvSpPr>
            <a:spLocks noGrp="1"/>
          </p:cNvSpPr>
          <p:nvPr>
            <p:ph/>
          </p:nvPr>
        </p:nvSpPr>
        <p:spPr>
          <a:xfrm>
            <a:off x="621468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BC2B1A7F-9750-40C1-AEB9-8A7D01F47BD0}"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82800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621468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4"/>
          <p:cNvSpPr>
            <a:spLocks noGrp="1"/>
          </p:cNvSpPr>
          <p:nvPr>
            <p:ph/>
          </p:nvPr>
        </p:nvSpPr>
        <p:spPr>
          <a:xfrm>
            <a:off x="828000" y="39726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D8728683-E7B4-4DD3-99CD-4ABADBE61F65}"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828000" y="15282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828000" y="39726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C1EC4ECD-370C-49C7-A515-FED24E44223D}"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82800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621468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4"/>
          <p:cNvSpPr>
            <a:spLocks noGrp="1"/>
          </p:cNvSpPr>
          <p:nvPr>
            <p:ph/>
          </p:nvPr>
        </p:nvSpPr>
        <p:spPr>
          <a:xfrm>
            <a:off x="82800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5"/>
          <p:cNvSpPr>
            <a:spLocks noGrp="1"/>
          </p:cNvSpPr>
          <p:nvPr>
            <p:ph/>
          </p:nvPr>
        </p:nvSpPr>
        <p:spPr>
          <a:xfrm>
            <a:off x="621468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B725F9B1-4415-4C88-AB44-1F135872E99D}"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p:nvPr>
        </p:nvSpPr>
        <p:spPr>
          <a:xfrm>
            <a:off x="828000" y="15282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3"/>
          <p:cNvSpPr>
            <a:spLocks noGrp="1"/>
          </p:cNvSpPr>
          <p:nvPr>
            <p:ph/>
          </p:nvPr>
        </p:nvSpPr>
        <p:spPr>
          <a:xfrm>
            <a:off x="4381920" y="15282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4"/>
          <p:cNvSpPr>
            <a:spLocks noGrp="1"/>
          </p:cNvSpPr>
          <p:nvPr>
            <p:ph/>
          </p:nvPr>
        </p:nvSpPr>
        <p:spPr>
          <a:xfrm>
            <a:off x="7935840" y="15282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 name="PlaceHolder 5"/>
          <p:cNvSpPr>
            <a:spLocks noGrp="1"/>
          </p:cNvSpPr>
          <p:nvPr>
            <p:ph/>
          </p:nvPr>
        </p:nvSpPr>
        <p:spPr>
          <a:xfrm>
            <a:off x="828000" y="39726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6"/>
          <p:cNvSpPr>
            <a:spLocks noGrp="1"/>
          </p:cNvSpPr>
          <p:nvPr>
            <p:ph/>
          </p:nvPr>
        </p:nvSpPr>
        <p:spPr>
          <a:xfrm>
            <a:off x="4381920" y="39726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7"/>
          <p:cNvSpPr>
            <a:spLocks noGrp="1"/>
          </p:cNvSpPr>
          <p:nvPr>
            <p:ph/>
          </p:nvPr>
        </p:nvSpPr>
        <p:spPr>
          <a:xfrm>
            <a:off x="7935840" y="39726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35DF8E9F-68F2-4397-AF20-03F878258CBA}"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B4B9FDD2-BE9E-42B5-B006-3E7750C42F37}"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3" name="PlaceHolder 2"/>
          <p:cNvSpPr>
            <a:spLocks noGrp="1"/>
          </p:cNvSpPr>
          <p:nvPr>
            <p:ph type="subTitle"/>
          </p:nvPr>
        </p:nvSpPr>
        <p:spPr>
          <a:xfrm>
            <a:off x="828000" y="1528200"/>
            <a:ext cx="10511640" cy="467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3"/>
          </p:nvPr>
        </p:nvSpPr>
        <p:spPr/>
        <p:txBody>
          <a:bodyPr/>
          <a:p>
            <a:fld id="{CD810AC1-3F05-4F9E-B77A-F27E1599A5A5}"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5" name="PlaceHolder 2"/>
          <p:cNvSpPr>
            <a:spLocks noGrp="1"/>
          </p:cNvSpPr>
          <p:nvPr>
            <p:ph/>
          </p:nvPr>
        </p:nvSpPr>
        <p:spPr>
          <a:xfrm>
            <a:off x="828000" y="1528200"/>
            <a:ext cx="10511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3"/>
          </p:nvPr>
        </p:nvSpPr>
        <p:spPr/>
        <p:txBody>
          <a:bodyPr/>
          <a:p>
            <a:fld id="{D7165B97-D871-457A-B75C-C0612172D20B}"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7" name="PlaceHolder 2"/>
          <p:cNvSpPr>
            <a:spLocks noGrp="1"/>
          </p:cNvSpPr>
          <p:nvPr>
            <p:ph/>
          </p:nvPr>
        </p:nvSpPr>
        <p:spPr>
          <a:xfrm>
            <a:off x="82800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 name="PlaceHolder 3"/>
          <p:cNvSpPr>
            <a:spLocks noGrp="1"/>
          </p:cNvSpPr>
          <p:nvPr>
            <p:ph/>
          </p:nvPr>
        </p:nvSpPr>
        <p:spPr>
          <a:xfrm>
            <a:off x="621468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2560E253-9305-42E3-9EE0-F651A4928C18}"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3"/>
          </p:nvPr>
        </p:nvSpPr>
        <p:spPr/>
        <p:txBody>
          <a:bodyPr/>
          <a:p>
            <a:fld id="{CEC3ED1D-DDB6-4EBA-BD23-DDC696C4E541}"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 name="PlaceHolder 2"/>
          <p:cNvSpPr>
            <a:spLocks noGrp="1"/>
          </p:cNvSpPr>
          <p:nvPr>
            <p:ph/>
          </p:nvPr>
        </p:nvSpPr>
        <p:spPr>
          <a:xfrm>
            <a:off x="828000" y="1528200"/>
            <a:ext cx="10511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952920" y="324000"/>
            <a:ext cx="11231640" cy="4204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3"/>
          </p:nvPr>
        </p:nvSpPr>
        <p:spPr/>
        <p:txBody>
          <a:bodyPr/>
          <a:p>
            <a:fld id="{093D653E-073E-4E60-8B2C-F312BBFAA086}"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2" name="PlaceHolder 2"/>
          <p:cNvSpPr>
            <a:spLocks noGrp="1"/>
          </p:cNvSpPr>
          <p:nvPr>
            <p:ph/>
          </p:nvPr>
        </p:nvSpPr>
        <p:spPr>
          <a:xfrm>
            <a:off x="82800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3" name="PlaceHolder 3"/>
          <p:cNvSpPr>
            <a:spLocks noGrp="1"/>
          </p:cNvSpPr>
          <p:nvPr>
            <p:ph/>
          </p:nvPr>
        </p:nvSpPr>
        <p:spPr>
          <a:xfrm>
            <a:off x="621468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4" name="PlaceHolder 4"/>
          <p:cNvSpPr>
            <a:spLocks noGrp="1"/>
          </p:cNvSpPr>
          <p:nvPr>
            <p:ph/>
          </p:nvPr>
        </p:nvSpPr>
        <p:spPr>
          <a:xfrm>
            <a:off x="82800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F38345C0-7FFF-43B7-88E1-1C686831038B}"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p:nvPr>
        </p:nvSpPr>
        <p:spPr>
          <a:xfrm>
            <a:off x="82800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7" name="PlaceHolder 3"/>
          <p:cNvSpPr>
            <a:spLocks noGrp="1"/>
          </p:cNvSpPr>
          <p:nvPr>
            <p:ph/>
          </p:nvPr>
        </p:nvSpPr>
        <p:spPr>
          <a:xfrm>
            <a:off x="621468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8" name="PlaceHolder 4"/>
          <p:cNvSpPr>
            <a:spLocks noGrp="1"/>
          </p:cNvSpPr>
          <p:nvPr>
            <p:ph/>
          </p:nvPr>
        </p:nvSpPr>
        <p:spPr>
          <a:xfrm>
            <a:off x="621468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3FBBE17C-DCE8-477F-8099-BA323483EF8A}"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0" name="PlaceHolder 2"/>
          <p:cNvSpPr>
            <a:spLocks noGrp="1"/>
          </p:cNvSpPr>
          <p:nvPr>
            <p:ph/>
          </p:nvPr>
        </p:nvSpPr>
        <p:spPr>
          <a:xfrm>
            <a:off x="82800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1" name="PlaceHolder 3"/>
          <p:cNvSpPr>
            <a:spLocks noGrp="1"/>
          </p:cNvSpPr>
          <p:nvPr>
            <p:ph/>
          </p:nvPr>
        </p:nvSpPr>
        <p:spPr>
          <a:xfrm>
            <a:off x="621468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2" name="PlaceHolder 4"/>
          <p:cNvSpPr>
            <a:spLocks noGrp="1"/>
          </p:cNvSpPr>
          <p:nvPr>
            <p:ph/>
          </p:nvPr>
        </p:nvSpPr>
        <p:spPr>
          <a:xfrm>
            <a:off x="828000" y="39726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E6EF33EB-8FC3-43E5-89A0-FC1DFDB6C59B}"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4" name="PlaceHolder 2"/>
          <p:cNvSpPr>
            <a:spLocks noGrp="1"/>
          </p:cNvSpPr>
          <p:nvPr>
            <p:ph/>
          </p:nvPr>
        </p:nvSpPr>
        <p:spPr>
          <a:xfrm>
            <a:off x="828000" y="15282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5" name="PlaceHolder 3"/>
          <p:cNvSpPr>
            <a:spLocks noGrp="1"/>
          </p:cNvSpPr>
          <p:nvPr>
            <p:ph/>
          </p:nvPr>
        </p:nvSpPr>
        <p:spPr>
          <a:xfrm>
            <a:off x="828000" y="39726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43234339-7C05-404B-87A4-0DA65CC73B64}"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7" name="PlaceHolder 2"/>
          <p:cNvSpPr>
            <a:spLocks noGrp="1"/>
          </p:cNvSpPr>
          <p:nvPr>
            <p:ph/>
          </p:nvPr>
        </p:nvSpPr>
        <p:spPr>
          <a:xfrm>
            <a:off x="82800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8" name="PlaceHolder 3"/>
          <p:cNvSpPr>
            <a:spLocks noGrp="1"/>
          </p:cNvSpPr>
          <p:nvPr>
            <p:ph/>
          </p:nvPr>
        </p:nvSpPr>
        <p:spPr>
          <a:xfrm>
            <a:off x="621468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9" name="PlaceHolder 4"/>
          <p:cNvSpPr>
            <a:spLocks noGrp="1"/>
          </p:cNvSpPr>
          <p:nvPr>
            <p:ph/>
          </p:nvPr>
        </p:nvSpPr>
        <p:spPr>
          <a:xfrm>
            <a:off x="82800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0" name="PlaceHolder 5"/>
          <p:cNvSpPr>
            <a:spLocks noGrp="1"/>
          </p:cNvSpPr>
          <p:nvPr>
            <p:ph/>
          </p:nvPr>
        </p:nvSpPr>
        <p:spPr>
          <a:xfrm>
            <a:off x="621468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3"/>
          </p:nvPr>
        </p:nvSpPr>
        <p:spPr/>
        <p:txBody>
          <a:bodyPr/>
          <a:p>
            <a:fld id="{58F6D966-395E-47B3-8250-0F973D646E9A}"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2" name="PlaceHolder 2"/>
          <p:cNvSpPr>
            <a:spLocks noGrp="1"/>
          </p:cNvSpPr>
          <p:nvPr>
            <p:ph/>
          </p:nvPr>
        </p:nvSpPr>
        <p:spPr>
          <a:xfrm>
            <a:off x="828000" y="15282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3" name="PlaceHolder 3"/>
          <p:cNvSpPr>
            <a:spLocks noGrp="1"/>
          </p:cNvSpPr>
          <p:nvPr>
            <p:ph/>
          </p:nvPr>
        </p:nvSpPr>
        <p:spPr>
          <a:xfrm>
            <a:off x="4381920" y="15282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 name="PlaceHolder 4"/>
          <p:cNvSpPr>
            <a:spLocks noGrp="1"/>
          </p:cNvSpPr>
          <p:nvPr>
            <p:ph/>
          </p:nvPr>
        </p:nvSpPr>
        <p:spPr>
          <a:xfrm>
            <a:off x="7935840" y="15282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5" name="PlaceHolder 5"/>
          <p:cNvSpPr>
            <a:spLocks noGrp="1"/>
          </p:cNvSpPr>
          <p:nvPr>
            <p:ph/>
          </p:nvPr>
        </p:nvSpPr>
        <p:spPr>
          <a:xfrm>
            <a:off x="828000" y="39726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6" name="PlaceHolder 6"/>
          <p:cNvSpPr>
            <a:spLocks noGrp="1"/>
          </p:cNvSpPr>
          <p:nvPr>
            <p:ph/>
          </p:nvPr>
        </p:nvSpPr>
        <p:spPr>
          <a:xfrm>
            <a:off x="4381920" y="39726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7" name="PlaceHolder 7"/>
          <p:cNvSpPr>
            <a:spLocks noGrp="1"/>
          </p:cNvSpPr>
          <p:nvPr>
            <p:ph/>
          </p:nvPr>
        </p:nvSpPr>
        <p:spPr>
          <a:xfrm>
            <a:off x="7935840" y="39726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3"/>
          </p:nvPr>
        </p:nvSpPr>
        <p:spPr/>
        <p:txBody>
          <a:bodyPr/>
          <a:p>
            <a:fld id="{A0E0F431-32E8-413E-AA74-AB4F820BB583}"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p:nvPr>
        </p:nvSpPr>
        <p:spPr>
          <a:xfrm>
            <a:off x="82800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 name="PlaceHolder 3"/>
          <p:cNvSpPr>
            <a:spLocks noGrp="1"/>
          </p:cNvSpPr>
          <p:nvPr>
            <p:ph/>
          </p:nvPr>
        </p:nvSpPr>
        <p:spPr>
          <a:xfrm>
            <a:off x="621468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52920" y="324000"/>
            <a:ext cx="11231640" cy="42048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p:nvPr>
        </p:nvSpPr>
        <p:spPr>
          <a:xfrm>
            <a:off x="82800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 name="PlaceHolder 3"/>
          <p:cNvSpPr>
            <a:spLocks noGrp="1"/>
          </p:cNvSpPr>
          <p:nvPr>
            <p:ph/>
          </p:nvPr>
        </p:nvSpPr>
        <p:spPr>
          <a:xfrm>
            <a:off x="621468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4"/>
          <p:cNvSpPr>
            <a:spLocks noGrp="1"/>
          </p:cNvSpPr>
          <p:nvPr>
            <p:ph/>
          </p:nvPr>
        </p:nvSpPr>
        <p:spPr>
          <a:xfrm>
            <a:off x="82800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 name="PlaceHolder 2"/>
          <p:cNvSpPr>
            <a:spLocks noGrp="1"/>
          </p:cNvSpPr>
          <p:nvPr>
            <p:ph/>
          </p:nvPr>
        </p:nvSpPr>
        <p:spPr>
          <a:xfrm>
            <a:off x="828000" y="15282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 name="PlaceHolder 3"/>
          <p:cNvSpPr>
            <a:spLocks noGrp="1"/>
          </p:cNvSpPr>
          <p:nvPr>
            <p:ph/>
          </p:nvPr>
        </p:nvSpPr>
        <p:spPr>
          <a:xfrm>
            <a:off x="621468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4"/>
          <p:cNvSpPr>
            <a:spLocks noGrp="1"/>
          </p:cNvSpPr>
          <p:nvPr>
            <p:ph/>
          </p:nvPr>
        </p:nvSpPr>
        <p:spPr>
          <a:xfrm>
            <a:off x="6214680" y="39726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2920" y="324000"/>
            <a:ext cx="11231640" cy="906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0" name="PlaceHolder 2"/>
          <p:cNvSpPr>
            <a:spLocks noGrp="1"/>
          </p:cNvSpPr>
          <p:nvPr>
            <p:ph/>
          </p:nvPr>
        </p:nvSpPr>
        <p:spPr>
          <a:xfrm>
            <a:off x="82800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 name="PlaceHolder 3"/>
          <p:cNvSpPr>
            <a:spLocks noGrp="1"/>
          </p:cNvSpPr>
          <p:nvPr>
            <p:ph/>
          </p:nvPr>
        </p:nvSpPr>
        <p:spPr>
          <a:xfrm>
            <a:off x="6214680" y="15282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4"/>
          <p:cNvSpPr>
            <a:spLocks noGrp="1"/>
          </p:cNvSpPr>
          <p:nvPr>
            <p:ph/>
          </p:nvPr>
        </p:nvSpPr>
        <p:spPr>
          <a:xfrm>
            <a:off x="828000" y="39726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29080" y="385560"/>
            <a:ext cx="8797320" cy="907560"/>
          </a:xfrm>
          <a:prstGeom prst="rect">
            <a:avLst/>
          </a:prstGeom>
          <a:noFill/>
          <a:ln w="0">
            <a:noFill/>
          </a:ln>
        </p:spPr>
        <p:txBody>
          <a:bodyPr anchor="ctr">
            <a:noAutofit/>
          </a:bodyPr>
          <a:p>
            <a:r>
              <a:rPr b="0" lang="en-US" sz="3200" spc="-1" strike="noStrike">
                <a:solidFill>
                  <a:srgbClr val="000000"/>
                </a:solidFill>
                <a:latin typeface="Arial"/>
              </a:rPr>
              <a:t>Click to edit the title text format</a:t>
            </a:r>
            <a:endParaRPr b="0" lang="en-US" sz="3200" spc="-1" strike="noStrike">
              <a:solidFill>
                <a:srgbClr val="000000"/>
              </a:solidFill>
              <a:latin typeface="Arial"/>
            </a:endParaRPr>
          </a:p>
        </p:txBody>
      </p:sp>
      <p:sp>
        <p:nvSpPr>
          <p:cNvPr id="1" name="PlaceHolder 2"/>
          <p:cNvSpPr>
            <a:spLocks noGrp="1"/>
          </p:cNvSpPr>
          <p:nvPr>
            <p:ph type="body"/>
          </p:nvPr>
        </p:nvSpPr>
        <p:spPr>
          <a:xfrm>
            <a:off x="1973160" y="4756320"/>
            <a:ext cx="4122360" cy="1336320"/>
          </a:xfrm>
          <a:prstGeom prst="rect">
            <a:avLst/>
          </a:prstGeom>
          <a:noFill/>
          <a:ln w="0">
            <a:noFill/>
          </a:ln>
        </p:spPr>
        <p:txBody>
          <a:bodyPr lIns="90000" tIns="46800" anchor="t">
            <a:no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952920" y="324000"/>
            <a:ext cx="11231640" cy="906840"/>
          </a:xfrm>
          <a:prstGeom prst="rect">
            <a:avLst/>
          </a:prstGeom>
          <a:noFill/>
          <a:ln w="0">
            <a:noFill/>
          </a:ln>
        </p:spPr>
        <p:txBody>
          <a:bodyPr anchor="ctr">
            <a:noAutofit/>
          </a:bodyPr>
          <a:p>
            <a:r>
              <a:rPr b="0" lang="en-US" sz="3200" spc="-1" strike="noStrike">
                <a:solidFill>
                  <a:srgbClr val="000000"/>
                </a:solidFill>
                <a:latin typeface="Arial"/>
              </a:rPr>
              <a:t>Click to edit the title text format</a:t>
            </a:r>
            <a:endParaRPr b="0" lang="en-US" sz="3200" spc="-1" strike="noStrike">
              <a:solidFill>
                <a:srgbClr val="000000"/>
              </a:solidFill>
              <a:latin typeface="Arial"/>
            </a:endParaRPr>
          </a:p>
        </p:txBody>
      </p:sp>
      <p:sp>
        <p:nvSpPr>
          <p:cNvPr id="39" name="PlaceHolder 2"/>
          <p:cNvSpPr>
            <a:spLocks noGrp="1"/>
          </p:cNvSpPr>
          <p:nvPr>
            <p:ph type="body"/>
          </p:nvPr>
        </p:nvSpPr>
        <p:spPr>
          <a:xfrm>
            <a:off x="828000" y="1528200"/>
            <a:ext cx="10511640" cy="4679640"/>
          </a:xfrm>
          <a:prstGeom prst="rect">
            <a:avLst/>
          </a:prstGeom>
          <a:noFill/>
          <a:ln w="0">
            <a:noFill/>
          </a:ln>
        </p:spPr>
        <p:txBody>
          <a:bodyPr lIns="90000" tIns="46800"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0" name="PlaceHolder 3"/>
          <p:cNvSpPr>
            <a:spLocks noGrp="1"/>
          </p:cNvSpPr>
          <p:nvPr>
            <p:ph type="sldNum" idx="1"/>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4CCB72C6-38C9-4A7C-982B-F8DAF270539A}"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41" name="PlaceHolder 4"/>
          <p:cNvSpPr>
            <a:spLocks noGrp="1"/>
          </p:cNvSpPr>
          <p:nvPr>
            <p:ph type="ftr" idx="2"/>
          </p:nvPr>
        </p:nvSpPr>
        <p:spPr>
          <a:xfrm>
            <a:off x="707760" y="6629400"/>
            <a:ext cx="3864240" cy="2286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Times New Roman"/>
              </a:defRPr>
            </a:lvl1pPr>
          </a:lstStyle>
          <a:p>
            <a:pPr algn="ctr">
              <a:buNone/>
            </a:pPr>
            <a:r>
              <a:rPr b="0" lang="en-US" sz="1400" spc="-1" strike="noStrike">
                <a:solidFill>
                  <a:srgbClr val="ffffff"/>
                </a:solidFill>
                <a:latin typeface="Times New Roman"/>
              </a:rPr>
              <a:t>&lt;footer&gt;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952560" y="324000"/>
            <a:ext cx="11231640" cy="907560"/>
          </a:xfrm>
          <a:prstGeom prst="rect">
            <a:avLst/>
          </a:prstGeom>
          <a:noFill/>
          <a:ln w="0">
            <a:noFill/>
          </a:ln>
        </p:spPr>
        <p:txBody>
          <a:bodyPr anchor="ctr">
            <a:noAutofit/>
          </a:bodyPr>
          <a:p>
            <a:r>
              <a:rPr b="0" lang="en-US" sz="3200" spc="-1" strike="noStrike">
                <a:solidFill>
                  <a:srgbClr val="000000"/>
                </a:solidFill>
                <a:latin typeface="Arial"/>
              </a:rPr>
              <a:t>Click to edit the title text format</a:t>
            </a:r>
            <a:endParaRPr b="0" lang="en-US" sz="3200" spc="-1" strike="noStrike">
              <a:solidFill>
                <a:srgbClr val="000000"/>
              </a:solidFill>
              <a:latin typeface="Arial"/>
            </a:endParaRPr>
          </a:p>
        </p:txBody>
      </p:sp>
      <p:sp>
        <p:nvSpPr>
          <p:cNvPr id="79" name="PlaceHolder 2"/>
          <p:cNvSpPr>
            <a:spLocks noGrp="1"/>
          </p:cNvSpPr>
          <p:nvPr>
            <p:ph type="body"/>
          </p:nvPr>
        </p:nvSpPr>
        <p:spPr>
          <a:xfrm>
            <a:off x="828000" y="1512000"/>
            <a:ext cx="10511640" cy="4679640"/>
          </a:xfrm>
          <a:prstGeom prst="rect">
            <a:avLst/>
          </a:prstGeom>
          <a:noFill/>
          <a:ln w="0">
            <a:noFill/>
          </a:ln>
        </p:spPr>
        <p:txBody>
          <a:bodyPr lIns="90000" tIns="46800" anchor="t">
            <a:no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80" name="PlaceHolder 3"/>
          <p:cNvSpPr>
            <a:spLocks noGrp="1"/>
          </p:cNvSpPr>
          <p:nvPr>
            <p:ph type="sldNum" idx="3"/>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5C3F5029-B37A-4876-9952-1A51306F745B}"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81" name=""/>
          <p:cNvSpPr txBox="1"/>
          <p:nvPr/>
        </p:nvSpPr>
        <p:spPr>
          <a:xfrm>
            <a:off x="707760" y="6629760"/>
            <a:ext cx="3864240" cy="228600"/>
          </a:xfrm>
          <a:prstGeom prst="rect">
            <a:avLst/>
          </a:prstGeom>
          <a:noFill/>
          <a:ln w="0">
            <a:noFill/>
          </a:ln>
        </p:spPr>
        <p:txBody>
          <a:bodyPr lIns="0" rIns="0" tIns="0" bIns="0" anchor="t">
            <a:noAutofit/>
          </a:bodyPr>
          <a:p>
            <a:pPr algn="ctr">
              <a:buNone/>
            </a:pPr>
            <a:r>
              <a:rPr b="0" lang="en-US" sz="1400" spc="-1" strike="noStrike">
                <a:solidFill>
                  <a:srgbClr val="ffffff"/>
                </a:solidFill>
                <a:latin typeface="Times New Roman"/>
              </a:rPr>
              <a:t>&lt;footer&gt;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Google Shape;70;p16"/>
          <p:cNvSpPr/>
          <p:nvPr/>
        </p:nvSpPr>
        <p:spPr>
          <a:xfrm>
            <a:off x="862560" y="478080"/>
            <a:ext cx="8548920" cy="1015560"/>
          </a:xfrm>
          <a:prstGeom prst="rect">
            <a:avLst/>
          </a:prstGeom>
          <a:noFill/>
          <a:ln w="0">
            <a:noFill/>
          </a:ln>
        </p:spPr>
        <p:style>
          <a:lnRef idx="0"/>
          <a:fillRef idx="0"/>
          <a:effectRef idx="0"/>
          <a:fontRef idx="minor"/>
        </p:style>
        <p:txBody>
          <a:bodyPr anchor="t">
            <a:noAutofit/>
          </a:bodyPr>
          <a:p>
            <a:pPr>
              <a:lnSpc>
                <a:spcPct val="100000"/>
              </a:lnSpc>
              <a:buNone/>
              <a:tabLst>
                <a:tab algn="l" pos="0"/>
              </a:tabLst>
            </a:pPr>
            <a:r>
              <a:rPr b="1" lang="en-US" sz="6000" spc="-1" strike="noStrike">
                <a:solidFill>
                  <a:srgbClr val="f17e3a"/>
                </a:solidFill>
                <a:latin typeface="Calibri"/>
                <a:ea typeface="Calibri"/>
              </a:rPr>
              <a:t>K8s: Advanced Resources</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solidFill>
                <a:srgbClr val="000000"/>
              </a:solidFill>
              <a:latin typeface="Arial"/>
            </a:endParaRPr>
          </a:p>
        </p:txBody>
      </p:sp>
      <p:sp>
        <p:nvSpPr>
          <p:cNvPr id="192" name="PlaceHolder 2"/>
          <p:cNvSpPr>
            <a:spLocks noGrp="1"/>
          </p:cNvSpPr>
          <p:nvPr>
            <p:ph/>
          </p:nvPr>
        </p:nvSpPr>
        <p:spPr>
          <a:xfrm>
            <a:off x="828000" y="1528200"/>
            <a:ext cx="4986360" cy="520092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Resource Limits</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Ingress</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DaemonSet</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a:buChar char="●"/>
              <a:tabLst>
                <a:tab algn="l" pos="0"/>
              </a:tabLst>
            </a:pPr>
            <a:r>
              <a:rPr b="1" lang="en-US" sz="3000" spc="-1" strike="noStrike">
                <a:solidFill>
                  <a:srgbClr val="888888"/>
                </a:solidFill>
                <a:latin typeface="Helvetica Neue"/>
                <a:ea typeface="Helvetica Neue"/>
              </a:rPr>
              <a:t>StatefulSet</a:t>
            </a:r>
            <a:endParaRPr b="0" lang="en-US" sz="3000" spc="-1" strike="noStrike">
              <a:solidFill>
                <a:srgbClr val="000000"/>
              </a:solidFill>
              <a:latin typeface="Arial"/>
            </a:endParaRPr>
          </a:p>
        </p:txBody>
      </p:sp>
      <p:sp>
        <p:nvSpPr>
          <p:cNvPr id="193" name="PlaceHolder 3"/>
          <p:cNvSpPr>
            <a:spLocks noGrp="1"/>
          </p:cNvSpPr>
          <p:nvPr>
            <p:ph type="sldNum" idx="15"/>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8C622F29-6DBF-4849-8A93-66E32A9F7AA1}"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94" name="PlaceHolder 4"/>
          <p:cNvSpPr>
            <a:spLocks noGrp="1"/>
          </p:cNvSpPr>
          <p:nvPr>
            <p:ph/>
          </p:nvPr>
        </p:nvSpPr>
        <p:spPr>
          <a:xfrm>
            <a:off x="6258240" y="1619280"/>
            <a:ext cx="4986360" cy="467964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Jobs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CronJobs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Lab</a:t>
            </a:r>
            <a:endParaRPr b="0" lang="en-US" sz="3000" spc="-1" strike="noStrike">
              <a:solidFill>
                <a:srgbClr val="000000"/>
              </a:solidFill>
              <a:latin typeface="Arial"/>
            </a:endParaRPr>
          </a:p>
        </p:txBody>
      </p:sp>
      <p:sp>
        <p:nvSpPr>
          <p:cNvPr id="6" name="PlaceHolder 5"/>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Google Shape;191;p26"/>
          <p:cNvSpPr/>
          <p:nvPr/>
        </p:nvSpPr>
        <p:spPr>
          <a:xfrm>
            <a:off x="9798480" y="4102560"/>
            <a:ext cx="742320" cy="481320"/>
          </a:xfrm>
          <a:prstGeom prst="snip1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96" name="Google Shape;192;p26"/>
          <p:cNvSpPr/>
          <p:nvPr/>
        </p:nvSpPr>
        <p:spPr>
          <a:xfrm>
            <a:off x="8473680" y="4107600"/>
            <a:ext cx="742320" cy="481320"/>
          </a:xfrm>
          <a:prstGeom prst="snip1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97" name="Google Shape;193;p26"/>
          <p:cNvSpPr/>
          <p:nvPr/>
        </p:nvSpPr>
        <p:spPr>
          <a:xfrm>
            <a:off x="7149240" y="4102560"/>
            <a:ext cx="742320" cy="481320"/>
          </a:xfrm>
          <a:prstGeom prst="snip1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98" name="Google Shape;194;p26"/>
          <p:cNvSpPr/>
          <p:nvPr/>
        </p:nvSpPr>
        <p:spPr>
          <a:xfrm>
            <a:off x="6956640" y="5417640"/>
            <a:ext cx="833760" cy="481320"/>
          </a:xfrm>
          <a:prstGeom prst="flowChartMagneticDisk">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99" name="Google Shape;195;p26"/>
          <p:cNvSpPr/>
          <p:nvPr/>
        </p:nvSpPr>
        <p:spPr>
          <a:xfrm>
            <a:off x="9975960" y="5432760"/>
            <a:ext cx="833760" cy="481320"/>
          </a:xfrm>
          <a:prstGeom prst="flowChartMagneticDisk">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00" name="Google Shape;196;p26"/>
          <p:cNvSpPr/>
          <p:nvPr/>
        </p:nvSpPr>
        <p:spPr>
          <a:xfrm>
            <a:off x="8427960" y="5519160"/>
            <a:ext cx="833760" cy="481320"/>
          </a:xfrm>
          <a:prstGeom prst="flowChartMagneticDisk">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01"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StatefulSet (Controller)</a:t>
            </a:r>
            <a:endParaRPr b="0" lang="en-US" sz="3200" spc="-1" strike="noStrike">
              <a:solidFill>
                <a:srgbClr val="000000"/>
              </a:solidFill>
              <a:latin typeface="Arial"/>
            </a:endParaRPr>
          </a:p>
        </p:txBody>
      </p:sp>
      <p:sp>
        <p:nvSpPr>
          <p:cNvPr id="202" name="PlaceHolder 2"/>
          <p:cNvSpPr>
            <a:spLocks noGrp="1"/>
          </p:cNvSpPr>
          <p:nvPr>
            <p:ph/>
          </p:nvPr>
        </p:nvSpPr>
        <p:spPr>
          <a:xfrm>
            <a:off x="828000" y="1528200"/>
            <a:ext cx="4997520" cy="4679640"/>
          </a:xfrm>
          <a:prstGeom prst="rect">
            <a:avLst/>
          </a:prstGeom>
          <a:noFill/>
          <a:ln w="0">
            <a:noFill/>
          </a:ln>
        </p:spPr>
        <p:txBody>
          <a:bodyPr lIns="90000" tIns="46800" anchor="t">
            <a:noAutofit/>
          </a:bodyPr>
          <a:p>
            <a:pPr>
              <a:lnSpc>
                <a:spcPct val="90000"/>
              </a:lnSpc>
              <a:spcBef>
                <a:spcPts val="1001"/>
              </a:spcBef>
              <a:buNone/>
              <a:tabLst>
                <a:tab algn="l" pos="0"/>
              </a:tabLst>
            </a:pPr>
            <a:r>
              <a:rPr b="0" lang="en-US" sz="2400" spc="-1" strike="noStrike">
                <a:solidFill>
                  <a:srgbClr val="000000"/>
                </a:solidFill>
                <a:latin typeface="Helvetica Neue Light"/>
                <a:ea typeface="Helvetica Neue Light"/>
              </a:rPr>
              <a:t>StatefulSets are like Deployments except they provide:</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marL="457200" indent="-380880">
              <a:lnSpc>
                <a:spcPct val="90000"/>
              </a:lnSpc>
              <a:spcBef>
                <a:spcPts val="1001"/>
              </a:spcBef>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Stable network id</a:t>
            </a:r>
            <a:endParaRPr b="0" lang="en-US" sz="2400" spc="-1" strike="noStrike">
              <a:solidFill>
                <a:srgbClr val="000000"/>
              </a:solidFill>
              <a:latin typeface="Arial"/>
            </a:endParaRPr>
          </a:p>
          <a:p>
            <a:pPr marL="457200" indent="-380880">
              <a:lnSpc>
                <a:spcPct val="90000"/>
              </a:lnSpc>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Stable storage</a:t>
            </a:r>
            <a:endParaRPr b="0" lang="en-US" sz="2400" spc="-1" strike="noStrike">
              <a:solidFill>
                <a:srgbClr val="000000"/>
              </a:solidFill>
              <a:latin typeface="Arial"/>
            </a:endParaRPr>
          </a:p>
          <a:p>
            <a:pPr marL="457200" indent="-380880">
              <a:lnSpc>
                <a:spcPct val="90000"/>
              </a:lnSpc>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Ordered, sequential deployment</a:t>
            </a:r>
            <a:endParaRPr b="0" lang="en-US" sz="2400" spc="-1" strike="noStrike">
              <a:solidFill>
                <a:srgbClr val="000000"/>
              </a:solidFill>
              <a:latin typeface="Arial"/>
            </a:endParaRPr>
          </a:p>
        </p:txBody>
      </p:sp>
      <p:sp>
        <p:nvSpPr>
          <p:cNvPr id="203" name="PlaceHolder 3"/>
          <p:cNvSpPr>
            <a:spLocks noGrp="1"/>
          </p:cNvSpPr>
          <p:nvPr>
            <p:ph type="sldNum" idx="16"/>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1F7A3E9C-54BF-4BA7-BEB8-A8B043EFCA79}"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04" name="Google Shape;200;p26"/>
          <p:cNvSpPr/>
          <p:nvPr/>
        </p:nvSpPr>
        <p:spPr>
          <a:xfrm>
            <a:off x="7072920" y="4026240"/>
            <a:ext cx="742320" cy="48132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000" spc="-1" strike="noStrike">
                <a:solidFill>
                  <a:srgbClr val="000000"/>
                </a:solidFill>
                <a:latin typeface="Arial"/>
                <a:ea typeface="Arial"/>
              </a:rPr>
              <a:t>App-0</a:t>
            </a:r>
            <a:endParaRPr b="0" lang="en-US" sz="1000" spc="-1" strike="noStrike">
              <a:latin typeface="Arial"/>
            </a:endParaRPr>
          </a:p>
        </p:txBody>
      </p:sp>
      <p:sp>
        <p:nvSpPr>
          <p:cNvPr id="205" name="Google Shape;201;p26"/>
          <p:cNvSpPr/>
          <p:nvPr/>
        </p:nvSpPr>
        <p:spPr>
          <a:xfrm>
            <a:off x="9722520" y="4026240"/>
            <a:ext cx="742320" cy="48132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000" spc="-1" strike="noStrike">
                <a:solidFill>
                  <a:srgbClr val="000000"/>
                </a:solidFill>
                <a:latin typeface="Arial"/>
                <a:ea typeface="Arial"/>
              </a:rPr>
              <a:t>App-2</a:t>
            </a:r>
            <a:endParaRPr b="0" lang="en-US" sz="1000" spc="-1" strike="noStrike">
              <a:latin typeface="Arial"/>
            </a:endParaRPr>
          </a:p>
        </p:txBody>
      </p:sp>
      <p:sp>
        <p:nvSpPr>
          <p:cNvPr id="206" name="Google Shape;202;p26"/>
          <p:cNvSpPr/>
          <p:nvPr/>
        </p:nvSpPr>
        <p:spPr>
          <a:xfrm>
            <a:off x="6880320" y="5341320"/>
            <a:ext cx="833760" cy="481320"/>
          </a:xfrm>
          <a:prstGeom prst="flowChartMagneticDisk">
            <a:avLst/>
          </a:prstGeom>
          <a:solidFill>
            <a:schemeClr val="lt2"/>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0" lang="en-US" sz="1400" spc="-1" strike="noStrike">
                <a:solidFill>
                  <a:srgbClr val="000000"/>
                </a:solidFill>
                <a:latin typeface="Arial"/>
                <a:ea typeface="Arial"/>
              </a:rPr>
              <a:t>PV-0</a:t>
            </a:r>
            <a:endParaRPr b="0" lang="en-US" sz="1400" spc="-1" strike="noStrike">
              <a:latin typeface="Arial"/>
            </a:endParaRPr>
          </a:p>
        </p:txBody>
      </p:sp>
      <p:sp>
        <p:nvSpPr>
          <p:cNvPr id="207" name="Google Shape;203;p26"/>
          <p:cNvSpPr/>
          <p:nvPr/>
        </p:nvSpPr>
        <p:spPr>
          <a:xfrm>
            <a:off x="8352000" y="5442840"/>
            <a:ext cx="833760" cy="481320"/>
          </a:xfrm>
          <a:prstGeom prst="flowChartMagneticDisk">
            <a:avLst/>
          </a:prstGeom>
          <a:solidFill>
            <a:schemeClr val="lt2"/>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0" lang="en-US" sz="1400" spc="-1" strike="noStrike">
                <a:solidFill>
                  <a:srgbClr val="000000"/>
                </a:solidFill>
                <a:latin typeface="Arial"/>
                <a:ea typeface="Arial"/>
              </a:rPr>
              <a:t>PV-1</a:t>
            </a:r>
            <a:endParaRPr b="0" lang="en-US" sz="1400" spc="-1" strike="noStrike">
              <a:latin typeface="Arial"/>
            </a:endParaRPr>
          </a:p>
        </p:txBody>
      </p:sp>
      <p:sp>
        <p:nvSpPr>
          <p:cNvPr id="208" name="Google Shape;204;p26"/>
          <p:cNvSpPr/>
          <p:nvPr/>
        </p:nvSpPr>
        <p:spPr>
          <a:xfrm>
            <a:off x="9905040" y="5341320"/>
            <a:ext cx="833760" cy="481320"/>
          </a:xfrm>
          <a:prstGeom prst="flowChartMagneticDisk">
            <a:avLst/>
          </a:prstGeom>
          <a:solidFill>
            <a:schemeClr val="lt2"/>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0" lang="en-US" sz="1400" spc="-1" strike="noStrike">
                <a:solidFill>
                  <a:srgbClr val="000000"/>
                </a:solidFill>
                <a:latin typeface="Arial"/>
                <a:ea typeface="Arial"/>
              </a:rPr>
              <a:t>PV-2</a:t>
            </a:r>
            <a:endParaRPr b="0" lang="en-US" sz="1400" spc="-1" strike="noStrike">
              <a:latin typeface="Arial"/>
            </a:endParaRPr>
          </a:p>
        </p:txBody>
      </p:sp>
      <p:sp>
        <p:nvSpPr>
          <p:cNvPr id="209" name="Google Shape;205;p26"/>
          <p:cNvSpPr/>
          <p:nvPr/>
        </p:nvSpPr>
        <p:spPr>
          <a:xfrm flipH="1">
            <a:off x="7296840" y="4507920"/>
            <a:ext cx="146520" cy="833400"/>
          </a:xfrm>
          <a:custGeom>
            <a:avLst/>
            <a:gdLst/>
            <a:ahLst/>
            <a:rect l="l" t="t" r="r" b="b"/>
            <a:pathLst>
              <a:path w="21600" h="21600">
                <a:moveTo>
                  <a:pt x="0" y="0"/>
                </a:moveTo>
                <a:lnTo>
                  <a:pt x="21600" y="21600"/>
                </a:lnTo>
              </a:path>
            </a:pathLst>
          </a:custGeom>
          <a:noFill/>
          <a:ln w="9525">
            <a:solidFill>
              <a:srgbClr val="44546a"/>
            </a:solidFill>
            <a:round/>
          </a:ln>
        </p:spPr>
        <p:style>
          <a:lnRef idx="0"/>
          <a:fillRef idx="0"/>
          <a:effectRef idx="0"/>
          <a:fontRef idx="minor"/>
        </p:style>
      </p:sp>
      <p:grpSp>
        <p:nvGrpSpPr>
          <p:cNvPr id="210" name="Google Shape;206;p26"/>
          <p:cNvGrpSpPr/>
          <p:nvPr/>
        </p:nvGrpSpPr>
        <p:grpSpPr>
          <a:xfrm>
            <a:off x="8397720" y="4026240"/>
            <a:ext cx="742320" cy="1416600"/>
            <a:chOff x="8397720" y="4026240"/>
            <a:chExt cx="742320" cy="1416600"/>
          </a:xfrm>
        </p:grpSpPr>
        <p:sp>
          <p:nvSpPr>
            <p:cNvPr id="211" name="Google Shape;207;p26"/>
            <p:cNvSpPr/>
            <p:nvPr/>
          </p:nvSpPr>
          <p:spPr>
            <a:xfrm>
              <a:off x="8397720" y="4026240"/>
              <a:ext cx="742320" cy="48132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000" spc="-1" strike="noStrike">
                  <a:solidFill>
                    <a:srgbClr val="000000"/>
                  </a:solidFill>
                  <a:latin typeface="Arial"/>
                  <a:ea typeface="Arial"/>
                </a:rPr>
                <a:t>App-1</a:t>
              </a:r>
              <a:endParaRPr b="0" lang="en-US" sz="1000" spc="-1" strike="noStrike">
                <a:latin typeface="Arial"/>
              </a:endParaRPr>
            </a:p>
          </p:txBody>
        </p:sp>
        <p:sp>
          <p:nvSpPr>
            <p:cNvPr id="212" name="Google Shape;208;p26"/>
            <p:cNvSpPr/>
            <p:nvPr/>
          </p:nvSpPr>
          <p:spPr>
            <a:xfrm>
              <a:off x="8768880" y="4507920"/>
              <a:ext cx="360" cy="934920"/>
            </a:xfrm>
            <a:custGeom>
              <a:avLst/>
              <a:gdLst/>
              <a:ahLst/>
              <a:rect l="l" t="t" r="r" b="b"/>
              <a:pathLst>
                <a:path w="21600" h="21600">
                  <a:moveTo>
                    <a:pt x="0" y="0"/>
                  </a:moveTo>
                  <a:lnTo>
                    <a:pt x="21600" y="21600"/>
                  </a:lnTo>
                </a:path>
              </a:pathLst>
            </a:custGeom>
            <a:noFill/>
            <a:ln w="9525">
              <a:solidFill>
                <a:srgbClr val="44546a"/>
              </a:solidFill>
              <a:round/>
            </a:ln>
          </p:spPr>
          <p:style>
            <a:lnRef idx="0"/>
            <a:fillRef idx="0"/>
            <a:effectRef idx="0"/>
            <a:fontRef idx="minor"/>
          </p:style>
        </p:sp>
      </p:grpSp>
      <p:sp>
        <p:nvSpPr>
          <p:cNvPr id="213" name="Google Shape;209;p26"/>
          <p:cNvSpPr/>
          <p:nvPr/>
        </p:nvSpPr>
        <p:spPr>
          <a:xfrm>
            <a:off x="10093680" y="4507920"/>
            <a:ext cx="228240" cy="833400"/>
          </a:xfrm>
          <a:custGeom>
            <a:avLst/>
            <a:gdLst/>
            <a:ahLst/>
            <a:rect l="l" t="t" r="r" b="b"/>
            <a:pathLst>
              <a:path w="21600" h="21600">
                <a:moveTo>
                  <a:pt x="0" y="0"/>
                </a:moveTo>
                <a:lnTo>
                  <a:pt x="21600" y="21600"/>
                </a:lnTo>
              </a:path>
            </a:pathLst>
          </a:custGeom>
          <a:noFill/>
          <a:ln w="9525">
            <a:solidFill>
              <a:srgbClr val="44546a"/>
            </a:solidFill>
            <a:round/>
          </a:ln>
        </p:spPr>
        <p:style>
          <a:lnRef idx="0"/>
          <a:fillRef idx="0"/>
          <a:effectRef idx="0"/>
          <a:fontRef idx="minor"/>
        </p:style>
      </p:sp>
      <p:grpSp>
        <p:nvGrpSpPr>
          <p:cNvPr id="214" name="Google Shape;210;p26"/>
          <p:cNvGrpSpPr/>
          <p:nvPr/>
        </p:nvGrpSpPr>
        <p:grpSpPr>
          <a:xfrm>
            <a:off x="7453080" y="1925640"/>
            <a:ext cx="2631240" cy="1175400"/>
            <a:chOff x="7453080" y="1925640"/>
            <a:chExt cx="2631240" cy="1175400"/>
          </a:xfrm>
        </p:grpSpPr>
        <p:sp>
          <p:nvSpPr>
            <p:cNvPr id="215" name="Google Shape;211;p26"/>
            <p:cNvSpPr/>
            <p:nvPr/>
          </p:nvSpPr>
          <p:spPr>
            <a:xfrm>
              <a:off x="7529400" y="2001960"/>
              <a:ext cx="2554920" cy="10990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16" name="Google Shape;212;p26"/>
            <p:cNvSpPr/>
            <p:nvPr/>
          </p:nvSpPr>
          <p:spPr>
            <a:xfrm>
              <a:off x="7453080" y="1925640"/>
              <a:ext cx="2554920" cy="109908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StatefulSet</a:t>
              </a:r>
              <a:endParaRPr b="0" lang="en-US" sz="1800" spc="-1" strike="noStrike">
                <a:latin typeface="Arial"/>
              </a:endParaRPr>
            </a:p>
          </p:txBody>
        </p:sp>
      </p:grpSp>
      <p:sp>
        <p:nvSpPr>
          <p:cNvPr id="5" name="PlaceHolder 4"/>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timing>
    <p:tnLst>
      <p:par>
        <p:cTn id="16" dur="indefinite" restart="never" nodeType="tmRoot">
          <p:childTnLst>
            <p:seq>
              <p:cTn id="17" dur="indefinite" nodeType="mainSeq">
                <p:childTnLst>
                  <p:par>
                    <p:cTn id="18" fill="hold">
                      <p:stCondLst>
                        <p:cond delay="indefinite"/>
                      </p:stCondLst>
                      <p:childTnLst>
                        <p:par>
                          <p:cTn id="19" fill="hold">
                            <p:stCondLst>
                              <p:cond delay="0"/>
                            </p:stCondLst>
                            <p:childTnLst>
                              <p:par>
                                <p:cTn id="20" nodeType="clickEffect" fill="hold" presetClass="exit" presetID="10">
                                  <p:stCondLst>
                                    <p:cond delay="0"/>
                                  </p:stCondLst>
                                  <p:childTnLst>
                                    <p:animEffect filter="fade" transition="out">
                                      <p:cBhvr additive="repl">
                                        <p:cTn id="21" dur="1000"/>
                                        <p:tgtEl>
                                          <p:spTgt spid="210"/>
                                        </p:tgtEl>
                                      </p:cBhvr>
                                    </p:animEffect>
                                    <p:set>
                                      <p:cBhvr>
                                        <p:cTn id="22" dur="1" fill="hold">
                                          <p:stCondLst>
                                            <p:cond delay="1000"/>
                                          </p:stCondLst>
                                        </p:cTn>
                                        <p:tgtEl>
                                          <p:spTgt spid="2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0">
                                  <p:stCondLst>
                                    <p:cond delay="0"/>
                                  </p:stCondLst>
                                  <p:childTnLst>
                                    <p:set>
                                      <p:cBhvr>
                                        <p:cTn id="26" dur="1" fill="hold">
                                          <p:stCondLst>
                                            <p:cond delay="0"/>
                                          </p:stCondLst>
                                        </p:cTn>
                                        <p:tgtEl>
                                          <p:spTgt spid="210"/>
                                        </p:tgtEl>
                                        <p:attrNameLst>
                                          <p:attrName>style.visibility</p:attrName>
                                        </p:attrNameLst>
                                      </p:cBhvr>
                                      <p:to>
                                        <p:strVal val="visible"/>
                                      </p:to>
                                    </p:set>
                                    <p:animEffect filter="fade" transition="in">
                                      <p:cBhvr additive="repl">
                                        <p:cTn id="27"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solidFill>
                <a:srgbClr val="000000"/>
              </a:solidFill>
              <a:latin typeface="Arial"/>
            </a:endParaRPr>
          </a:p>
        </p:txBody>
      </p:sp>
      <p:sp>
        <p:nvSpPr>
          <p:cNvPr id="218" name="PlaceHolder 2"/>
          <p:cNvSpPr>
            <a:spLocks noGrp="1"/>
          </p:cNvSpPr>
          <p:nvPr>
            <p:ph/>
          </p:nvPr>
        </p:nvSpPr>
        <p:spPr>
          <a:xfrm>
            <a:off x="828000" y="1528200"/>
            <a:ext cx="4986360" cy="520092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Resource Limits</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Ingress</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DaemonSet</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StatefulSet</a:t>
            </a:r>
            <a:endParaRPr b="0" lang="en-US" sz="3000" spc="-1" strike="noStrike">
              <a:solidFill>
                <a:srgbClr val="000000"/>
              </a:solidFill>
              <a:latin typeface="Arial"/>
            </a:endParaRPr>
          </a:p>
        </p:txBody>
      </p:sp>
      <p:sp>
        <p:nvSpPr>
          <p:cNvPr id="219" name="PlaceHolder 3"/>
          <p:cNvSpPr>
            <a:spLocks noGrp="1"/>
          </p:cNvSpPr>
          <p:nvPr>
            <p:ph type="sldNum" idx="17"/>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3EAA9BEB-078F-4900-87FB-70E039D4989E}"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20" name="PlaceHolder 4"/>
          <p:cNvSpPr>
            <a:spLocks noGrp="1"/>
          </p:cNvSpPr>
          <p:nvPr>
            <p:ph/>
          </p:nvPr>
        </p:nvSpPr>
        <p:spPr>
          <a:xfrm>
            <a:off x="6258240" y="1619280"/>
            <a:ext cx="4986360" cy="467964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a:buChar char="●"/>
            </a:pPr>
            <a:r>
              <a:rPr b="1" lang="en-US" sz="3000" spc="-1" strike="noStrike">
                <a:solidFill>
                  <a:srgbClr val="888888"/>
                </a:solidFill>
                <a:latin typeface="Helvetica Neue"/>
                <a:ea typeface="Helvetica Neue"/>
              </a:rPr>
              <a:t>Jobs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CronJobs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Lab</a:t>
            </a:r>
            <a:endParaRPr b="0" lang="en-US" sz="3000" spc="-1" strike="noStrike">
              <a:solidFill>
                <a:srgbClr val="000000"/>
              </a:solidFill>
              <a:latin typeface="Arial"/>
            </a:endParaRPr>
          </a:p>
        </p:txBody>
      </p:sp>
      <p:sp>
        <p:nvSpPr>
          <p:cNvPr id="6" name="PlaceHolder 5"/>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Jobs (Controller)</a:t>
            </a:r>
            <a:endParaRPr b="0" lang="en-US" sz="3200" spc="-1" strike="noStrike">
              <a:solidFill>
                <a:srgbClr val="000000"/>
              </a:solidFill>
              <a:latin typeface="Arial"/>
            </a:endParaRPr>
          </a:p>
        </p:txBody>
      </p:sp>
      <p:sp>
        <p:nvSpPr>
          <p:cNvPr id="222" name="PlaceHolder 2"/>
          <p:cNvSpPr>
            <a:spLocks noGrp="1"/>
          </p:cNvSpPr>
          <p:nvPr>
            <p:ph type="sldNum" idx="18"/>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3085F019-C0A3-4115-9531-CC0126D50FCB}"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23" name="Google Shape;229;p28"/>
          <p:cNvSpPr/>
          <p:nvPr/>
        </p:nvSpPr>
        <p:spPr>
          <a:xfrm>
            <a:off x="211680" y="1373400"/>
            <a:ext cx="6059520" cy="497088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400" spc="-1" strike="noStrike">
                <a:solidFill>
                  <a:srgbClr val="000000"/>
                </a:solidFill>
                <a:latin typeface="Consolas"/>
                <a:ea typeface="Consolas"/>
              </a:rPr>
              <a:t>apiVersion: batch/v1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kind: Job</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db-backup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template:</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containers: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name: db-backup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image: db-backup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command: ["make-backup]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restartPolicy: Never</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backoffLimit: 4</a:t>
            </a:r>
            <a:endParaRPr b="0" lang="en-US" sz="2400" spc="-1" strike="noStrike">
              <a:latin typeface="Arial"/>
            </a:endParaRPr>
          </a:p>
          <a:p>
            <a:pPr>
              <a:lnSpc>
                <a:spcPct val="100000"/>
              </a:lnSpc>
              <a:buNone/>
              <a:tabLst>
                <a:tab algn="l" pos="0"/>
              </a:tabLst>
            </a:pPr>
            <a:endParaRPr b="0" lang="en-US" sz="2400" spc="-1" strike="noStrike">
              <a:latin typeface="Arial"/>
            </a:endParaRPr>
          </a:p>
        </p:txBody>
      </p:sp>
      <p:grpSp>
        <p:nvGrpSpPr>
          <p:cNvPr id="224" name="Google Shape;230;p28"/>
          <p:cNvGrpSpPr/>
          <p:nvPr/>
        </p:nvGrpSpPr>
        <p:grpSpPr>
          <a:xfrm>
            <a:off x="7919640" y="2027880"/>
            <a:ext cx="2630880" cy="1175400"/>
            <a:chOff x="7919640" y="2027880"/>
            <a:chExt cx="2630880" cy="1175400"/>
          </a:xfrm>
        </p:grpSpPr>
        <p:sp>
          <p:nvSpPr>
            <p:cNvPr id="225" name="Google Shape;231;p28"/>
            <p:cNvSpPr/>
            <p:nvPr/>
          </p:nvSpPr>
          <p:spPr>
            <a:xfrm>
              <a:off x="7995600" y="2104200"/>
              <a:ext cx="2554920" cy="10990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26" name="Google Shape;232;p28"/>
            <p:cNvSpPr/>
            <p:nvPr/>
          </p:nvSpPr>
          <p:spPr>
            <a:xfrm>
              <a:off x="7919640" y="2027880"/>
              <a:ext cx="2554920" cy="109908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grpSp>
        <p:nvGrpSpPr>
          <p:cNvPr id="227" name="Google Shape;233;p28"/>
          <p:cNvGrpSpPr/>
          <p:nvPr/>
        </p:nvGrpSpPr>
        <p:grpSpPr>
          <a:xfrm>
            <a:off x="8170560" y="4204440"/>
            <a:ext cx="2129040" cy="1104480"/>
            <a:chOff x="8170560" y="4204440"/>
            <a:chExt cx="2129040" cy="1104480"/>
          </a:xfrm>
        </p:grpSpPr>
        <p:sp>
          <p:nvSpPr>
            <p:cNvPr id="228" name="Google Shape;234;p28"/>
            <p:cNvSpPr/>
            <p:nvPr/>
          </p:nvSpPr>
          <p:spPr>
            <a:xfrm>
              <a:off x="8246520" y="4276440"/>
              <a:ext cx="2053080" cy="103248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29" name="Google Shape;235;p28"/>
            <p:cNvSpPr/>
            <p:nvPr/>
          </p:nvSpPr>
          <p:spPr>
            <a:xfrm>
              <a:off x="8170560" y="4204440"/>
              <a:ext cx="2053080" cy="103248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sp>
        <p:nvSpPr>
          <p:cNvPr id="230" name="Google Shape;236;p28"/>
          <p:cNvSpPr/>
          <p:nvPr/>
        </p:nvSpPr>
        <p:spPr>
          <a:xfrm>
            <a:off x="9196920" y="3127320"/>
            <a:ext cx="360" cy="107676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timing>
    <p:tnLst>
      <p:par>
        <p:cTn id="28" dur="indefinite" restart="never" nodeType="tmRoot">
          <p:childTnLst>
            <p:seq>
              <p:cTn id="29" dur="indefinite" nodeType="mainSeq">
                <p:childTnLst>
                  <p:par>
                    <p:cTn id="30" fill="hold">
                      <p:stCondLst>
                        <p:cond delay="indefinite"/>
                      </p:stCondLst>
                      <p:childTnLst>
                        <p:par>
                          <p:cTn id="31" fill="hold">
                            <p:stCondLst>
                              <p:cond delay="0"/>
                            </p:stCondLst>
                            <p:childTnLst>
                              <p:par>
                                <p:cTn id="32" nodeType="clickEffect" fill="hold" presetClass="entr" presetID="10">
                                  <p:stCondLst>
                                    <p:cond delay="0"/>
                                  </p:stCondLst>
                                  <p:childTnLst>
                                    <p:set>
                                      <p:cBhvr>
                                        <p:cTn id="33" dur="1" fill="hold">
                                          <p:stCondLst>
                                            <p:cond delay="0"/>
                                          </p:stCondLst>
                                        </p:cTn>
                                        <p:tgtEl>
                                          <p:spTgt spid="227"/>
                                        </p:tgtEl>
                                        <p:attrNameLst>
                                          <p:attrName>style.visibility</p:attrName>
                                        </p:attrNameLst>
                                      </p:cBhvr>
                                      <p:to>
                                        <p:strVal val="visible"/>
                                      </p:to>
                                    </p:set>
                                    <p:animEffect filter="fade" transition="in">
                                      <p:cBhvr additive="repl">
                                        <p:cTn id="34" dur="1000"/>
                                        <p:tgtEl>
                                          <p:spTgt spid="227"/>
                                        </p:tgtEl>
                                      </p:cBhvr>
                                    </p:animEffect>
                                  </p:childTnLst>
                                </p:cTn>
                              </p:par>
                              <p:par>
                                <p:cTn id="35" nodeType="withEffect" fill="hold" presetClass="entr" presetID="10">
                                  <p:stCondLst>
                                    <p:cond delay="0"/>
                                  </p:stCondLst>
                                  <p:childTnLst>
                                    <p:set>
                                      <p:cBhvr>
                                        <p:cTn id="36" dur="1" fill="hold">
                                          <p:stCondLst>
                                            <p:cond delay="0"/>
                                          </p:stCondLst>
                                        </p:cTn>
                                        <p:tgtEl>
                                          <p:spTgt spid="230"/>
                                        </p:tgtEl>
                                        <p:attrNameLst>
                                          <p:attrName>style.visibility</p:attrName>
                                        </p:attrNameLst>
                                      </p:cBhvr>
                                      <p:to>
                                        <p:strVal val="visible"/>
                                      </p:to>
                                    </p:set>
                                    <p:animEffect filter="fade" transition="in">
                                      <p:cBhvr additive="repl">
                                        <p:cTn id="37"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Jobs</a:t>
            </a:r>
            <a:endParaRPr b="0" lang="en-US" sz="3200" spc="-1" strike="noStrike">
              <a:solidFill>
                <a:srgbClr val="000000"/>
              </a:solidFill>
              <a:latin typeface="Arial"/>
            </a:endParaRPr>
          </a:p>
        </p:txBody>
      </p:sp>
      <p:sp>
        <p:nvSpPr>
          <p:cNvPr id="232" name="PlaceHolder 2"/>
          <p:cNvSpPr>
            <a:spLocks noGrp="1"/>
          </p:cNvSpPr>
          <p:nvPr>
            <p:ph type="sldNum" idx="19"/>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4A72F20E-2C5B-40E3-BBA1-143735B3D497}"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233" name="Google Shape;244;p29"/>
          <p:cNvGrpSpPr/>
          <p:nvPr/>
        </p:nvGrpSpPr>
        <p:grpSpPr>
          <a:xfrm>
            <a:off x="1452240" y="2171880"/>
            <a:ext cx="2631240" cy="1175400"/>
            <a:chOff x="1452240" y="2171880"/>
            <a:chExt cx="2631240" cy="1175400"/>
          </a:xfrm>
        </p:grpSpPr>
        <p:sp>
          <p:nvSpPr>
            <p:cNvPr id="234" name="Google Shape;245;p29"/>
            <p:cNvSpPr/>
            <p:nvPr/>
          </p:nvSpPr>
          <p:spPr>
            <a:xfrm>
              <a:off x="1528560" y="2248200"/>
              <a:ext cx="2554920" cy="10990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35" name="Google Shape;246;p29"/>
            <p:cNvSpPr/>
            <p:nvPr/>
          </p:nvSpPr>
          <p:spPr>
            <a:xfrm>
              <a:off x="1452240" y="2171880"/>
              <a:ext cx="2554920" cy="109908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grpSp>
        <p:nvGrpSpPr>
          <p:cNvPr id="236" name="Google Shape;247;p29"/>
          <p:cNvGrpSpPr/>
          <p:nvPr/>
        </p:nvGrpSpPr>
        <p:grpSpPr>
          <a:xfrm>
            <a:off x="8143560" y="2171880"/>
            <a:ext cx="2129040" cy="1104120"/>
            <a:chOff x="8143560" y="2171880"/>
            <a:chExt cx="2129040" cy="1104120"/>
          </a:xfrm>
        </p:grpSpPr>
        <p:sp>
          <p:nvSpPr>
            <p:cNvPr id="237" name="Google Shape;248;p29"/>
            <p:cNvSpPr/>
            <p:nvPr/>
          </p:nvSpPr>
          <p:spPr>
            <a:xfrm>
              <a:off x="8219520" y="2243520"/>
              <a:ext cx="2053080" cy="103248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38" name="Google Shape;249;p29"/>
            <p:cNvSpPr/>
            <p:nvPr/>
          </p:nvSpPr>
          <p:spPr>
            <a:xfrm>
              <a:off x="8143560" y="2171880"/>
              <a:ext cx="2053080" cy="1032480"/>
            </a:xfrm>
            <a:prstGeom prst="roundRect">
              <a:avLst>
                <a:gd name="adj" fmla="val 16667"/>
              </a:avLst>
            </a:prstGeom>
            <a:solidFill>
              <a:srgbClr val="e06666"/>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Jobs</a:t>
            </a:r>
            <a:endParaRPr b="0" lang="en-US" sz="3200" spc="-1" strike="noStrike">
              <a:solidFill>
                <a:srgbClr val="000000"/>
              </a:solidFill>
              <a:latin typeface="Arial"/>
            </a:endParaRPr>
          </a:p>
        </p:txBody>
      </p:sp>
      <p:sp>
        <p:nvSpPr>
          <p:cNvPr id="240" name="PlaceHolder 2"/>
          <p:cNvSpPr>
            <a:spLocks noGrp="1"/>
          </p:cNvSpPr>
          <p:nvPr>
            <p:ph type="sldNum" idx="20"/>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D6E7DE1B-84F0-4570-B9DF-A064941C5160}"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241" name="Google Shape;257;p30"/>
          <p:cNvGrpSpPr/>
          <p:nvPr/>
        </p:nvGrpSpPr>
        <p:grpSpPr>
          <a:xfrm>
            <a:off x="1452240" y="2171880"/>
            <a:ext cx="2631240" cy="1175400"/>
            <a:chOff x="1452240" y="2171880"/>
            <a:chExt cx="2631240" cy="1175400"/>
          </a:xfrm>
        </p:grpSpPr>
        <p:sp>
          <p:nvSpPr>
            <p:cNvPr id="242" name="Google Shape;258;p30"/>
            <p:cNvSpPr/>
            <p:nvPr/>
          </p:nvSpPr>
          <p:spPr>
            <a:xfrm>
              <a:off x="1528560" y="2248200"/>
              <a:ext cx="2554920" cy="10990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43" name="Google Shape;259;p30"/>
            <p:cNvSpPr/>
            <p:nvPr/>
          </p:nvSpPr>
          <p:spPr>
            <a:xfrm>
              <a:off x="1452240" y="2171880"/>
              <a:ext cx="2554920" cy="109908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grpSp>
        <p:nvGrpSpPr>
          <p:cNvPr id="244" name="Google Shape;260;p30"/>
          <p:cNvGrpSpPr/>
          <p:nvPr/>
        </p:nvGrpSpPr>
        <p:grpSpPr>
          <a:xfrm>
            <a:off x="8143560" y="2171880"/>
            <a:ext cx="2129040" cy="1104120"/>
            <a:chOff x="8143560" y="2171880"/>
            <a:chExt cx="2129040" cy="1104120"/>
          </a:xfrm>
        </p:grpSpPr>
        <p:sp>
          <p:nvSpPr>
            <p:cNvPr id="245" name="Google Shape;261;p30"/>
            <p:cNvSpPr/>
            <p:nvPr/>
          </p:nvSpPr>
          <p:spPr>
            <a:xfrm>
              <a:off x="8219520" y="2243520"/>
              <a:ext cx="2053080" cy="103248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46" name="Google Shape;262;p30"/>
            <p:cNvSpPr/>
            <p:nvPr/>
          </p:nvSpPr>
          <p:spPr>
            <a:xfrm>
              <a:off x="8143560" y="2171880"/>
              <a:ext cx="2053080" cy="1032480"/>
            </a:xfrm>
            <a:prstGeom prst="roundRect">
              <a:avLst>
                <a:gd name="adj" fmla="val 16667"/>
              </a:avLst>
            </a:prstGeom>
            <a:solidFill>
              <a:srgbClr val="e06666"/>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grpSp>
        <p:nvGrpSpPr>
          <p:cNvPr id="247" name="Google Shape;263;p30"/>
          <p:cNvGrpSpPr/>
          <p:nvPr/>
        </p:nvGrpSpPr>
        <p:grpSpPr>
          <a:xfrm>
            <a:off x="8143560" y="4023000"/>
            <a:ext cx="2129040" cy="1104120"/>
            <a:chOff x="8143560" y="4023000"/>
            <a:chExt cx="2129040" cy="1104120"/>
          </a:xfrm>
        </p:grpSpPr>
        <p:sp>
          <p:nvSpPr>
            <p:cNvPr id="248" name="Google Shape;264;p30"/>
            <p:cNvSpPr/>
            <p:nvPr/>
          </p:nvSpPr>
          <p:spPr>
            <a:xfrm>
              <a:off x="8219520" y="4094640"/>
              <a:ext cx="2053080" cy="103248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49" name="Google Shape;265;p30"/>
            <p:cNvSpPr/>
            <p:nvPr/>
          </p:nvSpPr>
          <p:spPr>
            <a:xfrm>
              <a:off x="8143560" y="4023000"/>
              <a:ext cx="2053080" cy="103248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Jobs</a:t>
            </a:r>
            <a:endParaRPr b="0" lang="en-US" sz="3200" spc="-1" strike="noStrike">
              <a:solidFill>
                <a:srgbClr val="000000"/>
              </a:solidFill>
              <a:latin typeface="Arial"/>
            </a:endParaRPr>
          </a:p>
        </p:txBody>
      </p:sp>
      <p:sp>
        <p:nvSpPr>
          <p:cNvPr id="251" name="PlaceHolder 2"/>
          <p:cNvSpPr>
            <a:spLocks noGrp="1"/>
          </p:cNvSpPr>
          <p:nvPr>
            <p:ph type="sldNum" idx="21"/>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8BC63CE2-C04F-401A-BC23-D6E3D1944E6E}"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252" name="Google Shape;273;p31"/>
          <p:cNvGrpSpPr/>
          <p:nvPr/>
        </p:nvGrpSpPr>
        <p:grpSpPr>
          <a:xfrm>
            <a:off x="1452240" y="2171880"/>
            <a:ext cx="2631240" cy="1175400"/>
            <a:chOff x="1452240" y="2171880"/>
            <a:chExt cx="2631240" cy="1175400"/>
          </a:xfrm>
        </p:grpSpPr>
        <p:sp>
          <p:nvSpPr>
            <p:cNvPr id="253" name="Google Shape;274;p31"/>
            <p:cNvSpPr/>
            <p:nvPr/>
          </p:nvSpPr>
          <p:spPr>
            <a:xfrm>
              <a:off x="1528560" y="2248200"/>
              <a:ext cx="2554920" cy="10990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54" name="Google Shape;275;p31"/>
            <p:cNvSpPr/>
            <p:nvPr/>
          </p:nvSpPr>
          <p:spPr>
            <a:xfrm>
              <a:off x="1452240" y="2171880"/>
              <a:ext cx="2554920" cy="109908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grpSp>
        <p:nvGrpSpPr>
          <p:cNvPr id="255" name="Google Shape;276;p31"/>
          <p:cNvGrpSpPr/>
          <p:nvPr/>
        </p:nvGrpSpPr>
        <p:grpSpPr>
          <a:xfrm>
            <a:off x="8143560" y="2171880"/>
            <a:ext cx="2129040" cy="1104120"/>
            <a:chOff x="8143560" y="2171880"/>
            <a:chExt cx="2129040" cy="1104120"/>
          </a:xfrm>
        </p:grpSpPr>
        <p:sp>
          <p:nvSpPr>
            <p:cNvPr id="256" name="Google Shape;277;p31"/>
            <p:cNvSpPr/>
            <p:nvPr/>
          </p:nvSpPr>
          <p:spPr>
            <a:xfrm>
              <a:off x="8219520" y="2243520"/>
              <a:ext cx="2053080" cy="103248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57" name="Google Shape;278;p31"/>
            <p:cNvSpPr/>
            <p:nvPr/>
          </p:nvSpPr>
          <p:spPr>
            <a:xfrm>
              <a:off x="8143560" y="2171880"/>
              <a:ext cx="2053080" cy="1032480"/>
            </a:xfrm>
            <a:prstGeom prst="roundRect">
              <a:avLst>
                <a:gd name="adj" fmla="val 16667"/>
              </a:avLst>
            </a:prstGeom>
            <a:solidFill>
              <a:srgbClr val="e06666"/>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grpSp>
        <p:nvGrpSpPr>
          <p:cNvPr id="258" name="Google Shape;279;p31"/>
          <p:cNvGrpSpPr/>
          <p:nvPr/>
        </p:nvGrpSpPr>
        <p:grpSpPr>
          <a:xfrm>
            <a:off x="8143560" y="4023000"/>
            <a:ext cx="2129040" cy="1104120"/>
            <a:chOff x="8143560" y="4023000"/>
            <a:chExt cx="2129040" cy="1104120"/>
          </a:xfrm>
        </p:grpSpPr>
        <p:sp>
          <p:nvSpPr>
            <p:cNvPr id="259" name="Google Shape;280;p31"/>
            <p:cNvSpPr/>
            <p:nvPr/>
          </p:nvSpPr>
          <p:spPr>
            <a:xfrm>
              <a:off x="8219520" y="4094640"/>
              <a:ext cx="2053080" cy="103248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60" name="Google Shape;281;p31"/>
            <p:cNvSpPr/>
            <p:nvPr/>
          </p:nvSpPr>
          <p:spPr>
            <a:xfrm>
              <a:off x="8143560" y="4023000"/>
              <a:ext cx="2053080" cy="1032480"/>
            </a:xfrm>
            <a:prstGeom prst="round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Jobs</a:t>
            </a:r>
            <a:endParaRPr b="0" lang="en-US" sz="3200" spc="-1" strike="noStrike">
              <a:solidFill>
                <a:srgbClr val="000000"/>
              </a:solidFill>
              <a:latin typeface="Arial"/>
            </a:endParaRPr>
          </a:p>
        </p:txBody>
      </p:sp>
      <p:sp>
        <p:nvSpPr>
          <p:cNvPr id="262" name="PlaceHolder 2"/>
          <p:cNvSpPr>
            <a:spLocks noGrp="1"/>
          </p:cNvSpPr>
          <p:nvPr>
            <p:ph type="sldNum" idx="22"/>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0D4E866C-0E02-4226-BF95-AA61652A1790}"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263" name="Google Shape;289;p32"/>
          <p:cNvGrpSpPr/>
          <p:nvPr/>
        </p:nvGrpSpPr>
        <p:grpSpPr>
          <a:xfrm>
            <a:off x="1452240" y="2171880"/>
            <a:ext cx="2631240" cy="1175400"/>
            <a:chOff x="1452240" y="2171880"/>
            <a:chExt cx="2631240" cy="1175400"/>
          </a:xfrm>
        </p:grpSpPr>
        <p:sp>
          <p:nvSpPr>
            <p:cNvPr id="264" name="Google Shape;290;p32"/>
            <p:cNvSpPr/>
            <p:nvPr/>
          </p:nvSpPr>
          <p:spPr>
            <a:xfrm>
              <a:off x="1528560" y="2248200"/>
              <a:ext cx="2554920" cy="10990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65" name="Google Shape;291;p32"/>
            <p:cNvSpPr/>
            <p:nvPr/>
          </p:nvSpPr>
          <p:spPr>
            <a:xfrm>
              <a:off x="1452240" y="2171880"/>
              <a:ext cx="2554920" cy="1099080"/>
            </a:xfrm>
            <a:prstGeom prst="roundRect">
              <a:avLst>
                <a:gd name="adj" fmla="val 16667"/>
              </a:avLst>
            </a:prstGeom>
            <a:solidFill>
              <a:srgbClr val="93c47d"/>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grpSp>
        <p:nvGrpSpPr>
          <p:cNvPr id="266" name="Google Shape;292;p32"/>
          <p:cNvGrpSpPr/>
          <p:nvPr/>
        </p:nvGrpSpPr>
        <p:grpSpPr>
          <a:xfrm>
            <a:off x="8143560" y="2171880"/>
            <a:ext cx="2129040" cy="1104120"/>
            <a:chOff x="8143560" y="2171880"/>
            <a:chExt cx="2129040" cy="1104120"/>
          </a:xfrm>
        </p:grpSpPr>
        <p:sp>
          <p:nvSpPr>
            <p:cNvPr id="267" name="Google Shape;293;p32"/>
            <p:cNvSpPr/>
            <p:nvPr/>
          </p:nvSpPr>
          <p:spPr>
            <a:xfrm>
              <a:off x="8219520" y="2243520"/>
              <a:ext cx="2053080" cy="103248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68" name="Google Shape;294;p32"/>
            <p:cNvSpPr/>
            <p:nvPr/>
          </p:nvSpPr>
          <p:spPr>
            <a:xfrm>
              <a:off x="8143560" y="2171880"/>
              <a:ext cx="2053080" cy="1032480"/>
            </a:xfrm>
            <a:prstGeom prst="roundRect">
              <a:avLst>
                <a:gd name="adj" fmla="val 16667"/>
              </a:avLst>
            </a:prstGeom>
            <a:solidFill>
              <a:srgbClr val="e06666"/>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grpSp>
        <p:nvGrpSpPr>
          <p:cNvPr id="269" name="Google Shape;295;p32"/>
          <p:cNvGrpSpPr/>
          <p:nvPr/>
        </p:nvGrpSpPr>
        <p:grpSpPr>
          <a:xfrm>
            <a:off x="8143560" y="4023000"/>
            <a:ext cx="2129040" cy="1104120"/>
            <a:chOff x="8143560" y="4023000"/>
            <a:chExt cx="2129040" cy="1104120"/>
          </a:xfrm>
        </p:grpSpPr>
        <p:sp>
          <p:nvSpPr>
            <p:cNvPr id="270" name="Google Shape;296;p32"/>
            <p:cNvSpPr/>
            <p:nvPr/>
          </p:nvSpPr>
          <p:spPr>
            <a:xfrm>
              <a:off x="8219520" y="4094640"/>
              <a:ext cx="2053080" cy="103248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71" name="Google Shape;297;p32"/>
            <p:cNvSpPr/>
            <p:nvPr/>
          </p:nvSpPr>
          <p:spPr>
            <a:xfrm>
              <a:off x="8143560" y="4023000"/>
              <a:ext cx="2053080" cy="1032480"/>
            </a:xfrm>
            <a:prstGeom prst="round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solidFill>
                <a:srgbClr val="000000"/>
              </a:solidFill>
              <a:latin typeface="Arial"/>
            </a:endParaRPr>
          </a:p>
        </p:txBody>
      </p:sp>
      <p:sp>
        <p:nvSpPr>
          <p:cNvPr id="273" name="PlaceHolder 2"/>
          <p:cNvSpPr>
            <a:spLocks noGrp="1"/>
          </p:cNvSpPr>
          <p:nvPr>
            <p:ph/>
          </p:nvPr>
        </p:nvSpPr>
        <p:spPr>
          <a:xfrm>
            <a:off x="828000" y="1528200"/>
            <a:ext cx="4986360" cy="520092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Resource Limits</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Ingress</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DaemonSet</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StatefulSet</a:t>
            </a:r>
            <a:endParaRPr b="0" lang="en-US" sz="3000" spc="-1" strike="noStrike">
              <a:solidFill>
                <a:srgbClr val="000000"/>
              </a:solidFill>
              <a:latin typeface="Arial"/>
            </a:endParaRPr>
          </a:p>
        </p:txBody>
      </p:sp>
      <p:sp>
        <p:nvSpPr>
          <p:cNvPr id="274" name="PlaceHolder 3"/>
          <p:cNvSpPr>
            <a:spLocks noGrp="1"/>
          </p:cNvSpPr>
          <p:nvPr>
            <p:ph type="sldNum" idx="23"/>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A4E73F71-8B84-49AC-96DC-AAB3C62CD8DC}"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75" name="PlaceHolder 4"/>
          <p:cNvSpPr>
            <a:spLocks noGrp="1"/>
          </p:cNvSpPr>
          <p:nvPr>
            <p:ph/>
          </p:nvPr>
        </p:nvSpPr>
        <p:spPr>
          <a:xfrm>
            <a:off x="6258240" y="1619280"/>
            <a:ext cx="4986360" cy="467964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Jobs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a:buChar char="●"/>
              <a:tabLst>
                <a:tab algn="l" pos="0"/>
              </a:tabLst>
            </a:pPr>
            <a:r>
              <a:rPr b="1" lang="en-US" sz="3000" spc="-1" strike="noStrike">
                <a:solidFill>
                  <a:srgbClr val="888888"/>
                </a:solidFill>
                <a:latin typeface="Helvetica Neue"/>
                <a:ea typeface="Helvetica Neue"/>
              </a:rPr>
              <a:t>CronJobs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Lab</a:t>
            </a:r>
            <a:endParaRPr b="0" lang="en-US" sz="3000" spc="-1" strike="noStrike">
              <a:solidFill>
                <a:srgbClr val="000000"/>
              </a:solidFill>
              <a:latin typeface="Arial"/>
            </a:endParaRPr>
          </a:p>
        </p:txBody>
      </p:sp>
      <p:sp>
        <p:nvSpPr>
          <p:cNvPr id="6" name="PlaceHolder 5"/>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CronJob</a:t>
            </a:r>
            <a:endParaRPr b="0" lang="en-US" sz="3200" spc="-1" strike="noStrike">
              <a:solidFill>
                <a:srgbClr val="000000"/>
              </a:solidFill>
              <a:latin typeface="Arial"/>
            </a:endParaRPr>
          </a:p>
        </p:txBody>
      </p:sp>
      <p:sp>
        <p:nvSpPr>
          <p:cNvPr id="277" name="PlaceHolder 2"/>
          <p:cNvSpPr>
            <a:spLocks noGrp="1"/>
          </p:cNvSpPr>
          <p:nvPr>
            <p:ph type="sldNum" idx="24"/>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48D12AD0-EC6C-459A-B9FD-795FA9120633}"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78" name="Google Shape;314;p34"/>
          <p:cNvSpPr/>
          <p:nvPr/>
        </p:nvSpPr>
        <p:spPr>
          <a:xfrm>
            <a:off x="211680" y="1373400"/>
            <a:ext cx="4597920" cy="497088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400" spc="-1" strike="noStrike">
                <a:solidFill>
                  <a:srgbClr val="000000"/>
                </a:solidFill>
                <a:latin typeface="Consolas"/>
                <a:ea typeface="Consolas"/>
              </a:rPr>
              <a:t>apiVersion: batch/v1beta1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kind: CronJob</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hourly-job</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schedule: "0 * * * *"</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jobTemplate:</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p:txBody>
      </p:sp>
      <p:grpSp>
        <p:nvGrpSpPr>
          <p:cNvPr id="279" name="Google Shape;315;p34"/>
          <p:cNvGrpSpPr/>
          <p:nvPr/>
        </p:nvGrpSpPr>
        <p:grpSpPr>
          <a:xfrm>
            <a:off x="7232040" y="1647360"/>
            <a:ext cx="2631240" cy="1175400"/>
            <a:chOff x="7232040" y="1647360"/>
            <a:chExt cx="2631240" cy="1175400"/>
          </a:xfrm>
        </p:grpSpPr>
        <p:sp>
          <p:nvSpPr>
            <p:cNvPr id="280" name="Google Shape;316;p34"/>
            <p:cNvSpPr/>
            <p:nvPr/>
          </p:nvSpPr>
          <p:spPr>
            <a:xfrm>
              <a:off x="7308360" y="1723680"/>
              <a:ext cx="2554920" cy="10990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81" name="Google Shape;317;p34"/>
            <p:cNvSpPr/>
            <p:nvPr/>
          </p:nvSpPr>
          <p:spPr>
            <a:xfrm>
              <a:off x="7232040" y="1647360"/>
              <a:ext cx="2554920" cy="1099080"/>
            </a:xfrm>
            <a:prstGeom prst="roundRect">
              <a:avLst>
                <a:gd name="adj" fmla="val 16667"/>
              </a:avLst>
            </a:prstGeom>
            <a:solidFill>
              <a:srgbClr val="8e7cc3"/>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CronJob</a:t>
              </a:r>
              <a:endParaRPr b="0" lang="en-US" sz="1800" spc="-1" strike="noStrike">
                <a:latin typeface="Arial"/>
              </a:endParaRPr>
            </a:p>
          </p:txBody>
        </p:sp>
      </p:grpSp>
      <p:grpSp>
        <p:nvGrpSpPr>
          <p:cNvPr id="282" name="Google Shape;318;p34"/>
          <p:cNvGrpSpPr/>
          <p:nvPr/>
        </p:nvGrpSpPr>
        <p:grpSpPr>
          <a:xfrm>
            <a:off x="5454360" y="4863960"/>
            <a:ext cx="2630880" cy="1175400"/>
            <a:chOff x="5454360" y="4863960"/>
            <a:chExt cx="2630880" cy="1175400"/>
          </a:xfrm>
        </p:grpSpPr>
        <p:sp>
          <p:nvSpPr>
            <p:cNvPr id="283" name="Google Shape;319;p34"/>
            <p:cNvSpPr/>
            <p:nvPr/>
          </p:nvSpPr>
          <p:spPr>
            <a:xfrm>
              <a:off x="5530320" y="4940280"/>
              <a:ext cx="2554920" cy="10990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84" name="Google Shape;320;p34"/>
            <p:cNvSpPr/>
            <p:nvPr/>
          </p:nvSpPr>
          <p:spPr>
            <a:xfrm>
              <a:off x="5454360" y="4863960"/>
              <a:ext cx="2554920" cy="109908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grpSp>
        <p:nvGrpSpPr>
          <p:cNvPr id="285" name="Google Shape;321;p34"/>
          <p:cNvGrpSpPr/>
          <p:nvPr/>
        </p:nvGrpSpPr>
        <p:grpSpPr>
          <a:xfrm>
            <a:off x="8878320" y="4863960"/>
            <a:ext cx="2630880" cy="1175400"/>
            <a:chOff x="8878320" y="4863960"/>
            <a:chExt cx="2630880" cy="1175400"/>
          </a:xfrm>
        </p:grpSpPr>
        <p:sp>
          <p:nvSpPr>
            <p:cNvPr id="286" name="Google Shape;322;p34"/>
            <p:cNvSpPr/>
            <p:nvPr/>
          </p:nvSpPr>
          <p:spPr>
            <a:xfrm>
              <a:off x="8954280" y="4940280"/>
              <a:ext cx="2554920" cy="10990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87" name="Google Shape;323;p34"/>
            <p:cNvSpPr/>
            <p:nvPr/>
          </p:nvSpPr>
          <p:spPr>
            <a:xfrm>
              <a:off x="8878320" y="4863960"/>
              <a:ext cx="2554920" cy="109908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grpSp>
        <p:nvGrpSpPr>
          <p:cNvPr id="288" name="Google Shape;324;p34"/>
          <p:cNvGrpSpPr/>
          <p:nvPr/>
        </p:nvGrpSpPr>
        <p:grpSpPr>
          <a:xfrm>
            <a:off x="8141400" y="2975400"/>
            <a:ext cx="924120" cy="906840"/>
            <a:chOff x="8141400" y="2975400"/>
            <a:chExt cx="924120" cy="906840"/>
          </a:xfrm>
        </p:grpSpPr>
        <p:sp>
          <p:nvSpPr>
            <p:cNvPr id="289" name="Google Shape;325;p34"/>
            <p:cNvSpPr/>
            <p:nvPr/>
          </p:nvSpPr>
          <p:spPr>
            <a:xfrm>
              <a:off x="8141400" y="2975400"/>
              <a:ext cx="924120" cy="906840"/>
            </a:xfrm>
            <a:prstGeom prst="ellipse">
              <a:avLst/>
            </a:prstGeom>
            <a:solidFill>
              <a:srgbClr val="f3f3f3"/>
            </a:solidFill>
            <a:ln w="28575">
              <a:solidFill>
                <a:srgbClr val="000000"/>
              </a:solidFill>
              <a:round/>
            </a:ln>
          </p:spPr>
          <p:style>
            <a:lnRef idx="0"/>
            <a:fillRef idx="0"/>
            <a:effectRef idx="0"/>
            <a:fontRef idx="minor"/>
          </p:style>
        </p:sp>
        <p:sp>
          <p:nvSpPr>
            <p:cNvPr id="290" name="Google Shape;326;p34"/>
            <p:cNvSpPr/>
            <p:nvPr/>
          </p:nvSpPr>
          <p:spPr>
            <a:xfrm flipH="1">
              <a:off x="8607600" y="3429000"/>
              <a:ext cx="457920" cy="45000"/>
            </a:xfrm>
            <a:custGeom>
              <a:avLst/>
              <a:gdLst/>
              <a:ahLst/>
              <a:rect l="l" t="t" r="r" b="b"/>
              <a:pathLst>
                <a:path w="21600" h="21600">
                  <a:moveTo>
                    <a:pt x="0" y="0"/>
                  </a:moveTo>
                  <a:lnTo>
                    <a:pt x="21600" y="21600"/>
                  </a:lnTo>
                </a:path>
              </a:pathLst>
            </a:custGeom>
            <a:noFill/>
            <a:ln w="19050">
              <a:solidFill>
                <a:srgbClr val="44546a"/>
              </a:solidFill>
              <a:round/>
              <a:headEnd len="med" type="triangle" w="med"/>
            </a:ln>
          </p:spPr>
          <p:style>
            <a:lnRef idx="0"/>
            <a:fillRef idx="0"/>
            <a:effectRef idx="0"/>
            <a:fontRef idx="minor"/>
          </p:style>
        </p:sp>
        <p:sp>
          <p:nvSpPr>
            <p:cNvPr id="291" name="Google Shape;327;p34"/>
            <p:cNvSpPr/>
            <p:nvPr/>
          </p:nvSpPr>
          <p:spPr>
            <a:xfrm rot="10800000">
              <a:off x="8603640" y="2975760"/>
              <a:ext cx="4320" cy="48852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grpSp>
      <p:sp>
        <p:nvSpPr>
          <p:cNvPr id="292" name="Google Shape;328;p34"/>
          <p:cNvSpPr/>
          <p:nvPr/>
        </p:nvSpPr>
        <p:spPr>
          <a:xfrm>
            <a:off x="8141400" y="2975400"/>
            <a:ext cx="924120" cy="906840"/>
          </a:xfrm>
          <a:prstGeom prst="ellipse">
            <a:avLst/>
          </a:prstGeom>
          <a:solidFill>
            <a:srgbClr val="f3f3f3"/>
          </a:solidFill>
          <a:ln w="28575">
            <a:solidFill>
              <a:srgbClr val="000000"/>
            </a:solidFill>
            <a:round/>
          </a:ln>
        </p:spPr>
        <p:style>
          <a:lnRef idx="0"/>
          <a:fillRef idx="0"/>
          <a:effectRef idx="0"/>
          <a:fontRef idx="minor"/>
        </p:style>
      </p:sp>
      <p:sp>
        <p:nvSpPr>
          <p:cNvPr id="293" name="Google Shape;329;p34"/>
          <p:cNvSpPr/>
          <p:nvPr/>
        </p:nvSpPr>
        <p:spPr>
          <a:xfrm flipH="1" rot="10800000">
            <a:off x="8602920" y="3474720"/>
            <a:ext cx="3960" cy="407880"/>
          </a:xfrm>
          <a:custGeom>
            <a:avLst/>
            <a:gdLst/>
            <a:ahLst/>
            <a:rect l="l" t="t" r="r" b="b"/>
            <a:pathLst>
              <a:path w="21600" h="21600">
                <a:moveTo>
                  <a:pt x="0" y="0"/>
                </a:moveTo>
                <a:lnTo>
                  <a:pt x="21600" y="21600"/>
                </a:lnTo>
              </a:path>
            </a:pathLst>
          </a:custGeom>
          <a:noFill/>
          <a:ln w="19050">
            <a:solidFill>
              <a:srgbClr val="44546a"/>
            </a:solidFill>
            <a:round/>
            <a:headEnd len="med" type="triangle" w="med"/>
          </a:ln>
        </p:spPr>
        <p:style>
          <a:lnRef idx="0"/>
          <a:fillRef idx="0"/>
          <a:effectRef idx="0"/>
          <a:fontRef idx="minor"/>
        </p:style>
      </p:sp>
      <p:sp>
        <p:nvSpPr>
          <p:cNvPr id="294" name="Google Shape;330;p34"/>
          <p:cNvSpPr/>
          <p:nvPr/>
        </p:nvSpPr>
        <p:spPr>
          <a:xfrm rot="10800000">
            <a:off x="8603640" y="2975760"/>
            <a:ext cx="4320" cy="48852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grpSp>
        <p:nvGrpSpPr>
          <p:cNvPr id="295" name="Google Shape;331;p34"/>
          <p:cNvGrpSpPr/>
          <p:nvPr/>
        </p:nvGrpSpPr>
        <p:grpSpPr>
          <a:xfrm>
            <a:off x="8143560" y="2975400"/>
            <a:ext cx="924120" cy="906840"/>
            <a:chOff x="8143560" y="2975400"/>
            <a:chExt cx="924120" cy="906840"/>
          </a:xfrm>
        </p:grpSpPr>
        <p:sp>
          <p:nvSpPr>
            <p:cNvPr id="296" name="Google Shape;332;p34"/>
            <p:cNvSpPr/>
            <p:nvPr/>
          </p:nvSpPr>
          <p:spPr>
            <a:xfrm>
              <a:off x="8143560" y="2975400"/>
              <a:ext cx="924120" cy="906840"/>
            </a:xfrm>
            <a:prstGeom prst="ellipse">
              <a:avLst/>
            </a:prstGeom>
            <a:solidFill>
              <a:srgbClr val="f3f3f3"/>
            </a:solidFill>
            <a:ln w="28575">
              <a:solidFill>
                <a:srgbClr val="000000"/>
              </a:solidFill>
              <a:round/>
            </a:ln>
          </p:spPr>
          <p:style>
            <a:lnRef idx="0"/>
            <a:fillRef idx="0"/>
            <a:effectRef idx="0"/>
            <a:fontRef idx="minor"/>
          </p:style>
        </p:sp>
        <p:sp>
          <p:nvSpPr>
            <p:cNvPr id="297" name="Google Shape;333;p34"/>
            <p:cNvSpPr/>
            <p:nvPr/>
          </p:nvSpPr>
          <p:spPr>
            <a:xfrm flipH="1" rot="10800000">
              <a:off x="8279280" y="3474720"/>
              <a:ext cx="330480" cy="27504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298" name="Google Shape;334;p34"/>
            <p:cNvSpPr/>
            <p:nvPr/>
          </p:nvSpPr>
          <p:spPr>
            <a:xfrm rot="10800000">
              <a:off x="8606160" y="2975760"/>
              <a:ext cx="4320" cy="48852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gr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10">
                                  <p:stCondLst>
                                    <p:cond delay="0"/>
                                  </p:stCondLst>
                                  <p:childTnLst>
                                    <p:set>
                                      <p:cBhvr>
                                        <p:cTn id="43" dur="1" fill="hold">
                                          <p:stCondLst>
                                            <p:cond delay="0"/>
                                          </p:stCondLst>
                                        </p:cTn>
                                        <p:tgtEl>
                                          <p:spTgt spid="288"/>
                                        </p:tgtEl>
                                        <p:attrNameLst>
                                          <p:attrName>style.visibility</p:attrName>
                                        </p:attrNameLst>
                                      </p:cBhvr>
                                      <p:to>
                                        <p:strVal val="visible"/>
                                      </p:to>
                                    </p:set>
                                    <p:animEffect filter="fade" transition="in">
                                      <p:cBhvr additive="repl">
                                        <p:cTn id="44" dur="1000"/>
                                        <p:tgtEl>
                                          <p:spTgt spid="288"/>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0">
                                  <p:stCondLst>
                                    <p:cond delay="0"/>
                                  </p:stCondLst>
                                  <p:childTnLst>
                                    <p:set>
                                      <p:cBhvr>
                                        <p:cTn id="48" dur="1" fill="hold">
                                          <p:stCondLst>
                                            <p:cond delay="0"/>
                                          </p:stCondLst>
                                        </p:cTn>
                                        <p:tgtEl>
                                          <p:spTgt spid="282"/>
                                        </p:tgtEl>
                                        <p:attrNameLst>
                                          <p:attrName>style.visibility</p:attrName>
                                        </p:attrNameLst>
                                      </p:cBhvr>
                                      <p:to>
                                        <p:strVal val="visible"/>
                                      </p:to>
                                    </p:set>
                                    <p:animEffect filter="fade" transition="in">
                                      <p:cBhvr additive="repl">
                                        <p:cTn id="49" dur="1000"/>
                                        <p:tgtEl>
                                          <p:spTgt spid="282"/>
                                        </p:tgtEl>
                                      </p:cBhvr>
                                    </p:animEffect>
                                  </p:childTnLst>
                                </p:cTn>
                              </p:par>
                              <p:par>
                                <p:cTn id="50" nodeType="withEffect" fill="hold" presetClass="entr" presetID="10">
                                  <p:stCondLst>
                                    <p:cond delay="0"/>
                                  </p:stCondLst>
                                  <p:childTnLst>
                                    <p:set>
                                      <p:cBhvr>
                                        <p:cTn id="51" dur="1" fill="hold">
                                          <p:stCondLst>
                                            <p:cond delay="0"/>
                                          </p:stCondLst>
                                        </p:cTn>
                                        <p:tgtEl>
                                          <p:spTgt spid="292"/>
                                        </p:tgtEl>
                                        <p:attrNameLst>
                                          <p:attrName>style.visibility</p:attrName>
                                        </p:attrNameLst>
                                      </p:cBhvr>
                                      <p:to>
                                        <p:strVal val="visible"/>
                                      </p:to>
                                    </p:set>
                                    <p:animEffect filter="fade" transition="in">
                                      <p:cBhvr additive="repl">
                                        <p:cTn id="52" dur="1000"/>
                                        <p:tgtEl>
                                          <p:spTgt spid="292"/>
                                        </p:tgtEl>
                                      </p:cBhvr>
                                    </p:animEffect>
                                  </p:childTnLst>
                                </p:cTn>
                              </p:par>
                              <p:par>
                                <p:cTn id="53" nodeType="withEffect" fill="hold" presetClass="entr" presetID="10">
                                  <p:stCondLst>
                                    <p:cond delay="0"/>
                                  </p:stCondLst>
                                  <p:childTnLst>
                                    <p:set>
                                      <p:cBhvr>
                                        <p:cTn id="54" dur="1" fill="hold">
                                          <p:stCondLst>
                                            <p:cond delay="0"/>
                                          </p:stCondLst>
                                        </p:cTn>
                                        <p:tgtEl>
                                          <p:spTgt spid="293"/>
                                        </p:tgtEl>
                                        <p:attrNameLst>
                                          <p:attrName>style.visibility</p:attrName>
                                        </p:attrNameLst>
                                      </p:cBhvr>
                                      <p:to>
                                        <p:strVal val="visible"/>
                                      </p:to>
                                    </p:set>
                                    <p:animEffect filter="fade" transition="in">
                                      <p:cBhvr additive="repl">
                                        <p:cTn id="55" dur="1000"/>
                                        <p:tgtEl>
                                          <p:spTgt spid="293"/>
                                        </p:tgtEl>
                                      </p:cBhvr>
                                    </p:animEffect>
                                  </p:childTnLst>
                                </p:cTn>
                              </p:par>
                              <p:par>
                                <p:cTn id="56" nodeType="withEffect" fill="hold" presetClass="entr" presetID="10">
                                  <p:stCondLst>
                                    <p:cond delay="0"/>
                                  </p:stCondLst>
                                  <p:childTnLst>
                                    <p:set>
                                      <p:cBhvr>
                                        <p:cTn id="57" dur="1" fill="hold">
                                          <p:stCondLst>
                                            <p:cond delay="0"/>
                                          </p:stCondLst>
                                        </p:cTn>
                                        <p:tgtEl>
                                          <p:spTgt spid="294"/>
                                        </p:tgtEl>
                                        <p:attrNameLst>
                                          <p:attrName>style.visibility</p:attrName>
                                        </p:attrNameLst>
                                      </p:cBhvr>
                                      <p:to>
                                        <p:strVal val="visible"/>
                                      </p:to>
                                    </p:set>
                                    <p:animEffect filter="fade" transition="in">
                                      <p:cBhvr additive="repl">
                                        <p:cTn id="58" dur="1000"/>
                                        <p:tgtEl>
                                          <p:spTgt spid="294"/>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0">
                                  <p:stCondLst>
                                    <p:cond delay="0"/>
                                  </p:stCondLst>
                                  <p:childTnLst>
                                    <p:set>
                                      <p:cBhvr>
                                        <p:cTn id="62" dur="1" fill="hold">
                                          <p:stCondLst>
                                            <p:cond delay="0"/>
                                          </p:stCondLst>
                                        </p:cTn>
                                        <p:tgtEl>
                                          <p:spTgt spid="285"/>
                                        </p:tgtEl>
                                        <p:attrNameLst>
                                          <p:attrName>style.visibility</p:attrName>
                                        </p:attrNameLst>
                                      </p:cBhvr>
                                      <p:to>
                                        <p:strVal val="visible"/>
                                      </p:to>
                                    </p:set>
                                    <p:animEffect filter="fade" transition="in">
                                      <p:cBhvr additive="repl">
                                        <p:cTn id="63" dur="1000"/>
                                        <p:tgtEl>
                                          <p:spTgt spid="285"/>
                                        </p:tgtEl>
                                      </p:cBhvr>
                                    </p:animEffect>
                                  </p:childTnLst>
                                </p:cTn>
                              </p:par>
                              <p:par>
                                <p:cTn id="64" nodeType="withEffect" fill="hold" presetClass="entr" presetID="10">
                                  <p:stCondLst>
                                    <p:cond delay="0"/>
                                  </p:stCondLst>
                                  <p:childTnLst>
                                    <p:set>
                                      <p:cBhvr>
                                        <p:cTn id="65" dur="1" fill="hold">
                                          <p:stCondLst>
                                            <p:cond delay="0"/>
                                          </p:stCondLst>
                                        </p:cTn>
                                        <p:tgtEl>
                                          <p:spTgt spid="295"/>
                                        </p:tgtEl>
                                        <p:attrNameLst>
                                          <p:attrName>style.visibility</p:attrName>
                                        </p:attrNameLst>
                                      </p:cBhvr>
                                      <p:to>
                                        <p:strVal val="visible"/>
                                      </p:to>
                                    </p:set>
                                    <p:animEffect filter="fade" transition="in">
                                      <p:cBhvr additive="repl">
                                        <p:cTn id="66"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solidFill>
                <a:srgbClr val="000000"/>
              </a:solidFill>
              <a:latin typeface="Arial"/>
            </a:endParaRPr>
          </a:p>
        </p:txBody>
      </p:sp>
      <p:sp>
        <p:nvSpPr>
          <p:cNvPr id="126" name="PlaceHolder 2"/>
          <p:cNvSpPr>
            <a:spLocks noGrp="1"/>
          </p:cNvSpPr>
          <p:nvPr>
            <p:ph/>
          </p:nvPr>
        </p:nvSpPr>
        <p:spPr>
          <a:xfrm>
            <a:off x="828000" y="1528200"/>
            <a:ext cx="4986360" cy="520092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Light"/>
              <a:buChar char="●"/>
            </a:pPr>
            <a:r>
              <a:rPr b="1" lang="en-US" sz="3000" spc="-1" strike="noStrike">
                <a:solidFill>
                  <a:srgbClr val="888888"/>
                </a:solidFill>
                <a:latin typeface="Helvetica Neue"/>
                <a:ea typeface="Helvetica Neue"/>
              </a:rPr>
              <a:t>Resource Limits</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Ingress</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DaemonSet</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StatefulSet</a:t>
            </a:r>
            <a:endParaRPr b="0" lang="en-US" sz="3000" spc="-1" strike="noStrike">
              <a:solidFill>
                <a:srgbClr val="000000"/>
              </a:solidFill>
              <a:latin typeface="Arial"/>
            </a:endParaRPr>
          </a:p>
        </p:txBody>
      </p:sp>
      <p:sp>
        <p:nvSpPr>
          <p:cNvPr id="127" name="PlaceHolder 3"/>
          <p:cNvSpPr>
            <a:spLocks noGrp="1"/>
          </p:cNvSpPr>
          <p:nvPr>
            <p:ph type="sldNum" idx="7"/>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C636DE4E-11F9-4C50-AC9D-4E1CBA4CEC16}"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28" name="PlaceHolder 4"/>
          <p:cNvSpPr>
            <a:spLocks noGrp="1"/>
          </p:cNvSpPr>
          <p:nvPr>
            <p:ph/>
          </p:nvPr>
        </p:nvSpPr>
        <p:spPr>
          <a:xfrm>
            <a:off x="6258240" y="1619280"/>
            <a:ext cx="4986360" cy="467964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Jobs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CronJobs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Lab</a:t>
            </a:r>
            <a:endParaRPr b="0" lang="en-US" sz="3000" spc="-1" strike="noStrike">
              <a:solidFill>
                <a:srgbClr val="000000"/>
              </a:solidFill>
              <a:latin typeface="Arial"/>
            </a:endParaRPr>
          </a:p>
        </p:txBody>
      </p:sp>
      <p:sp>
        <p:nvSpPr>
          <p:cNvPr id="6" name="PlaceHolder 5"/>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solidFill>
                <a:srgbClr val="000000"/>
              </a:solidFill>
              <a:latin typeface="Arial"/>
            </a:endParaRPr>
          </a:p>
        </p:txBody>
      </p:sp>
      <p:sp>
        <p:nvSpPr>
          <p:cNvPr id="300" name="PlaceHolder 2"/>
          <p:cNvSpPr>
            <a:spLocks noGrp="1"/>
          </p:cNvSpPr>
          <p:nvPr>
            <p:ph/>
          </p:nvPr>
        </p:nvSpPr>
        <p:spPr>
          <a:xfrm>
            <a:off x="828000" y="1528200"/>
            <a:ext cx="4986360" cy="520092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Resource Limits</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Ingress</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DaemonSet</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StatefulSet</a:t>
            </a:r>
            <a:endParaRPr b="0" lang="en-US" sz="3000" spc="-1" strike="noStrike">
              <a:solidFill>
                <a:srgbClr val="000000"/>
              </a:solidFill>
              <a:latin typeface="Arial"/>
            </a:endParaRPr>
          </a:p>
        </p:txBody>
      </p:sp>
      <p:sp>
        <p:nvSpPr>
          <p:cNvPr id="301" name="PlaceHolder 3"/>
          <p:cNvSpPr>
            <a:spLocks noGrp="1"/>
          </p:cNvSpPr>
          <p:nvPr>
            <p:ph type="sldNum" idx="25"/>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6C74D056-2FD0-476C-9201-3440C3633A35}"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02" name="PlaceHolder 4"/>
          <p:cNvSpPr>
            <a:spLocks noGrp="1"/>
          </p:cNvSpPr>
          <p:nvPr>
            <p:ph/>
          </p:nvPr>
        </p:nvSpPr>
        <p:spPr>
          <a:xfrm>
            <a:off x="6258240" y="1619280"/>
            <a:ext cx="4986360" cy="467964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Jobs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CronJobs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a:buChar char="●"/>
              <a:tabLst>
                <a:tab algn="l" pos="0"/>
              </a:tabLst>
            </a:pPr>
            <a:r>
              <a:rPr b="1" lang="en-US" sz="3000" spc="-1" strike="noStrike">
                <a:solidFill>
                  <a:srgbClr val="888888"/>
                </a:solidFill>
                <a:latin typeface="Helvetica Neue"/>
                <a:ea typeface="Helvetica Neue"/>
              </a:rPr>
              <a:t>Lab</a:t>
            </a:r>
            <a:endParaRPr b="0" lang="en-US" sz="3000" spc="-1" strike="noStrike">
              <a:solidFill>
                <a:srgbClr val="000000"/>
              </a:solidFill>
              <a:latin typeface="Arial"/>
            </a:endParaRPr>
          </a:p>
        </p:txBody>
      </p:sp>
      <p:sp>
        <p:nvSpPr>
          <p:cNvPr id="6" name="PlaceHolder 5"/>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Which type of controller should be used for the</a:t>
            </a:r>
            <a:endParaRPr b="0" lang="en-US" sz="3200" spc="-1" strike="noStrike">
              <a:solidFill>
                <a:srgbClr val="000000"/>
              </a:solidFill>
              <a:latin typeface="Arial"/>
            </a:endParaRPr>
          </a:p>
          <a:p>
            <a:pPr>
              <a:lnSpc>
                <a:spcPct val="90000"/>
              </a:lnSpc>
              <a:buNone/>
              <a:tabLst>
                <a:tab algn="l" pos="0"/>
              </a:tabLst>
            </a:pPr>
            <a:r>
              <a:rPr b="0" lang="en-US" sz="3200" spc="-1" strike="noStrike">
                <a:solidFill>
                  <a:srgbClr val="233445"/>
                </a:solidFill>
                <a:latin typeface="Helvetica Neue Light"/>
                <a:ea typeface="Helvetica Neue Light"/>
              </a:rPr>
              <a:t>following scenario?</a:t>
            </a:r>
            <a:endParaRPr b="0" lang="en-US" sz="3200" spc="-1" strike="noStrike">
              <a:solidFill>
                <a:srgbClr val="000000"/>
              </a:solidFill>
              <a:latin typeface="Arial"/>
            </a:endParaRPr>
          </a:p>
        </p:txBody>
      </p:sp>
      <p:sp>
        <p:nvSpPr>
          <p:cNvPr id="304" name="PlaceHolder 2"/>
          <p:cNvSpPr>
            <a:spLocks noGrp="1"/>
          </p:cNvSpPr>
          <p:nvPr>
            <p:ph/>
          </p:nvPr>
        </p:nvSpPr>
        <p:spPr>
          <a:xfrm>
            <a:off x="828000" y="1512000"/>
            <a:ext cx="10511640" cy="4679640"/>
          </a:xfrm>
          <a:prstGeom prst="rect">
            <a:avLst/>
          </a:prstGeom>
          <a:noFill/>
          <a:ln w="0">
            <a:noFill/>
          </a:ln>
        </p:spPr>
        <p:txBody>
          <a:bodyPr lIns="90000" tIns="46800" anchor="t">
            <a:noAutofit/>
          </a:bodyPr>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A horizontally scalable webapp that stores its state information in an external database.</a:t>
            </a: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1. Job</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2. DaemonSet</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3. Deployment</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4. StatefulSet</a:t>
            </a:r>
            <a:endParaRPr b="0" lang="en-US" sz="2400" spc="-1" strike="noStrike">
              <a:solidFill>
                <a:srgbClr val="000000"/>
              </a:solidFill>
              <a:latin typeface="Arial"/>
            </a:endParaRPr>
          </a:p>
        </p:txBody>
      </p:sp>
      <p:sp>
        <p:nvSpPr>
          <p:cNvPr id="305" name="PlaceHolder 3"/>
          <p:cNvSpPr>
            <a:spLocks noGrp="1"/>
          </p:cNvSpPr>
          <p:nvPr>
            <p:ph type="sldNum" idx="26"/>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2D4F1EDB-7C48-4809-908F-34FD85AE680C}"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Which type of controller should be used for the</a:t>
            </a:r>
            <a:endParaRPr b="0" lang="en-US" sz="3200" spc="-1" strike="noStrike">
              <a:solidFill>
                <a:srgbClr val="000000"/>
              </a:solidFill>
              <a:latin typeface="Arial"/>
            </a:endParaRPr>
          </a:p>
          <a:p>
            <a:pPr>
              <a:lnSpc>
                <a:spcPct val="90000"/>
              </a:lnSpc>
              <a:buNone/>
              <a:tabLst>
                <a:tab algn="l" pos="0"/>
              </a:tabLst>
            </a:pPr>
            <a:r>
              <a:rPr b="0" lang="en-US" sz="3200" spc="-1" strike="noStrike">
                <a:solidFill>
                  <a:srgbClr val="233445"/>
                </a:solidFill>
                <a:latin typeface="Helvetica Neue Light"/>
                <a:ea typeface="Helvetica Neue Light"/>
              </a:rPr>
              <a:t>following scenario?</a:t>
            </a:r>
            <a:endParaRPr b="0" lang="en-US" sz="3200" spc="-1" strike="noStrike">
              <a:solidFill>
                <a:srgbClr val="000000"/>
              </a:solidFill>
              <a:latin typeface="Arial"/>
            </a:endParaRPr>
          </a:p>
        </p:txBody>
      </p:sp>
      <p:sp>
        <p:nvSpPr>
          <p:cNvPr id="307" name="PlaceHolder 2"/>
          <p:cNvSpPr>
            <a:spLocks noGrp="1"/>
          </p:cNvSpPr>
          <p:nvPr>
            <p:ph/>
          </p:nvPr>
        </p:nvSpPr>
        <p:spPr>
          <a:xfrm>
            <a:off x="828000" y="1512000"/>
            <a:ext cx="10511640" cy="4679640"/>
          </a:xfrm>
          <a:prstGeom prst="rect">
            <a:avLst/>
          </a:prstGeom>
          <a:noFill/>
          <a:ln w="0">
            <a:noFill/>
          </a:ln>
        </p:spPr>
        <p:txBody>
          <a:bodyPr lIns="90000" tIns="46800" anchor="t">
            <a:noAutofit/>
          </a:bodyPr>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A nightly batch process that calculates the total number of daily active users of an app.</a:t>
            </a: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1. Job</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2. DaemonSet</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3. Deployment</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4. StatefulSet</a:t>
            </a:r>
            <a:endParaRPr b="0" lang="en-US" sz="2400" spc="-1" strike="noStrike">
              <a:solidFill>
                <a:srgbClr val="000000"/>
              </a:solidFill>
              <a:latin typeface="Arial"/>
            </a:endParaRPr>
          </a:p>
        </p:txBody>
      </p:sp>
      <p:sp>
        <p:nvSpPr>
          <p:cNvPr id="308" name="PlaceHolder 3"/>
          <p:cNvSpPr>
            <a:spLocks noGrp="1"/>
          </p:cNvSpPr>
          <p:nvPr>
            <p:ph type="sldNum" idx="27"/>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338AAD55-003B-4A27-9288-FAD800A23D47}"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Google Shape;365;p38"/>
          <p:cNvSpPr/>
          <p:nvPr/>
        </p:nvSpPr>
        <p:spPr>
          <a:xfrm>
            <a:off x="11340000" y="6537240"/>
            <a:ext cx="833760" cy="298080"/>
          </a:xfrm>
          <a:prstGeom prst="rect">
            <a:avLst/>
          </a:prstGeom>
          <a:noFill/>
          <a:ln w="0">
            <a:noFill/>
          </a:ln>
        </p:spPr>
        <p:style>
          <a:lnRef idx="0"/>
          <a:fillRef idx="0"/>
          <a:effectRef idx="0"/>
          <a:fontRef idx="minor"/>
        </p:style>
        <p:txBody>
          <a:bodyPr anchor="ctr">
            <a:noAutofit/>
          </a:bodyPr>
          <a:p>
            <a:pPr algn="ctr">
              <a:lnSpc>
                <a:spcPct val="100000"/>
              </a:lnSpc>
              <a:buNone/>
              <a:tabLst>
                <a:tab algn="l" pos="0"/>
              </a:tabLst>
            </a:pPr>
            <a:fld id="{D6C98FBA-AB33-474D-B002-8820FFECC868}" type="slidenum">
              <a:rPr b="0" lang="en-US" sz="1600" spc="-1" strike="noStrike">
                <a:solidFill>
                  <a:srgbClr val="ffffff"/>
                </a:solidFill>
                <a:latin typeface="Helvetica Neue Light"/>
                <a:ea typeface="Helvetica Neue Light"/>
              </a:rPr>
              <a:t>&lt;number&gt;</a:t>
            </a:fld>
            <a:endParaRPr b="0" lang="en-US" sz="1600" spc="-1" strike="noStrike">
              <a:latin typeface="Arial"/>
            </a:endParaRPr>
          </a:p>
        </p:txBody>
      </p:sp>
      <p:sp>
        <p:nvSpPr>
          <p:cNvPr id="310" name="Google Shape;366;p38"/>
          <p:cNvSpPr/>
          <p:nvPr/>
        </p:nvSpPr>
        <p:spPr>
          <a:xfrm>
            <a:off x="952560" y="324000"/>
            <a:ext cx="11231640" cy="90792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Bonus Lab</a:t>
            </a:r>
            <a:endParaRPr b="0" lang="en-US" sz="3200" spc="-1" strike="noStrike">
              <a:latin typeface="Arial"/>
            </a:endParaRPr>
          </a:p>
        </p:txBody>
      </p:sp>
      <p:sp>
        <p:nvSpPr>
          <p:cNvPr id="311" name="Google Shape;367;p38"/>
          <p:cNvSpPr/>
          <p:nvPr/>
        </p:nvSpPr>
        <p:spPr>
          <a:xfrm>
            <a:off x="-11880" y="1232280"/>
            <a:ext cx="12203640" cy="5304960"/>
          </a:xfrm>
          <a:prstGeom prst="rect">
            <a:avLst/>
          </a:prstGeom>
          <a:gradFill rotWithShape="0">
            <a:gsLst>
              <a:gs pos="0">
                <a:srgbClr val="d9d9d9"/>
              </a:gs>
              <a:gs pos="100000">
                <a:srgbClr val="f3f3f3"/>
              </a:gs>
            </a:gsLst>
            <a:lin ang="5400000"/>
          </a:gradFill>
          <a:ln w="0">
            <a:noFill/>
          </a:ln>
        </p:spPr>
        <p:style>
          <a:lnRef idx="0"/>
          <a:fillRef idx="0"/>
          <a:effectRef idx="0"/>
          <a:fontRef idx="minor"/>
        </p:style>
      </p:sp>
      <p:sp>
        <p:nvSpPr>
          <p:cNvPr id="312" name="Google Shape;368;p38"/>
          <p:cNvSpPr/>
          <p:nvPr/>
        </p:nvSpPr>
        <p:spPr>
          <a:xfrm>
            <a:off x="304920" y="1588320"/>
            <a:ext cx="12191760" cy="3054960"/>
          </a:xfrm>
          <a:prstGeom prst="rect">
            <a:avLst/>
          </a:prstGeom>
          <a:noFill/>
          <a:ln w="0">
            <a:noFill/>
          </a:ln>
        </p:spPr>
        <p:style>
          <a:lnRef idx="0"/>
          <a:fillRef idx="0"/>
          <a:effectRef idx="0"/>
          <a:fontRef idx="minor"/>
        </p:style>
        <p:txBody>
          <a:bodyPr lIns="90000" tIns="46800" anchor="ctr">
            <a:noAutofit/>
          </a:bodyPr>
          <a:p>
            <a:pPr algn="ctr">
              <a:lnSpc>
                <a:spcPct val="90000"/>
              </a:lnSpc>
              <a:buNone/>
              <a:tabLst>
                <a:tab algn="l" pos="0"/>
              </a:tabLst>
            </a:pPr>
            <a:r>
              <a:rPr b="1" lang="en-US" sz="5500" spc="-1" strike="noStrike">
                <a:solidFill>
                  <a:srgbClr val="d9d9d9"/>
                </a:solidFill>
                <a:latin typeface="Calibri"/>
                <a:ea typeface="Calibri"/>
              </a:rPr>
              <a:t>Babysitting a Stateful App</a:t>
            </a:r>
            <a:endParaRPr b="0" lang="en-US" sz="5500" spc="-1" strike="noStrike">
              <a:latin typeface="Arial"/>
            </a:endParaRPr>
          </a:p>
        </p:txBody>
      </p:sp>
      <p:sp>
        <p:nvSpPr>
          <p:cNvPr id="313" name="Google Shape;369;p38"/>
          <p:cNvSpPr/>
          <p:nvPr/>
        </p:nvSpPr>
        <p:spPr>
          <a:xfrm>
            <a:off x="0" y="1512000"/>
            <a:ext cx="12191760" cy="3054960"/>
          </a:xfrm>
          <a:prstGeom prst="rect">
            <a:avLst/>
          </a:prstGeom>
          <a:noFill/>
          <a:ln w="0">
            <a:noFill/>
          </a:ln>
        </p:spPr>
        <p:style>
          <a:lnRef idx="0"/>
          <a:fillRef idx="0"/>
          <a:effectRef idx="0"/>
          <a:fontRef idx="minor"/>
        </p:style>
        <p:txBody>
          <a:bodyPr lIns="90000" tIns="46800" anchor="ctr">
            <a:noAutofit/>
          </a:bodyPr>
          <a:p>
            <a:pPr marL="457200" algn="ctr">
              <a:lnSpc>
                <a:spcPct val="90000"/>
              </a:lnSpc>
              <a:buNone/>
              <a:tabLst>
                <a:tab algn="l" pos="0"/>
              </a:tabLst>
            </a:pPr>
            <a:r>
              <a:rPr b="1" lang="en-US" sz="5500" spc="-1" strike="noStrike">
                <a:solidFill>
                  <a:srgbClr val="f17e3a"/>
                </a:solidFill>
                <a:latin typeface="Calibri"/>
                <a:ea typeface="Calibri"/>
              </a:rPr>
              <a:t>Babysitting a Stateful App</a:t>
            </a:r>
            <a:endParaRPr b="0" lang="en-US" sz="5500" spc="-1" strike="noStrike">
              <a:latin typeface="Arial"/>
            </a:endParaRPr>
          </a:p>
        </p:txBody>
      </p:sp>
      <p:sp>
        <p:nvSpPr>
          <p:cNvPr id="314" name="Google Shape;370;p38"/>
          <p:cNvSpPr/>
          <p:nvPr/>
        </p:nvSpPr>
        <p:spPr>
          <a:xfrm>
            <a:off x="-18000" y="0"/>
            <a:ext cx="12203640" cy="323640"/>
          </a:xfrm>
          <a:prstGeom prst="rect">
            <a:avLst/>
          </a:prstGeom>
          <a:solidFill>
            <a:srgbClr val="d9d9d9"/>
          </a:solidFill>
          <a:ln w="0">
            <a:noFill/>
          </a:ln>
        </p:spPr>
        <p:style>
          <a:lnRef idx="0"/>
          <a:fillRef idx="0"/>
          <a:effectRef idx="0"/>
          <a:fontRef idx="minor"/>
        </p:style>
      </p:sp>
      <p:sp>
        <p:nvSpPr>
          <p:cNvPr id="315" name="Google Shape;371;p38"/>
          <p:cNvSpPr/>
          <p:nvPr/>
        </p:nvSpPr>
        <p:spPr>
          <a:xfrm>
            <a:off x="-11160" y="333000"/>
            <a:ext cx="12191760" cy="907920"/>
          </a:xfrm>
          <a:prstGeom prst="rect">
            <a:avLst/>
          </a:prstGeom>
          <a:noFill/>
          <a:ln w="28575">
            <a:solidFill>
              <a:srgbClr val="44546a"/>
            </a:solidFill>
            <a:round/>
          </a:ln>
        </p:spPr>
        <p:style>
          <a:lnRef idx="0"/>
          <a:fillRef idx="0"/>
          <a:effectRef idx="0"/>
          <a:fontRef idx="minor"/>
        </p:style>
      </p:sp>
      <p:sp>
        <p:nvSpPr>
          <p:cNvPr id="2" name="PlaceHolder 1"/>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16" name="Google Shape;377;p39"/>
          <p:cNvGrpSpPr/>
          <p:nvPr/>
        </p:nvGrpSpPr>
        <p:grpSpPr>
          <a:xfrm>
            <a:off x="441720" y="4585320"/>
            <a:ext cx="1606320" cy="606960"/>
            <a:chOff x="441720" y="4585320"/>
            <a:chExt cx="1606320" cy="606960"/>
          </a:xfrm>
        </p:grpSpPr>
        <p:sp>
          <p:nvSpPr>
            <p:cNvPr id="317" name="Google Shape;378;p39"/>
            <p:cNvSpPr/>
            <p:nvPr/>
          </p:nvSpPr>
          <p:spPr>
            <a:xfrm>
              <a:off x="488160" y="4624560"/>
              <a:ext cx="1559880" cy="5677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18" name="Google Shape;379;p39"/>
            <p:cNvSpPr/>
            <p:nvPr/>
          </p:nvSpPr>
          <p:spPr>
            <a:xfrm>
              <a:off x="441720" y="4585320"/>
              <a:ext cx="1559880" cy="56772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600" spc="-1" strike="noStrike">
                  <a:solidFill>
                    <a:srgbClr val="000000"/>
                  </a:solidFill>
                  <a:latin typeface="Arial"/>
                  <a:ea typeface="Arial"/>
                </a:rPr>
                <a:t>mysql-read</a:t>
              </a:r>
              <a:endParaRPr b="0" lang="en-US" sz="1600" spc="-1" strike="noStrike">
                <a:latin typeface="Arial"/>
              </a:endParaRPr>
            </a:p>
          </p:txBody>
        </p:sp>
      </p:grpSp>
      <p:sp>
        <p:nvSpPr>
          <p:cNvPr id="319"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Lab diagram</a:t>
            </a:r>
            <a:endParaRPr b="0" lang="en-US" sz="3200" spc="-1" strike="noStrike">
              <a:solidFill>
                <a:srgbClr val="000000"/>
              </a:solidFill>
              <a:latin typeface="Arial"/>
            </a:endParaRPr>
          </a:p>
        </p:txBody>
      </p:sp>
      <p:sp>
        <p:nvSpPr>
          <p:cNvPr id="320" name="PlaceHolder 2"/>
          <p:cNvSpPr>
            <a:spLocks noGrp="1"/>
          </p:cNvSpPr>
          <p:nvPr>
            <p:ph type="sldNum" idx="28"/>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31059B27-E1B9-4B99-8ACB-2F3CA6E5F03C}"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21" name="Google Shape;382;p39"/>
          <p:cNvSpPr/>
          <p:nvPr/>
        </p:nvSpPr>
        <p:spPr>
          <a:xfrm>
            <a:off x="2845440" y="1580400"/>
            <a:ext cx="3274920" cy="4624920"/>
          </a:xfrm>
          <a:prstGeom prst="roundRect">
            <a:avLst>
              <a:gd name="adj" fmla="val 16667"/>
            </a:avLst>
          </a:prstGeom>
          <a:solidFill>
            <a:schemeClr val="lt2"/>
          </a:solidFill>
          <a:ln w="0">
            <a:noFill/>
          </a:ln>
        </p:spPr>
        <p:style>
          <a:lnRef idx="0"/>
          <a:fillRef idx="0"/>
          <a:effectRef idx="0"/>
          <a:fontRef idx="minor"/>
        </p:style>
        <p:txBody>
          <a:bodyPr tIns="91440" bIns="91440" anchor="t">
            <a:noAutofit/>
          </a:bodyPr>
          <a:p>
            <a:pPr algn="ctr">
              <a:lnSpc>
                <a:spcPct val="100000"/>
              </a:lnSpc>
              <a:buNone/>
              <a:tabLst>
                <a:tab algn="l" pos="0"/>
              </a:tabLst>
            </a:pPr>
            <a:r>
              <a:rPr b="1" lang="en-US" sz="1800" spc="-1" strike="noStrike">
                <a:solidFill>
                  <a:srgbClr val="000000"/>
                </a:solidFill>
                <a:latin typeface="Arial"/>
                <a:ea typeface="Arial"/>
              </a:rPr>
              <a:t>StatefulSet</a:t>
            </a:r>
            <a:endParaRPr b="0" lang="en-US" sz="1800" spc="-1" strike="noStrike">
              <a:latin typeface="Arial"/>
            </a:endParaRPr>
          </a:p>
        </p:txBody>
      </p:sp>
      <p:sp>
        <p:nvSpPr>
          <p:cNvPr id="322" name="Google Shape;383;p39"/>
          <p:cNvSpPr/>
          <p:nvPr/>
        </p:nvSpPr>
        <p:spPr>
          <a:xfrm flipH="1" rot="10800000">
            <a:off x="2002320" y="3111120"/>
            <a:ext cx="1098720" cy="175824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sp>
        <p:nvSpPr>
          <p:cNvPr id="323" name="Google Shape;385;p39"/>
          <p:cNvSpPr/>
          <p:nvPr/>
        </p:nvSpPr>
        <p:spPr>
          <a:xfrm>
            <a:off x="2001960" y="4869360"/>
            <a:ext cx="1109520" cy="18324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sp>
        <p:nvSpPr>
          <p:cNvPr id="324" name="Google Shape;387;p39"/>
          <p:cNvSpPr/>
          <p:nvPr/>
        </p:nvSpPr>
        <p:spPr>
          <a:xfrm rot="10800000">
            <a:off x="5884920" y="5052960"/>
            <a:ext cx="1233000" cy="51516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sp>
        <p:nvSpPr>
          <p:cNvPr id="325" name="Google Shape;389;p39"/>
          <p:cNvSpPr/>
          <p:nvPr/>
        </p:nvSpPr>
        <p:spPr>
          <a:xfrm flipH="1">
            <a:off x="5872680" y="2194200"/>
            <a:ext cx="1241640" cy="91620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sp>
        <p:nvSpPr>
          <p:cNvPr id="326" name="Google Shape;391;p39"/>
          <p:cNvSpPr/>
          <p:nvPr/>
        </p:nvSpPr>
        <p:spPr>
          <a:xfrm rot="10800000">
            <a:off x="5873400" y="3111120"/>
            <a:ext cx="1249200" cy="78192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sp>
        <p:nvSpPr>
          <p:cNvPr id="327" name="Google Shape;393;p39"/>
          <p:cNvSpPr/>
          <p:nvPr/>
        </p:nvSpPr>
        <p:spPr>
          <a:xfrm flipH="1">
            <a:off x="5883480" y="3893040"/>
            <a:ext cx="1238040" cy="115956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sp>
        <p:nvSpPr>
          <p:cNvPr id="328" name="Google Shape;394;p39"/>
          <p:cNvSpPr/>
          <p:nvPr/>
        </p:nvSpPr>
        <p:spPr>
          <a:xfrm>
            <a:off x="1911600" y="2418840"/>
            <a:ext cx="933480" cy="1473840"/>
          </a:xfrm>
          <a:custGeom>
            <a:avLst/>
            <a:gdLst/>
            <a:ahLst/>
            <a:rect l="l" t="t" r="r" b="b"/>
            <a:pathLst>
              <a:path w="21600" h="21600">
                <a:moveTo>
                  <a:pt x="0" y="0"/>
                </a:moveTo>
                <a:lnTo>
                  <a:pt x="21600" y="21600"/>
                </a:lnTo>
              </a:path>
            </a:pathLst>
          </a:custGeom>
          <a:noFill/>
          <a:ln w="19050">
            <a:solidFill>
              <a:srgbClr val="44546a"/>
            </a:solidFill>
            <a:prstDash val="dash"/>
            <a:round/>
            <a:tailEnd len="med" type="triangle" w="med"/>
          </a:ln>
        </p:spPr>
        <p:style>
          <a:lnRef idx="0"/>
          <a:fillRef idx="0"/>
          <a:effectRef idx="0"/>
          <a:fontRef idx="minor"/>
        </p:style>
      </p:sp>
      <p:grpSp>
        <p:nvGrpSpPr>
          <p:cNvPr id="329" name="Google Shape;396;p39"/>
          <p:cNvGrpSpPr/>
          <p:nvPr/>
        </p:nvGrpSpPr>
        <p:grpSpPr>
          <a:xfrm>
            <a:off x="10110240" y="5298120"/>
            <a:ext cx="1684800" cy="1063800"/>
            <a:chOff x="10110240" y="5298120"/>
            <a:chExt cx="1684800" cy="1063800"/>
          </a:xfrm>
        </p:grpSpPr>
        <p:sp>
          <p:nvSpPr>
            <p:cNvPr id="330" name="Google Shape;397;p39"/>
            <p:cNvSpPr/>
            <p:nvPr/>
          </p:nvSpPr>
          <p:spPr>
            <a:xfrm>
              <a:off x="10110240" y="5298120"/>
              <a:ext cx="1684800" cy="1039680"/>
            </a:xfrm>
            <a:prstGeom prst="flowChartMagneticDisk">
              <a:avLst/>
            </a:prstGeom>
            <a:solidFill>
              <a:srgbClr val="b7b7b7"/>
            </a:solidFill>
            <a:ln w="19050">
              <a:solidFill>
                <a:srgbClr val="44546a"/>
              </a:solidFill>
              <a:round/>
            </a:ln>
          </p:spPr>
          <p:style>
            <a:lnRef idx="0"/>
            <a:fillRef idx="0"/>
            <a:effectRef idx="0"/>
            <a:fontRef idx="minor"/>
          </p:style>
          <p:txBody>
            <a:bodyPr tIns="91440" bIns="91440" anchor="t">
              <a:noAutofit/>
            </a:bodyPr>
            <a:p>
              <a:pPr algn="ctr">
                <a:lnSpc>
                  <a:spcPct val="100000"/>
                </a:lnSpc>
                <a:buNone/>
                <a:tabLst>
                  <a:tab algn="l" pos="0"/>
                </a:tabLst>
              </a:pPr>
              <a:r>
                <a:rPr b="1" lang="en-US" sz="1800" spc="-1" strike="noStrike">
                  <a:solidFill>
                    <a:srgbClr val="000000"/>
                  </a:solidFill>
                  <a:latin typeface="Arial"/>
                  <a:ea typeface="Arial"/>
                </a:rPr>
                <a:t>Volume</a:t>
              </a:r>
              <a:endParaRPr b="0" lang="en-US" sz="1800" spc="-1" strike="noStrike">
                <a:latin typeface="Arial"/>
              </a:endParaRPr>
            </a:p>
          </p:txBody>
        </p:sp>
        <p:sp>
          <p:nvSpPr>
            <p:cNvPr id="331" name="Google Shape;398;p39"/>
            <p:cNvSpPr/>
            <p:nvPr/>
          </p:nvSpPr>
          <p:spPr>
            <a:xfrm>
              <a:off x="10620000" y="5943600"/>
              <a:ext cx="664920" cy="4183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i="1" lang="en-US" sz="1400" spc="-1" strike="noStrike">
                  <a:solidFill>
                    <a:srgbClr val="000000"/>
                  </a:solidFill>
                  <a:latin typeface="Arial"/>
                  <a:ea typeface="Arial"/>
                </a:rPr>
                <a:t>10GB</a:t>
              </a:r>
              <a:endParaRPr b="0" lang="en-US" sz="1400" spc="-1" strike="noStrike">
                <a:latin typeface="Arial"/>
              </a:endParaRPr>
            </a:p>
          </p:txBody>
        </p:sp>
      </p:grpSp>
      <p:grpSp>
        <p:nvGrpSpPr>
          <p:cNvPr id="332" name="Google Shape;399;p39"/>
          <p:cNvGrpSpPr/>
          <p:nvPr/>
        </p:nvGrpSpPr>
        <p:grpSpPr>
          <a:xfrm>
            <a:off x="9459360" y="1328400"/>
            <a:ext cx="2631240" cy="1175400"/>
            <a:chOff x="9459360" y="1328400"/>
            <a:chExt cx="2631240" cy="1175400"/>
          </a:xfrm>
        </p:grpSpPr>
        <p:sp>
          <p:nvSpPr>
            <p:cNvPr id="333" name="Google Shape;400;p39"/>
            <p:cNvSpPr/>
            <p:nvPr/>
          </p:nvSpPr>
          <p:spPr>
            <a:xfrm>
              <a:off x="9535680" y="1404720"/>
              <a:ext cx="2554920" cy="10990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34" name="Google Shape;401;p39"/>
            <p:cNvSpPr/>
            <p:nvPr/>
          </p:nvSpPr>
          <p:spPr>
            <a:xfrm>
              <a:off x="9459360" y="1328400"/>
              <a:ext cx="2554920" cy="1099080"/>
            </a:xfrm>
            <a:prstGeom prst="roundRect">
              <a:avLst>
                <a:gd name="adj" fmla="val 16667"/>
              </a:avLst>
            </a:prstGeom>
            <a:solidFill>
              <a:srgbClr val="8e7cc3"/>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CronJob</a:t>
              </a:r>
              <a:endParaRPr b="0" lang="en-US" sz="1800" spc="-1" strike="noStrike">
                <a:latin typeface="Arial"/>
              </a:endParaRPr>
            </a:p>
          </p:txBody>
        </p:sp>
      </p:grpSp>
      <p:grpSp>
        <p:nvGrpSpPr>
          <p:cNvPr id="335" name="Google Shape;402;p39"/>
          <p:cNvGrpSpPr/>
          <p:nvPr/>
        </p:nvGrpSpPr>
        <p:grpSpPr>
          <a:xfrm>
            <a:off x="10303920" y="4307400"/>
            <a:ext cx="1287720" cy="630000"/>
            <a:chOff x="10303920" y="4307400"/>
            <a:chExt cx="1287720" cy="630000"/>
          </a:xfrm>
        </p:grpSpPr>
        <p:sp>
          <p:nvSpPr>
            <p:cNvPr id="336" name="Google Shape;403;p39"/>
            <p:cNvSpPr/>
            <p:nvPr/>
          </p:nvSpPr>
          <p:spPr>
            <a:xfrm>
              <a:off x="10350000" y="4348440"/>
              <a:ext cx="1241640" cy="58896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37" name="Google Shape;404;p39"/>
            <p:cNvSpPr/>
            <p:nvPr/>
          </p:nvSpPr>
          <p:spPr>
            <a:xfrm>
              <a:off x="10303920" y="4307400"/>
              <a:ext cx="1241640" cy="58896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sp>
        <p:nvSpPr>
          <p:cNvPr id="338" name="Google Shape;405;p39"/>
          <p:cNvSpPr/>
          <p:nvPr/>
        </p:nvSpPr>
        <p:spPr>
          <a:xfrm>
            <a:off x="10924920" y="4896720"/>
            <a:ext cx="27720" cy="40104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sp>
        <p:nvSpPr>
          <p:cNvPr id="339" name="Google Shape;406;p39"/>
          <p:cNvSpPr/>
          <p:nvPr/>
        </p:nvSpPr>
        <p:spPr>
          <a:xfrm>
            <a:off x="10568160" y="2427840"/>
            <a:ext cx="870840" cy="630000"/>
          </a:xfrm>
          <a:custGeom>
            <a:avLst/>
            <a:gdLst/>
            <a:ahLst/>
            <a:rect l="l" t="t" r="r" b="b"/>
            <a:pathLst>
              <a:path w="34841" h="24090">
                <a:moveTo>
                  <a:pt x="8638" y="0"/>
                </a:moveTo>
                <a:cubicBezTo>
                  <a:pt x="12977" y="1425"/>
                  <a:pt x="36031" y="6605"/>
                  <a:pt x="34671" y="8548"/>
                </a:cubicBezTo>
                <a:cubicBezTo>
                  <a:pt x="33311" y="10491"/>
                  <a:pt x="3586" y="9066"/>
                  <a:pt x="478" y="11656"/>
                </a:cubicBezTo>
                <a:cubicBezTo>
                  <a:pt x="-2630" y="14246"/>
                  <a:pt x="13431" y="22018"/>
                  <a:pt x="16021" y="24090"/>
                </a:cubicBezTo>
              </a:path>
            </a:pathLst>
          </a:custGeom>
          <a:noFill/>
          <a:ln w="19050">
            <a:solidFill>
              <a:srgbClr val="44546a"/>
            </a:solidFill>
            <a:round/>
          </a:ln>
        </p:spPr>
        <p:style>
          <a:lnRef idx="0"/>
          <a:fillRef idx="0"/>
          <a:effectRef idx="0"/>
          <a:fontRef idx="minor"/>
        </p:style>
      </p:sp>
      <p:grpSp>
        <p:nvGrpSpPr>
          <p:cNvPr id="340" name="Google Shape;407;p39"/>
          <p:cNvGrpSpPr/>
          <p:nvPr/>
        </p:nvGrpSpPr>
        <p:grpSpPr>
          <a:xfrm>
            <a:off x="10053360" y="2498040"/>
            <a:ext cx="445680" cy="437400"/>
            <a:chOff x="10053360" y="2498040"/>
            <a:chExt cx="445680" cy="437400"/>
          </a:xfrm>
        </p:grpSpPr>
        <p:sp>
          <p:nvSpPr>
            <p:cNvPr id="341" name="Google Shape;408;p39"/>
            <p:cNvSpPr/>
            <p:nvPr/>
          </p:nvSpPr>
          <p:spPr>
            <a:xfrm>
              <a:off x="10053360" y="2498040"/>
              <a:ext cx="445680" cy="437400"/>
            </a:xfrm>
            <a:prstGeom prst="ellipse">
              <a:avLst/>
            </a:prstGeom>
            <a:solidFill>
              <a:srgbClr val="f3f3f3"/>
            </a:solidFill>
            <a:ln w="28575">
              <a:solidFill>
                <a:srgbClr val="000000"/>
              </a:solidFill>
              <a:round/>
            </a:ln>
          </p:spPr>
          <p:style>
            <a:lnRef idx="0"/>
            <a:fillRef idx="0"/>
            <a:effectRef idx="0"/>
            <a:fontRef idx="minor"/>
          </p:style>
        </p:sp>
        <p:sp>
          <p:nvSpPr>
            <p:cNvPr id="342" name="Google Shape;409;p39"/>
            <p:cNvSpPr/>
            <p:nvPr/>
          </p:nvSpPr>
          <p:spPr>
            <a:xfrm flipH="1" rot="10800000">
              <a:off x="10119240" y="2739240"/>
              <a:ext cx="159120" cy="132480"/>
            </a:xfrm>
            <a:custGeom>
              <a:avLst/>
              <a:gdLst/>
              <a:ahLst/>
              <a:rect l="l" t="t" r="r" b="b"/>
              <a:pathLst>
                <a:path w="21600" h="21600">
                  <a:moveTo>
                    <a:pt x="0" y="0"/>
                  </a:moveTo>
                  <a:lnTo>
                    <a:pt x="21600" y="21600"/>
                  </a:lnTo>
                </a:path>
              </a:pathLst>
            </a:custGeom>
            <a:noFill/>
            <a:ln w="9525">
              <a:solidFill>
                <a:srgbClr val="000000"/>
              </a:solidFill>
              <a:round/>
              <a:headEnd len="med" type="triangle" w="med"/>
            </a:ln>
          </p:spPr>
          <p:style>
            <a:lnRef idx="0"/>
            <a:fillRef idx="0"/>
            <a:effectRef idx="0"/>
            <a:fontRef idx="minor"/>
          </p:style>
        </p:sp>
        <p:sp>
          <p:nvSpPr>
            <p:cNvPr id="343" name="Google Shape;410;p39"/>
            <p:cNvSpPr/>
            <p:nvPr/>
          </p:nvSpPr>
          <p:spPr>
            <a:xfrm rot="10800000">
              <a:off x="10276920" y="2498040"/>
              <a:ext cx="1800" cy="235800"/>
            </a:xfrm>
            <a:custGeom>
              <a:avLst/>
              <a:gdLst/>
              <a:ahLst/>
              <a:rect l="l" t="t" r="r" b="b"/>
              <a:pathLst>
                <a:path w="21600" h="21600">
                  <a:moveTo>
                    <a:pt x="0" y="0"/>
                  </a:moveTo>
                  <a:lnTo>
                    <a:pt x="21600" y="21600"/>
                  </a:lnTo>
                </a:path>
              </a:pathLst>
            </a:custGeom>
            <a:noFill/>
            <a:ln w="9525">
              <a:solidFill>
                <a:srgbClr val="000000"/>
              </a:solidFill>
              <a:round/>
              <a:tailEnd len="med" type="triangle" w="med"/>
            </a:ln>
          </p:spPr>
          <p:style>
            <a:lnRef idx="0"/>
            <a:fillRef idx="0"/>
            <a:effectRef idx="0"/>
            <a:fontRef idx="minor"/>
          </p:style>
        </p:sp>
      </p:grpSp>
      <p:grpSp>
        <p:nvGrpSpPr>
          <p:cNvPr id="344" name="Google Shape;411;p39"/>
          <p:cNvGrpSpPr/>
          <p:nvPr/>
        </p:nvGrpSpPr>
        <p:grpSpPr>
          <a:xfrm>
            <a:off x="9939960" y="3048480"/>
            <a:ext cx="1669680" cy="745920"/>
            <a:chOff x="9939960" y="3048480"/>
            <a:chExt cx="1669680" cy="745920"/>
          </a:xfrm>
        </p:grpSpPr>
        <p:sp>
          <p:nvSpPr>
            <p:cNvPr id="345" name="Google Shape;412;p39"/>
            <p:cNvSpPr/>
            <p:nvPr/>
          </p:nvSpPr>
          <p:spPr>
            <a:xfrm>
              <a:off x="9988200" y="3096720"/>
              <a:ext cx="1621440" cy="6976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46" name="Google Shape;413;p39"/>
            <p:cNvSpPr/>
            <p:nvPr/>
          </p:nvSpPr>
          <p:spPr>
            <a:xfrm>
              <a:off x="9939960" y="3048480"/>
              <a:ext cx="1621440" cy="697680"/>
            </a:xfrm>
            <a:prstGeom prst="roundRect">
              <a:avLst>
                <a:gd name="adj" fmla="val 16667"/>
              </a:avLst>
            </a:prstGeom>
            <a:solidFill>
              <a:srgbClr val="a4a3d4"/>
            </a:solidFill>
            <a:ln w="19050">
              <a:solidFill>
                <a:srgbClr val="8e7cc3"/>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grpSp>
        <p:nvGrpSpPr>
          <p:cNvPr id="347" name="Google Shape;414;p39"/>
          <p:cNvGrpSpPr/>
          <p:nvPr/>
        </p:nvGrpSpPr>
        <p:grpSpPr>
          <a:xfrm>
            <a:off x="10168560" y="3200760"/>
            <a:ext cx="1669680" cy="745920"/>
            <a:chOff x="10168560" y="3200760"/>
            <a:chExt cx="1669680" cy="745920"/>
          </a:xfrm>
        </p:grpSpPr>
        <p:sp>
          <p:nvSpPr>
            <p:cNvPr id="348" name="Google Shape;415;p39"/>
            <p:cNvSpPr/>
            <p:nvPr/>
          </p:nvSpPr>
          <p:spPr>
            <a:xfrm>
              <a:off x="10216800" y="3249000"/>
              <a:ext cx="1621440" cy="6976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49" name="Google Shape;416;p39"/>
            <p:cNvSpPr/>
            <p:nvPr/>
          </p:nvSpPr>
          <p:spPr>
            <a:xfrm>
              <a:off x="10168560" y="3200760"/>
              <a:ext cx="1621440" cy="697680"/>
            </a:xfrm>
            <a:prstGeom prst="roundRect">
              <a:avLst>
                <a:gd name="adj" fmla="val 16667"/>
              </a:avLst>
            </a:prstGeom>
            <a:solidFill>
              <a:srgbClr val="a4a3d4"/>
            </a:solidFill>
            <a:ln w="19050">
              <a:solidFill>
                <a:srgbClr val="8e7cc3"/>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sp>
        <p:nvSpPr>
          <p:cNvPr id="350" name="Google Shape;417;p39"/>
          <p:cNvSpPr/>
          <p:nvPr/>
        </p:nvSpPr>
        <p:spPr>
          <a:xfrm flipH="1">
            <a:off x="10924200" y="3898800"/>
            <a:ext cx="54360" cy="40860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sp>
        <p:nvSpPr>
          <p:cNvPr id="351" name="Google Shape;392;p39"/>
          <p:cNvSpPr/>
          <p:nvPr/>
        </p:nvSpPr>
        <p:spPr>
          <a:xfrm>
            <a:off x="7122600" y="3582000"/>
            <a:ext cx="1670040" cy="621360"/>
          </a:xfrm>
          <a:prstGeom prst="flowChartMagneticDisk">
            <a:avLst/>
          </a:prstGeom>
          <a:solidFill>
            <a:srgbClr val="76a5af"/>
          </a:solidFill>
          <a:ln w="19050">
            <a:solidFill>
              <a:srgbClr val="45818e"/>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Arial"/>
                <a:ea typeface="Arial"/>
              </a:rPr>
              <a:t>ConfigMap</a:t>
            </a:r>
            <a:endParaRPr b="0" lang="en-US" sz="1800" spc="-1" strike="noStrike">
              <a:latin typeface="Arial"/>
            </a:endParaRPr>
          </a:p>
        </p:txBody>
      </p:sp>
      <p:grpSp>
        <p:nvGrpSpPr>
          <p:cNvPr id="352" name="Google Shape;418;p39"/>
          <p:cNvGrpSpPr/>
          <p:nvPr/>
        </p:nvGrpSpPr>
        <p:grpSpPr>
          <a:xfrm>
            <a:off x="7117920" y="5047920"/>
            <a:ext cx="1684800" cy="1063800"/>
            <a:chOff x="7117920" y="5047920"/>
            <a:chExt cx="1684800" cy="1063800"/>
          </a:xfrm>
        </p:grpSpPr>
        <p:sp>
          <p:nvSpPr>
            <p:cNvPr id="353" name="Google Shape;388;p39"/>
            <p:cNvSpPr/>
            <p:nvPr/>
          </p:nvSpPr>
          <p:spPr>
            <a:xfrm>
              <a:off x="7117920" y="5047920"/>
              <a:ext cx="1684800" cy="1039680"/>
            </a:xfrm>
            <a:prstGeom prst="flowChartMagneticDisk">
              <a:avLst/>
            </a:prstGeom>
            <a:solidFill>
              <a:srgbClr val="b7b7b7"/>
            </a:solidFill>
            <a:ln w="19050">
              <a:solidFill>
                <a:srgbClr val="44546a"/>
              </a:solidFill>
              <a:round/>
            </a:ln>
          </p:spPr>
          <p:style>
            <a:lnRef idx="0"/>
            <a:fillRef idx="0"/>
            <a:effectRef idx="0"/>
            <a:fontRef idx="minor"/>
          </p:style>
          <p:txBody>
            <a:bodyPr tIns="91440" bIns="91440" anchor="t">
              <a:noAutofit/>
            </a:bodyPr>
            <a:p>
              <a:pPr algn="ctr">
                <a:lnSpc>
                  <a:spcPct val="100000"/>
                </a:lnSpc>
                <a:buNone/>
                <a:tabLst>
                  <a:tab algn="l" pos="0"/>
                </a:tabLst>
              </a:pPr>
              <a:r>
                <a:rPr b="1" lang="en-US" sz="1800" spc="-1" strike="noStrike">
                  <a:solidFill>
                    <a:srgbClr val="000000"/>
                  </a:solidFill>
                  <a:latin typeface="Arial"/>
                  <a:ea typeface="Arial"/>
                </a:rPr>
                <a:t>Volume</a:t>
              </a:r>
              <a:endParaRPr b="0" lang="en-US" sz="1800" spc="-1" strike="noStrike">
                <a:latin typeface="Arial"/>
              </a:endParaRPr>
            </a:p>
          </p:txBody>
        </p:sp>
        <p:sp>
          <p:nvSpPr>
            <p:cNvPr id="354" name="Google Shape;419;p39"/>
            <p:cNvSpPr/>
            <p:nvPr/>
          </p:nvSpPr>
          <p:spPr>
            <a:xfrm>
              <a:off x="7627680" y="5693400"/>
              <a:ext cx="664920" cy="4183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i="1" lang="en-US" sz="1400" spc="-1" strike="noStrike">
                  <a:solidFill>
                    <a:srgbClr val="000000"/>
                  </a:solidFill>
                  <a:latin typeface="Arial"/>
                  <a:ea typeface="Arial"/>
                </a:rPr>
                <a:t>10GB</a:t>
              </a:r>
              <a:endParaRPr b="0" lang="en-US" sz="1400" spc="-1" strike="noStrike">
                <a:latin typeface="Arial"/>
              </a:endParaRPr>
            </a:p>
          </p:txBody>
        </p:sp>
      </p:grpSp>
      <p:grpSp>
        <p:nvGrpSpPr>
          <p:cNvPr id="355" name="Google Shape;420;p39"/>
          <p:cNvGrpSpPr/>
          <p:nvPr/>
        </p:nvGrpSpPr>
        <p:grpSpPr>
          <a:xfrm>
            <a:off x="7115400" y="1674000"/>
            <a:ext cx="1684800" cy="1063800"/>
            <a:chOff x="7115400" y="1674000"/>
            <a:chExt cx="1684800" cy="1063800"/>
          </a:xfrm>
        </p:grpSpPr>
        <p:sp>
          <p:nvSpPr>
            <p:cNvPr id="356" name="Google Shape;390;p39"/>
            <p:cNvSpPr/>
            <p:nvPr/>
          </p:nvSpPr>
          <p:spPr>
            <a:xfrm>
              <a:off x="7115400" y="1674000"/>
              <a:ext cx="1684800" cy="1039680"/>
            </a:xfrm>
            <a:prstGeom prst="flowChartMagneticDisk">
              <a:avLst/>
            </a:prstGeom>
            <a:solidFill>
              <a:srgbClr val="b7b7b7"/>
            </a:solidFill>
            <a:ln w="19050">
              <a:solidFill>
                <a:srgbClr val="44546a"/>
              </a:solidFill>
              <a:round/>
            </a:ln>
          </p:spPr>
          <p:style>
            <a:lnRef idx="0"/>
            <a:fillRef idx="0"/>
            <a:effectRef idx="0"/>
            <a:fontRef idx="minor"/>
          </p:style>
          <p:txBody>
            <a:bodyPr tIns="91440" bIns="91440" anchor="t">
              <a:noAutofit/>
            </a:bodyPr>
            <a:p>
              <a:pPr algn="ctr">
                <a:lnSpc>
                  <a:spcPct val="100000"/>
                </a:lnSpc>
                <a:buNone/>
                <a:tabLst>
                  <a:tab algn="l" pos="0"/>
                </a:tabLst>
              </a:pPr>
              <a:r>
                <a:rPr b="1" lang="en-US" sz="1800" spc="-1" strike="noStrike">
                  <a:solidFill>
                    <a:srgbClr val="000000"/>
                  </a:solidFill>
                  <a:latin typeface="Arial"/>
                  <a:ea typeface="Arial"/>
                </a:rPr>
                <a:t>Volume</a:t>
              </a:r>
              <a:endParaRPr b="0" lang="en-US" sz="1800" spc="-1" strike="noStrike">
                <a:latin typeface="Arial"/>
              </a:endParaRPr>
            </a:p>
          </p:txBody>
        </p:sp>
        <p:sp>
          <p:nvSpPr>
            <p:cNvPr id="357" name="Google Shape;421;p39"/>
            <p:cNvSpPr/>
            <p:nvPr/>
          </p:nvSpPr>
          <p:spPr>
            <a:xfrm>
              <a:off x="7625160" y="2319480"/>
              <a:ext cx="664920" cy="4183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i="1" lang="en-US" sz="1400" spc="-1" strike="noStrike">
                  <a:solidFill>
                    <a:srgbClr val="000000"/>
                  </a:solidFill>
                  <a:latin typeface="Arial"/>
                  <a:ea typeface="Arial"/>
                </a:rPr>
                <a:t>10GB</a:t>
              </a:r>
              <a:endParaRPr b="0" lang="en-US" sz="1400" spc="-1" strike="noStrike">
                <a:latin typeface="Arial"/>
              </a:endParaRPr>
            </a:p>
          </p:txBody>
        </p:sp>
      </p:grpSp>
      <p:grpSp>
        <p:nvGrpSpPr>
          <p:cNvPr id="358" name="Google Shape;422;p39"/>
          <p:cNvGrpSpPr/>
          <p:nvPr/>
        </p:nvGrpSpPr>
        <p:grpSpPr>
          <a:xfrm>
            <a:off x="537840" y="2194200"/>
            <a:ext cx="1414440" cy="480240"/>
            <a:chOff x="537840" y="2194200"/>
            <a:chExt cx="1414440" cy="480240"/>
          </a:xfrm>
        </p:grpSpPr>
        <p:sp>
          <p:nvSpPr>
            <p:cNvPr id="359" name="Google Shape;423;p39"/>
            <p:cNvSpPr/>
            <p:nvPr/>
          </p:nvSpPr>
          <p:spPr>
            <a:xfrm>
              <a:off x="578880" y="2225160"/>
              <a:ext cx="1373400" cy="4492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60" name="Google Shape;395;p39"/>
            <p:cNvSpPr/>
            <p:nvPr/>
          </p:nvSpPr>
          <p:spPr>
            <a:xfrm>
              <a:off x="537840" y="2194200"/>
              <a:ext cx="1373400" cy="44928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600" spc="-1" strike="noStrike">
                  <a:solidFill>
                    <a:srgbClr val="000000"/>
                  </a:solidFill>
                  <a:latin typeface="Arial"/>
                  <a:ea typeface="Arial"/>
                </a:rPr>
                <a:t>mysql</a:t>
              </a:r>
              <a:endParaRPr b="0" lang="en-US" sz="1600" spc="-1" strike="noStrike">
                <a:latin typeface="Arial"/>
              </a:endParaRPr>
            </a:p>
          </p:txBody>
        </p:sp>
      </p:grpSp>
      <p:grpSp>
        <p:nvGrpSpPr>
          <p:cNvPr id="361" name="Google Shape;424;p39"/>
          <p:cNvGrpSpPr/>
          <p:nvPr/>
        </p:nvGrpSpPr>
        <p:grpSpPr>
          <a:xfrm>
            <a:off x="3101040" y="2312640"/>
            <a:ext cx="2772000" cy="1595880"/>
            <a:chOff x="3101040" y="2312640"/>
            <a:chExt cx="2772000" cy="1595880"/>
          </a:xfrm>
        </p:grpSpPr>
        <p:grpSp>
          <p:nvGrpSpPr>
            <p:cNvPr id="362" name="Google Shape;425;p39"/>
            <p:cNvGrpSpPr/>
            <p:nvPr/>
          </p:nvGrpSpPr>
          <p:grpSpPr>
            <a:xfrm>
              <a:off x="3101040" y="2312640"/>
              <a:ext cx="2772000" cy="1595880"/>
              <a:chOff x="3101040" y="2312640"/>
              <a:chExt cx="2772000" cy="1595880"/>
            </a:xfrm>
          </p:grpSpPr>
          <p:grpSp>
            <p:nvGrpSpPr>
              <p:cNvPr id="363" name="Google Shape;426;p39"/>
              <p:cNvGrpSpPr/>
              <p:nvPr/>
            </p:nvGrpSpPr>
            <p:grpSpPr>
              <a:xfrm>
                <a:off x="3101040" y="2312640"/>
                <a:ext cx="2772000" cy="1595880"/>
                <a:chOff x="3101040" y="2312640"/>
                <a:chExt cx="2772000" cy="1595880"/>
              </a:xfrm>
            </p:grpSpPr>
            <p:sp>
              <p:nvSpPr>
                <p:cNvPr id="364" name="Google Shape;384;p39"/>
                <p:cNvSpPr/>
                <p:nvPr/>
              </p:nvSpPr>
              <p:spPr>
                <a:xfrm>
                  <a:off x="3101040" y="2312640"/>
                  <a:ext cx="2772000" cy="159588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65" name="Google Shape;427;p39"/>
                <p:cNvSpPr/>
                <p:nvPr/>
              </p:nvSpPr>
              <p:spPr>
                <a:xfrm>
                  <a:off x="3456360" y="2655000"/>
                  <a:ext cx="2018520" cy="313560"/>
                </a:xfrm>
                <a:prstGeom prst="rect">
                  <a:avLst/>
                </a:prstGeom>
                <a:solidFill>
                  <a:srgbClr val="44546a">
                    <a:alpha val="46000"/>
                  </a:srgbClr>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Arial"/>
                      <a:ea typeface="Arial"/>
                    </a:rPr>
                    <a:t>init</a:t>
                  </a:r>
                  <a:endParaRPr b="0" lang="en-US" sz="1400" spc="-1" strike="noStrike">
                    <a:latin typeface="Arial"/>
                  </a:endParaRPr>
                </a:p>
              </p:txBody>
            </p:sp>
          </p:grpSp>
          <p:sp>
            <p:nvSpPr>
              <p:cNvPr id="366" name="Google Shape;428;p39"/>
              <p:cNvSpPr/>
              <p:nvPr/>
            </p:nvSpPr>
            <p:spPr>
              <a:xfrm>
                <a:off x="3877560" y="2312640"/>
                <a:ext cx="1210680" cy="34956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0" lang="en-US" sz="1800" spc="-1" strike="noStrike">
                    <a:solidFill>
                      <a:srgbClr val="000000"/>
                    </a:solidFill>
                    <a:latin typeface="Helvetica Neue Light"/>
                    <a:ea typeface="Helvetica Neue Light"/>
                  </a:rPr>
                  <a:t>mysql-0</a:t>
                </a:r>
                <a:endParaRPr b="0" lang="en-US" sz="1800" spc="-1" strike="noStrike">
                  <a:latin typeface="Arial"/>
                </a:endParaRPr>
              </a:p>
            </p:txBody>
          </p:sp>
        </p:grpSp>
        <p:sp>
          <p:nvSpPr>
            <p:cNvPr id="367" name="Google Shape;429;p39"/>
            <p:cNvSpPr/>
            <p:nvPr/>
          </p:nvSpPr>
          <p:spPr>
            <a:xfrm>
              <a:off x="3456360" y="3066480"/>
              <a:ext cx="2018520" cy="313560"/>
            </a:xfrm>
            <a:prstGeom prst="rect">
              <a:avLst/>
            </a:prstGeom>
            <a:solidFill>
              <a:srgbClr val="44546a">
                <a:alpha val="46000"/>
              </a:srgbClr>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Arial"/>
                  <a:ea typeface="Arial"/>
                </a:rPr>
                <a:t>mysql</a:t>
              </a:r>
              <a:endParaRPr b="0" lang="en-US" sz="1400" spc="-1" strike="noStrike">
                <a:latin typeface="Arial"/>
              </a:endParaRPr>
            </a:p>
          </p:txBody>
        </p:sp>
        <p:sp>
          <p:nvSpPr>
            <p:cNvPr id="368" name="Google Shape;430;p39"/>
            <p:cNvSpPr/>
            <p:nvPr/>
          </p:nvSpPr>
          <p:spPr>
            <a:xfrm>
              <a:off x="3456360" y="3456360"/>
              <a:ext cx="2018520" cy="313560"/>
            </a:xfrm>
            <a:prstGeom prst="rect">
              <a:avLst/>
            </a:prstGeom>
            <a:solidFill>
              <a:srgbClr val="44546a">
                <a:alpha val="46000"/>
              </a:srgbClr>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Arial"/>
                  <a:ea typeface="Arial"/>
                </a:rPr>
                <a:t>mysql-replicator</a:t>
              </a:r>
              <a:endParaRPr b="0" lang="en-US" sz="1400" spc="-1" strike="noStrike">
                <a:latin typeface="Arial"/>
              </a:endParaRPr>
            </a:p>
          </p:txBody>
        </p:sp>
      </p:grpSp>
      <p:grpSp>
        <p:nvGrpSpPr>
          <p:cNvPr id="369" name="Google Shape;431;p39"/>
          <p:cNvGrpSpPr/>
          <p:nvPr/>
        </p:nvGrpSpPr>
        <p:grpSpPr>
          <a:xfrm>
            <a:off x="3112200" y="4254480"/>
            <a:ext cx="2772000" cy="1595880"/>
            <a:chOff x="3112200" y="4254480"/>
            <a:chExt cx="2772000" cy="1595880"/>
          </a:xfrm>
        </p:grpSpPr>
        <p:grpSp>
          <p:nvGrpSpPr>
            <p:cNvPr id="370" name="Google Shape;432;p39"/>
            <p:cNvGrpSpPr/>
            <p:nvPr/>
          </p:nvGrpSpPr>
          <p:grpSpPr>
            <a:xfrm>
              <a:off x="3112200" y="4254480"/>
              <a:ext cx="2772000" cy="1595880"/>
              <a:chOff x="3112200" y="4254480"/>
              <a:chExt cx="2772000" cy="1595880"/>
            </a:xfrm>
          </p:grpSpPr>
          <p:grpSp>
            <p:nvGrpSpPr>
              <p:cNvPr id="371" name="Google Shape;433;p39"/>
              <p:cNvGrpSpPr/>
              <p:nvPr/>
            </p:nvGrpSpPr>
            <p:grpSpPr>
              <a:xfrm>
                <a:off x="3112200" y="4254480"/>
                <a:ext cx="2772000" cy="1595880"/>
                <a:chOff x="3112200" y="4254480"/>
                <a:chExt cx="2772000" cy="1595880"/>
              </a:xfrm>
            </p:grpSpPr>
            <p:sp>
              <p:nvSpPr>
                <p:cNvPr id="372" name="Google Shape;386;p39"/>
                <p:cNvSpPr/>
                <p:nvPr/>
              </p:nvSpPr>
              <p:spPr>
                <a:xfrm>
                  <a:off x="3112200" y="4254480"/>
                  <a:ext cx="2772000" cy="159588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73" name="Google Shape;434;p39"/>
                <p:cNvSpPr/>
                <p:nvPr/>
              </p:nvSpPr>
              <p:spPr>
                <a:xfrm>
                  <a:off x="3467160" y="4596840"/>
                  <a:ext cx="2018520" cy="313560"/>
                </a:xfrm>
                <a:prstGeom prst="rect">
                  <a:avLst/>
                </a:prstGeom>
                <a:solidFill>
                  <a:srgbClr val="44546a">
                    <a:alpha val="46000"/>
                  </a:srgbClr>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Arial"/>
                      <a:ea typeface="Arial"/>
                    </a:rPr>
                    <a:t>init</a:t>
                  </a:r>
                  <a:endParaRPr b="0" lang="en-US" sz="1400" spc="-1" strike="noStrike">
                    <a:latin typeface="Arial"/>
                  </a:endParaRPr>
                </a:p>
              </p:txBody>
            </p:sp>
          </p:grpSp>
          <p:sp>
            <p:nvSpPr>
              <p:cNvPr id="374" name="Google Shape;435;p39"/>
              <p:cNvSpPr/>
              <p:nvPr/>
            </p:nvSpPr>
            <p:spPr>
              <a:xfrm>
                <a:off x="3888360" y="4254480"/>
                <a:ext cx="1210680" cy="34956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0" lang="en-US" sz="1800" spc="-1" strike="noStrike">
                    <a:solidFill>
                      <a:srgbClr val="000000"/>
                    </a:solidFill>
                    <a:latin typeface="Helvetica Neue Light"/>
                    <a:ea typeface="Helvetica Neue Light"/>
                  </a:rPr>
                  <a:t>mysql-1</a:t>
                </a:r>
                <a:endParaRPr b="0" lang="en-US" sz="1800" spc="-1" strike="noStrike">
                  <a:latin typeface="Arial"/>
                </a:endParaRPr>
              </a:p>
            </p:txBody>
          </p:sp>
        </p:grpSp>
        <p:sp>
          <p:nvSpPr>
            <p:cNvPr id="375" name="Google Shape;436;p39"/>
            <p:cNvSpPr/>
            <p:nvPr/>
          </p:nvSpPr>
          <p:spPr>
            <a:xfrm>
              <a:off x="3467160" y="5008680"/>
              <a:ext cx="2018520" cy="313560"/>
            </a:xfrm>
            <a:prstGeom prst="rect">
              <a:avLst/>
            </a:prstGeom>
            <a:solidFill>
              <a:srgbClr val="44546a">
                <a:alpha val="46000"/>
              </a:srgbClr>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Arial"/>
                  <a:ea typeface="Arial"/>
                </a:rPr>
                <a:t>mysql</a:t>
              </a:r>
              <a:endParaRPr b="0" lang="en-US" sz="1400" spc="-1" strike="noStrike">
                <a:latin typeface="Arial"/>
              </a:endParaRPr>
            </a:p>
          </p:txBody>
        </p:sp>
        <p:sp>
          <p:nvSpPr>
            <p:cNvPr id="376" name="Google Shape;437;p39"/>
            <p:cNvSpPr/>
            <p:nvPr/>
          </p:nvSpPr>
          <p:spPr>
            <a:xfrm>
              <a:off x="3467160" y="5398200"/>
              <a:ext cx="2018520" cy="313560"/>
            </a:xfrm>
            <a:prstGeom prst="rect">
              <a:avLst/>
            </a:prstGeom>
            <a:solidFill>
              <a:srgbClr val="44546a">
                <a:alpha val="46000"/>
              </a:srgbClr>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Arial"/>
                  <a:ea typeface="Arial"/>
                </a:rPr>
                <a:t>mysql-replicator</a:t>
              </a:r>
              <a:endParaRPr b="0" lang="en-US" sz="1400" spc="-1" strike="noStrike">
                <a:latin typeface="Arial"/>
              </a:endParaRPr>
            </a:p>
          </p:txBody>
        </p:sp>
      </p:gr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Resource Limits</a:t>
            </a:r>
            <a:endParaRPr b="0" lang="en-US" sz="3200" spc="-1" strike="noStrike">
              <a:solidFill>
                <a:srgbClr val="000000"/>
              </a:solidFill>
              <a:latin typeface="Arial"/>
            </a:endParaRPr>
          </a:p>
        </p:txBody>
      </p:sp>
      <p:sp>
        <p:nvSpPr>
          <p:cNvPr id="130" name="PlaceHolder 2"/>
          <p:cNvSpPr>
            <a:spLocks noGrp="1"/>
          </p:cNvSpPr>
          <p:nvPr>
            <p:ph type="sldNum" idx="8"/>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9D270575-5B31-4312-80CF-EC6095E10DDB}"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31" name="Google Shape;87;p18"/>
          <p:cNvSpPr/>
          <p:nvPr/>
        </p:nvSpPr>
        <p:spPr>
          <a:xfrm>
            <a:off x="798120" y="1373400"/>
            <a:ext cx="8084880" cy="497088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400" spc="-1" strike="noStrike">
                <a:solidFill>
                  <a:srgbClr val="000000"/>
                </a:solidFill>
                <a:latin typeface="Consolas"/>
                <a:ea typeface="Consolas"/>
              </a:rPr>
              <a:t>apiVersion: 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kind: Pod</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myapp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containers: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name:  myapp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image: appv1</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resources:</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limits:</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memory: "128M"</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cpu: "500m"  # 50ms cpu time/100ms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endParaRPr b="0" lang="en-US" sz="2400" spc="-1" strike="noStrike">
              <a:latin typeface="Arial"/>
            </a:endParaRPr>
          </a:p>
        </p:txBody>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Resource Requests (Minimums)</a:t>
            </a:r>
            <a:endParaRPr b="0" lang="en-US" sz="3200" spc="-1" strike="noStrike">
              <a:solidFill>
                <a:srgbClr val="000000"/>
              </a:solidFill>
              <a:latin typeface="Arial"/>
            </a:endParaRPr>
          </a:p>
        </p:txBody>
      </p:sp>
      <p:sp>
        <p:nvSpPr>
          <p:cNvPr id="133" name="PlaceHolder 2"/>
          <p:cNvSpPr>
            <a:spLocks noGrp="1"/>
          </p:cNvSpPr>
          <p:nvPr>
            <p:ph type="sldNum" idx="9"/>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024EA6DF-783B-4165-A49A-B0BE2CBD7091}"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34" name="Google Shape;95;p19"/>
          <p:cNvSpPr/>
          <p:nvPr/>
        </p:nvSpPr>
        <p:spPr>
          <a:xfrm>
            <a:off x="798120" y="1373400"/>
            <a:ext cx="5930280" cy="497088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400" spc="-1" strike="noStrike">
                <a:solidFill>
                  <a:srgbClr val="000000"/>
                </a:solidFill>
                <a:latin typeface="Consolas"/>
                <a:ea typeface="Consolas"/>
              </a:rPr>
              <a:t>apiVersion: 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kind: Pod</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myapp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containers: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name:  myapp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image: appv1</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resources:</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requests:</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memory: "64M"</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cpu: "100m"</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endParaRPr b="0" lang="en-US" sz="2400" spc="-1" strike="noStrike">
              <a:latin typeface="Arial"/>
            </a:endParaRPr>
          </a:p>
        </p:txBody>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solidFill>
                <a:srgbClr val="000000"/>
              </a:solidFill>
              <a:latin typeface="Arial"/>
            </a:endParaRPr>
          </a:p>
        </p:txBody>
      </p:sp>
      <p:sp>
        <p:nvSpPr>
          <p:cNvPr id="136" name="PlaceHolder 2"/>
          <p:cNvSpPr>
            <a:spLocks noGrp="1"/>
          </p:cNvSpPr>
          <p:nvPr>
            <p:ph/>
          </p:nvPr>
        </p:nvSpPr>
        <p:spPr>
          <a:xfrm>
            <a:off x="828000" y="1528200"/>
            <a:ext cx="4986360" cy="520092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Resource Limits</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a:buChar char="●"/>
              <a:tabLst>
                <a:tab algn="l" pos="0"/>
              </a:tabLst>
            </a:pPr>
            <a:r>
              <a:rPr b="1" lang="en-US" sz="3000" spc="-1" strike="noStrike">
                <a:solidFill>
                  <a:srgbClr val="888888"/>
                </a:solidFill>
                <a:latin typeface="Helvetica Neue"/>
                <a:ea typeface="Helvetica Neue"/>
              </a:rPr>
              <a:t>Ingress</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DaemonSet</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StatefulSet</a:t>
            </a:r>
            <a:endParaRPr b="0" lang="en-US" sz="3000" spc="-1" strike="noStrike">
              <a:solidFill>
                <a:srgbClr val="000000"/>
              </a:solidFill>
              <a:latin typeface="Arial"/>
            </a:endParaRPr>
          </a:p>
        </p:txBody>
      </p:sp>
      <p:sp>
        <p:nvSpPr>
          <p:cNvPr id="137" name="PlaceHolder 3"/>
          <p:cNvSpPr>
            <a:spLocks noGrp="1"/>
          </p:cNvSpPr>
          <p:nvPr>
            <p:ph type="sldNum" idx="10"/>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C8527421-0D46-496D-9A34-1B9E8ACB1AC2}"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38" name="PlaceHolder 4"/>
          <p:cNvSpPr>
            <a:spLocks noGrp="1"/>
          </p:cNvSpPr>
          <p:nvPr>
            <p:ph/>
          </p:nvPr>
        </p:nvSpPr>
        <p:spPr>
          <a:xfrm>
            <a:off x="6258240" y="1619280"/>
            <a:ext cx="4986360" cy="467964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Jobs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CronJobs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Lab</a:t>
            </a:r>
            <a:endParaRPr b="0" lang="en-US" sz="3000" spc="-1" strike="noStrike">
              <a:solidFill>
                <a:srgbClr val="000000"/>
              </a:solidFill>
              <a:latin typeface="Arial"/>
            </a:endParaRPr>
          </a:p>
        </p:txBody>
      </p:sp>
      <p:sp>
        <p:nvSpPr>
          <p:cNvPr id="6" name="PlaceHolder 5"/>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9" name="Google Shape;110;p21"/>
          <p:cNvGrpSpPr/>
          <p:nvPr/>
        </p:nvGrpSpPr>
        <p:grpSpPr>
          <a:xfrm>
            <a:off x="1298520" y="3936600"/>
            <a:ext cx="2631240" cy="1175040"/>
            <a:chOff x="1298520" y="3936600"/>
            <a:chExt cx="2631240" cy="1175040"/>
          </a:xfrm>
        </p:grpSpPr>
        <p:sp>
          <p:nvSpPr>
            <p:cNvPr id="140" name="Google Shape;111;p21"/>
            <p:cNvSpPr/>
            <p:nvPr/>
          </p:nvSpPr>
          <p:spPr>
            <a:xfrm>
              <a:off x="1374840" y="4012560"/>
              <a:ext cx="2554920" cy="10990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41" name="Google Shape;112;p21"/>
            <p:cNvSpPr/>
            <p:nvPr/>
          </p:nvSpPr>
          <p:spPr>
            <a:xfrm>
              <a:off x="1298520" y="3936600"/>
              <a:ext cx="2554920" cy="109908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Service</a:t>
              </a:r>
              <a:endParaRPr b="0" lang="en-US" sz="18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hd</a:t>
              </a:r>
              <a:endParaRPr b="0" lang="en-US" sz="1400" spc="-1" strike="noStrike">
                <a:latin typeface="Arial"/>
              </a:endParaRPr>
            </a:p>
          </p:txBody>
        </p:sp>
      </p:grpSp>
      <p:grpSp>
        <p:nvGrpSpPr>
          <p:cNvPr id="142" name="Google Shape;113;p21"/>
          <p:cNvGrpSpPr/>
          <p:nvPr/>
        </p:nvGrpSpPr>
        <p:grpSpPr>
          <a:xfrm>
            <a:off x="7304040" y="3936600"/>
            <a:ext cx="2631240" cy="1175040"/>
            <a:chOff x="7304040" y="3936600"/>
            <a:chExt cx="2631240" cy="1175040"/>
          </a:xfrm>
        </p:grpSpPr>
        <p:sp>
          <p:nvSpPr>
            <p:cNvPr id="143" name="Google Shape;114;p21"/>
            <p:cNvSpPr/>
            <p:nvPr/>
          </p:nvSpPr>
          <p:spPr>
            <a:xfrm>
              <a:off x="7380360" y="4012560"/>
              <a:ext cx="2554920" cy="10990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44" name="Google Shape;115;p21"/>
            <p:cNvSpPr/>
            <p:nvPr/>
          </p:nvSpPr>
          <p:spPr>
            <a:xfrm>
              <a:off x="7304040" y="3936600"/>
              <a:ext cx="2554920" cy="109908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Service</a:t>
              </a:r>
              <a:endParaRPr b="0" lang="en-US" sz="18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static</a:t>
              </a:r>
              <a:endParaRPr b="0" lang="en-US" sz="1400" spc="-1" strike="noStrike">
                <a:latin typeface="Arial"/>
              </a:endParaRPr>
            </a:p>
          </p:txBody>
        </p:sp>
      </p:grpSp>
      <p:grpSp>
        <p:nvGrpSpPr>
          <p:cNvPr id="145" name="Google Shape;116;p21"/>
          <p:cNvGrpSpPr/>
          <p:nvPr/>
        </p:nvGrpSpPr>
        <p:grpSpPr>
          <a:xfrm>
            <a:off x="4286520" y="1652760"/>
            <a:ext cx="2630880" cy="1175400"/>
            <a:chOff x="4286520" y="1652760"/>
            <a:chExt cx="2630880" cy="1175400"/>
          </a:xfrm>
        </p:grpSpPr>
        <p:sp>
          <p:nvSpPr>
            <p:cNvPr id="146" name="Google Shape;117;p21"/>
            <p:cNvSpPr/>
            <p:nvPr/>
          </p:nvSpPr>
          <p:spPr>
            <a:xfrm>
              <a:off x="4362480" y="1729080"/>
              <a:ext cx="2554920" cy="10990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47" name="Google Shape;118;p21"/>
            <p:cNvSpPr/>
            <p:nvPr/>
          </p:nvSpPr>
          <p:spPr>
            <a:xfrm>
              <a:off x="4286520" y="1652760"/>
              <a:ext cx="2554920" cy="1099080"/>
            </a:xfrm>
            <a:prstGeom prst="roundRect">
              <a:avLst>
                <a:gd name="adj" fmla="val 16667"/>
              </a:avLst>
            </a:prstGeom>
            <a:solidFill>
              <a:srgbClr val="a2c4c9"/>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Ingress</a:t>
              </a:r>
              <a:endParaRPr b="0" lang="en-US" sz="18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foo.bar.com</a:t>
              </a:r>
              <a:endParaRPr b="0" lang="en-US" sz="1400" spc="-1" strike="noStrike">
                <a:latin typeface="Arial"/>
              </a:endParaRPr>
            </a:p>
          </p:txBody>
        </p:sp>
      </p:grpSp>
      <p:sp>
        <p:nvSpPr>
          <p:cNvPr id="148"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Ingress</a:t>
            </a:r>
            <a:endParaRPr b="0" lang="en-US" sz="3200" spc="-1" strike="noStrike">
              <a:solidFill>
                <a:srgbClr val="000000"/>
              </a:solidFill>
              <a:latin typeface="Arial"/>
            </a:endParaRPr>
          </a:p>
        </p:txBody>
      </p:sp>
      <p:sp>
        <p:nvSpPr>
          <p:cNvPr id="149" name="PlaceHolder 2"/>
          <p:cNvSpPr>
            <a:spLocks noGrp="1"/>
          </p:cNvSpPr>
          <p:nvPr>
            <p:ph type="sldNum" idx="11"/>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01D27DFB-0AE7-464A-92C9-8C36B6133660}"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50" name="Google Shape;121;p21"/>
          <p:cNvSpPr/>
          <p:nvPr/>
        </p:nvSpPr>
        <p:spPr>
          <a:xfrm flipH="1">
            <a:off x="2576160" y="2752200"/>
            <a:ext cx="2987280" cy="118368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151" name="Google Shape;122;p21"/>
          <p:cNvSpPr/>
          <p:nvPr/>
        </p:nvSpPr>
        <p:spPr>
          <a:xfrm>
            <a:off x="2396880" y="2916000"/>
            <a:ext cx="1532520" cy="4255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400" spc="-1" strike="noStrike">
                <a:solidFill>
                  <a:srgbClr val="000000"/>
                </a:solidFill>
                <a:latin typeface="Helvetica Neue"/>
                <a:ea typeface="Helvetica Neue"/>
              </a:rPr>
              <a:t>foo.bar.com/hd</a:t>
            </a:r>
            <a:endParaRPr b="0" lang="en-US" sz="1400" spc="-1" strike="noStrike">
              <a:latin typeface="Arial"/>
            </a:endParaRPr>
          </a:p>
        </p:txBody>
      </p:sp>
      <p:sp>
        <p:nvSpPr>
          <p:cNvPr id="152" name="Google Shape;123;p21"/>
          <p:cNvSpPr/>
          <p:nvPr/>
        </p:nvSpPr>
        <p:spPr>
          <a:xfrm>
            <a:off x="7304040" y="2894400"/>
            <a:ext cx="1752120" cy="4680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400" spc="-1" strike="noStrike">
                <a:solidFill>
                  <a:srgbClr val="000000"/>
                </a:solidFill>
                <a:latin typeface="Helvetica Neue"/>
                <a:ea typeface="Helvetica Neue"/>
              </a:rPr>
              <a:t>foo.bar.com/static</a:t>
            </a:r>
            <a:endParaRPr b="0" lang="en-US" sz="1400" spc="-1" strike="noStrike">
              <a:latin typeface="Arial"/>
            </a:endParaRPr>
          </a:p>
        </p:txBody>
      </p:sp>
      <p:sp>
        <p:nvSpPr>
          <p:cNvPr id="153" name="Google Shape;124;p21"/>
          <p:cNvSpPr/>
          <p:nvPr/>
        </p:nvSpPr>
        <p:spPr>
          <a:xfrm>
            <a:off x="5563800" y="2752200"/>
            <a:ext cx="3017520" cy="118368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Ingress Spec</a:t>
            </a:r>
            <a:endParaRPr b="0" lang="en-US" sz="3200" spc="-1" strike="noStrike">
              <a:solidFill>
                <a:srgbClr val="000000"/>
              </a:solidFill>
              <a:latin typeface="Arial"/>
            </a:endParaRPr>
          </a:p>
        </p:txBody>
      </p:sp>
      <p:sp>
        <p:nvSpPr>
          <p:cNvPr id="155" name="PlaceHolder 2"/>
          <p:cNvSpPr>
            <a:spLocks noGrp="1"/>
          </p:cNvSpPr>
          <p:nvPr>
            <p:ph type="sldNum" idx="12"/>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96050687-F3F2-46A5-AAFF-837679CFCD8F}"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56" name="Google Shape;132;p22"/>
          <p:cNvSpPr/>
          <p:nvPr/>
        </p:nvSpPr>
        <p:spPr>
          <a:xfrm>
            <a:off x="460440" y="1275840"/>
            <a:ext cx="6059520" cy="519624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rules: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host: foo.bar.com</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http: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paths: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path: /hd</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backend:</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serviceName: hd</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servicePort: 4200</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path: /static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backend:</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serviceName: static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servicePort: 8080</a:t>
            </a:r>
            <a:endParaRPr b="0" lang="en-US" sz="2400" spc="-1" strike="noStrike">
              <a:latin typeface="Arial"/>
            </a:endParaRPr>
          </a:p>
          <a:p>
            <a:pPr>
              <a:lnSpc>
                <a:spcPct val="100000"/>
              </a:lnSpc>
              <a:buNone/>
              <a:tabLst>
                <a:tab algn="l" pos="0"/>
              </a:tabLst>
            </a:pPr>
            <a:endParaRPr b="0" lang="en-US" sz="2400" spc="-1" strike="noStrike">
              <a:latin typeface="Arial"/>
            </a:endParaRPr>
          </a:p>
        </p:txBody>
      </p:sp>
      <p:grpSp>
        <p:nvGrpSpPr>
          <p:cNvPr id="157" name="Google Shape;133;p22"/>
          <p:cNvGrpSpPr/>
          <p:nvPr/>
        </p:nvGrpSpPr>
        <p:grpSpPr>
          <a:xfrm>
            <a:off x="6736320" y="4294440"/>
            <a:ext cx="2230920" cy="996840"/>
            <a:chOff x="6736320" y="4294440"/>
            <a:chExt cx="2230920" cy="996840"/>
          </a:xfrm>
        </p:grpSpPr>
        <p:sp>
          <p:nvSpPr>
            <p:cNvPr id="158" name="Google Shape;134;p22"/>
            <p:cNvSpPr/>
            <p:nvPr/>
          </p:nvSpPr>
          <p:spPr>
            <a:xfrm>
              <a:off x="6800760" y="4359240"/>
              <a:ext cx="2166480" cy="9320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59" name="Google Shape;135;p22"/>
            <p:cNvSpPr/>
            <p:nvPr/>
          </p:nvSpPr>
          <p:spPr>
            <a:xfrm>
              <a:off x="6736320" y="4294440"/>
              <a:ext cx="2166480" cy="9320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Service</a:t>
              </a:r>
              <a:endParaRPr b="0" lang="en-US" sz="18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hd</a:t>
              </a:r>
              <a:endParaRPr b="0" lang="en-US" sz="1400" spc="-1" strike="noStrike">
                <a:latin typeface="Arial"/>
              </a:endParaRPr>
            </a:p>
          </p:txBody>
        </p:sp>
      </p:grpSp>
      <p:grpSp>
        <p:nvGrpSpPr>
          <p:cNvPr id="160" name="Google Shape;136;p22"/>
          <p:cNvGrpSpPr/>
          <p:nvPr/>
        </p:nvGrpSpPr>
        <p:grpSpPr>
          <a:xfrm>
            <a:off x="9790560" y="4206960"/>
            <a:ext cx="2230920" cy="996840"/>
            <a:chOff x="9790560" y="4206960"/>
            <a:chExt cx="2230920" cy="996840"/>
          </a:xfrm>
        </p:grpSpPr>
        <p:sp>
          <p:nvSpPr>
            <p:cNvPr id="161" name="Google Shape;137;p22"/>
            <p:cNvSpPr/>
            <p:nvPr/>
          </p:nvSpPr>
          <p:spPr>
            <a:xfrm>
              <a:off x="9855000" y="4271760"/>
              <a:ext cx="2166480" cy="9320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62" name="Google Shape;138;p22"/>
            <p:cNvSpPr/>
            <p:nvPr/>
          </p:nvSpPr>
          <p:spPr>
            <a:xfrm>
              <a:off x="9790560" y="4206960"/>
              <a:ext cx="2166480" cy="9320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Service</a:t>
              </a:r>
              <a:endParaRPr b="0" lang="en-US" sz="18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static</a:t>
              </a:r>
              <a:endParaRPr b="0" lang="en-US" sz="1400" spc="-1" strike="noStrike">
                <a:latin typeface="Arial"/>
              </a:endParaRPr>
            </a:p>
          </p:txBody>
        </p:sp>
      </p:grpSp>
      <p:grpSp>
        <p:nvGrpSpPr>
          <p:cNvPr id="163" name="Google Shape;139;p22"/>
          <p:cNvGrpSpPr/>
          <p:nvPr/>
        </p:nvGrpSpPr>
        <p:grpSpPr>
          <a:xfrm>
            <a:off x="8075160" y="2220480"/>
            <a:ext cx="2231280" cy="996840"/>
            <a:chOff x="8075160" y="2220480"/>
            <a:chExt cx="2231280" cy="996840"/>
          </a:xfrm>
        </p:grpSpPr>
        <p:sp>
          <p:nvSpPr>
            <p:cNvPr id="164" name="Google Shape;140;p22"/>
            <p:cNvSpPr/>
            <p:nvPr/>
          </p:nvSpPr>
          <p:spPr>
            <a:xfrm>
              <a:off x="8139960" y="2285280"/>
              <a:ext cx="2166480" cy="9320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65" name="Google Shape;141;p22"/>
            <p:cNvSpPr/>
            <p:nvPr/>
          </p:nvSpPr>
          <p:spPr>
            <a:xfrm>
              <a:off x="8075160" y="2220480"/>
              <a:ext cx="2166480" cy="932040"/>
            </a:xfrm>
            <a:prstGeom prst="roundRect">
              <a:avLst>
                <a:gd name="adj" fmla="val 16667"/>
              </a:avLst>
            </a:prstGeom>
            <a:solidFill>
              <a:srgbClr val="a2c4c9"/>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Ingress</a:t>
              </a:r>
              <a:endParaRPr b="0" lang="en-US" sz="18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foo.bar.com</a:t>
              </a:r>
              <a:endParaRPr b="0" lang="en-US" sz="1400" spc="-1" strike="noStrike">
                <a:latin typeface="Arial"/>
              </a:endParaRPr>
            </a:p>
          </p:txBody>
        </p:sp>
      </p:grpSp>
      <p:sp>
        <p:nvSpPr>
          <p:cNvPr id="166" name="Google Shape;142;p22"/>
          <p:cNvSpPr/>
          <p:nvPr/>
        </p:nvSpPr>
        <p:spPr>
          <a:xfrm flipH="1">
            <a:off x="7603560" y="3152880"/>
            <a:ext cx="1554480" cy="114120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167" name="Google Shape;143;p22"/>
          <p:cNvSpPr/>
          <p:nvPr/>
        </p:nvSpPr>
        <p:spPr>
          <a:xfrm>
            <a:off x="6946200" y="3321000"/>
            <a:ext cx="1805040" cy="360720"/>
          </a:xfrm>
          <a:prstGeom prst="rect">
            <a:avLst/>
          </a:prstGeom>
          <a:noFill/>
          <a:ln w="0">
            <a:noFill/>
          </a:ln>
        </p:spPr>
        <p:style>
          <a:lnRef idx="0"/>
          <a:fillRef idx="0"/>
          <a:effectRef idx="0"/>
          <a:fontRef idx="minor"/>
        </p:style>
        <p:txBody>
          <a:bodyPr tIns="182880" bIns="182880" anchor="t">
            <a:noAutofit/>
          </a:bodyPr>
          <a:p>
            <a:pPr>
              <a:lnSpc>
                <a:spcPct val="100000"/>
              </a:lnSpc>
              <a:buNone/>
              <a:tabLst>
                <a:tab algn="l" pos="0"/>
              </a:tabLst>
            </a:pPr>
            <a:r>
              <a:rPr b="1" lang="en-US" sz="1400" spc="-1" strike="noStrike">
                <a:solidFill>
                  <a:srgbClr val="000000"/>
                </a:solidFill>
                <a:latin typeface="Helvetica Neue"/>
                <a:ea typeface="Helvetica Neue"/>
              </a:rPr>
              <a:t>foo.bar.com/hd</a:t>
            </a:r>
            <a:endParaRPr b="0" lang="en-US" sz="1400" spc="-1" strike="noStrike">
              <a:latin typeface="Arial"/>
            </a:endParaRPr>
          </a:p>
        </p:txBody>
      </p:sp>
      <p:sp>
        <p:nvSpPr>
          <p:cNvPr id="168" name="Google Shape;144;p22"/>
          <p:cNvSpPr/>
          <p:nvPr/>
        </p:nvSpPr>
        <p:spPr>
          <a:xfrm>
            <a:off x="9934560" y="3323520"/>
            <a:ext cx="2230920" cy="3967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US" sz="1400" spc="-1" strike="noStrike">
                <a:solidFill>
                  <a:srgbClr val="000000"/>
                </a:solidFill>
                <a:latin typeface="Helvetica Neue"/>
                <a:ea typeface="Helvetica Neue"/>
              </a:rPr>
              <a:t>foo.bar.com/static</a:t>
            </a:r>
            <a:endParaRPr b="0" lang="en-US" sz="1400" spc="-1" strike="noStrike">
              <a:latin typeface="Arial"/>
            </a:endParaRPr>
          </a:p>
        </p:txBody>
      </p:sp>
      <p:sp>
        <p:nvSpPr>
          <p:cNvPr id="169" name="Google Shape;145;p22"/>
          <p:cNvSpPr/>
          <p:nvPr/>
        </p:nvSpPr>
        <p:spPr>
          <a:xfrm>
            <a:off x="9158760" y="3152880"/>
            <a:ext cx="1715040" cy="105372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solidFill>
                <a:srgbClr val="000000"/>
              </a:solidFill>
              <a:latin typeface="Arial"/>
            </a:endParaRPr>
          </a:p>
        </p:txBody>
      </p:sp>
      <p:sp>
        <p:nvSpPr>
          <p:cNvPr id="171" name="PlaceHolder 2"/>
          <p:cNvSpPr>
            <a:spLocks noGrp="1"/>
          </p:cNvSpPr>
          <p:nvPr>
            <p:ph/>
          </p:nvPr>
        </p:nvSpPr>
        <p:spPr>
          <a:xfrm>
            <a:off x="828000" y="1528200"/>
            <a:ext cx="4986360" cy="520092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Resource Limits</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Ingress</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a:buChar char="●"/>
              <a:tabLst>
                <a:tab algn="l" pos="0"/>
              </a:tabLst>
            </a:pPr>
            <a:r>
              <a:rPr b="1" lang="en-US" sz="3000" spc="-1" strike="noStrike">
                <a:solidFill>
                  <a:srgbClr val="888888"/>
                </a:solidFill>
                <a:latin typeface="Helvetica Neue"/>
                <a:ea typeface="Helvetica Neue"/>
              </a:rPr>
              <a:t>DaemonSet</a:t>
            </a:r>
            <a:endParaRPr b="0" lang="en-US" sz="3000" spc="-1" strike="noStrike">
              <a:solidFill>
                <a:srgbClr val="000000"/>
              </a:solidFill>
              <a:latin typeface="Arial"/>
            </a:endParaRPr>
          </a:p>
          <a:p>
            <a:pPr>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StatefulSet</a:t>
            </a:r>
            <a:endParaRPr b="0" lang="en-US" sz="3000" spc="-1" strike="noStrike">
              <a:solidFill>
                <a:srgbClr val="000000"/>
              </a:solidFill>
              <a:latin typeface="Arial"/>
            </a:endParaRPr>
          </a:p>
        </p:txBody>
      </p:sp>
      <p:sp>
        <p:nvSpPr>
          <p:cNvPr id="172" name="PlaceHolder 3"/>
          <p:cNvSpPr>
            <a:spLocks noGrp="1"/>
          </p:cNvSpPr>
          <p:nvPr>
            <p:ph type="sldNum" idx="13"/>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E1C2F482-9838-4A86-8C52-6276A5614B94}"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73" name="PlaceHolder 4"/>
          <p:cNvSpPr>
            <a:spLocks noGrp="1"/>
          </p:cNvSpPr>
          <p:nvPr>
            <p:ph/>
          </p:nvPr>
        </p:nvSpPr>
        <p:spPr>
          <a:xfrm>
            <a:off x="6258240" y="1619280"/>
            <a:ext cx="4986360" cy="4679640"/>
          </a:xfrm>
          <a:prstGeom prst="rect">
            <a:avLst/>
          </a:prstGeom>
          <a:noFill/>
          <a:ln w="0">
            <a:noFill/>
          </a:ln>
        </p:spPr>
        <p:txBody>
          <a:bodyPr lIns="90000" tIns="468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Jobs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CronJobs</a:t>
            </a:r>
            <a:endParaRPr b="0" lang="en-US" sz="3000" spc="-1" strike="noStrike">
              <a:solidFill>
                <a:srgbClr val="000000"/>
              </a:solidFill>
              <a:latin typeface="Arial"/>
            </a:endParaRPr>
          </a:p>
          <a:p>
            <a:pPr marL="457200">
              <a:lnSpc>
                <a:spcPct val="100000"/>
              </a:lnSpc>
              <a:spcBef>
                <a:spcPts val="1001"/>
              </a:spcBef>
              <a:buNone/>
              <a:tabLst>
                <a:tab algn="l" pos="0"/>
              </a:tabLst>
            </a:pPr>
            <a:endParaRPr b="0" lang="en-US" sz="3000" spc="-1" strike="noStrike">
              <a:solidFill>
                <a:srgbClr val="000000"/>
              </a:solidFill>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Lab</a:t>
            </a:r>
            <a:endParaRPr b="0" lang="en-US" sz="3000" spc="-1" strike="noStrike">
              <a:solidFill>
                <a:srgbClr val="000000"/>
              </a:solidFill>
              <a:latin typeface="Arial"/>
            </a:endParaRPr>
          </a:p>
        </p:txBody>
      </p:sp>
      <p:sp>
        <p:nvSpPr>
          <p:cNvPr id="6" name="PlaceHolder 5"/>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4" name="Google Shape;160;p24"/>
          <p:cNvGrpSpPr/>
          <p:nvPr/>
        </p:nvGrpSpPr>
        <p:grpSpPr>
          <a:xfrm>
            <a:off x="1730520" y="3270960"/>
            <a:ext cx="2631240" cy="1175400"/>
            <a:chOff x="1730520" y="3270960"/>
            <a:chExt cx="2631240" cy="1175400"/>
          </a:xfrm>
        </p:grpSpPr>
        <p:sp>
          <p:nvSpPr>
            <p:cNvPr id="175" name="Google Shape;161;p24"/>
            <p:cNvSpPr/>
            <p:nvPr/>
          </p:nvSpPr>
          <p:spPr>
            <a:xfrm>
              <a:off x="1806840" y="3347280"/>
              <a:ext cx="2554920" cy="10990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76" name="Google Shape;162;p24"/>
            <p:cNvSpPr/>
            <p:nvPr/>
          </p:nvSpPr>
          <p:spPr>
            <a:xfrm>
              <a:off x="1730520" y="3270960"/>
              <a:ext cx="2554920" cy="109908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DaemonSet</a:t>
              </a:r>
              <a:endParaRPr b="0" lang="en-US" sz="1800" spc="-1" strike="noStrike">
                <a:latin typeface="Arial"/>
              </a:endParaRPr>
            </a:p>
          </p:txBody>
        </p:sp>
      </p:grpSp>
      <p:sp>
        <p:nvSpPr>
          <p:cNvPr id="177"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DaemonSet (Controller)</a:t>
            </a:r>
            <a:endParaRPr b="0" lang="en-US" sz="3200" spc="-1" strike="noStrike">
              <a:solidFill>
                <a:srgbClr val="000000"/>
              </a:solidFill>
              <a:latin typeface="Arial"/>
            </a:endParaRPr>
          </a:p>
        </p:txBody>
      </p:sp>
      <p:sp>
        <p:nvSpPr>
          <p:cNvPr id="178" name="PlaceHolder 2"/>
          <p:cNvSpPr>
            <a:spLocks noGrp="1"/>
          </p:cNvSpPr>
          <p:nvPr>
            <p:ph type="sldNum" idx="14"/>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CAFDA3D5-0EF5-4C03-94B4-BE96A2C3ED2B}"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179" name="Google Shape;165;p24"/>
          <p:cNvGrpSpPr/>
          <p:nvPr/>
        </p:nvGrpSpPr>
        <p:grpSpPr>
          <a:xfrm>
            <a:off x="7917840" y="3173040"/>
            <a:ext cx="2349360" cy="1371240"/>
            <a:chOff x="7917840" y="3173040"/>
            <a:chExt cx="2349360" cy="1371240"/>
          </a:xfrm>
        </p:grpSpPr>
        <p:sp>
          <p:nvSpPr>
            <p:cNvPr id="180" name="Google Shape;166;p24"/>
            <p:cNvSpPr/>
            <p:nvPr/>
          </p:nvSpPr>
          <p:spPr>
            <a:xfrm>
              <a:off x="7994160" y="3253680"/>
              <a:ext cx="2273040" cy="1290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sp>
          <p:nvSpPr>
            <p:cNvPr id="181" name="Google Shape;167;p24"/>
            <p:cNvSpPr/>
            <p:nvPr/>
          </p:nvSpPr>
          <p:spPr>
            <a:xfrm>
              <a:off x="7917840" y="3173040"/>
              <a:ext cx="2273040" cy="129060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82" name="Google Shape;168;p24"/>
          <p:cNvGrpSpPr/>
          <p:nvPr/>
        </p:nvGrpSpPr>
        <p:grpSpPr>
          <a:xfrm>
            <a:off x="7917840" y="4680000"/>
            <a:ext cx="2349360" cy="1371240"/>
            <a:chOff x="7917840" y="4680000"/>
            <a:chExt cx="2349360" cy="1371240"/>
          </a:xfrm>
        </p:grpSpPr>
        <p:sp>
          <p:nvSpPr>
            <p:cNvPr id="183" name="Google Shape;169;p24"/>
            <p:cNvSpPr/>
            <p:nvPr/>
          </p:nvSpPr>
          <p:spPr>
            <a:xfrm>
              <a:off x="7994160" y="4760640"/>
              <a:ext cx="2273040" cy="1290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sp>
          <p:nvSpPr>
            <p:cNvPr id="184" name="Google Shape;170;p24"/>
            <p:cNvSpPr/>
            <p:nvPr/>
          </p:nvSpPr>
          <p:spPr>
            <a:xfrm>
              <a:off x="7917840" y="4680000"/>
              <a:ext cx="2273040" cy="129060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sp>
        <p:nvSpPr>
          <p:cNvPr id="185" name="Google Shape;171;p24"/>
          <p:cNvSpPr/>
          <p:nvPr/>
        </p:nvSpPr>
        <p:spPr>
          <a:xfrm>
            <a:off x="7994160" y="1747080"/>
            <a:ext cx="2273040" cy="1290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sp>
        <p:nvSpPr>
          <p:cNvPr id="186" name="Google Shape;172;p24"/>
          <p:cNvSpPr/>
          <p:nvPr/>
        </p:nvSpPr>
        <p:spPr>
          <a:xfrm>
            <a:off x="8088840" y="3297600"/>
            <a:ext cx="516600" cy="48132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000" spc="-1" strike="noStrike">
                <a:solidFill>
                  <a:srgbClr val="000000"/>
                </a:solidFill>
                <a:latin typeface="Arial"/>
                <a:ea typeface="Arial"/>
              </a:rPr>
              <a:t>App</a:t>
            </a:r>
            <a:endParaRPr b="0" lang="en-US" sz="1000" spc="-1" strike="noStrike">
              <a:latin typeface="Arial"/>
            </a:endParaRPr>
          </a:p>
        </p:txBody>
      </p:sp>
      <p:sp>
        <p:nvSpPr>
          <p:cNvPr id="187" name="Google Shape;173;p24"/>
          <p:cNvSpPr/>
          <p:nvPr/>
        </p:nvSpPr>
        <p:spPr>
          <a:xfrm>
            <a:off x="7917840" y="1666080"/>
            <a:ext cx="2273040" cy="129060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188" name="Google Shape;174;p24"/>
          <p:cNvSpPr/>
          <p:nvPr/>
        </p:nvSpPr>
        <p:spPr>
          <a:xfrm>
            <a:off x="8088840" y="1779480"/>
            <a:ext cx="516600" cy="48132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000" spc="-1" strike="noStrike">
                <a:solidFill>
                  <a:srgbClr val="000000"/>
                </a:solidFill>
                <a:latin typeface="Arial"/>
                <a:ea typeface="Arial"/>
              </a:rPr>
              <a:t>App</a:t>
            </a:r>
            <a:endParaRPr b="0" lang="en-US" sz="1000" spc="-1" strike="noStrike">
              <a:latin typeface="Arial"/>
            </a:endParaRPr>
          </a:p>
        </p:txBody>
      </p:sp>
      <p:sp>
        <p:nvSpPr>
          <p:cNvPr id="189" name="Google Shape;175;p24"/>
          <p:cNvSpPr/>
          <p:nvPr/>
        </p:nvSpPr>
        <p:spPr>
          <a:xfrm>
            <a:off x="8088840" y="4816080"/>
            <a:ext cx="516600" cy="48132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000" spc="-1" strike="noStrike">
                <a:solidFill>
                  <a:srgbClr val="000000"/>
                </a:solidFill>
                <a:latin typeface="Arial"/>
                <a:ea typeface="Arial"/>
              </a:rPr>
              <a:t>App</a:t>
            </a:r>
            <a:endParaRPr b="0" lang="en-US" sz="1000" spc="-1" strike="noStrike">
              <a:latin typeface="Arial"/>
            </a:endParaRPr>
          </a:p>
        </p:txBody>
      </p:sp>
      <p:sp>
        <p:nvSpPr>
          <p:cNvPr id="190" name="Google Shape;176;p24"/>
          <p:cNvSpPr/>
          <p:nvPr/>
        </p:nvSpPr>
        <p:spPr>
          <a:xfrm>
            <a:off x="4285800" y="3820680"/>
            <a:ext cx="3803040" cy="123552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82"/>
                                        </p:tgtEl>
                                        <p:attrNameLst>
                                          <p:attrName>style.visibility</p:attrName>
                                        </p:attrNameLst>
                                      </p:cBhvr>
                                      <p:to>
                                        <p:strVal val="visible"/>
                                      </p:to>
                                    </p:set>
                                    <p:animEffect filter="fade" transition="in">
                                      <p:cBhvr additive="repl">
                                        <p:cTn id="7" dur="1000"/>
                                        <p:tgtEl>
                                          <p:spTgt spid="182"/>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190"/>
                                        </p:tgtEl>
                                        <p:attrNameLst>
                                          <p:attrName>style.visibility</p:attrName>
                                        </p:attrNameLst>
                                      </p:cBhvr>
                                      <p:to>
                                        <p:strVal val="visible"/>
                                      </p:to>
                                    </p:set>
                                    <p:animEffect filter="fade" transition="in">
                                      <p:cBhvr additive="repl">
                                        <p:cTn id="12" dur="1000"/>
                                        <p:tgtEl>
                                          <p:spTgt spid="190"/>
                                        </p:tgtEl>
                                      </p:cBhvr>
                                    </p:animEffect>
                                  </p:childTnLst>
                                </p:cTn>
                              </p:par>
                              <p:par>
                                <p:cTn id="13" nodeType="withEffect" fill="hold" presetClass="entr" presetID="10">
                                  <p:stCondLst>
                                    <p:cond delay="0"/>
                                  </p:stCondLst>
                                  <p:childTnLst>
                                    <p:set>
                                      <p:cBhvr>
                                        <p:cTn id="14" dur="1" fill="hold">
                                          <p:stCondLst>
                                            <p:cond delay="0"/>
                                          </p:stCondLst>
                                        </p:cTn>
                                        <p:tgtEl>
                                          <p:spTgt spid="189"/>
                                        </p:tgtEl>
                                        <p:attrNameLst>
                                          <p:attrName>style.visibility</p:attrName>
                                        </p:attrNameLst>
                                      </p:cBhvr>
                                      <p:to>
                                        <p:strVal val="visible"/>
                                      </p:to>
                                    </p:set>
                                    <p:animEffect filter="fade" transition="in">
                                      <p:cBhvr additive="repl">
                                        <p:cTn id="15"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2023-07-30T22:23:31Z</dcterms:modified>
  <cp:revision>2</cp:revision>
  <dc:subject/>
  <dc:title/>
</cp:coreProperties>
</file>