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Libre Franklin"/>
      <p:regular r:id="rId17"/>
      <p:bold r:id="rId18"/>
      <p:italic r:id="rId19"/>
      <p:boldItalic r:id="rId20"/>
    </p:embeddedFont>
    <p:embeddedFont>
      <p:font typeface="Franklin Gothic"/>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Franklin-bold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FranklinGothic-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ibreFranklin-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ibreFranklin-italic.fntdata"/><Relationship Id="rId6" Type="http://schemas.openxmlformats.org/officeDocument/2006/relationships/slide" Target="slides/slide1.xml"/><Relationship Id="rId18" Type="http://schemas.openxmlformats.org/officeDocument/2006/relationships/font" Target="fonts/LibreFranklin-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lnSpc>
                <a:spcPct val="100000"/>
              </a:lnSpc>
              <a:spcBef>
                <a:spcPts val="600"/>
              </a:spcBef>
              <a:spcAft>
                <a:spcPts val="0"/>
              </a:spcAft>
              <a:buSzPts val="1288"/>
              <a:buChar char="◼"/>
              <a:defRPr/>
            </a:lvl2pPr>
            <a:lvl3pPr indent="-304546" lvl="2" marL="1371600" algn="l">
              <a:lnSpc>
                <a:spcPct val="100000"/>
              </a:lnSpc>
              <a:spcBef>
                <a:spcPts val="600"/>
              </a:spcBef>
              <a:spcAft>
                <a:spcPts val="0"/>
              </a:spcAft>
              <a:buSzPts val="1196"/>
              <a:buChar char="◼"/>
              <a:defRPr/>
            </a:lvl3pPr>
            <a:lvl4pPr indent="-292861" lvl="3" marL="1828800" algn="l">
              <a:lnSpc>
                <a:spcPct val="100000"/>
              </a:lnSpc>
              <a:spcBef>
                <a:spcPts val="600"/>
              </a:spcBef>
              <a:spcAft>
                <a:spcPts val="0"/>
              </a:spcAft>
              <a:buSzPts val="1012"/>
              <a:buChar char="◼"/>
              <a:defRPr/>
            </a:lvl4pPr>
            <a:lvl5pPr indent="-292861" lvl="4" marL="2286000" algn="l">
              <a:lnSpc>
                <a:spcPct val="100000"/>
              </a:lnSpc>
              <a:spcBef>
                <a:spcPts val="600"/>
              </a:spcBef>
              <a:spcAft>
                <a:spcPts val="0"/>
              </a:spcAft>
              <a:buSzPts val="1012"/>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lnSpc>
                <a:spcPct val="100000"/>
              </a:lnSpc>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lnSpc>
                <a:spcPct val="100000"/>
              </a:lnSpc>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3F3F3F"/>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KEYLOGGER</a:t>
            </a:r>
            <a:endParaRPr b="1">
              <a:solidFill>
                <a:schemeClr val="accent1"/>
              </a:solidFill>
              <a:latin typeface="Arial"/>
              <a:ea typeface="Arial"/>
              <a:cs typeface="Arial"/>
              <a:sym typeface="Arial"/>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1482AB"/>
                </a:solidFill>
                <a:latin typeface="Arial"/>
                <a:ea typeface="Arial"/>
                <a:cs typeface="Arial"/>
                <a:sym typeface="Arial"/>
              </a:rPr>
              <a:t>CAPSTONE PROJECT</a:t>
            </a:r>
            <a:endParaRPr b="0" i="0" sz="1400" u="none" cap="none" strike="noStrike">
              <a:solidFill>
                <a:srgbClr val="000000"/>
              </a:solidFill>
              <a:latin typeface="Arial"/>
              <a:ea typeface="Arial"/>
              <a:cs typeface="Arial"/>
              <a:sym typeface="Arial"/>
            </a:endParaRPr>
          </a:p>
        </p:txBody>
      </p:sp>
      <p:sp>
        <p:nvSpPr>
          <p:cNvPr id="98" name="Google Shape;98;p13"/>
          <p:cNvSpPr txBox="1"/>
          <p:nvPr/>
        </p:nvSpPr>
        <p:spPr>
          <a:xfrm>
            <a:off x="3117529" y="4586365"/>
            <a:ext cx="79803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Presented By:</a:t>
            </a:r>
            <a:endParaRPr b="0" i="0" sz="14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1482AB"/>
              </a:buClr>
              <a:buSzPts val="2000"/>
              <a:buFont typeface="Arial"/>
              <a:buAutoNum type="arabicPeriod"/>
            </a:pPr>
            <a:r>
              <a:rPr b="1" lang="en-US" sz="2000">
                <a:solidFill>
                  <a:srgbClr val="1482AB"/>
                </a:solidFill>
              </a:rPr>
              <a:t>S.KAMALESH KUMAR</a:t>
            </a:r>
            <a:endParaRPr b="1" i="0" sz="2000" u="none" cap="none" strike="noStrike">
              <a:solidFill>
                <a:srgbClr val="1482AB"/>
              </a:solidFill>
              <a:latin typeface="Arial"/>
              <a:ea typeface="Arial"/>
              <a:cs typeface="Arial"/>
              <a:sym typeface="Arial"/>
            </a:endParaRPr>
          </a:p>
          <a:p>
            <a:pPr indent="-355600" lvl="0" marL="457200" marR="0" rtl="0" algn="l">
              <a:lnSpc>
                <a:spcPct val="100000"/>
              </a:lnSpc>
              <a:spcBef>
                <a:spcPts val="0"/>
              </a:spcBef>
              <a:spcAft>
                <a:spcPts val="0"/>
              </a:spcAft>
              <a:buClr>
                <a:srgbClr val="1482AB"/>
              </a:buClr>
              <a:buSzPts val="2000"/>
              <a:buFont typeface="Arial"/>
              <a:buAutoNum type="arabicPeriod"/>
            </a:pPr>
            <a:r>
              <a:rPr b="1" i="0" lang="en-US" sz="2000" u="none" cap="none" strike="noStrike">
                <a:solidFill>
                  <a:srgbClr val="1482AB"/>
                </a:solidFill>
                <a:latin typeface="Arial"/>
                <a:ea typeface="Arial"/>
                <a:cs typeface="Arial"/>
                <a:sym typeface="Arial"/>
              </a:rPr>
              <a:t>DR.Sivanthi Aditanar College of Engineering</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lang="en-US" sz="2000">
                <a:solidFill>
                  <a:srgbClr val="1482AB"/>
                </a:solidFill>
              </a:rPr>
              <a:t>  </a:t>
            </a:r>
            <a:r>
              <a:rPr b="1" i="0" lang="en-US" sz="2000" u="none" cap="none" strike="noStrike">
                <a:solidFill>
                  <a:srgbClr val="1482AB"/>
                </a:solidFill>
                <a:latin typeface="Arial"/>
                <a:ea typeface="Arial"/>
                <a:cs typeface="Arial"/>
                <a:sym typeface="Arial"/>
              </a:rPr>
              <a:t>3.   B.Tech - IT</a:t>
            </a:r>
            <a:endParaRPr b="1" i="0" sz="2000" u="none" cap="none" strike="noStrike">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152" name="Google Shape;152;p22"/>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2208"/>
              <a:buChar char="◼"/>
            </a:pPr>
            <a:r>
              <a:rPr lang="en-US" sz="2400">
                <a:solidFill>
                  <a:srgbClr val="0F0F0F"/>
                </a:solidFill>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r>
              <a:rPr lang="en-US" sz="2000">
                <a:latin typeface="Arial"/>
                <a:ea typeface="Arial"/>
                <a:cs typeface="Arial"/>
                <a:sym typeface="Arial"/>
              </a:rPr>
              <a:t>(Should not include 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r>
              <a:rPr lang="en-US" sz="2000">
                <a:latin typeface="Arial"/>
                <a:ea typeface="Arial"/>
                <a:cs typeface="Arial"/>
                <a:sym typeface="Arial"/>
              </a:rPr>
              <a:t>(Technology Used)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604803" y="1218582"/>
            <a:ext cx="11029615" cy="4673324"/>
          </a:xfrm>
          <a:prstGeom prst="rect">
            <a:avLst/>
          </a:prstGeom>
          <a:noFill/>
          <a:ln>
            <a:noFill/>
          </a:ln>
        </p:spPr>
        <p:txBody>
          <a:bodyPr anchorCtr="0" anchor="ctr" bIns="45700" lIns="91425" spcFirstLastPara="1" rIns="91425" wrap="square" tIns="45700">
            <a:normAutofit lnSpcReduction="10000"/>
          </a:bodyPr>
          <a:lstStyle/>
          <a:p>
            <a:pPr indent="0" lvl="0" marL="0" rtl="0" algn="just">
              <a:lnSpc>
                <a:spcPct val="110000"/>
              </a:lnSpc>
              <a:spcBef>
                <a:spcPts val="0"/>
              </a:spcBef>
              <a:spcAft>
                <a:spcPts val="0"/>
              </a:spcAft>
              <a:buSzPts val="2944"/>
              <a:buNone/>
            </a:pPr>
            <a:r>
              <a:rPr lang="en-US" sz="3200">
                <a:solidFill>
                  <a:srgbClr val="0F0F0F"/>
                </a:solidFill>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breaches.project problem statement for keylogger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16" name="Google Shape;116;p16"/>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235329"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Data Collection:</a:t>
            </a:r>
            <a:endParaRPr b="1" sz="1200">
              <a:latin typeface="Calibri"/>
              <a:ea typeface="Calibri"/>
              <a:cs typeface="Calibri"/>
              <a:sym typeface="Calibri"/>
            </a:endParaRPr>
          </a:p>
          <a:p>
            <a:pPr indent="-305435" lvl="1" marL="629920" rtl="0" algn="l">
              <a:lnSpc>
                <a:spcPct val="100000"/>
              </a:lnSpc>
              <a:spcBef>
                <a:spcPts val="840"/>
              </a:spcBef>
              <a:spcAft>
                <a:spcPts val="0"/>
              </a:spcAft>
              <a:buSzPts val="1104"/>
              <a:buChar char="◼"/>
            </a:pPr>
            <a:r>
              <a:rPr b="1" lang="en-US" sz="1200">
                <a:latin typeface="Calibri"/>
                <a:ea typeface="Calibri"/>
                <a:cs typeface="Calibri"/>
                <a:sym typeface="Calibri"/>
              </a:rPr>
              <a:t>Gather historical data on bike rentals, including time, date, location, and other relevant factors.</a:t>
            </a:r>
            <a:endParaRPr b="1" sz="1200">
              <a:latin typeface="Calibri"/>
              <a:ea typeface="Calibri"/>
              <a:cs typeface="Calibri"/>
              <a:sym typeface="Calibri"/>
            </a:endParaRPr>
          </a:p>
          <a:p>
            <a:pPr indent="-305435" lvl="1" marL="629920" rtl="0" algn="l">
              <a:lnSpc>
                <a:spcPct val="100000"/>
              </a:lnSpc>
              <a:spcBef>
                <a:spcPts val="840"/>
              </a:spcBef>
              <a:spcAft>
                <a:spcPts val="0"/>
              </a:spcAft>
              <a:buSzPts val="1104"/>
              <a:buChar char="◼"/>
            </a:pPr>
            <a:r>
              <a:rPr b="1" lang="en-US" sz="1200">
                <a:latin typeface="Calibri"/>
                <a:ea typeface="Calibri"/>
                <a:cs typeface="Calibri"/>
                <a:sym typeface="Calibri"/>
              </a:rPr>
              <a:t>Utilize real-time data sources, such as weather conditions, events, and holidays, to enhance prediction accuracy.</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Data Preprocessing:</a:t>
            </a:r>
            <a:endParaRPr b="1" sz="1200">
              <a:latin typeface="Calibri"/>
              <a:ea typeface="Calibri"/>
              <a:cs typeface="Calibri"/>
              <a:sym typeface="Calibri"/>
            </a:endParaRPr>
          </a:p>
          <a:p>
            <a:pPr indent="-305435" lvl="1" marL="629920" rtl="0" algn="l">
              <a:lnSpc>
                <a:spcPct val="100000"/>
              </a:lnSpc>
              <a:spcBef>
                <a:spcPts val="840"/>
              </a:spcBef>
              <a:spcAft>
                <a:spcPts val="0"/>
              </a:spcAft>
              <a:buSzPts val="1104"/>
              <a:buChar char="◼"/>
            </a:pPr>
            <a:r>
              <a:rPr b="1" lang="en-US" sz="1200">
                <a:latin typeface="Calibri"/>
                <a:ea typeface="Calibri"/>
                <a:cs typeface="Calibri"/>
                <a:sym typeface="Calibri"/>
              </a:rPr>
              <a:t>Clean and preprocess the collected data to handle missing values, outliers, and inconsistencies.</a:t>
            </a:r>
            <a:endParaRPr b="1" sz="1200">
              <a:latin typeface="Calibri"/>
              <a:ea typeface="Calibri"/>
              <a:cs typeface="Calibri"/>
              <a:sym typeface="Calibri"/>
            </a:endParaRPr>
          </a:p>
          <a:p>
            <a:pPr indent="-305435" lvl="1" marL="629920" rtl="0" algn="l">
              <a:lnSpc>
                <a:spcPct val="100000"/>
              </a:lnSpc>
              <a:spcBef>
                <a:spcPts val="840"/>
              </a:spcBef>
              <a:spcAft>
                <a:spcPts val="0"/>
              </a:spcAft>
              <a:buSzPts val="1104"/>
              <a:buChar char="◼"/>
            </a:pPr>
            <a:r>
              <a:rPr b="1" lang="en-US" sz="1200">
                <a:latin typeface="Calibri"/>
                <a:ea typeface="Calibri"/>
                <a:cs typeface="Calibri"/>
                <a:sym typeface="Calibri"/>
              </a:rPr>
              <a:t>Feature engineering to extract relevant features from the data that might impact bike demand.</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Machine Learning Algorithm:</a:t>
            </a:r>
            <a:endParaRPr b="1" sz="1200">
              <a:latin typeface="Calibri"/>
              <a:ea typeface="Calibri"/>
              <a:cs typeface="Calibri"/>
              <a:sym typeface="Calibri"/>
            </a:endParaRPr>
          </a:p>
          <a:p>
            <a:pPr indent="-305435" lvl="1" marL="629920" rtl="0" algn="l">
              <a:lnSpc>
                <a:spcPct val="100000"/>
              </a:lnSpc>
              <a:spcBef>
                <a:spcPts val="840"/>
              </a:spcBef>
              <a:spcAft>
                <a:spcPts val="0"/>
              </a:spcAft>
              <a:buSzPts val="1104"/>
              <a:buChar char="◼"/>
            </a:pPr>
            <a:r>
              <a:rPr b="1" lang="en-US" sz="1200">
                <a:latin typeface="Calibri"/>
                <a:ea typeface="Calibri"/>
                <a:cs typeface="Calibri"/>
                <a:sym typeface="Calibri"/>
              </a:rPr>
              <a:t>Implement a machine learning algorithm, such as a time-series forecasting model (e.g., ARIMA, SARIMA, or LSTM), to predict bike counts based on historical patterns.</a:t>
            </a:r>
            <a:endParaRPr b="1" sz="1200">
              <a:latin typeface="Calibri"/>
              <a:ea typeface="Calibri"/>
              <a:cs typeface="Calibri"/>
              <a:sym typeface="Calibri"/>
            </a:endParaRPr>
          </a:p>
          <a:p>
            <a:pPr indent="-305435" lvl="1" marL="629920" rtl="0" algn="l">
              <a:lnSpc>
                <a:spcPct val="100000"/>
              </a:lnSpc>
              <a:spcBef>
                <a:spcPts val="840"/>
              </a:spcBef>
              <a:spcAft>
                <a:spcPts val="0"/>
              </a:spcAft>
              <a:buSzPts val="1104"/>
              <a:buChar char="◼"/>
            </a:pPr>
            <a:r>
              <a:rPr b="1" lang="en-US" sz="1200">
                <a:latin typeface="Calibri"/>
                <a:ea typeface="Calibri"/>
                <a:cs typeface="Calibri"/>
                <a:sym typeface="Calibri"/>
              </a:rPr>
              <a:t>Consider incorporating other factors like weather conditions, day of the week, and special events to improve prediction accuracy.</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Deployment:</a:t>
            </a:r>
            <a:endParaRPr b="1" sz="1200">
              <a:latin typeface="Calibri"/>
              <a:ea typeface="Calibri"/>
              <a:cs typeface="Calibri"/>
              <a:sym typeface="Calibri"/>
            </a:endParaRPr>
          </a:p>
          <a:p>
            <a:pPr indent="-305435" lvl="1" marL="629920" rtl="0" algn="l">
              <a:lnSpc>
                <a:spcPct val="100000"/>
              </a:lnSpc>
              <a:spcBef>
                <a:spcPts val="840"/>
              </a:spcBef>
              <a:spcAft>
                <a:spcPts val="0"/>
              </a:spcAft>
              <a:buSzPts val="1104"/>
              <a:buChar char="◼"/>
            </a:pPr>
            <a:r>
              <a:rPr b="1" lang="en-US" sz="1200">
                <a:latin typeface="Calibri"/>
                <a:ea typeface="Calibri"/>
                <a:cs typeface="Calibri"/>
                <a:sym typeface="Calibri"/>
              </a:rPr>
              <a:t>Develop a user-friendly interface or application that provides real-time predictions for bike counts at different hours.</a:t>
            </a:r>
            <a:endParaRPr b="1" sz="1200">
              <a:latin typeface="Calibri"/>
              <a:ea typeface="Calibri"/>
              <a:cs typeface="Calibri"/>
              <a:sym typeface="Calibri"/>
            </a:endParaRPr>
          </a:p>
          <a:p>
            <a:pPr indent="-305435" lvl="1" marL="629920" rtl="0" algn="l">
              <a:lnSpc>
                <a:spcPct val="100000"/>
              </a:lnSpc>
              <a:spcBef>
                <a:spcPts val="840"/>
              </a:spcBef>
              <a:spcAft>
                <a:spcPts val="0"/>
              </a:spcAft>
              <a:buSzPts val="1104"/>
              <a:buChar char="◼"/>
            </a:pPr>
            <a:r>
              <a:rPr b="1" lang="en-US" sz="1200">
                <a:latin typeface="Calibri"/>
                <a:ea typeface="Calibri"/>
                <a:cs typeface="Calibri"/>
                <a:sym typeface="Calibri"/>
              </a:rPr>
              <a:t>Deploy the solution on a scalable and reliable platform, considering factors like server infrastructure, response time, and user accessibility.</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Evaluation:</a:t>
            </a:r>
            <a:endParaRPr b="1" sz="1200">
              <a:latin typeface="Calibri"/>
              <a:ea typeface="Calibri"/>
              <a:cs typeface="Calibri"/>
              <a:sym typeface="Calibri"/>
            </a:endParaRPr>
          </a:p>
          <a:p>
            <a:pPr indent="-305435" lvl="1" marL="629920" rtl="0" algn="l">
              <a:lnSpc>
                <a:spcPct val="100000"/>
              </a:lnSpc>
              <a:spcBef>
                <a:spcPts val="840"/>
              </a:spcBef>
              <a:spcAft>
                <a:spcPts val="0"/>
              </a:spcAft>
              <a:buSzPts val="1104"/>
              <a:buChar char="◼"/>
            </a:pPr>
            <a:r>
              <a:rPr b="1" lang="en-US" sz="1200">
                <a:latin typeface="Calibri"/>
                <a:ea typeface="Calibri"/>
                <a:cs typeface="Calibri"/>
                <a:sym typeface="Calibri"/>
              </a:rPr>
              <a:t>Assess the model's performance using appropriate metrics such as Mean Absolute Error (MAE), Root Mean Squared Error (RMSE), or other relevant metrics.</a:t>
            </a:r>
            <a:endParaRPr b="1" sz="1200">
              <a:latin typeface="Calibri"/>
              <a:ea typeface="Calibri"/>
              <a:cs typeface="Calibri"/>
              <a:sym typeface="Calibri"/>
            </a:endParaRPr>
          </a:p>
          <a:p>
            <a:pPr indent="-305435" lvl="1" marL="629920" rtl="0" algn="l">
              <a:lnSpc>
                <a:spcPct val="100000"/>
              </a:lnSpc>
              <a:spcBef>
                <a:spcPts val="840"/>
              </a:spcBef>
              <a:spcAft>
                <a:spcPts val="0"/>
              </a:spcAft>
              <a:buSzPts val="1104"/>
              <a:buChar char="◼"/>
            </a:pPr>
            <a:r>
              <a:rPr b="1" lang="en-US" sz="1200">
                <a:latin typeface="Calibri"/>
                <a:ea typeface="Calibri"/>
                <a:cs typeface="Calibri"/>
                <a:sym typeface="Calibri"/>
              </a:rPr>
              <a:t>Fine-tune the model based on feedback and continuous monitoring of prediction accuracy.</a:t>
            </a:r>
            <a:endParaRPr b="1" sz="1200">
              <a:latin typeface="Calibri"/>
              <a:ea typeface="Calibri"/>
              <a:cs typeface="Calibri"/>
              <a:sym typeface="Calibri"/>
            </a:endParaRPr>
          </a:p>
          <a:p>
            <a:pPr indent="-305435" lvl="1" marL="629920" rtl="0" algn="l">
              <a:lnSpc>
                <a:spcPct val="100000"/>
              </a:lnSpc>
              <a:spcBef>
                <a:spcPts val="840"/>
              </a:spcBef>
              <a:spcAft>
                <a:spcPts val="0"/>
              </a:spcAft>
              <a:buSzPts val="1104"/>
              <a:buChar char="◼"/>
            </a:pPr>
            <a:r>
              <a:rPr lang="en-US" sz="1200"/>
              <a:t>Result:</a:t>
            </a:r>
            <a:endParaRPr sz="1200"/>
          </a:p>
          <a:p>
            <a:pPr indent="0" lvl="0" marL="0" rtl="0" algn="l">
              <a:lnSpc>
                <a:spcPct val="110000"/>
              </a:lnSpc>
              <a:spcBef>
                <a:spcPts val="920"/>
              </a:spcBef>
              <a:spcAft>
                <a:spcPts val="0"/>
              </a:spcAft>
              <a:buSzPts val="1472"/>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656"/>
              <a:buNone/>
            </a:pPr>
            <a:r>
              <a:rPr b="1" lang="en-US" sz="1800">
                <a:solidFill>
                  <a:srgbClr val="0F0F0F"/>
                </a:solidFill>
              </a:rPr>
              <a:t>The "System Approach" section outlines the overall strategy and methodology for developing and implementing the rental bike prediction system. Here's a suggested structure for this section:</a:t>
            </a:r>
            <a:endParaRPr/>
          </a:p>
          <a:p>
            <a:pPr indent="-305435" lvl="0" marL="305435" rtl="0" algn="l">
              <a:lnSpc>
                <a:spcPct val="110000"/>
              </a:lnSpc>
              <a:spcBef>
                <a:spcPts val="960"/>
              </a:spcBef>
              <a:spcAft>
                <a:spcPts val="0"/>
              </a:spcAft>
              <a:buSzPts val="1656"/>
              <a:buChar char="◼"/>
            </a:pPr>
            <a:r>
              <a:rPr b="1" lang="en-US" sz="1800">
                <a:solidFill>
                  <a:srgbClr val="0F0F0F"/>
                </a:solidFill>
              </a:rPr>
              <a:t>System requirements</a:t>
            </a:r>
            <a:endParaRPr/>
          </a:p>
          <a:p>
            <a:pPr indent="-305435" lvl="0" marL="305435" rtl="0" algn="l">
              <a:lnSpc>
                <a:spcPct val="110000"/>
              </a:lnSpc>
              <a:spcBef>
                <a:spcPts val="960"/>
              </a:spcBef>
              <a:spcAft>
                <a:spcPts val="0"/>
              </a:spcAft>
              <a:buSzPts val="1656"/>
              <a:buChar char="◼"/>
            </a:pPr>
            <a:r>
              <a:rPr b="1" lang="en-US" sz="1800">
                <a:solidFill>
                  <a:srgbClr val="0F0F0F"/>
                </a:solidFill>
              </a:rPr>
              <a:t>Library required to build the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28" name="Google Shape;128;p1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288"/>
              <a:buChar char="◼"/>
            </a:pPr>
            <a:r>
              <a:rPr lang="en-US" sz="1400"/>
              <a:t>In the Algorithm section, describe the machine learning algorithm chosen for predicting bike counts. Here's an example structure for this section:</a:t>
            </a:r>
            <a:endParaRPr sz="1400"/>
          </a:p>
          <a:p>
            <a:pPr indent="-305435" lvl="0" marL="305435" rtl="0" algn="l">
              <a:lnSpc>
                <a:spcPct val="110000"/>
              </a:lnSpc>
              <a:spcBef>
                <a:spcPts val="880"/>
              </a:spcBef>
              <a:spcAft>
                <a:spcPts val="0"/>
              </a:spcAft>
              <a:buSzPts val="1288"/>
              <a:buChar char="◼"/>
            </a:pPr>
            <a:r>
              <a:rPr b="1" lang="en-US" sz="1400"/>
              <a:t>Algorithm Selection:</a:t>
            </a:r>
            <a:endParaRPr sz="1400"/>
          </a:p>
          <a:p>
            <a:pPr indent="-305435" lvl="1" marL="629920" rtl="0" algn="l">
              <a:lnSpc>
                <a:spcPct val="100000"/>
              </a:lnSpc>
              <a:spcBef>
                <a:spcPts val="880"/>
              </a:spcBef>
              <a:spcAft>
                <a:spcPts val="0"/>
              </a:spcAft>
              <a:buSzPts val="1288"/>
              <a:buChar char="◼"/>
            </a:pPr>
            <a:r>
              <a:rPr lang="en-US"/>
              <a:t>Provide a brief overview of the chosen algorithm (e.g., time-series forecasting model, like ARIMA or LSTM) and justify its selection based on the problem statement and data characteristics.</a:t>
            </a:r>
            <a:endParaRPr/>
          </a:p>
          <a:p>
            <a:pPr indent="-305435" lvl="0" marL="305435" rtl="0" algn="l">
              <a:lnSpc>
                <a:spcPct val="110000"/>
              </a:lnSpc>
              <a:spcBef>
                <a:spcPts val="880"/>
              </a:spcBef>
              <a:spcAft>
                <a:spcPts val="0"/>
              </a:spcAft>
              <a:buSzPts val="1288"/>
              <a:buChar char="◼"/>
            </a:pPr>
            <a:r>
              <a:rPr b="1" lang="en-US" sz="1400"/>
              <a:t>Data Input:</a:t>
            </a:r>
            <a:endParaRPr sz="1400"/>
          </a:p>
          <a:p>
            <a:pPr indent="-305435" lvl="1" marL="629920" rtl="0" algn="l">
              <a:lnSpc>
                <a:spcPct val="100000"/>
              </a:lnSpc>
              <a:spcBef>
                <a:spcPts val="880"/>
              </a:spcBef>
              <a:spcAft>
                <a:spcPts val="0"/>
              </a:spcAft>
              <a:buSzPts val="1288"/>
              <a:buChar char="◼"/>
            </a:pPr>
            <a:r>
              <a:rPr lang="en-US"/>
              <a:t>Specify the input features used by the algorithm, such as historical bike rental data, weather conditions, day of the week, and any other relevant factors.</a:t>
            </a:r>
            <a:endParaRPr/>
          </a:p>
          <a:p>
            <a:pPr indent="-305435" lvl="0" marL="305435" rtl="0" algn="l">
              <a:lnSpc>
                <a:spcPct val="110000"/>
              </a:lnSpc>
              <a:spcBef>
                <a:spcPts val="880"/>
              </a:spcBef>
              <a:spcAft>
                <a:spcPts val="0"/>
              </a:spcAft>
              <a:buSzPts val="1288"/>
              <a:buChar char="◼"/>
            </a:pPr>
            <a:r>
              <a:rPr b="1" lang="en-US" sz="1400"/>
              <a:t>Training Process:</a:t>
            </a:r>
            <a:endParaRPr sz="1400"/>
          </a:p>
          <a:p>
            <a:pPr indent="-305435" lvl="1" marL="629920" rtl="0" algn="l">
              <a:lnSpc>
                <a:spcPct val="100000"/>
              </a:lnSpc>
              <a:spcBef>
                <a:spcPts val="880"/>
              </a:spcBef>
              <a:spcAft>
                <a:spcPts val="0"/>
              </a:spcAft>
              <a:buSzPts val="1288"/>
              <a:buChar char="◼"/>
            </a:pPr>
            <a:r>
              <a:rPr lang="en-US"/>
              <a:t>Explain how the algorithm is trained using historical data. Highlight any specific considerations or techniques employed, such as cross-validation or hyperparameter tuning.</a:t>
            </a:r>
            <a:endParaRPr/>
          </a:p>
          <a:p>
            <a:pPr indent="-305435" lvl="0" marL="305435" rtl="0" algn="l">
              <a:lnSpc>
                <a:spcPct val="110000"/>
              </a:lnSpc>
              <a:spcBef>
                <a:spcPts val="880"/>
              </a:spcBef>
              <a:spcAft>
                <a:spcPts val="0"/>
              </a:spcAft>
              <a:buSzPts val="1288"/>
              <a:buChar char="◼"/>
            </a:pPr>
            <a:r>
              <a:rPr b="1" lang="en-US" sz="1400"/>
              <a:t>Prediction Process:</a:t>
            </a:r>
            <a:endParaRPr sz="1400"/>
          </a:p>
          <a:p>
            <a:pPr indent="-305435" lvl="1" marL="629920" rtl="0" algn="l">
              <a:lnSpc>
                <a:spcPct val="100000"/>
              </a:lnSpc>
              <a:spcBef>
                <a:spcPts val="880"/>
              </a:spcBef>
              <a:spcAft>
                <a:spcPts val="0"/>
              </a:spcAft>
              <a:buSzPts val="1288"/>
              <a:buChar char="◼"/>
            </a:pPr>
            <a:r>
              <a:rPr lang="en-US"/>
              <a:t>Detail how the trained algorithm makes predictions for future bike counts. Discuss any real-time data inputs considered during the prediction phase.</a:t>
            </a:r>
            <a:endParaRPr/>
          </a:p>
          <a:p>
            <a:pPr indent="-206121" lvl="0" marL="305435" rtl="0" algn="l">
              <a:lnSpc>
                <a:spcPct val="110000"/>
              </a:lnSpc>
              <a:spcBef>
                <a:spcPts val="940"/>
              </a:spcBef>
              <a:spcAft>
                <a:spcPts val="0"/>
              </a:spcAft>
              <a:buSzPts val="1564"/>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sp>
        <p:nvSpPr>
          <p:cNvPr id="134" name="Google Shape;134;p19"/>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lang="en-US" sz="2400">
                <a:solidFill>
                  <a:srgbClr val="0F0F0F"/>
                </a:solidFill>
              </a:rPr>
              <a:t>Present the results of the machine learning model in terms of its accuracy and effectiveness in predicting bike counts. Include visualizations and comparisons between predicted and actual counts to highlight the model's performance.</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40" name="Google Shape;140;p20"/>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lang="en-US" sz="2000">
                <a:solidFill>
                  <a:srgbClr val="0F0F0F"/>
                </a:solidFill>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t/>
            </a:r>
            <a:endParaRPr b="1" sz="2000"/>
          </a:p>
          <a:p>
            <a:pPr indent="-305435" lvl="0" marL="305435" rtl="0" algn="l">
              <a:lnSpc>
                <a:spcPct val="110000"/>
              </a:lnSpc>
              <a:spcBef>
                <a:spcPts val="1000"/>
              </a:spcBef>
              <a:spcAft>
                <a:spcPts val="0"/>
              </a:spcAft>
              <a:buSzPts val="1840"/>
              <a:buChar char="◼"/>
            </a:pPr>
            <a:r>
              <a:rPr lang="en-US" sz="2000"/>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sz="2000"/>
          </a:p>
          <a:p>
            <a:pPr indent="-206121" lvl="0" marL="305435" rtl="0" algn="l">
              <a:lnSpc>
                <a:spcPct val="110000"/>
              </a:lnSpc>
              <a:spcBef>
                <a:spcPts val="940"/>
              </a:spcBef>
              <a:spcAft>
                <a:spcPts val="0"/>
              </a:spcAft>
              <a:buSzPts val="1564"/>
              <a:buNone/>
            </a:pPr>
            <a:r>
              <a:t/>
            </a:r>
            <a:endParaRPr/>
          </a:p>
        </p:txBody>
      </p:sp>
      <p:sp>
        <p:nvSpPr>
          <p:cNvPr id="146" name="Google Shape;146;p21"/>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i="0" lang="en-US" sz="4400" u="none" cap="none" strike="noStrike">
                <a:solidFill>
                  <a:schemeClr val="accent1"/>
                </a:solidFill>
                <a:latin typeface="Arial"/>
                <a:ea typeface="Arial"/>
                <a:cs typeface="Arial"/>
                <a:sym typeface="Arial"/>
              </a:rPr>
              <a:t>FUTURE SCOPE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