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50" d="100"/>
          <a:sy n="50" d="100"/>
        </p:scale>
        <p:origin x="-132" y="72"/>
      </p:cViewPr>
      <p:guideLst>
        <p:guide orient="horz" pos="10368"/>
        <p:guide pos="12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941025-8227-4224-87CC-FAAB142A398E}" type="datetimeFigureOut">
              <a:rPr lang="en-US" smtClean="0"/>
              <a:t>3/22/2010</a:t>
            </a:fld>
            <a:endParaRPr lang="en-US"/>
          </a:p>
        </p:txBody>
      </p:sp>
      <p:sp>
        <p:nvSpPr>
          <p:cNvPr id="4" name="Slide Image Placeholder 3"/>
          <p:cNvSpPr>
            <a:spLocks noGrp="1" noRot="1" noChangeAspect="1"/>
          </p:cNvSpPr>
          <p:nvPr>
            <p:ph type="sldImg" idx="2"/>
          </p:nvPr>
        </p:nvSpPr>
        <p:spPr>
          <a:xfrm>
            <a:off x="1428750" y="685800"/>
            <a:ext cx="4000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77E2CD-2F1B-48FD-9580-5BFFEC9F775C}" type="slidenum">
              <a:rPr lang="en-US" smtClean="0"/>
              <a:t>‹#›</a:t>
            </a:fld>
            <a:endParaRPr lang="en-US"/>
          </a:p>
        </p:txBody>
      </p:sp>
    </p:spTree>
    <p:extLst>
      <p:ext uri="{BB962C8B-B14F-4D97-AF65-F5344CB8AC3E}">
        <p14:creationId xmlns:p14="http://schemas.microsoft.com/office/powerpoint/2010/main" val="617408233"/>
      </p:ext>
    </p:extLst>
  </p:cSld>
  <p:clrMap bg1="lt1" tx1="dk1" bg2="lt2" tx2="dk2" accent1="accent1" accent2="accent2" accent3="accent3" accent4="accent4" accent5="accent5" accent6="accent6" hlink="hlink" folHlink="folHlink"/>
  <p:notesStyle>
    <a:lvl1pPr marL="0" algn="l" defTabSz="4389120" rtl="0" eaLnBrk="1" latinLnBrk="0" hangingPunct="1">
      <a:defRPr sz="5800" kern="1200">
        <a:solidFill>
          <a:schemeClr val="tx1"/>
        </a:solidFill>
        <a:latin typeface="+mn-lt"/>
        <a:ea typeface="+mn-ea"/>
        <a:cs typeface="+mn-cs"/>
      </a:defRPr>
    </a:lvl1pPr>
    <a:lvl2pPr marL="2194560" algn="l" defTabSz="4389120" rtl="0" eaLnBrk="1" latinLnBrk="0" hangingPunct="1">
      <a:defRPr sz="5800" kern="1200">
        <a:solidFill>
          <a:schemeClr val="tx1"/>
        </a:solidFill>
        <a:latin typeface="+mn-lt"/>
        <a:ea typeface="+mn-ea"/>
        <a:cs typeface="+mn-cs"/>
      </a:defRPr>
    </a:lvl2pPr>
    <a:lvl3pPr marL="4389120" algn="l" defTabSz="4389120" rtl="0" eaLnBrk="1" latinLnBrk="0" hangingPunct="1">
      <a:defRPr sz="5800" kern="1200">
        <a:solidFill>
          <a:schemeClr val="tx1"/>
        </a:solidFill>
        <a:latin typeface="+mn-lt"/>
        <a:ea typeface="+mn-ea"/>
        <a:cs typeface="+mn-cs"/>
      </a:defRPr>
    </a:lvl3pPr>
    <a:lvl4pPr marL="6583680" algn="l" defTabSz="4389120" rtl="0" eaLnBrk="1" latinLnBrk="0" hangingPunct="1">
      <a:defRPr sz="5800" kern="1200">
        <a:solidFill>
          <a:schemeClr val="tx1"/>
        </a:solidFill>
        <a:latin typeface="+mn-lt"/>
        <a:ea typeface="+mn-ea"/>
        <a:cs typeface="+mn-cs"/>
      </a:defRPr>
    </a:lvl4pPr>
    <a:lvl5pPr marL="8778240" algn="l" defTabSz="4389120" rtl="0" eaLnBrk="1" latinLnBrk="0" hangingPunct="1">
      <a:defRPr sz="5800" kern="1200">
        <a:solidFill>
          <a:schemeClr val="tx1"/>
        </a:solidFill>
        <a:latin typeface="+mn-lt"/>
        <a:ea typeface="+mn-ea"/>
        <a:cs typeface="+mn-cs"/>
      </a:defRPr>
    </a:lvl5pPr>
    <a:lvl6pPr marL="10972800" algn="l" defTabSz="4389120" rtl="0" eaLnBrk="1" latinLnBrk="0" hangingPunct="1">
      <a:defRPr sz="5800" kern="1200">
        <a:solidFill>
          <a:schemeClr val="tx1"/>
        </a:solidFill>
        <a:latin typeface="+mn-lt"/>
        <a:ea typeface="+mn-ea"/>
        <a:cs typeface="+mn-cs"/>
      </a:defRPr>
    </a:lvl6pPr>
    <a:lvl7pPr marL="13167360" algn="l" defTabSz="4389120" rtl="0" eaLnBrk="1" latinLnBrk="0" hangingPunct="1">
      <a:defRPr sz="5800" kern="1200">
        <a:solidFill>
          <a:schemeClr val="tx1"/>
        </a:solidFill>
        <a:latin typeface="+mn-lt"/>
        <a:ea typeface="+mn-ea"/>
        <a:cs typeface="+mn-cs"/>
      </a:defRPr>
    </a:lvl7pPr>
    <a:lvl8pPr marL="15361920" algn="l" defTabSz="4389120" rtl="0" eaLnBrk="1" latinLnBrk="0" hangingPunct="1">
      <a:defRPr sz="5800" kern="1200">
        <a:solidFill>
          <a:schemeClr val="tx1"/>
        </a:solidFill>
        <a:latin typeface="+mn-lt"/>
        <a:ea typeface="+mn-ea"/>
        <a:cs typeface="+mn-cs"/>
      </a:defRPr>
    </a:lvl8pPr>
    <a:lvl9pPr marL="17556480" algn="l" defTabSz="438912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0" y="685800"/>
            <a:ext cx="40005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77E2CD-2F1B-48FD-9580-5BFFEC9F775C}" type="slidenum">
              <a:rPr lang="en-US" smtClean="0"/>
              <a:t>1</a:t>
            </a:fld>
            <a:endParaRPr lang="en-US"/>
          </a:p>
        </p:txBody>
      </p:sp>
    </p:spTree>
    <p:extLst>
      <p:ext uri="{BB962C8B-B14F-4D97-AF65-F5344CB8AC3E}">
        <p14:creationId xmlns:p14="http://schemas.microsoft.com/office/powerpoint/2010/main" val="3470971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2"/>
            <a:ext cx="3264408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5BADFA-BE73-4E85-B7B9-756C88EE1E42}" type="datetimeFigureOut">
              <a:rPr lang="en-US" smtClean="0"/>
              <a:t>3/22/2010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A5034-58E7-442E-ADFE-F9D6A3150885}" type="slidenum">
              <a:rPr lang="en-US" smtClean="0"/>
              <a:t>‹#›</a:t>
            </a:fld>
            <a:endParaRPr lang="en-US"/>
          </a:p>
        </p:txBody>
      </p:sp>
    </p:spTree>
    <p:extLst>
      <p:ext uri="{BB962C8B-B14F-4D97-AF65-F5344CB8AC3E}">
        <p14:creationId xmlns:p14="http://schemas.microsoft.com/office/powerpoint/2010/main" val="4231669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5BADFA-BE73-4E85-B7B9-756C88EE1E42}" type="datetimeFigureOut">
              <a:rPr lang="en-US" smtClean="0"/>
              <a:t>3/22/2010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A5034-58E7-442E-ADFE-F9D6A3150885}" type="slidenum">
              <a:rPr lang="en-US" smtClean="0"/>
              <a:t>‹#›</a:t>
            </a:fld>
            <a:endParaRPr lang="en-US"/>
          </a:p>
        </p:txBody>
      </p:sp>
    </p:spTree>
    <p:extLst>
      <p:ext uri="{BB962C8B-B14F-4D97-AF65-F5344CB8AC3E}">
        <p14:creationId xmlns:p14="http://schemas.microsoft.com/office/powerpoint/2010/main" val="3416655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239196" y="8435343"/>
            <a:ext cx="31103890" cy="17976341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14203" y="8435343"/>
            <a:ext cx="92684915" cy="17976341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5BADFA-BE73-4E85-B7B9-756C88EE1E42}" type="datetimeFigureOut">
              <a:rPr lang="en-US" smtClean="0"/>
              <a:t>3/22/2010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A5034-58E7-442E-ADFE-F9D6A3150885}" type="slidenum">
              <a:rPr lang="en-US" smtClean="0"/>
              <a:t>‹#›</a:t>
            </a:fld>
            <a:endParaRPr lang="en-US"/>
          </a:p>
        </p:txBody>
      </p:sp>
    </p:spTree>
    <p:extLst>
      <p:ext uri="{BB962C8B-B14F-4D97-AF65-F5344CB8AC3E}">
        <p14:creationId xmlns:p14="http://schemas.microsoft.com/office/powerpoint/2010/main" val="286567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5BADFA-BE73-4E85-B7B9-756C88EE1E42}" type="datetimeFigureOut">
              <a:rPr lang="en-US" smtClean="0"/>
              <a:t>3/22/2010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A5034-58E7-442E-ADFE-F9D6A3150885}" type="slidenum">
              <a:rPr lang="en-US" smtClean="0"/>
              <a:t>‹#›</a:t>
            </a:fld>
            <a:endParaRPr lang="en-US"/>
          </a:p>
        </p:txBody>
      </p:sp>
    </p:spTree>
    <p:extLst>
      <p:ext uri="{BB962C8B-B14F-4D97-AF65-F5344CB8AC3E}">
        <p14:creationId xmlns:p14="http://schemas.microsoft.com/office/powerpoint/2010/main" val="2575645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1153122"/>
            <a:ext cx="3264408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3952225"/>
            <a:ext cx="3264408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5BADFA-BE73-4E85-B7B9-756C88EE1E42}" type="datetimeFigureOut">
              <a:rPr lang="en-US" smtClean="0"/>
              <a:t>3/22/2010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A5034-58E7-442E-ADFE-F9D6A3150885}" type="slidenum">
              <a:rPr lang="en-US" smtClean="0"/>
              <a:t>‹#›</a:t>
            </a:fld>
            <a:endParaRPr lang="en-US"/>
          </a:p>
        </p:txBody>
      </p:sp>
    </p:spTree>
    <p:extLst>
      <p:ext uri="{BB962C8B-B14F-4D97-AF65-F5344CB8AC3E}">
        <p14:creationId xmlns:p14="http://schemas.microsoft.com/office/powerpoint/2010/main" val="646120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14201" y="49156623"/>
            <a:ext cx="61894400" cy="139042138"/>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448683" y="49156623"/>
            <a:ext cx="61894405" cy="139042138"/>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5BADFA-BE73-4E85-B7B9-756C88EE1E42}" type="datetimeFigureOut">
              <a:rPr lang="en-US" smtClean="0"/>
              <a:t>3/22/2010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A5034-58E7-442E-ADFE-F9D6A3150885}" type="slidenum">
              <a:rPr lang="en-US" smtClean="0"/>
              <a:t>‹#›</a:t>
            </a:fld>
            <a:endParaRPr lang="en-US"/>
          </a:p>
        </p:txBody>
      </p:sp>
    </p:spTree>
    <p:extLst>
      <p:ext uri="{BB962C8B-B14F-4D97-AF65-F5344CB8AC3E}">
        <p14:creationId xmlns:p14="http://schemas.microsoft.com/office/powerpoint/2010/main" val="3747265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318262"/>
            <a:ext cx="3456432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1" y="7368543"/>
            <a:ext cx="1696879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1920241" y="10439401"/>
            <a:ext cx="1696879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8" y="7368543"/>
            <a:ext cx="16975455"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19509108" y="10439401"/>
            <a:ext cx="16975455"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5BADFA-BE73-4E85-B7B9-756C88EE1E42}" type="datetimeFigureOut">
              <a:rPr lang="en-US" smtClean="0"/>
              <a:t>3/22/2010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A5034-58E7-442E-ADFE-F9D6A3150885}" type="slidenum">
              <a:rPr lang="en-US" smtClean="0"/>
              <a:t>‹#›</a:t>
            </a:fld>
            <a:endParaRPr lang="en-US"/>
          </a:p>
        </p:txBody>
      </p:sp>
    </p:spTree>
    <p:extLst>
      <p:ext uri="{BB962C8B-B14F-4D97-AF65-F5344CB8AC3E}">
        <p14:creationId xmlns:p14="http://schemas.microsoft.com/office/powerpoint/2010/main" val="2399082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5BADFA-BE73-4E85-B7B9-756C88EE1E42}" type="datetimeFigureOut">
              <a:rPr lang="en-US" smtClean="0"/>
              <a:t>3/22/2010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A5034-58E7-442E-ADFE-F9D6A3150885}" type="slidenum">
              <a:rPr lang="en-US" smtClean="0"/>
              <a:t>‹#›</a:t>
            </a:fld>
            <a:endParaRPr lang="en-US"/>
          </a:p>
        </p:txBody>
      </p:sp>
    </p:spTree>
    <p:extLst>
      <p:ext uri="{BB962C8B-B14F-4D97-AF65-F5344CB8AC3E}">
        <p14:creationId xmlns:p14="http://schemas.microsoft.com/office/powerpoint/2010/main" val="2539499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5BADFA-BE73-4E85-B7B9-756C88EE1E42}" type="datetimeFigureOut">
              <a:rPr lang="en-US" smtClean="0"/>
              <a:t>3/22/2010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A5034-58E7-442E-ADFE-F9D6A3150885}" type="slidenum">
              <a:rPr lang="en-US" smtClean="0"/>
              <a:t>‹#›</a:t>
            </a:fld>
            <a:endParaRPr lang="en-US"/>
          </a:p>
        </p:txBody>
      </p:sp>
    </p:spTree>
    <p:extLst>
      <p:ext uri="{BB962C8B-B14F-4D97-AF65-F5344CB8AC3E}">
        <p14:creationId xmlns:p14="http://schemas.microsoft.com/office/powerpoint/2010/main" val="1578135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3" y="1310640"/>
            <a:ext cx="12634915"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5015210" y="1310643"/>
            <a:ext cx="2146935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3" y="6888483"/>
            <a:ext cx="12634915"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5BADFA-BE73-4E85-B7B9-756C88EE1E42}" type="datetimeFigureOut">
              <a:rPr lang="en-US" smtClean="0"/>
              <a:t>3/22/2010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A5034-58E7-442E-ADFE-F9D6A3150885}" type="slidenum">
              <a:rPr lang="en-US" smtClean="0"/>
              <a:t>‹#›</a:t>
            </a:fld>
            <a:endParaRPr lang="en-US"/>
          </a:p>
        </p:txBody>
      </p:sp>
    </p:spTree>
    <p:extLst>
      <p:ext uri="{BB962C8B-B14F-4D97-AF65-F5344CB8AC3E}">
        <p14:creationId xmlns:p14="http://schemas.microsoft.com/office/powerpoint/2010/main" val="753868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3042881"/>
            <a:ext cx="2304288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7527610" y="2941320"/>
            <a:ext cx="2304288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7527610" y="25763223"/>
            <a:ext cx="2304288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5BADFA-BE73-4E85-B7B9-756C88EE1E42}" type="datetimeFigureOut">
              <a:rPr lang="en-US" smtClean="0"/>
              <a:t>3/22/2010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A5034-58E7-442E-ADFE-F9D6A3150885}" type="slidenum">
              <a:rPr lang="en-US" smtClean="0"/>
              <a:t>‹#›</a:t>
            </a:fld>
            <a:endParaRPr lang="en-US"/>
          </a:p>
        </p:txBody>
      </p:sp>
    </p:spTree>
    <p:extLst>
      <p:ext uri="{BB962C8B-B14F-4D97-AF65-F5344CB8AC3E}">
        <p14:creationId xmlns:p14="http://schemas.microsoft.com/office/powerpoint/2010/main" val="3782322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2"/>
            <a:ext cx="3456432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7680963"/>
            <a:ext cx="3456432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0510482"/>
            <a:ext cx="896112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7D5BADFA-BE73-4E85-B7B9-756C88EE1E42}" type="datetimeFigureOut">
              <a:rPr lang="en-US" smtClean="0"/>
              <a:t>3/22/2010</a:t>
            </a:fld>
            <a:endParaRPr lang="en-US"/>
          </a:p>
        </p:txBody>
      </p:sp>
      <p:sp>
        <p:nvSpPr>
          <p:cNvPr id="5" name="Footer Placeholder 4"/>
          <p:cNvSpPr>
            <a:spLocks noGrp="1"/>
          </p:cNvSpPr>
          <p:nvPr>
            <p:ph type="ftr" sz="quarter" idx="3"/>
          </p:nvPr>
        </p:nvSpPr>
        <p:spPr>
          <a:xfrm>
            <a:off x="13121640" y="30510482"/>
            <a:ext cx="1216152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2"/>
            <a:ext cx="896112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335A5034-58E7-442E-ADFE-F9D6A3150885}" type="slidenum">
              <a:rPr lang="en-US" smtClean="0"/>
              <a:t>‹#›</a:t>
            </a:fld>
            <a:endParaRPr lang="en-US"/>
          </a:p>
        </p:txBody>
      </p:sp>
    </p:spTree>
    <p:extLst>
      <p:ext uri="{BB962C8B-B14F-4D97-AF65-F5344CB8AC3E}">
        <p14:creationId xmlns:p14="http://schemas.microsoft.com/office/powerpoint/2010/main" val="3286511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tif"/><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62340" y="14784454"/>
            <a:ext cx="12246140" cy="15847946"/>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84400" y="228600"/>
            <a:ext cx="10058400" cy="5029200"/>
          </a:xfrm>
          <a:prstGeom prst="ellipse">
            <a:avLst/>
          </a:prstGeom>
          <a:ln w="63500" cap="rnd">
            <a:solidFill>
              <a:srgbClr xmlns:mc="http://schemas.openxmlformats.org/markup-compatibility/2006" xmlns:a14="http://schemas.microsoft.com/office/drawing/2010/main" val="333333" mc:Ignorable=""/>
            </a:solidFill>
          </a:ln>
          <a:effectLst>
            <a:outerShdw blurRad="381000" dist="292100" dir="5400000" sx="-80000" sy="-18000" rotWithShape="0">
              <a:srgbClr xmlns:mc="http://schemas.openxmlformats.org/markup-compatibility/2006" xmlns:a14="http://schemas.microsoft.com/office/drawing/2010/main" val="000000" mc:Ignorable="">
                <a:alpha val="22000"/>
              </a:srgbClr>
            </a:outerShdw>
          </a:effectLst>
          <a:scene3d>
            <a:camera prst="orthographicFront"/>
            <a:lightRig rig="contrasting" dir="t">
              <a:rot lat="0" lon="0" rev="3000000"/>
            </a:lightRig>
          </a:scene3d>
          <a:sp3d contourW="7620">
            <a:bevelT w="95250" h="31750"/>
            <a:contourClr>
              <a:srgbClr xmlns:mc="http://schemas.openxmlformats.org/markup-compatibility/2006" xmlns:a14="http://schemas.microsoft.com/office/drawing/2010/main" val="333333" mc:Ignorable=""/>
            </a:contourClr>
          </a:sp3d>
        </p:spPr>
      </p:pic>
      <p:sp>
        <p:nvSpPr>
          <p:cNvPr id="16" name="Rectangle 15"/>
          <p:cNvSpPr/>
          <p:nvPr/>
        </p:nvSpPr>
        <p:spPr>
          <a:xfrm>
            <a:off x="353568" y="533400"/>
            <a:ext cx="26885084" cy="4495800"/>
          </a:xfrm>
          <a:prstGeom prst="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7562340" y="23913941"/>
            <a:ext cx="10080460" cy="646331"/>
          </a:xfrm>
          <a:prstGeom prst="rect">
            <a:avLst/>
          </a:prstGeom>
          <a:solidFill>
            <a:schemeClr val="tx2">
              <a:lumMod val="75000"/>
            </a:schemeClr>
          </a:solidFill>
          <a:ln>
            <a:solidFill>
              <a:schemeClr val="tx1">
                <a:lumMod val="50000"/>
                <a:lumOff val="50000"/>
              </a:schemeClr>
            </a:solidFill>
          </a:ln>
          <a:effectLst>
            <a:outerShdw blurRad="50800" dist="38100" dir="2700000" algn="tl" rotWithShape="0">
              <a:prstClr val="black">
                <a:alpha val="40000"/>
              </a:prstClr>
            </a:outerShdw>
          </a:effectLst>
        </p:spPr>
        <p:txBody>
          <a:bodyPr wrap="square" rtlCol="0">
            <a:spAutoFit/>
          </a:bodyPr>
          <a:lstStyle/>
          <a:p>
            <a:pPr algn="ctr"/>
            <a:r>
              <a:rPr lang="en-US" sz="3600" b="1" dirty="0" smtClean="0">
                <a:solidFill>
                  <a:srgbClr xmlns:mc="http://schemas.openxmlformats.org/markup-compatibility/2006" xmlns:a14="http://schemas.microsoft.com/office/drawing/2010/main" val="FFC000" mc:Ignorable=""/>
                </a:solidFill>
                <a:latin typeface="Bookman Old Style" pitchFamily="18" charset="0"/>
                <a:cs typeface="Aharoni" pitchFamily="2" charset="-79"/>
              </a:rPr>
              <a:t>See Also</a:t>
            </a:r>
            <a:endParaRPr lang="en-US" sz="3600" b="1" dirty="0">
              <a:solidFill>
                <a:srgbClr xmlns:mc="http://schemas.openxmlformats.org/markup-compatibility/2006" xmlns:a14="http://schemas.microsoft.com/office/drawing/2010/main" val="FFC000" mc:Ignorable=""/>
              </a:solidFill>
              <a:latin typeface="Bookman Old Style" pitchFamily="18" charset="0"/>
              <a:cs typeface="Aharoni" pitchFamily="2" charset="-79"/>
            </a:endParaRPr>
          </a:p>
        </p:txBody>
      </p:sp>
      <p:sp>
        <p:nvSpPr>
          <p:cNvPr id="7" name="TextBox 6"/>
          <p:cNvSpPr txBox="1"/>
          <p:nvPr/>
        </p:nvSpPr>
        <p:spPr>
          <a:xfrm>
            <a:off x="391668" y="5547435"/>
            <a:ext cx="8665464" cy="646331"/>
          </a:xfrm>
          <a:prstGeom prst="rect">
            <a:avLst/>
          </a:prstGeom>
          <a:solidFill>
            <a:schemeClr val="tx2">
              <a:lumMod val="75000"/>
            </a:schemeClr>
          </a:solidFill>
          <a:ln>
            <a:solidFill>
              <a:schemeClr val="tx1">
                <a:lumMod val="50000"/>
                <a:lumOff val="50000"/>
              </a:schemeClr>
            </a:solidFill>
          </a:ln>
          <a:effectLst>
            <a:outerShdw blurRad="50800" dist="38100" dir="2700000" algn="tl" rotWithShape="0">
              <a:prstClr val="black">
                <a:alpha val="40000"/>
              </a:prstClr>
            </a:outerShdw>
          </a:effectLst>
        </p:spPr>
        <p:txBody>
          <a:bodyPr wrap="square" rtlCol="0">
            <a:spAutoFit/>
          </a:bodyPr>
          <a:lstStyle/>
          <a:p>
            <a:pPr algn="ctr"/>
            <a:r>
              <a:rPr lang="en-US" sz="3600" b="1" dirty="0" smtClean="0">
                <a:solidFill>
                  <a:srgbClr xmlns:mc="http://schemas.openxmlformats.org/markup-compatibility/2006" xmlns:a14="http://schemas.microsoft.com/office/drawing/2010/main" val="FFC000" mc:Ignorable=""/>
                </a:solidFill>
                <a:latin typeface="Bookman Old Style" pitchFamily="18" charset="0"/>
                <a:cs typeface="Aharoni" pitchFamily="2" charset="-79"/>
              </a:rPr>
              <a:t>Project Summary</a:t>
            </a:r>
          </a:p>
        </p:txBody>
      </p:sp>
      <p:sp>
        <p:nvSpPr>
          <p:cNvPr id="11" name="TextBox 10"/>
          <p:cNvSpPr txBox="1"/>
          <p:nvPr/>
        </p:nvSpPr>
        <p:spPr>
          <a:xfrm>
            <a:off x="372618" y="533400"/>
            <a:ext cx="23785550" cy="2739211"/>
          </a:xfrm>
          <a:prstGeom prst="rect">
            <a:avLst/>
          </a:prstGeom>
          <a:noFill/>
        </p:spPr>
        <p:txBody>
          <a:bodyPr wrap="none" rtlCol="0">
            <a:spAutoFit/>
          </a:bodyPr>
          <a:lstStyle/>
          <a:p>
            <a:r>
              <a:rPr lang="en-US" dirty="0" err="1" smtClean="0"/>
              <a:t>GISpatialNet</a:t>
            </a:r>
            <a:r>
              <a:rPr lang="en-US" dirty="0" smtClean="0"/>
              <a:t>: GIS Data </a:t>
            </a:r>
            <a:r>
              <a:rPr lang="en-US" dirty="0"/>
              <a:t>Representation, Visualization, </a:t>
            </a:r>
            <a:endParaRPr lang="en-US" dirty="0" smtClean="0"/>
          </a:p>
          <a:p>
            <a:r>
              <a:rPr lang="en-US" dirty="0"/>
              <a:t>	</a:t>
            </a:r>
            <a:r>
              <a:rPr lang="en-US" dirty="0" smtClean="0"/>
              <a:t>	and </a:t>
            </a:r>
            <a:r>
              <a:rPr lang="en-US" dirty="0"/>
              <a:t>Tool Integration</a:t>
            </a:r>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73525" y="20357990"/>
            <a:ext cx="10506075" cy="10534650"/>
          </a:xfrm>
          <a:prstGeom prst="rect">
            <a:avLst/>
          </a:prstGeom>
          <a:ln>
            <a:noFill/>
          </a:ln>
          <a:effectLst>
            <a:outerShdw blurRad="292100" dist="139700" dir="2700000" algn="tl" rotWithShape="0">
              <a:srgbClr xmlns:mc="http://schemas.openxmlformats.org/markup-compatibility/2006" xmlns:a14="http://schemas.microsoft.com/office/drawing/2010/main" val="333333" mc:Ignorable="">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3600" y="13334999"/>
            <a:ext cx="16992600" cy="5692057"/>
          </a:xfrm>
          <a:prstGeom prst="rect">
            <a:avLst/>
          </a:prstGeom>
          <a:ln>
            <a:noFill/>
          </a:ln>
          <a:effectLst>
            <a:outerShdw blurRad="292100" dist="139700" dir="2700000" algn="tl" rotWithShape="0">
              <a:srgbClr xmlns:mc="http://schemas.openxmlformats.org/markup-compatibility/2006" xmlns:a14="http://schemas.microsoft.com/office/drawing/2010/main" val="333333" mc:Ignorable="">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18578060" y="2781300"/>
            <a:ext cx="8697168" cy="2169825"/>
          </a:xfrm>
          <a:prstGeom prst="rect">
            <a:avLst/>
          </a:prstGeom>
          <a:noFill/>
        </p:spPr>
        <p:txBody>
          <a:bodyPr wrap="square" rtlCol="0">
            <a:spAutoFit/>
          </a:bodyPr>
          <a:lstStyle/>
          <a:p>
            <a:pPr algn="ctr"/>
            <a:r>
              <a:rPr lang="en-US" sz="4500" b="1" dirty="0" smtClean="0"/>
              <a:t>Samuel C. Tyler</a:t>
            </a:r>
            <a:r>
              <a:rPr lang="en-US" sz="4500" dirty="0" smtClean="0"/>
              <a:t>, Computer Science</a:t>
            </a:r>
          </a:p>
          <a:p>
            <a:pPr algn="ctr"/>
            <a:r>
              <a:rPr lang="en-US" sz="4500" b="1" dirty="0" smtClean="0"/>
              <a:t>Mentors</a:t>
            </a:r>
            <a:r>
              <a:rPr lang="en-US" sz="4500" dirty="0" smtClean="0"/>
              <a:t>: Eric Jones, Anthropology</a:t>
            </a:r>
          </a:p>
          <a:p>
            <a:pPr algn="ctr"/>
            <a:r>
              <a:rPr lang="en-US" sz="4500" dirty="0" smtClean="0"/>
              <a:t>                   Jan </a:t>
            </a:r>
            <a:r>
              <a:rPr lang="en-US" sz="4500" dirty="0" err="1" smtClean="0"/>
              <a:t>Rychtar</a:t>
            </a:r>
            <a:r>
              <a:rPr lang="en-US" sz="4500" dirty="0" smtClean="0"/>
              <a:t>, Mathematics</a:t>
            </a:r>
          </a:p>
        </p:txBody>
      </p:sp>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8523" y="3124200"/>
            <a:ext cx="5332677" cy="1823663"/>
          </a:xfrm>
          <a:prstGeom prst="rect">
            <a:avLst/>
          </a:prstGeom>
          <a:effectLst>
            <a:reflection blurRad="6350" stA="52000" endA="300" endPos="35000" dir="5400000" sy="-100000" algn="bl" rotWithShape="0"/>
          </a:effectLst>
        </p:spPr>
      </p:pic>
      <p:sp>
        <p:nvSpPr>
          <p:cNvPr id="20" name="TextBox 19"/>
          <p:cNvSpPr txBox="1"/>
          <p:nvPr/>
        </p:nvSpPr>
        <p:spPr>
          <a:xfrm>
            <a:off x="381000" y="14971931"/>
            <a:ext cx="8676132" cy="6001643"/>
          </a:xfrm>
          <a:prstGeom prst="rect">
            <a:avLst/>
          </a:prstGeom>
          <a:noFill/>
          <a:ln>
            <a:solidFill>
              <a:schemeClr val="bg1">
                <a:lumMod val="75000"/>
              </a:schemeClr>
            </a:solidFill>
            <a:prstDash val="sysDash"/>
          </a:ln>
          <a:effectLst>
            <a:innerShdw blurRad="63500" dist="50800" dir="13500000">
              <a:prstClr val="black">
                <a:alpha val="50000"/>
              </a:prstClr>
            </a:innerShdw>
          </a:effectLst>
          <a:scene3d>
            <a:camera prst="orthographicFront"/>
            <a:lightRig rig="threePt" dir="t"/>
          </a:scene3d>
          <a:sp3d>
            <a:bevelT/>
          </a:sp3d>
        </p:spPr>
        <p:txBody>
          <a:bodyPr wrap="square" rtlCol="0">
            <a:spAutoFit/>
          </a:bodyPr>
          <a:lstStyle/>
          <a:p>
            <a:r>
              <a:rPr lang="en-US" sz="3200" dirty="0" smtClean="0"/>
              <a:t>     Since we wanted this program to be accessible by as many persons as possible, we released the source code (human-readable version of a computer program) on </a:t>
            </a:r>
            <a:r>
              <a:rPr lang="en-US" sz="3200" dirty="0" err="1" smtClean="0"/>
              <a:t>SourceForge</a:t>
            </a:r>
            <a:r>
              <a:rPr lang="en-US" sz="3200" dirty="0" smtClean="0"/>
              <a:t>, arguably the most widely used repository of free and open source software (FOSS). Conversely, we incorporated existing open source software into the creation of </a:t>
            </a:r>
            <a:r>
              <a:rPr lang="en-US" sz="3200" dirty="0" err="1" smtClean="0"/>
              <a:t>GISpatialNet</a:t>
            </a:r>
            <a:r>
              <a:rPr lang="en-US" sz="3200" dirty="0" smtClean="0"/>
              <a:t>.</a:t>
            </a:r>
            <a:endParaRPr lang="en-US" sz="3200" dirty="0"/>
          </a:p>
          <a:p>
            <a:r>
              <a:rPr lang="en-US" sz="3200" dirty="0"/>
              <a:t> </a:t>
            </a:r>
            <a:r>
              <a:rPr lang="en-US" sz="3200" dirty="0" smtClean="0"/>
              <a:t>    This program is written in the Java programming language, and will run on Windows, </a:t>
            </a:r>
            <a:r>
              <a:rPr lang="en-US" sz="3200" dirty="0" err="1" smtClean="0"/>
              <a:t>MacOS</a:t>
            </a:r>
            <a:r>
              <a:rPr lang="en-US" sz="3200" dirty="0" smtClean="0"/>
              <a:t>, Linux, and even some mobile phones, making it the ideal language for wide accessibility. </a:t>
            </a:r>
          </a:p>
        </p:txBody>
      </p:sp>
      <p:sp>
        <p:nvSpPr>
          <p:cNvPr id="22" name="TextBox 21"/>
          <p:cNvSpPr txBox="1"/>
          <p:nvPr/>
        </p:nvSpPr>
        <p:spPr>
          <a:xfrm>
            <a:off x="9372600" y="5547435"/>
            <a:ext cx="17866052" cy="646331"/>
          </a:xfrm>
          <a:prstGeom prst="rect">
            <a:avLst/>
          </a:prstGeom>
          <a:solidFill>
            <a:schemeClr val="tx2">
              <a:lumMod val="75000"/>
            </a:schemeClr>
          </a:solidFill>
          <a:ln>
            <a:solidFill>
              <a:schemeClr val="tx1">
                <a:lumMod val="50000"/>
                <a:lumOff val="50000"/>
              </a:schemeClr>
            </a:solidFill>
          </a:ln>
          <a:effectLst>
            <a:outerShdw blurRad="50800" dist="38100" dir="2700000" algn="tl" rotWithShape="0">
              <a:prstClr val="black">
                <a:alpha val="40000"/>
              </a:prstClr>
            </a:outerShdw>
          </a:effectLst>
        </p:spPr>
        <p:txBody>
          <a:bodyPr wrap="square" rtlCol="0">
            <a:spAutoFit/>
          </a:bodyPr>
          <a:lstStyle/>
          <a:p>
            <a:pPr algn="ctr"/>
            <a:r>
              <a:rPr lang="en-US" sz="3600" b="1" dirty="0" smtClean="0">
                <a:solidFill>
                  <a:srgbClr xmlns:mc="http://schemas.openxmlformats.org/markup-compatibility/2006" xmlns:a14="http://schemas.microsoft.com/office/drawing/2010/main" val="FFC000" mc:Ignorable=""/>
                </a:solidFill>
                <a:latin typeface="Bookman Old Style" pitchFamily="18" charset="0"/>
                <a:cs typeface="Aharoni" pitchFamily="2" charset="-79"/>
              </a:rPr>
              <a:t>Internal Data Representation</a:t>
            </a:r>
            <a:endParaRPr lang="en-US" sz="3600" b="1" dirty="0">
              <a:solidFill>
                <a:srgbClr xmlns:mc="http://schemas.openxmlformats.org/markup-compatibility/2006" xmlns:a14="http://schemas.microsoft.com/office/drawing/2010/main" val="FFC000" mc:Ignorable=""/>
              </a:solidFill>
              <a:latin typeface="Bookman Old Style" pitchFamily="18" charset="0"/>
              <a:cs typeface="Aharoni" pitchFamily="2" charset="-79"/>
            </a:endParaRPr>
          </a:p>
        </p:txBody>
      </p:sp>
      <p:sp>
        <p:nvSpPr>
          <p:cNvPr id="17" name="TextBox 16"/>
          <p:cNvSpPr txBox="1"/>
          <p:nvPr/>
        </p:nvSpPr>
        <p:spPr>
          <a:xfrm>
            <a:off x="391668" y="22964299"/>
            <a:ext cx="8618982" cy="646331"/>
          </a:xfrm>
          <a:prstGeom prst="rect">
            <a:avLst/>
          </a:prstGeom>
          <a:solidFill>
            <a:schemeClr val="tx2">
              <a:lumMod val="75000"/>
            </a:schemeClr>
          </a:solidFill>
          <a:ln>
            <a:solidFill>
              <a:schemeClr val="tx1">
                <a:lumMod val="50000"/>
                <a:lumOff val="50000"/>
              </a:schemeClr>
            </a:solidFill>
          </a:ln>
          <a:effectLst>
            <a:outerShdw blurRad="50800" dist="38100" dir="2700000" algn="tl" rotWithShape="0">
              <a:prstClr val="black">
                <a:alpha val="40000"/>
              </a:prstClr>
            </a:outerShdw>
          </a:effectLst>
        </p:spPr>
        <p:txBody>
          <a:bodyPr wrap="square" rtlCol="0">
            <a:spAutoFit/>
          </a:bodyPr>
          <a:lstStyle/>
          <a:p>
            <a:pPr algn="ctr"/>
            <a:r>
              <a:rPr lang="en-US" sz="3600" b="1" dirty="0" smtClean="0">
                <a:solidFill>
                  <a:srgbClr xmlns:mc="http://schemas.openxmlformats.org/markup-compatibility/2006" xmlns:a14="http://schemas.microsoft.com/office/drawing/2010/main" val="FFC000" mc:Ignorable=""/>
                </a:solidFill>
                <a:latin typeface="Bookman Old Style" pitchFamily="18" charset="0"/>
                <a:cs typeface="Aharoni" pitchFamily="2" charset="-79"/>
              </a:rPr>
              <a:t>Algorithm Design</a:t>
            </a:r>
            <a:endParaRPr lang="en-US" sz="3600" b="1" dirty="0">
              <a:solidFill>
                <a:srgbClr xmlns:mc="http://schemas.openxmlformats.org/markup-compatibility/2006" xmlns:a14="http://schemas.microsoft.com/office/drawing/2010/main" val="FFC000" mc:Ignorable=""/>
              </a:solidFill>
              <a:latin typeface="Bookman Old Style" pitchFamily="18" charset="0"/>
              <a:cs typeface="Aharoni" pitchFamily="2" charset="-79"/>
            </a:endParaRPr>
          </a:p>
        </p:txBody>
      </p:sp>
      <p:sp>
        <p:nvSpPr>
          <p:cNvPr id="19" name="TextBox 18"/>
          <p:cNvSpPr txBox="1"/>
          <p:nvPr/>
        </p:nvSpPr>
        <p:spPr>
          <a:xfrm>
            <a:off x="391668" y="14325600"/>
            <a:ext cx="8665464" cy="646331"/>
          </a:xfrm>
          <a:prstGeom prst="rect">
            <a:avLst/>
          </a:prstGeom>
          <a:solidFill>
            <a:schemeClr val="tx2">
              <a:lumMod val="75000"/>
            </a:schemeClr>
          </a:solidFill>
          <a:ln>
            <a:solidFill>
              <a:schemeClr val="tx1">
                <a:lumMod val="50000"/>
                <a:lumOff val="50000"/>
              </a:schemeClr>
            </a:solidFill>
          </a:ln>
          <a:effectLst>
            <a:outerShdw blurRad="50800" dist="38100" dir="2700000" algn="tl" rotWithShape="0">
              <a:prstClr val="black">
                <a:alpha val="40000"/>
              </a:prstClr>
            </a:outerShdw>
          </a:effectLst>
        </p:spPr>
        <p:txBody>
          <a:bodyPr wrap="square" rtlCol="0">
            <a:spAutoFit/>
          </a:bodyPr>
          <a:lstStyle/>
          <a:p>
            <a:pPr algn="ctr"/>
            <a:r>
              <a:rPr lang="en-US" sz="3600" b="1" dirty="0" smtClean="0">
                <a:solidFill>
                  <a:srgbClr xmlns:mc="http://schemas.openxmlformats.org/markup-compatibility/2006" xmlns:a14="http://schemas.microsoft.com/office/drawing/2010/main" val="FFC000" mc:Ignorable=""/>
                </a:solidFill>
                <a:latin typeface="Bookman Old Style" pitchFamily="18" charset="0"/>
                <a:cs typeface="Aharoni" pitchFamily="2" charset="-79"/>
              </a:rPr>
              <a:t>Implementation</a:t>
            </a:r>
            <a:endParaRPr lang="en-US" sz="3600" b="1" dirty="0">
              <a:solidFill>
                <a:srgbClr xmlns:mc="http://schemas.openxmlformats.org/markup-compatibility/2006" xmlns:a14="http://schemas.microsoft.com/office/drawing/2010/main" val="FFC000" mc:Ignorable=""/>
              </a:solidFill>
              <a:latin typeface="Bookman Old Style" pitchFamily="18" charset="0"/>
              <a:cs typeface="Aharoni" pitchFamily="2" charset="-79"/>
            </a:endParaRPr>
          </a:p>
        </p:txBody>
      </p:sp>
      <p:sp>
        <p:nvSpPr>
          <p:cNvPr id="24" name="TextBox 23"/>
          <p:cNvSpPr txBox="1"/>
          <p:nvPr/>
        </p:nvSpPr>
        <p:spPr>
          <a:xfrm>
            <a:off x="391668" y="6196072"/>
            <a:ext cx="8665464" cy="7971413"/>
          </a:xfrm>
          <a:prstGeom prst="rect">
            <a:avLst/>
          </a:prstGeom>
          <a:noFill/>
          <a:ln>
            <a:solidFill>
              <a:schemeClr val="bg1">
                <a:lumMod val="75000"/>
              </a:schemeClr>
            </a:solidFill>
            <a:prstDash val="sysDash"/>
          </a:ln>
          <a:effectLst>
            <a:innerShdw blurRad="63500" dist="50800" dir="13500000">
              <a:prstClr val="black">
                <a:alpha val="50000"/>
              </a:prstClr>
            </a:innerShdw>
          </a:effectLst>
          <a:scene3d>
            <a:camera prst="orthographicFront"/>
            <a:lightRig rig="threePt" dir="t"/>
          </a:scene3d>
          <a:sp3d>
            <a:bevelT/>
          </a:sp3d>
        </p:spPr>
        <p:txBody>
          <a:bodyPr wrap="square" rtlCol="0">
            <a:spAutoFit/>
          </a:bodyPr>
          <a:lstStyle/>
          <a:p>
            <a:r>
              <a:rPr lang="en-US" sz="3200" dirty="0" smtClean="0"/>
              <a:t>     The increasing interest in Geographical Information Systems has brought with it an increasing need for GIS-related software. Since there can never be a “be-all, end-all” software program in GIS, we have taken on the task of designing software which: </a:t>
            </a:r>
          </a:p>
          <a:p>
            <a:pPr marL="514350" indent="-514350">
              <a:buFont typeface="+mj-lt"/>
              <a:buAutoNum type="arabicPeriod"/>
            </a:pPr>
            <a:r>
              <a:rPr lang="en-US" sz="3200" dirty="0" smtClean="0"/>
              <a:t>interacts easily with other program </a:t>
            </a:r>
          </a:p>
          <a:p>
            <a:pPr marL="514350" indent="-514350">
              <a:buFont typeface="+mj-lt"/>
              <a:buAutoNum type="arabicPeriod"/>
            </a:pPr>
            <a:r>
              <a:rPr lang="en-US" sz="3200" dirty="0" smtClean="0"/>
              <a:t>shows a </a:t>
            </a:r>
            <a:r>
              <a:rPr lang="en-US" sz="3200" dirty="0" smtClean="0"/>
              <a:t>visual representation </a:t>
            </a:r>
            <a:r>
              <a:rPr lang="en-US" sz="3200" dirty="0" smtClean="0"/>
              <a:t>of both social networks and physical distances. </a:t>
            </a:r>
          </a:p>
          <a:p>
            <a:r>
              <a:rPr lang="en-US" sz="3200" dirty="0" smtClean="0"/>
              <a:t>Our goal is to create a software application, called </a:t>
            </a:r>
            <a:r>
              <a:rPr lang="en-US" sz="3200" dirty="0" err="1" smtClean="0"/>
              <a:t>GISpatialNet</a:t>
            </a:r>
            <a:r>
              <a:rPr lang="en-US" sz="3200" dirty="0" smtClean="0"/>
              <a:t>, which can do the following: </a:t>
            </a:r>
          </a:p>
          <a:p>
            <a:pPr marL="457200" indent="-457200">
              <a:buFont typeface="Arial" pitchFamily="34" charset="0"/>
              <a:buChar char="•"/>
            </a:pPr>
            <a:r>
              <a:rPr lang="en-US" sz="3200" dirty="0" smtClean="0"/>
              <a:t>import/export data in common file formats</a:t>
            </a:r>
          </a:p>
          <a:p>
            <a:pPr marL="457200" indent="-457200">
              <a:buFont typeface="Arial" pitchFamily="34" charset="0"/>
              <a:buChar char="•"/>
            </a:pPr>
            <a:r>
              <a:rPr lang="en-US" sz="3200" dirty="0" smtClean="0"/>
              <a:t>display this data to the user in various ways</a:t>
            </a:r>
          </a:p>
          <a:p>
            <a:pPr marL="457200" indent="-457200">
              <a:buFont typeface="Arial" pitchFamily="34" charset="0"/>
              <a:buChar char="•"/>
            </a:pPr>
            <a:r>
              <a:rPr lang="en-US" sz="3200" dirty="0" smtClean="0"/>
              <a:t>modify the data by allowing the user access to it or by running algorithms on it</a:t>
            </a:r>
          </a:p>
          <a:p>
            <a:pPr marL="457200" indent="-457200">
              <a:buFont typeface="Arial" pitchFamily="34" charset="0"/>
              <a:buChar char="•"/>
            </a:pPr>
            <a:r>
              <a:rPr lang="en-US" sz="3200" dirty="0" smtClean="0"/>
              <a:t>analyze the data using mathematical algorithms</a:t>
            </a:r>
          </a:p>
        </p:txBody>
      </p:sp>
      <p:sp>
        <p:nvSpPr>
          <p:cNvPr id="25" name="TextBox 24"/>
          <p:cNvSpPr txBox="1"/>
          <p:nvPr/>
        </p:nvSpPr>
        <p:spPr>
          <a:xfrm>
            <a:off x="9372600" y="6193766"/>
            <a:ext cx="17866052" cy="6986528"/>
          </a:xfrm>
          <a:prstGeom prst="rect">
            <a:avLst/>
          </a:prstGeom>
          <a:noFill/>
          <a:ln>
            <a:solidFill>
              <a:schemeClr val="bg1">
                <a:lumMod val="75000"/>
              </a:schemeClr>
            </a:solidFill>
            <a:prstDash val="sysDash"/>
          </a:ln>
          <a:effectLst>
            <a:innerShdw blurRad="63500" dist="50800" dir="13500000">
              <a:prstClr val="black">
                <a:alpha val="50000"/>
              </a:prstClr>
            </a:innerShdw>
          </a:effectLst>
          <a:scene3d>
            <a:camera prst="orthographicFront"/>
            <a:lightRig rig="threePt" dir="t"/>
          </a:scene3d>
          <a:sp3d>
            <a:bevelT/>
          </a:sp3d>
        </p:spPr>
        <p:txBody>
          <a:bodyPr wrap="square" rtlCol="0">
            <a:spAutoFit/>
          </a:bodyPr>
          <a:lstStyle/>
          <a:p>
            <a:r>
              <a:rPr lang="en-US" sz="3200" dirty="0"/>
              <a:t> </a:t>
            </a:r>
            <a:r>
              <a:rPr lang="en-US" sz="3200" dirty="0" smtClean="0"/>
              <a:t>    One of the big challenges of designing software is how to store data so the program can analyze and manipulate it . This task was relatively easy, as the data format which </a:t>
            </a:r>
            <a:r>
              <a:rPr lang="en-US" sz="3200" dirty="0" err="1" smtClean="0"/>
              <a:t>GISpatialNet</a:t>
            </a:r>
            <a:r>
              <a:rPr lang="en-US" sz="3200" dirty="0" smtClean="0"/>
              <a:t> can read is in a matrix style. A  standard matrix is a grid of similar data, such as numbers or letters. </a:t>
            </a:r>
            <a:r>
              <a:rPr lang="en-US" sz="3200" dirty="0" err="1" smtClean="0"/>
              <a:t>GISpatialNet</a:t>
            </a:r>
            <a:r>
              <a:rPr lang="en-US" sz="3200" dirty="0" smtClean="0"/>
              <a:t> can read files in several formats, including comma-separated value (.</a:t>
            </a:r>
            <a:r>
              <a:rPr lang="en-US" sz="3200" dirty="0" err="1" smtClean="0"/>
              <a:t>csv</a:t>
            </a:r>
            <a:r>
              <a:rPr lang="en-US" sz="3200" dirty="0" smtClean="0"/>
              <a:t>) , Microsoft Excel (.</a:t>
            </a:r>
            <a:r>
              <a:rPr lang="en-US" sz="3200" dirty="0" err="1" smtClean="0"/>
              <a:t>xls</a:t>
            </a:r>
            <a:r>
              <a:rPr lang="en-US" sz="3200" dirty="0" smtClean="0"/>
              <a:t>), and DL/</a:t>
            </a:r>
            <a:r>
              <a:rPr lang="en-US" sz="3200" dirty="0" err="1" smtClean="0"/>
              <a:t>UCInet</a:t>
            </a:r>
            <a:r>
              <a:rPr lang="en-US" sz="3200" dirty="0" smtClean="0"/>
              <a:t> (like </a:t>
            </a:r>
            <a:r>
              <a:rPr lang="en-US" sz="3200" dirty="0" err="1" smtClean="0"/>
              <a:t>csv</a:t>
            </a:r>
            <a:r>
              <a:rPr lang="en-US" sz="3200" dirty="0" smtClean="0"/>
              <a:t> or </a:t>
            </a:r>
            <a:r>
              <a:rPr lang="en-US" sz="3200" dirty="0" err="1" smtClean="0"/>
              <a:t>xls</a:t>
            </a:r>
            <a:r>
              <a:rPr lang="en-US" sz="3200" dirty="0" smtClean="0"/>
              <a:t> with extra data) , which are all matrix-style formats.</a:t>
            </a:r>
          </a:p>
          <a:p>
            <a:r>
              <a:rPr lang="en-US" sz="3200" dirty="0" smtClean="0"/>
              <a:t>     Since the project needs to work with several matrices simultaneously, we store the data in four matrices per data set: x-coordinates, y-coordinates, adjacencies (connections between nodes), and attributes (extraneous data describing each </a:t>
            </a:r>
            <a:r>
              <a:rPr lang="en-US" sz="3200" dirty="0" smtClean="0"/>
              <a:t>node). </a:t>
            </a:r>
            <a:endParaRPr lang="en-US" sz="3200" dirty="0" smtClean="0"/>
          </a:p>
          <a:p>
            <a:r>
              <a:rPr lang="en-US" sz="3200" dirty="0"/>
              <a:t> </a:t>
            </a:r>
            <a:r>
              <a:rPr lang="en-US" sz="3200" dirty="0" smtClean="0"/>
              <a:t>    The </a:t>
            </a:r>
            <a:r>
              <a:rPr lang="en-US" sz="3200" dirty="0" smtClean="0"/>
              <a:t>image </a:t>
            </a:r>
            <a:r>
              <a:rPr lang="en-US" sz="3200" dirty="0" smtClean="0"/>
              <a:t>below is a screenshot of </a:t>
            </a:r>
            <a:r>
              <a:rPr lang="en-US" sz="3200" dirty="0" err="1" smtClean="0"/>
              <a:t>GISpatialNet</a:t>
            </a:r>
            <a:r>
              <a:rPr lang="en-US" sz="3200" dirty="0" smtClean="0"/>
              <a:t> displaying an adjacency matrix (connections between </a:t>
            </a:r>
            <a:r>
              <a:rPr lang="en-US" sz="3200" dirty="0" smtClean="0"/>
              <a:t>people</a:t>
            </a:r>
            <a:r>
              <a:rPr lang="en-US" sz="3200" dirty="0" smtClean="0"/>
              <a:t>), </a:t>
            </a:r>
            <a:r>
              <a:rPr lang="en-US" sz="3200" dirty="0" smtClean="0"/>
              <a:t>which can then be used to build a graph representing this data. Notice how you can determine related nodes (in green) at a glance. This visual display is part of a package of software we use to internally store the matrix data, called “Universal Java Matrix Package,” or UJMP. Another feature of this software is the ease of which it allows us to import data from common file format, which allows us to eliminate a lot of other software requirements.</a:t>
            </a:r>
          </a:p>
        </p:txBody>
      </p:sp>
      <p:sp>
        <p:nvSpPr>
          <p:cNvPr id="27" name="TextBox 26"/>
          <p:cNvSpPr txBox="1"/>
          <p:nvPr/>
        </p:nvSpPr>
        <p:spPr>
          <a:xfrm>
            <a:off x="353568" y="23610630"/>
            <a:ext cx="8703564" cy="7478970"/>
          </a:xfrm>
          <a:prstGeom prst="rect">
            <a:avLst/>
          </a:prstGeom>
          <a:noFill/>
          <a:ln>
            <a:solidFill>
              <a:schemeClr val="bg1">
                <a:lumMod val="75000"/>
              </a:schemeClr>
            </a:solidFill>
            <a:prstDash val="sysDash"/>
          </a:ln>
          <a:effectLst>
            <a:innerShdw blurRad="63500" dist="50800" dir="13500000">
              <a:prstClr val="black">
                <a:alpha val="50000"/>
              </a:prstClr>
            </a:innerShdw>
          </a:effectLst>
          <a:scene3d>
            <a:camera prst="orthographicFront"/>
            <a:lightRig rig="threePt" dir="t"/>
          </a:scene3d>
          <a:sp3d>
            <a:bevelT/>
          </a:sp3d>
        </p:spPr>
        <p:txBody>
          <a:bodyPr wrap="square" rtlCol="0">
            <a:spAutoFit/>
          </a:bodyPr>
          <a:lstStyle/>
          <a:p>
            <a:r>
              <a:rPr lang="en-US" sz="3200" dirty="0" smtClean="0"/>
              <a:t>     More </a:t>
            </a:r>
            <a:r>
              <a:rPr lang="en-US" sz="3200" dirty="0"/>
              <a:t>specifically, </a:t>
            </a:r>
            <a:r>
              <a:rPr lang="en-US" sz="3200" dirty="0" err="1"/>
              <a:t>GISpatialNet</a:t>
            </a:r>
            <a:r>
              <a:rPr lang="en-US" sz="3200" dirty="0"/>
              <a:t> has several </a:t>
            </a:r>
            <a:r>
              <a:rPr lang="en-US" sz="3200" dirty="0" smtClean="0"/>
              <a:t>built-in </a:t>
            </a:r>
            <a:r>
              <a:rPr lang="en-US" sz="3200" dirty="0"/>
              <a:t>algorithms for manipulating relational data which corresponds to spatial data. For instance, we asked “How does distance affect how well people know each other?” In order to answer this, we had to analyze data on the “closeness,” both physical and social, of each person in relation to the others</a:t>
            </a:r>
            <a:r>
              <a:rPr lang="en-US" sz="3200" dirty="0" smtClean="0"/>
              <a:t>.</a:t>
            </a:r>
          </a:p>
          <a:p>
            <a:r>
              <a:rPr lang="en-US" sz="3200" dirty="0"/>
              <a:t> </a:t>
            </a:r>
            <a:r>
              <a:rPr lang="en-US" sz="3200" dirty="0" smtClean="0"/>
              <a:t>     During 2009, Eric Jones, Robert Gove, Charles Bevan, Jan </a:t>
            </a:r>
            <a:r>
              <a:rPr lang="en-US" sz="3200" dirty="0" err="1" smtClean="0"/>
              <a:t>Rychtar</a:t>
            </a:r>
            <a:r>
              <a:rPr lang="en-US" sz="3200" dirty="0" smtClean="0"/>
              <a:t>, and myself worked on those algorithms for analyzing spatial and social relations, as well as a command-line version of </a:t>
            </a:r>
            <a:r>
              <a:rPr lang="en-US" sz="3200" dirty="0" err="1" smtClean="0"/>
              <a:t>GISpatialNet</a:t>
            </a:r>
            <a:r>
              <a:rPr lang="en-US" sz="3200" dirty="0" smtClean="0"/>
              <a:t>.  This year, I have incorporated these features into a Graphical User Interface, which allows for displaying data and analysis results to the user and allowing the user to more easily modify the data</a:t>
            </a:r>
            <a:r>
              <a:rPr lang="en-US" sz="3200" dirty="0" smtClean="0"/>
              <a:t>.</a:t>
            </a:r>
            <a:endParaRPr lang="en-US" sz="3200" dirty="0" smtClean="0"/>
          </a:p>
        </p:txBody>
      </p:sp>
      <p:sp>
        <p:nvSpPr>
          <p:cNvPr id="28" name="TextBox 27"/>
          <p:cNvSpPr txBox="1"/>
          <p:nvPr/>
        </p:nvSpPr>
        <p:spPr>
          <a:xfrm>
            <a:off x="9413548" y="19571701"/>
            <a:ext cx="17866052" cy="646331"/>
          </a:xfrm>
          <a:prstGeom prst="rect">
            <a:avLst/>
          </a:prstGeom>
          <a:solidFill>
            <a:schemeClr val="tx2">
              <a:lumMod val="75000"/>
            </a:schemeClr>
          </a:solidFill>
          <a:ln>
            <a:solidFill>
              <a:schemeClr val="tx1">
                <a:lumMod val="50000"/>
                <a:lumOff val="50000"/>
              </a:schemeClr>
            </a:solidFill>
          </a:ln>
          <a:effectLst>
            <a:outerShdw blurRad="50800" dist="38100" dir="2700000" algn="tl" rotWithShape="0">
              <a:prstClr val="black">
                <a:alpha val="40000"/>
              </a:prstClr>
            </a:outerShdw>
          </a:effectLst>
        </p:spPr>
        <p:txBody>
          <a:bodyPr wrap="square" rtlCol="0">
            <a:spAutoFit/>
          </a:bodyPr>
          <a:lstStyle/>
          <a:p>
            <a:pPr algn="ctr"/>
            <a:r>
              <a:rPr lang="en-US" sz="3600" b="1" dirty="0" smtClean="0">
                <a:solidFill>
                  <a:srgbClr xmlns:mc="http://schemas.openxmlformats.org/markup-compatibility/2006" xmlns:a14="http://schemas.microsoft.com/office/drawing/2010/main" val="FFC000" mc:Ignorable=""/>
                </a:solidFill>
                <a:latin typeface="Bookman Old Style" pitchFamily="18" charset="0"/>
                <a:cs typeface="Aharoni" pitchFamily="2" charset="-79"/>
              </a:rPr>
              <a:t>External Data Representation</a:t>
            </a:r>
            <a:endParaRPr lang="en-US" sz="3600" b="1" dirty="0">
              <a:solidFill>
                <a:srgbClr xmlns:mc="http://schemas.openxmlformats.org/markup-compatibility/2006" xmlns:a14="http://schemas.microsoft.com/office/drawing/2010/main" val="FFC000" mc:Ignorable=""/>
              </a:solidFill>
              <a:latin typeface="Bookman Old Style" pitchFamily="18" charset="0"/>
              <a:cs typeface="Aharoni" pitchFamily="2" charset="-79"/>
            </a:endParaRPr>
          </a:p>
        </p:txBody>
      </p:sp>
      <p:sp>
        <p:nvSpPr>
          <p:cNvPr id="29" name="TextBox 28"/>
          <p:cNvSpPr txBox="1"/>
          <p:nvPr/>
        </p:nvSpPr>
        <p:spPr>
          <a:xfrm>
            <a:off x="9413548" y="20218032"/>
            <a:ext cx="7162800" cy="11910953"/>
          </a:xfrm>
          <a:prstGeom prst="rect">
            <a:avLst/>
          </a:prstGeom>
          <a:noFill/>
          <a:ln>
            <a:solidFill>
              <a:schemeClr val="bg1">
                <a:lumMod val="75000"/>
              </a:schemeClr>
            </a:solidFill>
            <a:prstDash val="sysDash"/>
          </a:ln>
          <a:effectLst>
            <a:innerShdw blurRad="63500" dist="50800" dir="13500000">
              <a:prstClr val="black">
                <a:alpha val="50000"/>
              </a:prstClr>
            </a:innerShdw>
          </a:effectLst>
          <a:scene3d>
            <a:camera prst="orthographicFront"/>
            <a:lightRig rig="threePt" dir="t"/>
          </a:scene3d>
          <a:sp3d>
            <a:bevelT/>
          </a:sp3d>
        </p:spPr>
        <p:txBody>
          <a:bodyPr wrap="square" rtlCol="0">
            <a:spAutoFit/>
          </a:bodyPr>
          <a:lstStyle/>
          <a:p>
            <a:r>
              <a:rPr lang="en-US" sz="3200" dirty="0" smtClean="0"/>
              <a:t>     The most popular data file format used in Geographical Information Systems is called a </a:t>
            </a:r>
            <a:r>
              <a:rPr lang="en-US" sz="3200" dirty="0" err="1" smtClean="0"/>
              <a:t>shapefile</a:t>
            </a:r>
            <a:r>
              <a:rPr lang="en-US" sz="3200" dirty="0" smtClean="0"/>
              <a:t>. The </a:t>
            </a:r>
            <a:r>
              <a:rPr lang="en-US" sz="3200" dirty="0" err="1" smtClean="0"/>
              <a:t>shapefile</a:t>
            </a:r>
            <a:r>
              <a:rPr lang="en-US" sz="3200" dirty="0" smtClean="0"/>
              <a:t> format, an </a:t>
            </a:r>
            <a:r>
              <a:rPr lang="en-US" sz="3200" dirty="0"/>
              <a:t>open </a:t>
            </a:r>
            <a:r>
              <a:rPr lang="en-US" sz="3200" dirty="0" smtClean="0"/>
              <a:t>specification, was created by ESRI </a:t>
            </a:r>
            <a:r>
              <a:rPr lang="en-US" sz="3200" dirty="0"/>
              <a:t>for </a:t>
            </a:r>
            <a:r>
              <a:rPr lang="en-US" sz="3200" dirty="0" smtClean="0"/>
              <a:t>ArcGIS, their commercial suite of GIS software. Since this software is so popular, one of our main goals was to be able to write files in this format for use by other programs. The </a:t>
            </a:r>
            <a:r>
              <a:rPr lang="en-US" sz="3200" dirty="0" err="1" smtClean="0"/>
              <a:t>shapefile</a:t>
            </a:r>
            <a:r>
              <a:rPr lang="en-US" sz="3200" dirty="0" smtClean="0"/>
              <a:t> specification allows for storing coordinate data, shapes of objects (like lakes and streams), and attributes for each object. </a:t>
            </a:r>
          </a:p>
          <a:p>
            <a:r>
              <a:rPr lang="en-US" sz="3200" dirty="0"/>
              <a:t> </a:t>
            </a:r>
            <a:r>
              <a:rPr lang="en-US" sz="3200" dirty="0" smtClean="0"/>
              <a:t>    Since we are working with connections between people, we would like to see our spatial data in </a:t>
            </a:r>
            <a:r>
              <a:rPr lang="en-US" sz="3200" dirty="0" smtClean="0"/>
              <a:t>a visual form. </a:t>
            </a:r>
            <a:r>
              <a:rPr lang="en-US" sz="3200" dirty="0" smtClean="0"/>
              <a:t>In </a:t>
            </a:r>
            <a:r>
              <a:rPr lang="en-US" sz="3200" dirty="0" smtClean="0"/>
              <a:t>this image, </a:t>
            </a:r>
            <a:r>
              <a:rPr lang="en-US" sz="3200" dirty="0" smtClean="0"/>
              <a:t>the data shown in the </a:t>
            </a:r>
            <a:r>
              <a:rPr lang="en-US" sz="3200" dirty="0" smtClean="0"/>
              <a:t>image above is </a:t>
            </a:r>
            <a:r>
              <a:rPr lang="en-US" sz="3200" dirty="0" smtClean="0"/>
              <a:t>displayed by </a:t>
            </a:r>
            <a:r>
              <a:rPr lang="en-US" sz="3200" dirty="0" err="1" smtClean="0"/>
              <a:t>uDig</a:t>
            </a:r>
            <a:r>
              <a:rPr lang="en-US" sz="3200" dirty="0" smtClean="0"/>
              <a:t>, a popular free program used by many government agencies worldwide for all aspects of GIS analysis. This program can import and export many formats of data, including </a:t>
            </a:r>
            <a:r>
              <a:rPr lang="en-US" sz="3200" dirty="0" err="1" smtClean="0"/>
              <a:t>shapefiles</a:t>
            </a:r>
            <a:r>
              <a:rPr lang="en-US" sz="3200" dirty="0" smtClean="0"/>
              <a:t>. One goal of </a:t>
            </a:r>
            <a:r>
              <a:rPr lang="en-US" sz="3200" dirty="0" err="1" smtClean="0"/>
              <a:t>GISpatialNet</a:t>
            </a:r>
            <a:r>
              <a:rPr lang="en-US" sz="3200" dirty="0" smtClean="0"/>
              <a:t> is to implement a way to view this graph inside the program. </a:t>
            </a:r>
          </a:p>
        </p:txBody>
      </p:sp>
      <p:sp>
        <p:nvSpPr>
          <p:cNvPr id="23" name="TextBox 22"/>
          <p:cNvSpPr txBox="1"/>
          <p:nvPr/>
        </p:nvSpPr>
        <p:spPr>
          <a:xfrm>
            <a:off x="27562340" y="5547435"/>
            <a:ext cx="10080460" cy="646331"/>
          </a:xfrm>
          <a:prstGeom prst="rect">
            <a:avLst/>
          </a:prstGeom>
          <a:solidFill>
            <a:schemeClr val="tx2">
              <a:lumMod val="75000"/>
            </a:schemeClr>
          </a:solidFill>
          <a:ln>
            <a:solidFill>
              <a:schemeClr val="tx1">
                <a:lumMod val="50000"/>
                <a:lumOff val="50000"/>
              </a:schemeClr>
            </a:solidFill>
          </a:ln>
          <a:effectLst>
            <a:outerShdw blurRad="50800" dist="38100" dir="2700000" algn="tl" rotWithShape="0">
              <a:prstClr val="black">
                <a:alpha val="40000"/>
              </a:prstClr>
            </a:outerShdw>
          </a:effectLst>
        </p:spPr>
        <p:txBody>
          <a:bodyPr wrap="square" rtlCol="0">
            <a:spAutoFit/>
          </a:bodyPr>
          <a:lstStyle/>
          <a:p>
            <a:pPr algn="ctr"/>
            <a:r>
              <a:rPr lang="en-US" sz="3600" b="1" dirty="0">
                <a:solidFill>
                  <a:srgbClr xmlns:mc="http://schemas.openxmlformats.org/markup-compatibility/2006" xmlns:a14="http://schemas.microsoft.com/office/drawing/2010/main" val="FFC000" mc:Ignorable=""/>
                </a:solidFill>
                <a:latin typeface="Bookman Old Style" pitchFamily="18" charset="0"/>
                <a:cs typeface="Aharoni" pitchFamily="2" charset="-79"/>
              </a:rPr>
              <a:t>Uses and </a:t>
            </a:r>
            <a:r>
              <a:rPr lang="en-US" sz="3600" b="1" dirty="0" smtClean="0">
                <a:solidFill>
                  <a:srgbClr xmlns:mc="http://schemas.openxmlformats.org/markup-compatibility/2006" xmlns:a14="http://schemas.microsoft.com/office/drawing/2010/main" val="FFC000" mc:Ignorable=""/>
                </a:solidFill>
                <a:latin typeface="Bookman Old Style" pitchFamily="18" charset="0"/>
                <a:cs typeface="Aharoni" pitchFamily="2" charset="-79"/>
              </a:rPr>
              <a:t>the </a:t>
            </a:r>
            <a:r>
              <a:rPr lang="en-US" sz="3600" b="1" dirty="0">
                <a:solidFill>
                  <a:srgbClr xmlns:mc="http://schemas.openxmlformats.org/markup-compatibility/2006" xmlns:a14="http://schemas.microsoft.com/office/drawing/2010/main" val="FFC000" mc:Ignorable=""/>
                </a:solidFill>
                <a:latin typeface="Bookman Old Style" pitchFamily="18" charset="0"/>
                <a:cs typeface="Aharoni" pitchFamily="2" charset="-79"/>
              </a:rPr>
              <a:t>Future</a:t>
            </a:r>
          </a:p>
        </p:txBody>
      </p:sp>
      <p:sp>
        <p:nvSpPr>
          <p:cNvPr id="26" name="TextBox 25"/>
          <p:cNvSpPr txBox="1"/>
          <p:nvPr/>
        </p:nvSpPr>
        <p:spPr>
          <a:xfrm>
            <a:off x="27562340" y="6196072"/>
            <a:ext cx="10080460" cy="7971413"/>
          </a:xfrm>
          <a:prstGeom prst="rect">
            <a:avLst/>
          </a:prstGeom>
          <a:noFill/>
          <a:ln>
            <a:solidFill>
              <a:schemeClr val="bg1">
                <a:lumMod val="75000"/>
              </a:schemeClr>
            </a:solidFill>
            <a:prstDash val="sysDash"/>
          </a:ln>
          <a:effectLst>
            <a:innerShdw blurRad="63500" dist="50800" dir="13500000">
              <a:prstClr val="black">
                <a:alpha val="50000"/>
              </a:prstClr>
            </a:innerShdw>
          </a:effectLst>
          <a:scene3d>
            <a:camera prst="orthographicFront"/>
            <a:lightRig rig="threePt" dir="t"/>
          </a:scene3d>
          <a:sp3d>
            <a:bevelT/>
          </a:sp3d>
        </p:spPr>
        <p:txBody>
          <a:bodyPr wrap="square" rtlCol="0">
            <a:spAutoFit/>
          </a:bodyPr>
          <a:lstStyle/>
          <a:p>
            <a:r>
              <a:rPr lang="en-US" sz="3200" dirty="0" smtClean="0"/>
              <a:t>     Most GIS software allows the editing and display of data. </a:t>
            </a:r>
            <a:r>
              <a:rPr lang="en-US" sz="3200" dirty="0" err="1" smtClean="0"/>
              <a:t>GISpatialNet</a:t>
            </a:r>
            <a:r>
              <a:rPr lang="en-US" sz="3200" dirty="0" smtClean="0"/>
              <a:t> differs from others in that it allows the editing of internal data as it is represented internally. This software also adds clustering analysis to graphs and </a:t>
            </a:r>
            <a:r>
              <a:rPr lang="en-US" sz="3200" dirty="0"/>
              <a:t>imports/exports </a:t>
            </a:r>
            <a:r>
              <a:rPr lang="en-US" sz="3200" dirty="0" smtClean="0"/>
              <a:t>commonly used </a:t>
            </a:r>
            <a:r>
              <a:rPr lang="en-US" sz="3200" dirty="0"/>
              <a:t>GIS data </a:t>
            </a:r>
            <a:r>
              <a:rPr lang="en-US" sz="3200" dirty="0" smtClean="0"/>
              <a:t>formats. </a:t>
            </a:r>
          </a:p>
          <a:p>
            <a:r>
              <a:rPr lang="en-US" sz="3200" dirty="0"/>
              <a:t> </a:t>
            </a:r>
            <a:r>
              <a:rPr lang="en-US" sz="3200" dirty="0" smtClean="0"/>
              <a:t>  In the future, we will implement more analysis routines, geared towards social connections and spatial relations. We will also implement </a:t>
            </a:r>
            <a:r>
              <a:rPr lang="en-US" sz="3200" smtClean="0"/>
              <a:t>several </a:t>
            </a:r>
            <a:r>
              <a:rPr lang="en-US" sz="3200" smtClean="0"/>
              <a:t>visualization routines</a:t>
            </a:r>
            <a:r>
              <a:rPr lang="en-US" sz="3200" dirty="0" smtClean="0"/>
              <a:t>, including the incorporation of  </a:t>
            </a:r>
            <a:r>
              <a:rPr lang="en-US" sz="3200" dirty="0" err="1" smtClean="0"/>
              <a:t>GraphViz</a:t>
            </a:r>
            <a:r>
              <a:rPr lang="en-US" sz="3200" dirty="0" smtClean="0"/>
              <a:t>, a popular, free program for displaying and manipulating graphs. The image below shows a graph as output by </a:t>
            </a:r>
            <a:r>
              <a:rPr lang="en-US" sz="3200" dirty="0" err="1" smtClean="0"/>
              <a:t>GraphViz</a:t>
            </a:r>
            <a:r>
              <a:rPr lang="en-US" sz="3200" dirty="0" smtClean="0"/>
              <a:t>.</a:t>
            </a:r>
          </a:p>
          <a:p>
            <a:r>
              <a:rPr lang="en-US" sz="3200" dirty="0"/>
              <a:t> </a:t>
            </a:r>
            <a:r>
              <a:rPr lang="en-US" sz="3200" dirty="0" smtClean="0"/>
              <a:t>   We also plan on integrating this software into </a:t>
            </a:r>
            <a:r>
              <a:rPr lang="en-US" sz="3200" dirty="0" err="1" smtClean="0"/>
              <a:t>uDig</a:t>
            </a:r>
            <a:r>
              <a:rPr lang="en-US" sz="3200" dirty="0" smtClean="0"/>
              <a:t>, as a plugin. </a:t>
            </a:r>
            <a:r>
              <a:rPr lang="en-US" sz="3200" dirty="0" err="1" smtClean="0"/>
              <a:t>uDig</a:t>
            </a:r>
            <a:r>
              <a:rPr lang="en-US" sz="3200" dirty="0" smtClean="0"/>
              <a:t> is based on the same software which was used during </a:t>
            </a:r>
            <a:r>
              <a:rPr lang="en-US" sz="3200" dirty="0" err="1" smtClean="0"/>
              <a:t>GISpatialnet’s</a:t>
            </a:r>
            <a:r>
              <a:rPr lang="en-US" sz="3200" dirty="0" smtClean="0"/>
              <a:t> development process, the Eclipse platform. Due to its familiarity and popularity, it should be relatively easy to implement the desired plugin.</a:t>
            </a:r>
          </a:p>
        </p:txBody>
      </p:sp>
      <p:sp>
        <p:nvSpPr>
          <p:cNvPr id="30" name="TextBox 29"/>
          <p:cNvSpPr txBox="1"/>
          <p:nvPr/>
        </p:nvSpPr>
        <p:spPr>
          <a:xfrm>
            <a:off x="27562340" y="24560272"/>
            <a:ext cx="10084089" cy="6986528"/>
          </a:xfrm>
          <a:prstGeom prst="rect">
            <a:avLst/>
          </a:prstGeom>
          <a:noFill/>
          <a:ln>
            <a:solidFill>
              <a:schemeClr val="bg1">
                <a:lumMod val="75000"/>
              </a:schemeClr>
            </a:solidFill>
            <a:prstDash val="sysDash"/>
          </a:ln>
          <a:effectLst>
            <a:innerShdw blurRad="63500" dist="50800" dir="13500000">
              <a:prstClr val="black">
                <a:alpha val="50000"/>
              </a:prstClr>
            </a:innerShdw>
          </a:effectLst>
          <a:scene3d>
            <a:camera prst="orthographicFront"/>
            <a:lightRig rig="threePt" dir="t"/>
          </a:scene3d>
          <a:sp3d>
            <a:bevelT/>
          </a:sp3d>
        </p:spPr>
        <p:txBody>
          <a:bodyPr wrap="square" rtlCol="0">
            <a:spAutoFit/>
          </a:bodyPr>
          <a:lstStyle/>
          <a:p>
            <a:r>
              <a:rPr lang="en-US" sz="3200" b="1" dirty="0" err="1" smtClean="0"/>
              <a:t>GISpatialNet</a:t>
            </a:r>
            <a:r>
              <a:rPr lang="en-US" sz="3200" b="1" dirty="0" smtClean="0"/>
              <a:t> on </a:t>
            </a:r>
            <a:r>
              <a:rPr lang="en-US" sz="3200" b="1" dirty="0" err="1" smtClean="0"/>
              <a:t>SourceForge</a:t>
            </a:r>
            <a:endParaRPr lang="en-US" sz="3200" b="1" dirty="0" smtClean="0"/>
          </a:p>
          <a:p>
            <a:r>
              <a:rPr lang="en-US" sz="3200" dirty="0"/>
              <a:t> </a:t>
            </a:r>
            <a:r>
              <a:rPr lang="en-US" sz="3200" dirty="0" smtClean="0"/>
              <a:t>    </a:t>
            </a:r>
            <a:r>
              <a:rPr lang="en-US" sz="3200" u="sng" dirty="0">
                <a:solidFill>
                  <a:srgbClr xmlns:mc="http://schemas.openxmlformats.org/markup-compatibility/2006" xmlns:a14="http://schemas.microsoft.com/office/drawing/2010/main" val="0070C0" mc:Ignorable=""/>
                </a:solidFill>
              </a:rPr>
              <a:t>http</a:t>
            </a:r>
            <a:r>
              <a:rPr lang="en-US" sz="3200" u="sng" dirty="0" smtClean="0">
                <a:solidFill>
                  <a:srgbClr xmlns:mc="http://schemas.openxmlformats.org/markup-compatibility/2006" xmlns:a14="http://schemas.microsoft.com/office/drawing/2010/main" val="0070C0" mc:Ignorable=""/>
                </a:solidFill>
              </a:rPr>
              <a:t>://spatialnet.sourceforge.net</a:t>
            </a:r>
          </a:p>
          <a:p>
            <a:r>
              <a:rPr lang="en-US" sz="3200" b="1" dirty="0" smtClean="0"/>
              <a:t>The </a:t>
            </a:r>
            <a:r>
              <a:rPr lang="en-US" sz="3200" b="1" dirty="0"/>
              <a:t>Open Source Geospatial </a:t>
            </a:r>
            <a:r>
              <a:rPr lang="en-US" sz="3200" b="1" dirty="0" smtClean="0"/>
              <a:t>Foundation</a:t>
            </a:r>
          </a:p>
          <a:p>
            <a:r>
              <a:rPr lang="en-US" sz="3200" dirty="0"/>
              <a:t> </a:t>
            </a:r>
            <a:r>
              <a:rPr lang="en-US" sz="3200" dirty="0" smtClean="0"/>
              <a:t>    </a:t>
            </a:r>
            <a:r>
              <a:rPr lang="en-US" sz="3200" u="sng" dirty="0">
                <a:solidFill>
                  <a:srgbClr xmlns:mc="http://schemas.openxmlformats.org/markup-compatibility/2006" xmlns:a14="http://schemas.microsoft.com/office/drawing/2010/main" val="0070C0" mc:Ignorable=""/>
                </a:solidFill>
              </a:rPr>
              <a:t>http://</a:t>
            </a:r>
            <a:r>
              <a:rPr lang="en-US" sz="3200" u="sng" dirty="0" smtClean="0">
                <a:solidFill>
                  <a:srgbClr xmlns:mc="http://schemas.openxmlformats.org/markup-compatibility/2006" xmlns:a14="http://schemas.microsoft.com/office/drawing/2010/main" val="0070C0" mc:Ignorable=""/>
                </a:solidFill>
              </a:rPr>
              <a:t>www.osgeo.org</a:t>
            </a:r>
          </a:p>
          <a:p>
            <a:r>
              <a:rPr lang="en-US" sz="3200" b="1" dirty="0" err="1" smtClean="0"/>
              <a:t>uDig</a:t>
            </a:r>
            <a:endParaRPr lang="en-US" sz="3200" b="1" dirty="0" smtClean="0"/>
          </a:p>
          <a:p>
            <a:r>
              <a:rPr lang="en-US" sz="3200" dirty="0"/>
              <a:t> </a:t>
            </a:r>
            <a:r>
              <a:rPr lang="en-US" sz="3200" dirty="0" smtClean="0"/>
              <a:t>    </a:t>
            </a:r>
            <a:r>
              <a:rPr lang="en-US" sz="3200" u="sng" dirty="0">
                <a:solidFill>
                  <a:srgbClr xmlns:mc="http://schemas.openxmlformats.org/markup-compatibility/2006" xmlns:a14="http://schemas.microsoft.com/office/drawing/2010/main" val="0070C0" mc:Ignorable=""/>
                </a:solidFill>
              </a:rPr>
              <a:t>http://</a:t>
            </a:r>
            <a:r>
              <a:rPr lang="en-US" sz="3200" u="sng" dirty="0" smtClean="0">
                <a:solidFill>
                  <a:srgbClr xmlns:mc="http://schemas.openxmlformats.org/markup-compatibility/2006" xmlns:a14="http://schemas.microsoft.com/office/drawing/2010/main" val="0070C0" mc:Ignorable=""/>
                </a:solidFill>
              </a:rPr>
              <a:t>udig.refractions.net</a:t>
            </a:r>
          </a:p>
          <a:p>
            <a:r>
              <a:rPr lang="en-US" sz="3200" b="1" dirty="0" smtClean="0"/>
              <a:t>“Calculating the Size of the ‘Neighborhood’ in Spatial Social Networks” (paper by J. </a:t>
            </a:r>
            <a:r>
              <a:rPr lang="en-US" sz="3200" b="1" dirty="0" err="1" smtClean="0"/>
              <a:t>Rychtar</a:t>
            </a:r>
            <a:r>
              <a:rPr lang="en-US" sz="3200" b="1" dirty="0" smtClean="0"/>
              <a:t>, R. Gove, E. Jones, R. Bunch)</a:t>
            </a:r>
          </a:p>
          <a:p>
            <a:r>
              <a:rPr lang="en-US" sz="3200" dirty="0"/>
              <a:t> </a:t>
            </a:r>
            <a:r>
              <a:rPr lang="en-US" sz="3200" dirty="0" smtClean="0"/>
              <a:t>   </a:t>
            </a:r>
            <a:r>
              <a:rPr lang="en-US" sz="2600" u="sng" dirty="0">
                <a:solidFill>
                  <a:srgbClr xmlns:mc="http://schemas.openxmlformats.org/markup-compatibility/2006" xmlns:a14="http://schemas.microsoft.com/office/drawing/2010/main" val="0070C0" mc:Ignorable=""/>
                </a:solidFill>
              </a:rPr>
              <a:t>http://www.uncg.edu/~</a:t>
            </a:r>
            <a:r>
              <a:rPr lang="en-US" sz="2600" u="sng" dirty="0" smtClean="0">
                <a:solidFill>
                  <a:srgbClr xmlns:mc="http://schemas.openxmlformats.org/markup-compatibility/2006" xmlns:a14="http://schemas.microsoft.com/office/drawing/2010/main" val="0070C0" mc:Ignorable=""/>
                </a:solidFill>
              </a:rPr>
              <a:t>j_rychta/MyFiles/preprints/RyJoBuGo09.pdf</a:t>
            </a:r>
            <a:endParaRPr lang="en-US" sz="2600" u="sng" dirty="0" smtClean="0">
              <a:solidFill>
                <a:srgbClr xmlns:mc="http://schemas.openxmlformats.org/markup-compatibility/2006" xmlns:a14="http://schemas.microsoft.com/office/drawing/2010/main" val="0070C0" mc:Ignorable=""/>
              </a:solidFill>
            </a:endParaRPr>
          </a:p>
          <a:p>
            <a:r>
              <a:rPr lang="en-US" sz="3200" b="1" dirty="0" smtClean="0"/>
              <a:t>ESRI</a:t>
            </a:r>
          </a:p>
          <a:p>
            <a:r>
              <a:rPr lang="en-US" sz="3200" dirty="0"/>
              <a:t> </a:t>
            </a:r>
            <a:r>
              <a:rPr lang="en-US" sz="3200" dirty="0" smtClean="0"/>
              <a:t>    </a:t>
            </a:r>
            <a:r>
              <a:rPr lang="en-US" sz="3200" u="sng" dirty="0">
                <a:solidFill>
                  <a:srgbClr xmlns:mc="http://schemas.openxmlformats.org/markup-compatibility/2006" xmlns:a14="http://schemas.microsoft.com/office/drawing/2010/main" val="0070C0" mc:Ignorable=""/>
                </a:solidFill>
              </a:rPr>
              <a:t>http://</a:t>
            </a:r>
            <a:r>
              <a:rPr lang="en-US" sz="3200" u="sng" dirty="0" smtClean="0">
                <a:solidFill>
                  <a:srgbClr xmlns:mc="http://schemas.openxmlformats.org/markup-compatibility/2006" xmlns:a14="http://schemas.microsoft.com/office/drawing/2010/main" val="0070C0" mc:Ignorable=""/>
                </a:solidFill>
              </a:rPr>
              <a:t>www.esri.com</a:t>
            </a:r>
          </a:p>
          <a:p>
            <a:r>
              <a:rPr lang="en-US" sz="3200" b="1" dirty="0" smtClean="0"/>
              <a:t>Eclipse Foundation</a:t>
            </a:r>
          </a:p>
          <a:p>
            <a:r>
              <a:rPr lang="en-US" sz="3200" dirty="0"/>
              <a:t> </a:t>
            </a:r>
            <a:r>
              <a:rPr lang="en-US" sz="3200" dirty="0" smtClean="0"/>
              <a:t>    </a:t>
            </a:r>
            <a:r>
              <a:rPr lang="en-US" sz="3200" u="sng" dirty="0" smtClean="0">
                <a:solidFill>
                  <a:srgbClr xmlns:mc="http://schemas.openxmlformats.org/markup-compatibility/2006" xmlns:a14="http://schemas.microsoft.com/office/drawing/2010/main" val="0070C0" mc:Ignorable=""/>
                </a:solidFill>
              </a:rPr>
              <a:t>http://www.eclipse.org</a:t>
            </a:r>
            <a:endParaRPr lang="en-US" sz="3200" u="sng" dirty="0">
              <a:solidFill>
                <a:srgbClr xmlns:mc="http://schemas.openxmlformats.org/markup-compatibility/2006" xmlns:a14="http://schemas.microsoft.com/office/drawing/2010/main" val="0070C0" mc:Ignorable=""/>
              </a:solidFill>
            </a:endParaRP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52600" y="20973574"/>
            <a:ext cx="838200" cy="1349644"/>
          </a:xfrm>
          <a:prstGeom prst="rect">
            <a:avLst/>
          </a:prstGeom>
        </p:spPr>
      </p:pic>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29200" y="21103719"/>
            <a:ext cx="3733800" cy="613281"/>
          </a:xfrm>
          <a:prstGeom prst="rect">
            <a:avLst/>
          </a:prstGeom>
        </p:spPr>
      </p:pic>
      <p:pic>
        <p:nvPicPr>
          <p:cNvPr id="5" name="Picture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1000" y="21107400"/>
            <a:ext cx="1295400" cy="1295400"/>
          </a:xfrm>
          <a:prstGeom prst="rect">
            <a:avLst/>
          </a:prstGeom>
        </p:spPr>
      </p:pic>
      <p:pic>
        <p:nvPicPr>
          <p:cNvPr id="8" name="Pictur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19400" y="21202174"/>
            <a:ext cx="2859217" cy="1276826"/>
          </a:xfrm>
          <a:prstGeom prst="rect">
            <a:avLst/>
          </a:prstGeom>
        </p:spPr>
      </p:pic>
      <p:pic>
        <p:nvPicPr>
          <p:cNvPr id="9" name="Picture 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248400" y="21793200"/>
            <a:ext cx="600075" cy="600075"/>
          </a:xfrm>
          <a:prstGeom prst="rect">
            <a:avLst/>
          </a:prstGeom>
        </p:spPr>
      </p:pic>
    </p:spTree>
    <p:extLst>
      <p:ext uri="{BB962C8B-B14F-4D97-AF65-F5344CB8AC3E}">
        <p14:creationId xmlns:p14="http://schemas.microsoft.com/office/powerpoint/2010/main" val="291300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1578</TotalTime>
  <Words>1050</Words>
  <Application>Microsoft Office PowerPoint</Application>
  <PresentationFormat>Custom</PresentationFormat>
  <Paragraphs>45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dc:creator>
  <cp:lastModifiedBy>Sam</cp:lastModifiedBy>
  <cp:revision>167</cp:revision>
  <dcterms:created xsi:type="dcterms:W3CDTF">2010-03-19T04:55:27Z</dcterms:created>
  <dcterms:modified xsi:type="dcterms:W3CDTF">2010-03-22T13:20:09Z</dcterms:modified>
</cp:coreProperties>
</file>