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5"/>
    <p:sldMasterId id="214748371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Merriweather Light"/>
      <p:regular r:id="rId16"/>
      <p:bold r:id="rId17"/>
      <p:italic r:id="rId18"/>
      <p:boldItalic r:id="rId19"/>
    </p:embeddedFont>
    <p:embeddedFont>
      <p:font typeface="Playfair Display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Open Sans SemiBold"/>
      <p:regular r:id="rId28"/>
      <p:bold r:id="rId29"/>
      <p:italic r:id="rId30"/>
      <p:boldItalic r:id="rId31"/>
    </p:embeddedFont>
    <p:embeddedFont>
      <p:font typeface="Vidaloka"/>
      <p:regular r:id="rId32"/>
    </p:embeddedFont>
    <p:embeddedFont>
      <p:font typeface="Russo One"/>
      <p:regular r:id="rId33"/>
    </p:embeddedFont>
    <p:embeddedFont>
      <p:font typeface="Mako"/>
      <p:regular r:id="rId34"/>
    </p:embeddedFont>
    <p:embeddedFont>
      <p:font typeface="Crimson Text"/>
      <p:regular r:id="rId35"/>
      <p:bold r:id="rId36"/>
      <p:italic r:id="rId37"/>
      <p:boldItalic r:id="rId38"/>
    </p:embeddedFont>
    <p:embeddedFont>
      <p:font typeface="IBM Plex Mono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5A20EC-C3D2-43B4-84B8-0C89C84CCD60}">
  <a:tblStyle styleId="{085A20EC-C3D2-43B4-84B8-0C89C84CCD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Mono-bold.fntdata"/><Relationship Id="rId42" Type="http://schemas.openxmlformats.org/officeDocument/2006/relationships/font" Target="fonts/IBMPlexMono-boldItalic.fntdata"/><Relationship Id="rId41" Type="http://schemas.openxmlformats.org/officeDocument/2006/relationships/font" Target="fonts/IBMPlexMono-italic.fntdata"/><Relationship Id="rId44" Type="http://schemas.openxmlformats.org/officeDocument/2006/relationships/font" Target="fonts/OpenSans-bold.fntdata"/><Relationship Id="rId43" Type="http://schemas.openxmlformats.org/officeDocument/2006/relationships/font" Target="fonts/OpenSans-regular.fntdata"/><Relationship Id="rId46" Type="http://schemas.openxmlformats.org/officeDocument/2006/relationships/font" Target="fonts/OpenSans-boldItalic.fntdata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SemiBold-boldItalic.fntdata"/><Relationship Id="rId30" Type="http://schemas.openxmlformats.org/officeDocument/2006/relationships/font" Target="fonts/OpenSansSemiBold-italic.fntdata"/><Relationship Id="rId33" Type="http://schemas.openxmlformats.org/officeDocument/2006/relationships/font" Target="fonts/RussoOne-regular.fntdata"/><Relationship Id="rId32" Type="http://schemas.openxmlformats.org/officeDocument/2006/relationships/font" Target="fonts/Vidaloka-regular.fntdata"/><Relationship Id="rId35" Type="http://schemas.openxmlformats.org/officeDocument/2006/relationships/font" Target="fonts/CrimsonText-regular.fntdata"/><Relationship Id="rId34" Type="http://schemas.openxmlformats.org/officeDocument/2006/relationships/font" Target="fonts/Mako-regular.fntdata"/><Relationship Id="rId37" Type="http://schemas.openxmlformats.org/officeDocument/2006/relationships/font" Target="fonts/CrimsonText-italic.fntdata"/><Relationship Id="rId36" Type="http://schemas.openxmlformats.org/officeDocument/2006/relationships/font" Target="fonts/CrimsonText-bold.fntdata"/><Relationship Id="rId39" Type="http://schemas.openxmlformats.org/officeDocument/2006/relationships/font" Target="fonts/IBMPlexMono-regular.fntdata"/><Relationship Id="rId38" Type="http://schemas.openxmlformats.org/officeDocument/2006/relationships/font" Target="fonts/CrimsonText-boldItalic.fntdata"/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layfairDisplay-boldItalic.fntdata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OpenSansSemiBold-regular.fntdata"/><Relationship Id="rId27" Type="http://schemas.openxmlformats.org/officeDocument/2006/relationships/font" Target="fonts/Montserrat-boldItalic.fntdata"/><Relationship Id="rId29" Type="http://schemas.openxmlformats.org/officeDocument/2006/relationships/font" Target="fonts/OpenSansSemiBold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MerriweatherLight-bold.fntdata"/><Relationship Id="rId16" Type="http://schemas.openxmlformats.org/officeDocument/2006/relationships/font" Target="fonts/MerriweatherLight-regular.fntdata"/><Relationship Id="rId19" Type="http://schemas.openxmlformats.org/officeDocument/2006/relationships/font" Target="fonts/MerriweatherLight-boldItalic.fntdata"/><Relationship Id="rId18" Type="http://schemas.openxmlformats.org/officeDocument/2006/relationships/font" Target="fonts/Merriweather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38af12e261_0_2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38af12e261_0_2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38af12e261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38af12e261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38af12e261_0_1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38af12e261_0_1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38af12e261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38af12e261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38af12e261_0_1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38af12e261_0_1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38af12e261_0_1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338af12e261_0_1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columns, range based, joins, group bys, data </a:t>
            </a:r>
            <a:r>
              <a:rPr lang="en"/>
              <a:t>manipulation and cleaning, iterative updation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38af12e261_0_1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38af12e261_0_1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38af12e261_0_3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338af12e261_0_3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4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4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4" name="Google Shape;64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5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5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71" name="Google Shape;7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6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0" name="Google Shape;80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5" name="Google Shape;8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1" name="Google Shape;91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95" name="Google Shape;9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20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20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2" name="Google Shape;102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1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107" name="Google Shape;107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22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13" name="Google Shape;11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1" name="Google Shape;121;p25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3" name="Google Shape;123;p25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5" name="Google Shape;125;p25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7" name="Google Shape;127;p25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2" name="Google Shape;132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6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6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0" name="Google Shape;140;p26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26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6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6" name="Google Shape;146;p26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26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9" name="Google Shape;149;p26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26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52" name="Google Shape;152;p26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4" name="Google Shape;154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1" name="Google Shape;161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6" name="Google Shape;166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73" name="Google Shape;173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79" name="Google Shape;179;p30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80" name="Google Shape;180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84" name="Google Shape;184;p31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85" name="Google Shape;185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3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3" name="Google Shape;193;p32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4" name="Google Shape;194;p32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32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2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2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2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1" name="Google Shape;201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4" name="Google Shape;214;p35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15" name="Google Shape;215;p35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5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17" name="Google Shape;217;p35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5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19" name="Google Shape;219;p35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5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1" name="Google Shape;221;p35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2" name="Google Shape;22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37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33" name="Google Shape;233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9" name="Google Shape;239;p38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40" name="Google Shape;240;p38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1" name="Google Shape;241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8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6" name="Google Shape;246;p39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47" name="Google Shape;247;p39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40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40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2" name="Google Shape;262;p41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63" name="Google Shape;263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4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4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4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4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1" name="Google Shape;271;p42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2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3" name="Google Shape;273;p42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2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5" name="Google Shape;275;p42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2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77" name="Google Shape;27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3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3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5" name="Google Shape;285;p43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3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87" name="Google Shape;287;p43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43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3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3" name="Google Shape;293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4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4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9" name="Google Shape;299;p44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4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1" name="Google Shape;301;p44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4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3" name="Google Shape;303;p44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4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4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4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1" name="Google Shape;311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5" name="Google Shape;315;p45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5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9" name="Google Shape;319;p45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5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1" name="Google Shape;321;p45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5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3" name="Google Shape;323;p45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5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25" name="Google Shape;325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31" name="Google Shape;331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47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7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47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7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3" name="Google Shape;343;p47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7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5" name="Google Shape;345;p47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7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7" name="Google Shape;34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48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8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48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8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5" name="Google Shape;355;p48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8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7" name="Google Shape;35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8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Google Shape;361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4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49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8" name="Google Shape;368;p49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9" name="Google Shape;369;p49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9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71" name="Google Shape;371;p49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9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73" name="Google Shape;373;p49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9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75" name="Google Shape;375;p49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9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9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49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49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0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50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3" name="Google Shape;383;p50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50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5" name="Google Shape;385;p50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50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7" name="Google Shape;387;p5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88" name="Google Shape;388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2" name="Google Shape;392;p51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51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4" name="Google Shape;394;p51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51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6" name="Google Shape;396;p51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51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8" name="Google Shape;398;p51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51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0" name="Google Shape;400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Google Shape;403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5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5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5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5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52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0" name="Google Shape;410;p52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52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2" name="Google Shape;412;p52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52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4" name="Google Shape;414;p52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5" name="Google Shape;415;p52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18" name="Google Shape;418;p53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53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53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53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53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3" name="Google Shape;423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7" name="Google Shape;427;p54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54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9" name="Google Shape;429;p54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54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1" name="Google Shape;431;p54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2" name="Google Shape;432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54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54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9" name="Google Shape;439;p54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2" name="Google Shape;442;p55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43" name="Google Shape;443;p5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5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6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47" name="Google Shape;447;p56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48" name="Google Shape;448;p5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5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2" name="Google Shape;452;p57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53" name="Google Shape;453;p5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" name="Google Shape;457;p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5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5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58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64" name="Google Shape;464;p58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65" name="Google Shape;465;p58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68" name="Google Shape;468;p5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5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0" name="Google Shape;470;p5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5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72" name="Google Shape;472;p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76" name="Google Shape;476;p60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7" name="Google Shape;477;p60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60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9" name="Google Shape;479;p60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60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81" name="Google Shape;481;p60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2" name="Google Shape;482;p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6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6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8" name="Google Shape;488;p61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61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0" name="Google Shape;490;p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61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61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" name="Google Shape;495;p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Google Shape;498;p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6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63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6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6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6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7" name="Google Shape;507;p6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6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6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6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6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6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theme" Target="../theme/theme3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6"/>
          <p:cNvSpPr txBox="1"/>
          <p:nvPr>
            <p:ph type="ctrTitle"/>
          </p:nvPr>
        </p:nvSpPr>
        <p:spPr>
          <a:xfrm>
            <a:off x="1039975" y="702250"/>
            <a:ext cx="7064100" cy="28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Playfair Display"/>
                <a:ea typeface="Playfair Display"/>
                <a:cs typeface="Playfair Display"/>
                <a:sym typeface="Playfair Display"/>
              </a:rPr>
              <a:t>Enhancing Pandas </a:t>
            </a:r>
            <a:r>
              <a:rPr lang="en" sz="6000">
                <a:latin typeface="Playfair Display"/>
                <a:ea typeface="Playfair Display"/>
                <a:cs typeface="Playfair Display"/>
                <a:sym typeface="Playfair Display"/>
              </a:rPr>
              <a:t>Dataframes </a:t>
            </a:r>
            <a:r>
              <a:rPr lang="en" sz="6000">
                <a:latin typeface="Playfair Display"/>
                <a:ea typeface="Playfair Display"/>
                <a:cs typeface="Playfair Display"/>
                <a:sym typeface="Playfair Display"/>
              </a:rPr>
              <a:t>with Auto Indexing</a:t>
            </a:r>
            <a:endParaRPr sz="6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18" name="Google Shape;518;p66"/>
          <p:cNvSpPr txBox="1"/>
          <p:nvPr>
            <p:ph idx="1" type="subTitle"/>
          </p:nvPr>
        </p:nvSpPr>
        <p:spPr>
          <a:xfrm>
            <a:off x="1040000" y="36057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91919"/>
                </a:solidFill>
              </a:rPr>
              <a:t>Kiran Bodipati, Shruti Jain, Shashank Kambhammettu, Jai Narayanan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Introduction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24" name="Google Shape;524;p67"/>
          <p:cNvSpPr txBox="1"/>
          <p:nvPr>
            <p:ph idx="1" type="body"/>
          </p:nvPr>
        </p:nvSpPr>
        <p:spPr>
          <a:xfrm>
            <a:off x="713250" y="1017725"/>
            <a:ext cx="77175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Pandas is a fast, powerful, flexible and easy to use open source data analysis and manipulation tool, built on top of the Python programming language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525" name="Google Shape;525;p67"/>
          <p:cNvGraphicFramePr/>
          <p:nvPr/>
        </p:nvGraphicFramePr>
        <p:xfrm>
          <a:off x="1621400" y="2000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{085A20EC-C3D2-43B4-84B8-0C89C84CCD60}</a:tableStyleId>
              </a:tblPr>
              <a:tblGrid>
                <a:gridCol w="2950600"/>
                <a:gridCol w="2950600"/>
              </a:tblGrid>
              <a:tr h="42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Pros</a:t>
                      </a:r>
                      <a:endParaRPr b="1"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Cons</a:t>
                      </a:r>
                      <a:endParaRPr b="1"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550"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Easy learning curve</a:t>
                      </a:r>
                      <a:endParaRPr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Slow on large datasets</a:t>
                      </a:r>
                      <a:endParaRPr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550"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Good for small datasets</a:t>
                      </a:r>
                      <a:endParaRPr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Entrenched</a:t>
                      </a:r>
                      <a:endParaRPr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550"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Entirely in memory</a:t>
                      </a:r>
                      <a:endParaRPr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Poor optimizations</a:t>
                      </a:r>
                      <a:endParaRPr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550"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-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Industry standard</a:t>
                      </a:r>
                      <a:endParaRPr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26" name="Google Shape;52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421376" y="2640448"/>
            <a:ext cx="2355825" cy="95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8"/>
          <p:cNvSpPr txBox="1"/>
          <p:nvPr>
            <p:ph type="title"/>
          </p:nvPr>
        </p:nvSpPr>
        <p:spPr>
          <a:xfrm>
            <a:off x="713225" y="445025"/>
            <a:ext cx="689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Related Work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32" name="Google Shape;532;p68"/>
          <p:cNvSpPr txBox="1"/>
          <p:nvPr>
            <p:ph idx="1" type="body"/>
          </p:nvPr>
        </p:nvSpPr>
        <p:spPr>
          <a:xfrm>
            <a:off x="713250" y="1202100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Polars &amp; Cylon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better memory management with Apache Arrow instead of numpy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Bodo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parallelize pandas workflows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Dask &amp; Pandralel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Chunk dataframes for distributed processing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Microsoft Azure Automatic Indexing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Missing Indexes (MI) and Database Tuning Advisor (DTA), only for Azure DBMS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9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Our Solution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38" name="Google Shape;538;p69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Library - middle layer between user and dataframe </a:t>
            </a:r>
            <a:r>
              <a:rPr lang="en" sz="1600">
                <a:solidFill>
                  <a:schemeClr val="dk1"/>
                </a:solidFill>
              </a:rPr>
              <a:t>(wrapper)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Overloaded operators collect </a:t>
            </a:r>
            <a:r>
              <a:rPr lang="en" sz="1600">
                <a:solidFill>
                  <a:schemeClr val="dk1"/>
                </a:solidFill>
              </a:rPr>
              <a:t>query metrics 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Tracking column accesses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Persistent across sessions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Auto-index creation + dropping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Heuristic based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Hash-index implemented in middle layer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0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Solution Architecture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544" name="Google Shape;544;p70"/>
          <p:cNvCxnSpPr>
            <a:stCxn id="545" idx="0"/>
            <a:endCxn id="546" idx="0"/>
          </p:cNvCxnSpPr>
          <p:nvPr/>
        </p:nvCxnSpPr>
        <p:spPr>
          <a:xfrm flipH="1" rot="-5400000">
            <a:off x="2949775" y="2219050"/>
            <a:ext cx="1281300" cy="1431300"/>
          </a:xfrm>
          <a:prstGeom prst="bentConnector3">
            <a:avLst>
              <a:gd fmla="val -18585" name="adj1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7" name="Google Shape;547;p70"/>
          <p:cNvPicPr preferRelativeResize="0"/>
          <p:nvPr/>
        </p:nvPicPr>
        <p:blipFill rotWithShape="1">
          <a:blip r:embed="rId3">
            <a:alphaModFix/>
          </a:blip>
          <a:srcRect b="4675" l="5209" r="4194" t="5234"/>
          <a:stretch/>
        </p:blipFill>
        <p:spPr>
          <a:xfrm>
            <a:off x="6902475" y="2189600"/>
            <a:ext cx="1321700" cy="13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0"/>
          <p:cNvSpPr/>
          <p:nvPr/>
        </p:nvSpPr>
        <p:spPr>
          <a:xfrm>
            <a:off x="1927975" y="1157000"/>
            <a:ext cx="4204200" cy="337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extended-df class 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49" name="Google Shape;549;p70"/>
          <p:cNvSpPr/>
          <p:nvPr/>
        </p:nvSpPr>
        <p:spPr>
          <a:xfrm>
            <a:off x="2088925" y="1586825"/>
            <a:ext cx="3882300" cy="563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pandas df object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50" name="Google Shape;550;p70"/>
          <p:cNvSpPr/>
          <p:nvPr/>
        </p:nvSpPr>
        <p:spPr>
          <a:xfrm rot="-5400000">
            <a:off x="4714813" y="3090350"/>
            <a:ext cx="1695300" cy="563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query_analyzer()</a:t>
            </a:r>
            <a:endParaRPr sz="11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551" name="Google Shape;551;p70"/>
          <p:cNvCxnSpPr>
            <a:stCxn id="547" idx="1"/>
            <a:endCxn id="548" idx="3"/>
          </p:cNvCxnSpPr>
          <p:nvPr/>
        </p:nvCxnSpPr>
        <p:spPr>
          <a:xfrm flipH="1">
            <a:off x="6132075" y="2846750"/>
            <a:ext cx="7704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70"/>
          <p:cNvSpPr txBox="1"/>
          <p:nvPr/>
        </p:nvSpPr>
        <p:spPr>
          <a:xfrm>
            <a:off x="6130258" y="2349025"/>
            <a:ext cx="9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1. user sends a query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3" name="Google Shape;553;p70"/>
          <p:cNvCxnSpPr>
            <a:stCxn id="548" idx="3"/>
            <a:endCxn id="550" idx="2"/>
          </p:cNvCxnSpPr>
          <p:nvPr/>
        </p:nvCxnSpPr>
        <p:spPr>
          <a:xfrm flipH="1">
            <a:off x="5844175" y="2846750"/>
            <a:ext cx="288000" cy="525300"/>
          </a:xfrm>
          <a:prstGeom prst="bentConnector3">
            <a:avLst>
              <a:gd fmla="val 37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70"/>
          <p:cNvSpPr txBox="1"/>
          <p:nvPr/>
        </p:nvSpPr>
        <p:spPr>
          <a:xfrm>
            <a:off x="6036099" y="3018300"/>
            <a:ext cx="92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2. query analyzer is called 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5" name="Google Shape;555;p70"/>
          <p:cNvCxnSpPr>
            <a:stCxn id="550" idx="0"/>
          </p:cNvCxnSpPr>
          <p:nvPr/>
        </p:nvCxnSpPr>
        <p:spPr>
          <a:xfrm rot="10800000">
            <a:off x="4880863" y="2160350"/>
            <a:ext cx="399900" cy="1211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70"/>
          <p:cNvSpPr txBox="1"/>
          <p:nvPr/>
        </p:nvSpPr>
        <p:spPr>
          <a:xfrm>
            <a:off x="3899198" y="2259400"/>
            <a:ext cx="1045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3. query sent to pandas df object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70"/>
          <p:cNvSpPr txBox="1"/>
          <p:nvPr/>
        </p:nvSpPr>
        <p:spPr>
          <a:xfrm>
            <a:off x="6047425" y="1204425"/>
            <a:ext cx="114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4a. values returned to user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8" name="Google Shape;558;p70"/>
          <p:cNvCxnSpPr>
            <a:stCxn id="549" idx="3"/>
            <a:endCxn id="547" idx="0"/>
          </p:cNvCxnSpPr>
          <p:nvPr/>
        </p:nvCxnSpPr>
        <p:spPr>
          <a:xfrm>
            <a:off x="5971225" y="1868525"/>
            <a:ext cx="1592100" cy="32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70"/>
          <p:cNvSpPr/>
          <p:nvPr/>
        </p:nvSpPr>
        <p:spPr>
          <a:xfrm>
            <a:off x="2088925" y="2294050"/>
            <a:ext cx="1571700" cy="5634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index tracking table</a:t>
            </a:r>
            <a:endParaRPr sz="10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559" name="Google Shape;559;p70"/>
          <p:cNvCxnSpPr>
            <a:stCxn id="550" idx="0"/>
            <a:endCxn id="545" idx="2"/>
          </p:cNvCxnSpPr>
          <p:nvPr/>
        </p:nvCxnSpPr>
        <p:spPr>
          <a:xfrm rot="10800000">
            <a:off x="2874763" y="2857550"/>
            <a:ext cx="2406000" cy="51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70"/>
          <p:cNvSpPr txBox="1"/>
          <p:nvPr/>
        </p:nvSpPr>
        <p:spPr>
          <a:xfrm>
            <a:off x="2863825" y="2923463"/>
            <a:ext cx="197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4b. update tally in index tracking table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70"/>
          <p:cNvSpPr/>
          <p:nvPr/>
        </p:nvSpPr>
        <p:spPr>
          <a:xfrm rot="608">
            <a:off x="3458407" y="3575263"/>
            <a:ext cx="1695300" cy="563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index_suggestor()</a:t>
            </a:r>
            <a:endParaRPr sz="11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61" name="Google Shape;561;p70"/>
          <p:cNvSpPr/>
          <p:nvPr/>
        </p:nvSpPr>
        <p:spPr>
          <a:xfrm>
            <a:off x="2088925" y="3575263"/>
            <a:ext cx="1000200" cy="5634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Mono"/>
                <a:ea typeface="IBM Plex Mono"/>
                <a:cs typeface="IBM Plex Mono"/>
                <a:sym typeface="IBM Plex Mono"/>
              </a:rPr>
              <a:t>manually created indices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562" name="Google Shape;562;p70"/>
          <p:cNvCxnSpPr>
            <a:stCxn id="546" idx="0"/>
          </p:cNvCxnSpPr>
          <p:nvPr/>
        </p:nvCxnSpPr>
        <p:spPr>
          <a:xfrm rot="-5400000">
            <a:off x="4064707" y="2405413"/>
            <a:ext cx="1411200" cy="928500"/>
          </a:xfrm>
          <a:prstGeom prst="bentConnector3">
            <a:avLst>
              <a:gd fmla="val 19564" name="adj1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70"/>
          <p:cNvCxnSpPr>
            <a:stCxn id="546" idx="2"/>
            <a:endCxn id="547" idx="2"/>
          </p:cNvCxnSpPr>
          <p:nvPr/>
        </p:nvCxnSpPr>
        <p:spPr>
          <a:xfrm rot="-5400000">
            <a:off x="5617357" y="2192563"/>
            <a:ext cx="634800" cy="3257400"/>
          </a:xfrm>
          <a:prstGeom prst="bentConnector3">
            <a:avLst>
              <a:gd fmla="val -37533" name="adj1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70"/>
          <p:cNvCxnSpPr>
            <a:stCxn id="546" idx="1"/>
            <a:endCxn id="561" idx="3"/>
          </p:cNvCxnSpPr>
          <p:nvPr/>
        </p:nvCxnSpPr>
        <p:spPr>
          <a:xfrm flipH="1">
            <a:off x="3089107" y="3856813"/>
            <a:ext cx="369300" cy="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70"/>
          <p:cNvSpPr txBox="1"/>
          <p:nvPr/>
        </p:nvSpPr>
        <p:spPr>
          <a:xfrm>
            <a:off x="6246318" y="3892798"/>
            <a:ext cx="122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index suggestion sent to user</a:t>
            </a:r>
            <a:endParaRPr sz="900">
              <a:solidFill>
                <a:srgbClr val="A64D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70"/>
          <p:cNvSpPr txBox="1"/>
          <p:nvPr/>
        </p:nvSpPr>
        <p:spPr>
          <a:xfrm rot="-5400000">
            <a:off x="4596378" y="2583952"/>
            <a:ext cx="105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index creation</a:t>
            </a:r>
            <a:endParaRPr sz="900">
              <a:solidFill>
                <a:srgbClr val="A64D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70"/>
          <p:cNvSpPr txBox="1"/>
          <p:nvPr/>
        </p:nvSpPr>
        <p:spPr>
          <a:xfrm>
            <a:off x="2863828" y="4079377"/>
            <a:ext cx="105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index creation</a:t>
            </a:r>
            <a:endParaRPr sz="900">
              <a:solidFill>
                <a:srgbClr val="A64D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8" name="Google Shape;568;p70"/>
          <p:cNvCxnSpPr>
            <a:stCxn id="545" idx="1"/>
          </p:cNvCxnSpPr>
          <p:nvPr/>
        </p:nvCxnSpPr>
        <p:spPr>
          <a:xfrm rot="10800000">
            <a:off x="1250125" y="2573950"/>
            <a:ext cx="838800" cy="18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69" name="Google Shape;569;p70"/>
          <p:cNvSpPr txBox="1"/>
          <p:nvPr/>
        </p:nvSpPr>
        <p:spPr>
          <a:xfrm>
            <a:off x="1323867" y="2250392"/>
            <a:ext cx="63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persist</a:t>
            </a:r>
            <a:endParaRPr sz="900">
              <a:solidFill>
                <a:srgbClr val="A64D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1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Benchmarks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75" name="Google Shape;575;p71"/>
          <p:cNvSpPr txBox="1"/>
          <p:nvPr>
            <p:ph idx="1" type="body"/>
          </p:nvPr>
        </p:nvSpPr>
        <p:spPr>
          <a:xfrm>
            <a:off x="713250" y="111507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TPC-H Benchmark modified for DataFrames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Kaggle Datasets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Formulating common queries for CRUD , analytical, DS and ML tasks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Increasing rows of data: 1k, 10k, 100k, 1000k etc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Analyze performance speedup after index creation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Comparing performance across native Pandas, Polars, our solution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2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Current Progress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81" name="Google Shape;581;p72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Initial wrapper implemented as library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Column access tracking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Auto-creating indexes based on heuristic access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Preliminary testing with speedup in column accesses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Persisting stats as .pkl file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3"/>
          <p:cNvSpPr txBox="1"/>
          <p:nvPr>
            <p:ph idx="1" type="body"/>
          </p:nvPr>
        </p:nvSpPr>
        <p:spPr>
          <a:xfrm>
            <a:off x="713250" y="1272925"/>
            <a:ext cx="7717500" cy="19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Improving </a:t>
            </a:r>
            <a:r>
              <a:rPr lang="en" sz="1600">
                <a:solidFill>
                  <a:schemeClr val="dk1"/>
                </a:solidFill>
              </a:rPr>
              <a:t>indexing heuristics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Analysis of joins, group-by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More comprehensive testing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Dropping indices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Loading persisted files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87" name="Google Shape;587;p73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Next Steps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88" name="Google Shape;588;p73"/>
          <p:cNvSpPr txBox="1"/>
          <p:nvPr/>
        </p:nvSpPr>
        <p:spPr>
          <a:xfrm>
            <a:off x="728100" y="3115825"/>
            <a:ext cx="783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B-Tree indices for range based queries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(Reach Goal)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