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7"/>
  </p:notesMasterIdLst>
  <p:sldIdLst>
    <p:sldId id="278" r:id="rId2"/>
    <p:sldId id="590" r:id="rId3"/>
    <p:sldId id="592" r:id="rId4"/>
    <p:sldId id="593" r:id="rId5"/>
    <p:sldId id="591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8"/>
    <a:srgbClr val="404146"/>
    <a:srgbClr val="FFFFFF"/>
    <a:srgbClr val="E77528"/>
    <a:srgbClr val="4472C4"/>
    <a:srgbClr val="2F5597"/>
    <a:srgbClr val="083176"/>
    <a:srgbClr val="8E9399"/>
    <a:srgbClr val="6D2077"/>
    <a:srgbClr val="17A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2E16F-7229-44E9-8005-72FD8746E88D}" v="51" dt="2021-07-07T22:15:24.377"/>
    <p1510:client id="{333DE9B0-7AA9-40D6-BE4A-A8C030915B4D}" v="16" dt="2021-07-08T18:54:22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29A96-89F8-4E9C-A0DC-26E69543D0B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E6CD3-47EC-4D56-AA6E-6B244326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09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296729-F8F0-F644-A7CA-E981330DE0F0}"/>
              </a:ext>
            </a:extLst>
          </p:cNvPr>
          <p:cNvPicPr>
            <a:picLocks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22F5B9-E8AE-5E4A-9FEC-3BADFF3419CC}"/>
              </a:ext>
            </a:extLst>
          </p:cNvPr>
          <p:cNvSpPr/>
          <p:nvPr userDrawn="1"/>
        </p:nvSpPr>
        <p:spPr>
          <a:xfrm>
            <a:off x="0" y="0"/>
            <a:ext cx="139775" cy="5143499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382" y="2411188"/>
            <a:ext cx="7930038" cy="1241822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9509" y="4566542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EF26EBB-8E7B-D146-A34C-3C1CEB98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81" y="1106872"/>
            <a:ext cx="7930038" cy="1259182"/>
          </a:xfrm>
        </p:spPr>
        <p:txBody>
          <a:bodyPr anchor="b">
            <a:noAutofit/>
          </a:bodyPr>
          <a:lstStyle>
            <a:lvl1pPr>
              <a:defRPr sz="3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06DF-BB04-9045-8705-DC28E84E80BB}"/>
              </a:ext>
            </a:extLst>
          </p:cNvPr>
          <p:cNvSpPr/>
          <p:nvPr userDrawn="1"/>
        </p:nvSpPr>
        <p:spPr>
          <a:xfrm>
            <a:off x="317452" y="4916157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CONFIDENTIAL. © 2021 Lumen Technologies. All Rights Reserved.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0666DA-95C0-D342-A0BE-35F5D75A77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442162" y="4683974"/>
            <a:ext cx="1603374" cy="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6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69219"/>
            <a:ext cx="4057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44C97-B411-F444-ADCB-A3BBEBEAA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1"/>
            <a:ext cx="8229600" cy="6179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103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55657"/>
            <a:ext cx="3868340" cy="2986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9409" y="102103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9409" y="1655658"/>
            <a:ext cx="3887391" cy="2986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F4A597-5E1F-1F46-B0A3-DFC4E708EF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10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1BFAEFA-C930-344D-8094-90C929E41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91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1B57F51-CB43-2E4B-A9DA-19B7710F5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62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1DC3B6-45A0-8242-92C8-3ECAB27A2DA8}"/>
              </a:ext>
            </a:extLst>
          </p:cNvPr>
          <p:cNvSpPr/>
          <p:nvPr userDrawn="1"/>
        </p:nvSpPr>
        <p:spPr>
          <a:xfrm>
            <a:off x="0" y="0"/>
            <a:ext cx="9144000" cy="185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DC30AD-B46C-2D47-8898-A25FD2603CE9}"/>
              </a:ext>
            </a:extLst>
          </p:cNvPr>
          <p:cNvSpPr/>
          <p:nvPr userDrawn="1"/>
        </p:nvSpPr>
        <p:spPr>
          <a:xfrm>
            <a:off x="1" y="0"/>
            <a:ext cx="22485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56A892-D42B-F94C-A306-4A6E49A1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626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865BCC9-3271-D040-98FE-4E6BE8C16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21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217DD6-7104-014F-8F28-477049DAA9E3}"/>
              </a:ext>
            </a:extLst>
          </p:cNvPr>
          <p:cNvSpPr/>
          <p:nvPr userDrawn="1"/>
        </p:nvSpPr>
        <p:spPr>
          <a:xfrm>
            <a:off x="0" y="0"/>
            <a:ext cx="376253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9738" y="936885"/>
            <a:ext cx="4629150" cy="347094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85950"/>
            <a:ext cx="2949178" cy="2515791"/>
          </a:xfrm>
        </p:spPr>
        <p:txBody>
          <a:bodyPr>
            <a:normAutofit/>
          </a:bodyPr>
          <a:lstStyle>
            <a:lvl1pPr marL="120650" indent="-120650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600"/>
            </a:lvl1pPr>
            <a:lvl2pPr marL="233363" indent="-112713">
              <a:buFont typeface="Monaco" pitchFamily="2" charset="77"/>
              <a:buChar char="⎻"/>
              <a:tabLst/>
              <a:defRPr sz="1400"/>
            </a:lvl2pPr>
            <a:lvl3pPr marL="347663" indent="-114300">
              <a:buFont typeface="Arial" panose="020B0604020202020204" pitchFamily="34" charset="0"/>
              <a:buChar char="•"/>
              <a:tabLst/>
              <a:defRPr sz="14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A91F93-C01C-3B40-83BD-D7131A565B4B}"/>
              </a:ext>
            </a:extLst>
          </p:cNvPr>
          <p:cNvSpPr/>
          <p:nvPr userDrawn="1"/>
        </p:nvSpPr>
        <p:spPr>
          <a:xfrm>
            <a:off x="3762531" y="0"/>
            <a:ext cx="5381469" cy="277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EE385D-A04C-384D-B8EE-DB7785726A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238" y="1543050"/>
            <a:ext cx="2949575" cy="268288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D09CA6-8E1B-9A49-AD55-A9E640A55953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CONFIDENTIAL. </a:t>
            </a:r>
            <a:r>
              <a:rPr lang="en-US" sz="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2021 Lumen Technologies. All Rights Reserved. 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27F29D1-5F39-5E47-815B-6248C04B7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74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2E83CD8B-8BEE-8D48-AE97-E2F3695C91B3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887391" y="738587"/>
            <a:ext cx="4626768" cy="3663154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ct val="100000"/>
              <a:buFontTx/>
              <a:buNone/>
              <a:tabLst/>
              <a:defRPr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CC082-6E87-6B43-8C43-0AE08D2B2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08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1E5326-C8BD-9F4C-AF4B-21554AC59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91" y="738587"/>
            <a:ext cx="4626768" cy="3663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524FA6A-E544-F346-B19B-6E4FDBD9F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8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2A0788-7D24-EA42-B749-97146BB8D636}"/>
              </a:ext>
            </a:extLst>
          </p:cNvPr>
          <p:cNvSpPr/>
          <p:nvPr userDrawn="1"/>
        </p:nvSpPr>
        <p:spPr>
          <a:xfrm>
            <a:off x="0" y="4428921"/>
            <a:ext cx="9144000" cy="714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22F5B9-E8AE-5E4A-9FEC-3BADFF3419CC}"/>
              </a:ext>
            </a:extLst>
          </p:cNvPr>
          <p:cNvSpPr/>
          <p:nvPr userDrawn="1"/>
        </p:nvSpPr>
        <p:spPr>
          <a:xfrm>
            <a:off x="0" y="0"/>
            <a:ext cx="9144000" cy="4504692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351" y="3240964"/>
            <a:ext cx="8216963" cy="91131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351" y="4204994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8BB51-8CB8-0545-B2A0-7D418A467FBE}"/>
              </a:ext>
            </a:extLst>
          </p:cNvPr>
          <p:cNvSpPr/>
          <p:nvPr userDrawn="1"/>
        </p:nvSpPr>
        <p:spPr>
          <a:xfrm>
            <a:off x="517161" y="4451406"/>
            <a:ext cx="70866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E1AB0EF-45BD-FF4B-8AD5-43063159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3" y="1953380"/>
            <a:ext cx="8229600" cy="1259182"/>
          </a:xfrm>
        </p:spPr>
        <p:txBody>
          <a:bodyPr anchor="t">
            <a:noAutofit/>
          </a:bodyPr>
          <a:lstStyle>
            <a:lvl1pPr>
              <a:defRPr sz="4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E8C9A-A69F-7D4D-AFF6-2F358AD86049}"/>
              </a:ext>
            </a:extLst>
          </p:cNvPr>
          <p:cNvSpPr/>
          <p:nvPr userDrawn="1"/>
        </p:nvSpPr>
        <p:spPr>
          <a:xfrm>
            <a:off x="317452" y="4902236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CONFIDENTIAL. © 2021 Lumen Technologies. All Rights Reserved.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5DE918-F7CF-9447-A4E5-E973943F46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442162" y="4683974"/>
            <a:ext cx="1603374" cy="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2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2A0788-7D24-EA42-B749-97146BB8D636}"/>
              </a:ext>
            </a:extLst>
          </p:cNvPr>
          <p:cNvSpPr/>
          <p:nvPr userDrawn="1"/>
        </p:nvSpPr>
        <p:spPr>
          <a:xfrm>
            <a:off x="0" y="4428921"/>
            <a:ext cx="9144000" cy="714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22F5B9-E8AE-5E4A-9FEC-3BADFF3419CC}"/>
              </a:ext>
            </a:extLst>
          </p:cNvPr>
          <p:cNvSpPr/>
          <p:nvPr userDrawn="1"/>
        </p:nvSpPr>
        <p:spPr>
          <a:xfrm flipV="1">
            <a:off x="-559" y="4441369"/>
            <a:ext cx="9144000" cy="702129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351" y="3240964"/>
            <a:ext cx="8216963" cy="682917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351" y="3932777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8BB51-8CB8-0545-B2A0-7D418A467FBE}"/>
              </a:ext>
            </a:extLst>
          </p:cNvPr>
          <p:cNvSpPr/>
          <p:nvPr userDrawn="1"/>
        </p:nvSpPr>
        <p:spPr>
          <a:xfrm>
            <a:off x="468131" y="4441369"/>
            <a:ext cx="70866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E1AB0EF-45BD-FF4B-8AD5-43063159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3" y="1953380"/>
            <a:ext cx="8229600" cy="1259182"/>
          </a:xfrm>
        </p:spPr>
        <p:txBody>
          <a:bodyPr anchor="t">
            <a:noAutofit/>
          </a:bodyPr>
          <a:lstStyle>
            <a:lvl1pPr>
              <a:defRPr sz="4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943EAC-1D41-8344-80F2-D3514B8FECD8}"/>
              </a:ext>
            </a:extLst>
          </p:cNvPr>
          <p:cNvSpPr/>
          <p:nvPr userDrawn="1"/>
        </p:nvSpPr>
        <p:spPr>
          <a:xfrm>
            <a:off x="0" y="0"/>
            <a:ext cx="9144000" cy="26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444D97-6684-5741-8E58-3D3D708E76CF}"/>
              </a:ext>
            </a:extLst>
          </p:cNvPr>
          <p:cNvSpPr/>
          <p:nvPr userDrawn="1"/>
        </p:nvSpPr>
        <p:spPr>
          <a:xfrm>
            <a:off x="309288" y="4908149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600" b="0" i="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2021 Lumen Technologies. All Rights Reserved.</a:t>
            </a:r>
            <a:r>
              <a:rPr lang="en-US" sz="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5909C6-6D0C-B541-856E-1840C87FBE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440745" y="4683809"/>
            <a:ext cx="1642375" cy="42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640FD5-23D4-E148-9D14-43D71CA8D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2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598" cy="626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777"/>
            <a:ext cx="5257800" cy="3068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AFD79-82E1-C143-90F1-03BA0E48C0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1098224"/>
            <a:ext cx="5257801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5C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25E2E8B-6BA6-E640-B0AC-8515438170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9589" y="1098224"/>
            <a:ext cx="2737211" cy="267166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5C4D1F-DEC8-104F-A4DD-73A8A0E01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3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598" cy="626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777"/>
            <a:ext cx="8229600" cy="3068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AFD79-82E1-C143-90F1-03BA0E48C0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1098224"/>
            <a:ext cx="8229599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5C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2815943-AE4F-064C-8525-BBDDBB2F5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5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B8987A-82EB-D44E-9038-DC7BCDC8187D}"/>
              </a:ext>
            </a:extLst>
          </p:cNvPr>
          <p:cNvSpPr/>
          <p:nvPr userDrawn="1"/>
        </p:nvSpPr>
        <p:spPr>
          <a:xfrm>
            <a:off x="0" y="0"/>
            <a:ext cx="9140276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71307-B703-F04A-BB8F-78E96B9B0C0D}"/>
              </a:ext>
            </a:extLst>
          </p:cNvPr>
          <p:cNvSpPr/>
          <p:nvPr userDrawn="1"/>
        </p:nvSpPr>
        <p:spPr>
          <a:xfrm>
            <a:off x="0" y="1413760"/>
            <a:ext cx="179882" cy="2300989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83842"/>
            <a:ext cx="7886700" cy="975814"/>
          </a:xfrm>
        </p:spPr>
        <p:txBody>
          <a:bodyPr anchor="ctr">
            <a:noAutofit/>
          </a:bodyPr>
          <a:lstStyle>
            <a:lvl1pPr algn="ctr">
              <a:defRPr sz="3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43FAE-C295-9F4A-81C0-AF1DDD2CE7C2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CONFIDENTIAL. © 2021 Lumen Technologies. All Rights Reserved. 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A933E5F-76F0-DF4B-94B7-2B41A2CC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CE5D40-5DDC-F940-A8CF-8201DF1237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442162" y="4683974"/>
            <a:ext cx="1603374" cy="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5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B8987A-82EB-D44E-9038-DC7BCDC8187D}"/>
              </a:ext>
            </a:extLst>
          </p:cNvPr>
          <p:cNvSpPr/>
          <p:nvPr userDrawn="1"/>
        </p:nvSpPr>
        <p:spPr>
          <a:xfrm>
            <a:off x="0" y="1"/>
            <a:ext cx="9145356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71307-B703-F04A-BB8F-78E96B9B0C0D}"/>
              </a:ext>
            </a:extLst>
          </p:cNvPr>
          <p:cNvSpPr/>
          <p:nvPr userDrawn="1"/>
        </p:nvSpPr>
        <p:spPr>
          <a:xfrm>
            <a:off x="0" y="1413760"/>
            <a:ext cx="179882" cy="2300989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218973"/>
            <a:ext cx="6893560" cy="409789"/>
          </a:xfrm>
        </p:spPr>
        <p:txBody>
          <a:bodyPr anchor="ctr">
            <a:noAutofit/>
          </a:bodyPr>
          <a:lstStyle>
            <a:lvl1pPr algn="ctr">
              <a:defRPr sz="3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43FAE-C295-9F4A-81C0-AF1DDD2CE7C2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CONFIDENTIAL. © 2021 Lumen Technologies. All Rights Reserved. 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A933E5F-76F0-DF4B-94B7-2B41A2CC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CE5D40-5DDC-F940-A8CF-8201DF1237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442162" y="4683974"/>
            <a:ext cx="1603374" cy="414390"/>
          </a:xfrm>
          <a:prstGeom prst="rect">
            <a:avLst/>
          </a:prstGeom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AB16E864-C175-429E-AA34-87B925626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157" y="4476988"/>
            <a:ext cx="7604750" cy="161851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>
              <a:defRPr/>
            </a:pPr>
            <a:endParaRPr lang="en-US" sz="1000" b="1" kern="0">
              <a:solidFill>
                <a:srgbClr val="FFFFFF"/>
              </a:solidFill>
              <a:latin typeface="Arial"/>
              <a:ea typeface="ヒラギノ角ゴ Pro W3" pitchFamily="124" charset="-128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E9CE71-9C10-49B9-A80B-29F6F69EB83D}"/>
              </a:ext>
            </a:extLst>
          </p:cNvPr>
          <p:cNvGrpSpPr/>
          <p:nvPr userDrawn="1"/>
        </p:nvGrpSpPr>
        <p:grpSpPr>
          <a:xfrm>
            <a:off x="1260274" y="827707"/>
            <a:ext cx="7594166" cy="3637870"/>
            <a:chOff x="1423962" y="1531620"/>
            <a:chExt cx="10254231" cy="442115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B577EE-89C9-4426-8848-242CB88EF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962" y="1531620"/>
              <a:ext cx="1281991" cy="4411920"/>
            </a:xfrm>
            <a:prstGeom prst="rect">
              <a:avLst/>
            </a:prstGeom>
            <a:solidFill>
              <a:schemeClr val="bg1">
                <a:lumMod val="95000"/>
                <a:alpha val="30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>
                <a:defRPr/>
              </a:pPr>
              <a:endParaRPr lang="en-US" sz="800" b="1" kern="0">
                <a:solidFill>
                  <a:srgbClr val="FFFFFF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569BCE55-DB0B-489A-9E5A-69649CE57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465" y="1531620"/>
              <a:ext cx="1281991" cy="441192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17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>
                <a:defRPr/>
              </a:pPr>
              <a:endParaRPr lang="en-US" sz="800" b="1" kern="0">
                <a:solidFill>
                  <a:srgbClr val="FFFFFF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E79ACD12-0EF4-4615-A479-C1A5A0DC6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306" y="1531932"/>
              <a:ext cx="1281991" cy="4411920"/>
            </a:xfrm>
            <a:prstGeom prst="rect">
              <a:avLst/>
            </a:prstGeom>
            <a:solidFill>
              <a:schemeClr val="bg1">
                <a:lumMod val="95000"/>
                <a:alpha val="30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>
                <a:defRPr/>
              </a:pPr>
              <a:endParaRPr lang="en-US" sz="800" b="1" kern="0">
                <a:solidFill>
                  <a:srgbClr val="FFFFFF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26" name="Rectangle 22">
              <a:extLst>
                <a:ext uri="{FF2B5EF4-FFF2-40B4-BE49-F238E27FC236}">
                  <a16:creationId xmlns:a16="http://schemas.microsoft.com/office/drawing/2014/main" id="{DE3B44A6-A0CE-4E1D-A586-183212156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246" y="1534754"/>
              <a:ext cx="1281991" cy="441192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17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>
                <a:defRPr/>
              </a:pPr>
              <a:endParaRPr lang="en-US" sz="800" b="1" kern="0">
                <a:solidFill>
                  <a:srgbClr val="FFFFFF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27" name="Rectangle 22">
              <a:extLst>
                <a:ext uri="{FF2B5EF4-FFF2-40B4-BE49-F238E27FC236}">
                  <a16:creationId xmlns:a16="http://schemas.microsoft.com/office/drawing/2014/main" id="{D55F5690-6BD0-4D31-8E64-B13B7986E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2459" y="1537719"/>
              <a:ext cx="1281991" cy="4411920"/>
            </a:xfrm>
            <a:prstGeom prst="rect">
              <a:avLst/>
            </a:prstGeom>
            <a:solidFill>
              <a:schemeClr val="bg1">
                <a:lumMod val="95000"/>
                <a:alpha val="30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>
                <a:defRPr/>
              </a:pPr>
              <a:endParaRPr lang="en-US" sz="800" b="1" kern="0">
                <a:solidFill>
                  <a:srgbClr val="FFFFFF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B785FBFA-625E-4F18-B55A-6912121B2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0421" y="1537719"/>
              <a:ext cx="1281991" cy="441192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17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>
                <a:defRPr/>
              </a:pPr>
              <a:endParaRPr lang="en-US" sz="800" b="1" kern="0">
                <a:solidFill>
                  <a:srgbClr val="FFFFFF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082E9BD0-0EAD-473F-B231-5636095DA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3261" y="1538031"/>
              <a:ext cx="1281991" cy="4411920"/>
            </a:xfrm>
            <a:prstGeom prst="rect">
              <a:avLst/>
            </a:prstGeom>
            <a:solidFill>
              <a:schemeClr val="bg1">
                <a:lumMod val="95000"/>
                <a:alpha val="30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>
                <a:defRPr/>
              </a:pPr>
              <a:endParaRPr lang="en-US" sz="800" b="1" kern="0">
                <a:solidFill>
                  <a:srgbClr val="FFFFFF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1A851C0D-FAB6-428D-B3B0-0E5CB7070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6202" y="1540853"/>
              <a:ext cx="1281991" cy="441192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17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>
                <a:defRPr/>
              </a:pPr>
              <a:endParaRPr lang="en-US" sz="800" b="1" kern="0">
                <a:solidFill>
                  <a:srgbClr val="FFFFFF"/>
                </a:solidFill>
                <a:latin typeface="Arial"/>
                <a:ea typeface="ヒラギノ角ゴ Pro W3" pitchFamily="12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674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B8987A-82EB-D44E-9038-DC7BCDC8187D}"/>
              </a:ext>
            </a:extLst>
          </p:cNvPr>
          <p:cNvSpPr/>
          <p:nvPr userDrawn="1"/>
        </p:nvSpPr>
        <p:spPr>
          <a:xfrm>
            <a:off x="0" y="0"/>
            <a:ext cx="9140276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71307-B703-F04A-BB8F-78E96B9B0C0D}"/>
              </a:ext>
            </a:extLst>
          </p:cNvPr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86" y="1873982"/>
            <a:ext cx="7886700" cy="975814"/>
          </a:xfrm>
        </p:spPr>
        <p:txBody>
          <a:bodyPr anchor="ctr">
            <a:noAutofit/>
          </a:bodyPr>
          <a:lstStyle>
            <a:lvl1pPr algn="ctr">
              <a:defRPr sz="3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0FB53-25B5-2246-80E1-D7D0211A0574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CONFIDENTIAL. </a:t>
            </a:r>
            <a:r>
              <a:rPr lang="en-US" sz="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2021 Lumen Technologies. All Rights Reserved.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7ADD47-AB10-294D-8E2F-DCAABCBB8F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440745" y="4683809"/>
            <a:ext cx="1642375" cy="42447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51932C2-B47E-164D-8378-7CABAAA1A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6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62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166327"/>
            <a:ext cx="8229599" cy="336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5BD6C-304F-6F4F-9AFA-F523AC7C70A4}"/>
              </a:ext>
            </a:extLst>
          </p:cNvPr>
          <p:cNvSpPr/>
          <p:nvPr userDrawn="1"/>
        </p:nvSpPr>
        <p:spPr>
          <a:xfrm>
            <a:off x="0" y="0"/>
            <a:ext cx="9144000" cy="185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0AEAA-E9B2-FB44-A85F-75D7146FAACD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CONFIDENTIAL. © 2021 Lumen Technologies.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401D8-6A50-264D-AD48-DCB690ADCB12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rcRect/>
          <a:stretch/>
        </p:blipFill>
        <p:spPr>
          <a:xfrm>
            <a:off x="7442162" y="4683974"/>
            <a:ext cx="1603374" cy="41439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D3AEA-2592-574C-845C-D50182E18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8" r:id="rId3"/>
    <p:sldLayoutId id="2147483662" r:id="rId4"/>
    <p:sldLayoutId id="2147483672" r:id="rId5"/>
    <p:sldLayoutId id="2147483679" r:id="rId6"/>
    <p:sldLayoutId id="2147483663" r:id="rId7"/>
    <p:sldLayoutId id="2147483681" r:id="rId8"/>
    <p:sldLayoutId id="2147483676" r:id="rId9"/>
    <p:sldLayoutId id="2147483664" r:id="rId10"/>
    <p:sldLayoutId id="2147483665" r:id="rId11"/>
    <p:sldLayoutId id="2147483666" r:id="rId12"/>
    <p:sldLayoutId id="2147483667" r:id="rId13"/>
    <p:sldLayoutId id="2147483675" r:id="rId14"/>
    <p:sldLayoutId id="2147483668" r:id="rId15"/>
    <p:sldLayoutId id="2147483669" r:id="rId16"/>
    <p:sldLayoutId id="2147483680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69863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SzPct val="70000"/>
        <a:buFont typeface="Monaco" pitchFamily="2" charset="77"/>
        <a:buChar char="⎻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68275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SzPct val="90000"/>
        <a:buFont typeface="STIXGeneral-Regular" pitchFamily="2" charset="2"/>
        <a:buChar char="⎯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SzPct val="90000"/>
        <a:buFont typeface="STIXGeneral-Regular" pitchFamily="2" charset="2"/>
        <a:buChar char="⎯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enturylink.sharepoint.com/:p:/r/sites/XLR8/_layouts/15/Doc.aspx?sourcedoc=%7B4FA4AFE2-D5B3-4187-9457-FE02D044471A%7D&amp;file=GitHub%20Branching%20Recommendations_v7.pptx&amp;action=edit&amp;mobileredirect=true" TargetMode="External"/><Relationship Id="rId2" Type="http://schemas.openxmlformats.org/officeDocument/2006/relationships/hyperlink" Target="https://centurylink.sharepoint.com/sites/XLR8/SitePages/Github-Branching-Strategies.aspx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03ED0F0-FDDF-AD4E-B571-1A4D95D46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382" y="2496064"/>
            <a:ext cx="7930038" cy="1156945"/>
          </a:xfrm>
        </p:spPr>
        <p:txBody>
          <a:bodyPr/>
          <a:lstStyle/>
          <a:p>
            <a:r>
              <a:rPr lang="en-US" dirty="0"/>
              <a:t>Branching Strategy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1C0CA-0C32-4B48-81F9-742CD0F8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81" y="1106872"/>
            <a:ext cx="7010031" cy="1361390"/>
          </a:xfrm>
        </p:spPr>
        <p:txBody>
          <a:bodyPr/>
          <a:lstStyle/>
          <a:p>
            <a:r>
              <a:rPr lang="en-US" dirty="0"/>
              <a:t>ETS .NET</a:t>
            </a:r>
          </a:p>
        </p:txBody>
      </p:sp>
    </p:spTree>
    <p:extLst>
      <p:ext uri="{BB962C8B-B14F-4D97-AF65-F5344CB8AC3E}">
        <p14:creationId xmlns:p14="http://schemas.microsoft.com/office/powerpoint/2010/main" val="326138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B542-6C77-422F-9542-8455B182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Strategy (I)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5264A4-16C4-460C-9DE4-8702CA61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66327"/>
            <a:ext cx="8229599" cy="33600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Pull requests</a:t>
            </a:r>
          </a:p>
          <a:p>
            <a:pPr lvl="1"/>
            <a:r>
              <a:rPr lang="en-US" dirty="0"/>
              <a:t>Pull request can be created from feature branches in forks or in the origin repository.</a:t>
            </a:r>
          </a:p>
          <a:p>
            <a:pPr lvl="1"/>
            <a:r>
              <a:rPr lang="en-US" dirty="0"/>
              <a:t>Using forks is considered a better practice than creating branches in the origin repository.</a:t>
            </a:r>
          </a:p>
          <a:p>
            <a:pPr lvl="1"/>
            <a:r>
              <a:rPr lang="en-US" dirty="0"/>
              <a:t>Pull requests are opened by default to the branch configured as default branch.</a:t>
            </a:r>
          </a:p>
          <a:p>
            <a:pPr lvl="1"/>
            <a:r>
              <a:rPr lang="en-US" dirty="0"/>
              <a:t>It's considered a best practice for feature branches to reflect somehow in its name the JIRA ticket associated to that feature.</a:t>
            </a:r>
          </a:p>
          <a:p>
            <a:pPr lvl="1"/>
            <a:r>
              <a:rPr lang="en-US" dirty="0"/>
              <a:t>Its mandatory to include the JIRA ticket associated to that feature in the pull request title.</a:t>
            </a:r>
          </a:p>
          <a:p>
            <a:pPr lvl="1"/>
            <a:endParaRPr lang="en-US" dirty="0"/>
          </a:p>
          <a:p>
            <a:r>
              <a:rPr lang="en-US" dirty="0"/>
              <a:t>Branch Strategy</a:t>
            </a:r>
          </a:p>
          <a:p>
            <a:pPr lvl="1"/>
            <a:r>
              <a:rPr lang="en-US" dirty="0"/>
              <a:t>release/${ETS_RELEASE_TARGET}--${ETS_ENVIRONMENT} =&gt; Will deploy to ${ETS_ENVIRONMENT} =&gt; Parallel master branches</a:t>
            </a:r>
          </a:p>
          <a:p>
            <a:pPr lvl="2"/>
            <a:r>
              <a:rPr lang="en-US" dirty="0"/>
              <a:t>ETS_RELEASE_TARGET : i.e., 2021-06</a:t>
            </a:r>
          </a:p>
          <a:p>
            <a:pPr lvl="2"/>
            <a:r>
              <a:rPr lang="en-US" dirty="0"/>
              <a:t>ETS_ENVIRONMENT: i.e., Dev, Test1…</a:t>
            </a:r>
          </a:p>
          <a:p>
            <a:pPr lvl="2"/>
            <a:r>
              <a:rPr lang="en-US" dirty="0"/>
              <a:t>Example: release/2021-06--Test1</a:t>
            </a:r>
          </a:p>
          <a:p>
            <a:pPr lvl="1"/>
            <a:r>
              <a:rPr lang="en-US" dirty="0"/>
              <a:t>release/prod =&gt; Will deploy to production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1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B542-6C77-422F-9542-8455B182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Strategy (II)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5264A4-16C4-460C-9DE4-8702CA61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66327"/>
            <a:ext cx="8229599" cy="3360021"/>
          </a:xfrm>
        </p:spPr>
        <p:txBody>
          <a:bodyPr>
            <a:normAutofit/>
          </a:bodyPr>
          <a:lstStyle/>
          <a:p>
            <a:r>
              <a:rPr lang="en-US" dirty="0"/>
              <a:t>Merge flow</a:t>
            </a:r>
          </a:p>
          <a:p>
            <a:pPr lvl="1"/>
            <a:r>
              <a:rPr lang="en-US" dirty="0"/>
              <a:t>Feature branches belonging to an ${ETS_RELEASE_TARGET} will be merged into release/${ETS_RELEASE_TARGET}--${ETS_ENVIRONMENT} branch.</a:t>
            </a:r>
          </a:p>
          <a:p>
            <a:pPr lvl="1"/>
            <a:r>
              <a:rPr lang="en-US" dirty="0"/>
              <a:t>In case a development environment its available promoting a branch from development environment to a test environment a pull request will be between those two branches (from development to test).</a:t>
            </a:r>
          </a:p>
          <a:p>
            <a:pPr lvl="1"/>
            <a:r>
              <a:rPr lang="en-US" dirty="0"/>
              <a:t>Once a release/${ETS_RELEASE_TARGET}--${ETS_ENVIRONMENT} branch is ready do be deployed to production it will be merged into release/prod branch.</a:t>
            </a:r>
          </a:p>
          <a:p>
            <a:r>
              <a:rPr lang="en-US" dirty="0"/>
              <a:t>Branch creation flow</a:t>
            </a:r>
          </a:p>
          <a:p>
            <a:pPr lvl="1"/>
            <a:r>
              <a:rPr lang="en-US" dirty="0"/>
              <a:t>Feature branches will be created from the release/${ETS_RELEASE_TARGET}--${ETS_ENVIRONMENT} branch.</a:t>
            </a:r>
          </a:p>
          <a:p>
            <a:pPr lvl="1"/>
            <a:r>
              <a:rPr lang="en-US" dirty="0"/>
              <a:t>release/${ETS_RELEASE_TARGET}--${ETS_ENVIRONMENT} will be created from release/prod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9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B542-6C77-422F-9542-8455B182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Strategy (III)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5264A4-16C4-460C-9DE4-8702CA61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66327"/>
            <a:ext cx="8229599" cy="3360021"/>
          </a:xfrm>
        </p:spPr>
        <p:txBody>
          <a:bodyPr>
            <a:normAutofit/>
          </a:bodyPr>
          <a:lstStyle/>
          <a:p>
            <a:r>
              <a:rPr lang="en-US" dirty="0"/>
              <a:t>Feature flow</a:t>
            </a:r>
          </a:p>
          <a:p>
            <a:pPr lvl="1"/>
            <a:r>
              <a:rPr lang="en-US" dirty="0"/>
              <a:t>Clone the origin repository or the fork.</a:t>
            </a:r>
          </a:p>
          <a:p>
            <a:pPr lvl="1"/>
            <a:r>
              <a:rPr lang="en-US" dirty="0"/>
              <a:t>Create a feature branch from the desired release/${ETS_RELEASE_TARGET}--${ETS_ENVIRONMENT} branch. Do the changes. Push the feature branch contents to the remote (fork or origin).</a:t>
            </a:r>
          </a:p>
          <a:p>
            <a:pPr lvl="1"/>
            <a:r>
              <a:rPr lang="en-US" dirty="0"/>
              <a:t>Open a Pull request against the source desired release/${ETS_RELEASE_TARGET}--${ETS_ENVIRONMENT} branch.</a:t>
            </a:r>
          </a:p>
          <a:p>
            <a:pPr lvl="1"/>
            <a:r>
              <a:rPr lang="en-US" dirty="0"/>
              <a:t>Merge the Pull request when ready to trigger a request to ETS to deploy to the associated environment.</a:t>
            </a:r>
          </a:p>
          <a:p>
            <a:pPr lvl="1"/>
            <a:r>
              <a:rPr lang="en-US" dirty="0"/>
              <a:t>Repeat until the release/${ETS_RELEASE_TARGET}--${ETS_ENVIRONMENT} branch contains all the needed features.</a:t>
            </a:r>
          </a:p>
          <a:p>
            <a:pPr lvl="1"/>
            <a:r>
              <a:rPr lang="en-US" dirty="0"/>
              <a:t>Open a Pull request from release/${ETS_RELEASE_TARGET}--${ETS_ENVIRONMENT} branch to release/prod to trigger a deploy to production.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6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B542-6C77-422F-9542-8455B182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D1827-0675-4503-9028-EAA4DBA32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66327"/>
            <a:ext cx="8229599" cy="3360021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https://centurylink.sharepoint.com/sites/XLR8/SitePages/Github-Branching-Strategies.aspx</a:t>
            </a:r>
            <a:endParaRPr lang="en-US" dirty="0"/>
          </a:p>
          <a:p>
            <a:r>
              <a:rPr lang="en-US" dirty="0">
                <a:hlinkClick r:id="rId3"/>
              </a:rPr>
              <a:t>https://centurylink.sharepoint.com/:p:/r/sites/XLR8/_layouts/15/Doc.aspx?sourcedoc=%7B4FA4AFE2-D5B3-4187-9457-FE02D044471A%7D&amp;file=GitHub%20Branching%20Recommendations_v7.pptx&amp;action=edit&amp;mobileredirect=true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umen1">
      <a:dk1>
        <a:srgbClr val="000000"/>
      </a:dk1>
      <a:lt1>
        <a:srgbClr val="FFFFFF"/>
      </a:lt1>
      <a:dk2>
        <a:srgbClr val="0075C9"/>
      </a:dk2>
      <a:lt2>
        <a:srgbClr val="EEEEEE"/>
      </a:lt2>
      <a:accent1>
        <a:srgbClr val="38C6F3"/>
      </a:accent1>
      <a:accent2>
        <a:srgbClr val="0075C9"/>
      </a:accent2>
      <a:accent3>
        <a:srgbClr val="0C9ED9"/>
      </a:accent3>
      <a:accent4>
        <a:srgbClr val="FF9E18"/>
      </a:accent4>
      <a:accent5>
        <a:srgbClr val="083076"/>
      </a:accent5>
      <a:accent6>
        <a:srgbClr val="EE7623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518</Words>
  <Application>Microsoft Office PowerPoint</Application>
  <PresentationFormat>On-screen Show (16:9)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Monaco</vt:lpstr>
      <vt:lpstr>STIXGeneral-Regular</vt:lpstr>
      <vt:lpstr>Office Theme</vt:lpstr>
      <vt:lpstr>ETS .NET</vt:lpstr>
      <vt:lpstr>Branch Strategy (I)</vt:lpstr>
      <vt:lpstr>Branch Strategy (II)</vt:lpstr>
      <vt:lpstr>Branch Strategy (III)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2021-07-18T13:38:34Z</dcterms:created>
  <dcterms:modified xsi:type="dcterms:W3CDTF">2021-07-20T16:36:23Z</dcterms:modified>
</cp:coreProperties>
</file>