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Arvo"/>
      <p:regular r:id="rId20"/>
      <p:bold r:id="rId21"/>
      <p:italic r:id="rId22"/>
      <p:boldItalic r:id="rId23"/>
    </p:embeddedFont>
    <p:embeddedFont>
      <p:font typeface="Roboto Condense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vo-regular.fntdata"/><Relationship Id="rId22" Type="http://schemas.openxmlformats.org/officeDocument/2006/relationships/font" Target="fonts/Arvo-italic.fntdata"/><Relationship Id="rId21" Type="http://schemas.openxmlformats.org/officeDocument/2006/relationships/font" Target="fonts/Arvo-bold.fntdata"/><Relationship Id="rId24" Type="http://schemas.openxmlformats.org/officeDocument/2006/relationships/font" Target="fonts/RobotoCondensed-regular.fntdata"/><Relationship Id="rId23" Type="http://schemas.openxmlformats.org/officeDocument/2006/relationships/font" Target="fonts/Arv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italic.fntdata"/><Relationship Id="rId25" Type="http://schemas.openxmlformats.org/officeDocument/2006/relationships/font" Target="fonts/RobotoCondensed-bold.fntdata"/><Relationship Id="rId27"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2</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goal is to predict total active power usage for each day over the next seven days.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This is a multi-step forecasting problem because it involves predicting multiple future time steps.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model should consider multiple input variables (multivariate) to forecast the daily power consumption.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This approach is more comprehensive as it takes into account various factors influencing power usage.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A model of this type could be helpful within the household in planning expenditures. It could also be helpful on the supply side for planning electricity demand for a specific household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rgbClr val="555555"/>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3</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2075259 data points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global_active_power</a:t>
            </a:r>
            <a:r>
              <a:rPr lang="en" sz="1000">
                <a:solidFill>
                  <a:schemeClr val="dk1"/>
                </a:solidFill>
              </a:rPr>
              <a:t>: The total active power consumed by the household (kilowatts).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global_reactive_power</a:t>
            </a:r>
            <a:r>
              <a:rPr lang="en" sz="1000">
                <a:solidFill>
                  <a:schemeClr val="dk1"/>
                </a:solidFill>
              </a:rPr>
              <a:t>: The total reactive power consumed by the household (kilowatts).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voltage</a:t>
            </a:r>
            <a:r>
              <a:rPr lang="en" sz="1000">
                <a:solidFill>
                  <a:schemeClr val="dk1"/>
                </a:solidFill>
              </a:rPr>
              <a:t>: Average voltage (volts).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global_intensity</a:t>
            </a:r>
            <a:r>
              <a:rPr lang="en" sz="1000">
                <a:solidFill>
                  <a:schemeClr val="dk1"/>
                </a:solidFill>
              </a:rPr>
              <a:t>: Average current intensity (amps).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sub_metering_1</a:t>
            </a:r>
            <a:r>
              <a:rPr lang="en" sz="1000">
                <a:solidFill>
                  <a:schemeClr val="dk1"/>
                </a:solidFill>
              </a:rPr>
              <a:t>: Active energy for kitchen (watt-hours of active energy).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sub_metering_2</a:t>
            </a:r>
            <a:r>
              <a:rPr lang="en" sz="1000">
                <a:solidFill>
                  <a:schemeClr val="dk1"/>
                </a:solidFill>
              </a:rPr>
              <a:t>: Active energy for laundry (watt-hours of active energy).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sub_metering_3</a:t>
            </a:r>
            <a:r>
              <a:rPr lang="en" sz="1000">
                <a:solidFill>
                  <a:schemeClr val="dk1"/>
                </a:solidFill>
              </a:rPr>
              <a:t>: Active energy for climate control systems (watt-hours of active energy).</a:t>
            </a:r>
            <a:endParaRPr sz="1000">
              <a:solidFill>
                <a:schemeClr val="dk1"/>
              </a:solidFill>
            </a:endParaRPr>
          </a:p>
          <a:p>
            <a:pPr indent="0" lvl="0" marL="0" rtl="0" algn="l">
              <a:lnSpc>
                <a:spcPct val="115000"/>
              </a:lnSpc>
              <a:spcBef>
                <a:spcPts val="1200"/>
              </a:spcBef>
              <a:spcAft>
                <a:spcPts val="0"/>
              </a:spcAft>
              <a:buNone/>
            </a:pPr>
            <a:r>
              <a:rPr b="1" lang="en" sz="1200">
                <a:solidFill>
                  <a:schemeClr val="dk1"/>
                </a:solidFill>
              </a:rPr>
              <a:t>A fourth sub-metering variable represents the remainder of the total active energy after accounting for the energy recorded by the first three sub-meters. This is calculated as:</a:t>
            </a:r>
            <a:endParaRPr b="1" sz="1200">
              <a:solidFill>
                <a:schemeClr val="dk1"/>
              </a:solidFill>
            </a:endParaRPr>
          </a:p>
          <a:p>
            <a:pPr indent="0" lvl="0" marL="0" rtl="0" algn="l">
              <a:lnSpc>
                <a:spcPct val="115000"/>
              </a:lnSpc>
              <a:spcBef>
                <a:spcPts val="200"/>
              </a:spcBef>
              <a:spcAft>
                <a:spcPts val="0"/>
              </a:spcAft>
              <a:buNone/>
            </a:pPr>
            <a:r>
              <a:rPr b="1" lang="en" sz="1200">
                <a:solidFill>
                  <a:schemeClr val="dk1"/>
                </a:solidFill>
              </a:rPr>
              <a:t>High correlation in a multivariate LSTM can lead to redundant information, increasing the risk of overfitting and making the model less efficient and interpretable.</a:t>
            </a:r>
            <a:endParaRPr b="1" sz="1200">
              <a:solidFill>
                <a:schemeClr val="dk1"/>
              </a:solidFill>
            </a:endParaRPr>
          </a:p>
          <a:p>
            <a:pPr indent="0" lvl="0" marL="0" rtl="0" algn="l">
              <a:lnSpc>
                <a:spcPct val="150000"/>
              </a:lnSpc>
              <a:spcBef>
                <a:spcPts val="200"/>
              </a:spcBef>
              <a:spcAft>
                <a:spcPts val="0"/>
              </a:spcAft>
              <a:buClr>
                <a:schemeClr val="dk1"/>
              </a:buClr>
              <a:buSzPts val="1100"/>
              <a:buFont typeface="Arial"/>
              <a:buNone/>
            </a:pPr>
            <a:r>
              <a:t/>
            </a:r>
            <a:endParaRPr sz="1150">
              <a:solidFill>
                <a:srgbClr val="555555"/>
              </a:solidFill>
            </a:endParaRPr>
          </a:p>
          <a:p>
            <a:pPr indent="0" lvl="0" marL="0" rtl="0" algn="l">
              <a:lnSpc>
                <a:spcPct val="115000"/>
              </a:lnSpc>
              <a:spcBef>
                <a:spcPts val="140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1cc7d101e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1cc7d101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4</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will use the first three years of data for training predictive models and the final year for evaluating models.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data in a given dataset will be divided into standard weeks. These are weeks that begin on a Sunday and end on a Saturday.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LSTMs (Long Short-Term Memory networks) are uniquely suited for multi-step time series forecasting due to their inherent ability to process sequence data, handle multivariate inputs efficiently, and directly map these inputs to a vector output representing multiple future time steps.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An encoder-decoder LSTM is a model comprised of two sub-models: one called the encoder that reads the input sequences and compresses it to a fixed-length internal representation, and an output model called the decoder that interprets the internal representation and uses it to predict the output sequence.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 popular approach has been to combine CNNs with LSTMs, where the CNN is as an encoder to learn features from sub-sequences of input data which are provided as time steps to an LSTM. This architecture is called a CNN - LSTM.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 power variation on the CNN LSTM architecture is the ConvLSTM that uses the convolutional reading of input subsequences directly within an LSTM’s units. This approach has proven very effective for time series classification and can be adapted for use in multi-step time series forecasting.</a:t>
            </a:r>
            <a:endParaRPr sz="1000">
              <a:solidFill>
                <a:schemeClr val="dk1"/>
              </a:solidFill>
            </a:endParaRPr>
          </a:p>
          <a:p>
            <a:pPr indent="0" lvl="0" marL="0" rtl="0" algn="l">
              <a:lnSpc>
                <a:spcPct val="150000"/>
              </a:lnSpc>
              <a:spcBef>
                <a:spcPts val="0"/>
              </a:spcBef>
              <a:spcAft>
                <a:spcPts val="0"/>
              </a:spcAft>
              <a:buNone/>
            </a:pPr>
            <a:r>
              <a:t/>
            </a:r>
            <a:endParaRPr sz="1150">
              <a:solidFill>
                <a:schemeClr val="dk1"/>
              </a:solidFill>
            </a:endParaRPr>
          </a:p>
          <a:p>
            <a:pPr indent="0" lvl="0" marL="0" rtl="0" algn="l">
              <a:lnSpc>
                <a:spcPct val="115000"/>
              </a:lnSpc>
              <a:spcBef>
                <a:spcPts val="1400"/>
              </a:spcBef>
              <a:spcAft>
                <a:spcPts val="0"/>
              </a:spcAft>
              <a:buNone/>
            </a:pPr>
            <a:r>
              <a:t/>
            </a:r>
            <a:endParaRPr sz="115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50">
              <a:solidFill>
                <a:schemeClr val="dk1"/>
              </a:solidFill>
            </a:endParaRPr>
          </a:p>
          <a:p>
            <a:pPr indent="0" lvl="0" marL="0" rtl="0" algn="l">
              <a:spcBef>
                <a:spcPts val="1400"/>
              </a:spcBef>
              <a:spcAft>
                <a:spcPts val="0"/>
              </a:spcAft>
              <a:buNone/>
            </a:pPr>
            <a:r>
              <a:t/>
            </a:r>
            <a:endParaRPr sz="1200">
              <a:solidFill>
                <a:srgbClr val="0F0F0F"/>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cc7d101e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cc7d101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555555"/>
              </a:solidFill>
            </a:endParaRPr>
          </a:p>
          <a:p>
            <a:pPr indent="0" lvl="0" marL="0" rtl="0" algn="l">
              <a:lnSpc>
                <a:spcPct val="115000"/>
              </a:lnSpc>
              <a:spcBef>
                <a:spcPts val="0"/>
              </a:spcBef>
              <a:spcAft>
                <a:spcPts val="0"/>
              </a:spcAft>
              <a:buNone/>
            </a:pPr>
            <a:r>
              <a:rPr lang="en" sz="1000">
                <a:solidFill>
                  <a:schemeClr val="dk1"/>
                </a:solidFill>
              </a:rPr>
              <a:t>5</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		Model Parameters</a:t>
            </a:r>
            <a:r>
              <a:rPr lang="en" sz="1000">
                <a:solidFill>
                  <a:schemeClr val="dk1"/>
                </a:solidFill>
              </a:rPr>
              <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Epochs</a:t>
            </a:r>
            <a:r>
              <a:rPr lang="en" sz="1000">
                <a:solidFill>
                  <a:schemeClr val="dk1"/>
                </a:solidFill>
              </a:rPr>
              <a:t>: Set to 20, indicating the number of times the entire training dataset will pass through the model.</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Batch Size</a:t>
            </a:r>
            <a:r>
              <a:rPr lang="en" sz="1000">
                <a:solidFill>
                  <a:schemeClr val="dk1"/>
                </a:solidFill>
              </a:rPr>
              <a:t>: Defined as 16, this is the number of samples processed before the model is updated.</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Verbosity</a:t>
            </a:r>
            <a:r>
              <a:rPr lang="en" sz="1000">
                <a:solidFill>
                  <a:schemeClr val="dk1"/>
                </a:solidFill>
              </a:rPr>
              <a:t>: Set to 0 for silent mode during training.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Input and Output Shapes</a:t>
            </a:r>
            <a:r>
              <a:rPr lang="en" sz="1000">
                <a:solidFill>
                  <a:schemeClr val="dk1"/>
                </a:solidFill>
              </a:rPr>
              <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Time Steps (n_timesteps)</a:t>
            </a:r>
            <a:r>
              <a:rPr lang="en" sz="1000">
                <a:solidFill>
                  <a:schemeClr val="dk1"/>
                </a:solidFill>
              </a:rPr>
              <a:t> and </a:t>
            </a:r>
            <a:r>
              <a:rPr b="1" lang="en" sz="1000">
                <a:solidFill>
                  <a:schemeClr val="dk1"/>
                </a:solidFill>
              </a:rPr>
              <a:t>Features (n_features)</a:t>
            </a:r>
            <a:r>
              <a:rPr lang="en" sz="1000">
                <a:solidFill>
                  <a:schemeClr val="dk1"/>
                </a:solidFill>
              </a:rPr>
              <a:t> are derived from train_x.</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Output Shape (n_outputs)</a:t>
            </a:r>
            <a:r>
              <a:rPr lang="en" sz="1000">
                <a:solidFill>
                  <a:schemeClr val="dk1"/>
                </a:solidFill>
              </a:rPr>
              <a:t> is obtained from train_y.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Output Reshaping</a:t>
            </a:r>
            <a:r>
              <a:rPr lang="en" sz="1000">
                <a:solidFill>
                  <a:schemeClr val="dk1"/>
                </a:solidFill>
              </a:rPr>
              <a:t>: The output data train_y is reshaped to [samples, timesteps, features] to align with LSTM requirements.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Model Architecture</a:t>
            </a:r>
            <a:r>
              <a:rPr lang="en" sz="1000">
                <a:solidFill>
                  <a:schemeClr val="dk1"/>
                </a:solidFill>
              </a:rPr>
              <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Initial LSTM Layer</a:t>
            </a:r>
            <a:r>
              <a:rPr lang="en" sz="1000">
                <a:solidFill>
                  <a:schemeClr val="dk1"/>
                </a:solidFill>
              </a:rPr>
              <a:t>: 200 units with 'relu' activation, processing input shaped as [time steps, features].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Repeat Vector</a:t>
            </a:r>
            <a:r>
              <a:rPr lang="en" sz="1000">
                <a:solidFill>
                  <a:schemeClr val="dk1"/>
                </a:solidFill>
              </a:rPr>
              <a:t>: Repeats the input n_output times.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Second LSTM Layer</a:t>
            </a:r>
            <a:r>
              <a:rPr lang="en" sz="1000">
                <a:solidFill>
                  <a:schemeClr val="dk1"/>
                </a:solidFill>
              </a:rPr>
              <a:t>: Another 200 units with 'relu' activation, returning sequences for further processing.</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 sz="1000">
                <a:solidFill>
                  <a:schemeClr val="dk1"/>
                </a:solidFill>
              </a:rPr>
              <a:t>TimeDistributed Dense Layers</a:t>
            </a:r>
            <a:r>
              <a:rPr lang="en" sz="1000">
                <a:solidFill>
                  <a:schemeClr val="dk1"/>
                </a:solidFill>
              </a:rPr>
              <a:t>: First with 100 units (relu activation), followed by a final dense layer with 1 unit for output.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Compilation and Loss Function</a:t>
            </a:r>
            <a:r>
              <a:rPr lang="en" sz="1000">
                <a:solidFill>
                  <a:schemeClr val="dk1"/>
                </a:solidFill>
              </a:rPr>
              <a:t>: The model is compiled with the 'adam' optimizer and 'mse' (mean squared error) as the loss function.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Model Training</a:t>
            </a:r>
            <a:r>
              <a:rPr lang="en" sz="1000">
                <a:solidFill>
                  <a:schemeClr val="dk1"/>
                </a:solidFill>
              </a:rPr>
              <a:t>: The model is trained using the prepared train_x and train_y, with the specified epochs and batch size.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		Model Output</a:t>
            </a:r>
            <a:r>
              <a:rPr lang="en" sz="1000">
                <a:solidFill>
                  <a:schemeClr val="dk1"/>
                </a:solidFill>
              </a:rPr>
              <a:t>: The final slide can show the model’s architecture or an example of predictions made by the model, demonstrating its practical application.</a:t>
            </a:r>
            <a:endParaRPr sz="1000">
              <a:solidFill>
                <a:schemeClr val="dk1"/>
              </a:solidFill>
            </a:endParaRPr>
          </a:p>
          <a:p>
            <a:pPr indent="0" lvl="0" marL="0" rtl="0" algn="l">
              <a:spcBef>
                <a:spcPts val="1200"/>
              </a:spcBef>
              <a:spcAft>
                <a:spcPts val="0"/>
              </a:spcAft>
              <a:buNone/>
            </a:pPr>
            <a:r>
              <a:t/>
            </a:r>
            <a:endParaRPr sz="900">
              <a:solidFill>
                <a:srgbClr val="CE0000"/>
              </a:solidFill>
              <a:latin typeface="Courier New"/>
              <a:ea typeface="Courier New"/>
              <a:cs typeface="Courier New"/>
              <a:sym typeface="Courier Ne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1cc7d101e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1cc7d10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1. Model Overview:</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Our approach combines Convolutional Neural Networks (CNN) with Long Short-Term Memory (LSTM) networks in an Encoder-Decoder architecture.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CNN acts as the encoder, automatically learning salient features from the univariate time series input.</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2. Data Preprocessing:</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We're using daily total power consumption data, structured as sequences of 14 days.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CNN reads across these sequences, identifying important features, which are then interpreted by the LSTM decoder.</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3. Model Architecture:</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CNN encoder consists of two convolutional layers followed by max pooling to capture spatial patterns efficiently.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flattened output serves as input to the LSTM decoder, which processes the temporal dependencies in the sequence.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4. Expected Impact on Results:</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By leveraging both spatial and temporal information, our model is expected to capture complex patterns in the time series.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hybrid CNN-LSTM architecture aims to enhance the model's understanding of the underlying data dynamics.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5. Training Details:</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is trained for 20 epochs with a batch size of 16.</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use the mean squared error (MSE) loss function and the Adam optimizer for training.</a:t>
            </a:r>
            <a:br>
              <a:rPr lang="en" sz="1200">
                <a:solidFill>
                  <a:schemeClr val="dk1"/>
                </a:solidFill>
                <a:latin typeface="Roboto"/>
                <a:ea typeface="Roboto"/>
                <a:cs typeface="Roboto"/>
                <a:sym typeface="Roboto"/>
              </a:rPr>
            </a:br>
            <a:br>
              <a:rPr lang="en" sz="1200">
                <a:solidFill>
                  <a:schemeClr val="dk1"/>
                </a:solidFill>
                <a:latin typeface="Roboto"/>
                <a:ea typeface="Roboto"/>
                <a:cs typeface="Roboto"/>
                <a:sym typeface="Roboto"/>
              </a:rPr>
            </a:b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*****More on model arch and role of each layer:</a:t>
            </a:r>
            <a:endParaRPr sz="1200">
              <a:solidFill>
                <a:schemeClr val="dk1"/>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sz="1650">
                <a:solidFill>
                  <a:schemeClr val="dk1"/>
                </a:solidFill>
                <a:latin typeface="Times New Roman"/>
                <a:ea typeface="Times New Roman"/>
                <a:cs typeface="Times New Roman"/>
                <a:sym typeface="Times New Roman"/>
              </a:rPr>
              <a:t>1. Input Layer:</a:t>
            </a:r>
            <a:endParaRPr b="1" sz="165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200">
                <a:solidFill>
                  <a:schemeClr val="dk1"/>
                </a:solidFill>
                <a:latin typeface="Times New Roman"/>
                <a:ea typeface="Times New Roman"/>
                <a:cs typeface="Times New Roman"/>
                <a:sym typeface="Times New Roman"/>
              </a:rPr>
              <a:t>Description: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input to the model consists of univariate time series data representing daily total power consumption.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Each data point in the time series corresponds to the power consumed on a specific day.</a:t>
            </a:r>
            <a:endParaRPr sz="1200">
              <a:solidFill>
                <a:schemeClr val="dk1"/>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sz="1650">
                <a:solidFill>
                  <a:schemeClr val="dk1"/>
                </a:solidFill>
                <a:latin typeface="Times New Roman"/>
                <a:ea typeface="Times New Roman"/>
                <a:cs typeface="Times New Roman"/>
                <a:sym typeface="Times New Roman"/>
              </a:rPr>
              <a:t>2. Convolutional Neural Network (CNN) Encoder:</a:t>
            </a:r>
            <a:endParaRPr b="1" sz="165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a. First Convolutional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Convolution Operation: The layer performs convolution operations on the input sequence.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Filters and Kernel Size: 64 filters are applied to the input sequence, each with a kernel size of 3 time steps.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Activation Function: The Rectified Linear Unit (ReLU) activation function is applied element-wise.</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lang="en" sz="1200">
                <a:solidFill>
                  <a:schemeClr val="dk1"/>
                </a:solidFill>
                <a:latin typeface="Times New Roman"/>
                <a:ea typeface="Times New Roman"/>
                <a:cs typeface="Times New Roman"/>
                <a:sym typeface="Times New Roman"/>
              </a:rPr>
              <a:t>b. Second Convolutional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Convolution Operation: Similar to the first layer, this layer further captures spatial patterns.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Filters and Kernel Size: Again, 64 filters with a kernel size of 3 are applied.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Activation Function: ReLU is applied.</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lang="en" sz="1200">
                <a:solidFill>
                  <a:schemeClr val="dk1"/>
                </a:solidFill>
                <a:latin typeface="Times New Roman"/>
                <a:ea typeface="Times New Roman"/>
                <a:cs typeface="Times New Roman"/>
                <a:sym typeface="Times New Roman"/>
              </a:rPr>
              <a:t>c. Max Pooling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Pooling Operation: The layer performs max pooling, reducing the spatial dimensions of the feature maps.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Pool Size: A pooling window of size 2 is used, keeping the maximum value within each window.</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lang="en" sz="1200">
                <a:solidFill>
                  <a:schemeClr val="dk1"/>
                </a:solidFill>
                <a:latin typeface="Times New Roman"/>
                <a:ea typeface="Times New Roman"/>
                <a:cs typeface="Times New Roman"/>
                <a:sym typeface="Times New Roman"/>
              </a:rPr>
              <a:t>d. Flatten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Transformation: The flattened layer transforms the 2D feature maps into a 1D vector.</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Output: This vector serves as the compressed representation of the spatial features extracted by the CNN encoder.</a:t>
            </a:r>
            <a:endParaRPr sz="1200">
              <a:solidFill>
                <a:schemeClr val="dk1"/>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sz="1650">
                <a:solidFill>
                  <a:schemeClr val="dk1"/>
                </a:solidFill>
                <a:latin typeface="Times New Roman"/>
                <a:ea typeface="Times New Roman"/>
                <a:cs typeface="Times New Roman"/>
                <a:sym typeface="Times New Roman"/>
              </a:rPr>
              <a:t>3. Long Short-Term Memory (LSTM) Decoder:</a:t>
            </a:r>
            <a:endParaRPr b="1" sz="165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a. RepeatVector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Replication: The RepeatVector layer replicates the flattened vector to match the desired number of time steps for the output sequence.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Output: This repetition prepares the data for input into the LSTM layer.</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lang="en" sz="1200">
                <a:solidFill>
                  <a:schemeClr val="dk1"/>
                </a:solidFill>
                <a:latin typeface="Times New Roman"/>
                <a:ea typeface="Times New Roman"/>
                <a:cs typeface="Times New Roman"/>
                <a:sym typeface="Times New Roman"/>
              </a:rPr>
              <a:t>b. LSTM Layer: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Temporal Dependency Processing: The LSTM layer processes the input sequence, capturing temporal dependencies and patterns.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Number of Units: 200 LSTM units are used.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Activation Function: ReLU is applied, introducing non-linearity to the model.</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Times New Roman"/>
                <a:ea typeface="Times New Roman"/>
                <a:cs typeface="Times New Roman"/>
                <a:sym typeface="Times New Roman"/>
              </a:rPr>
              <a:t>Return Sequences: Set to </a:t>
            </a:r>
            <a:r>
              <a:rPr lang="en" sz="1050">
                <a:solidFill>
                  <a:srgbClr val="188038"/>
                </a:solidFill>
                <a:latin typeface="Times New Roman"/>
                <a:ea typeface="Times New Roman"/>
                <a:cs typeface="Times New Roman"/>
                <a:sym typeface="Times New Roman"/>
              </a:rPr>
              <a:t>True</a:t>
            </a:r>
            <a:r>
              <a:rPr lang="en" sz="1200">
                <a:solidFill>
                  <a:schemeClr val="dk1"/>
                </a:solidFill>
                <a:latin typeface="Times New Roman"/>
                <a:ea typeface="Times New Roman"/>
                <a:cs typeface="Times New Roman"/>
                <a:sym typeface="Times New Roman"/>
              </a:rPr>
              <a:t> to return sequences, as we are dealing with sequence-to-sequence forecasting.</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lang="en" sz="1200">
                <a:solidFill>
                  <a:schemeClr val="dk1"/>
                </a:solidFill>
                <a:latin typeface="Times New Roman"/>
                <a:ea typeface="Times New Roman"/>
                <a:cs typeface="Times New Roman"/>
                <a:sym typeface="Times New Roman"/>
              </a:rPr>
              <a:t>c. TimeDistributed Dense Layers: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Dense Layer: Two TimeDistributed Dense layers follow the LSTM layer.</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Activation Function: ReLU is applied to the first Dense layer, introducing non-linearity.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Output Layer Activation: Linear activation is used in the final Dense layer.</a:t>
            </a:r>
            <a:endParaRPr sz="1200">
              <a:solidFill>
                <a:schemeClr val="dk1"/>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sz="1650">
                <a:solidFill>
                  <a:schemeClr val="dk1"/>
                </a:solidFill>
                <a:latin typeface="Times New Roman"/>
                <a:ea typeface="Times New Roman"/>
                <a:cs typeface="Times New Roman"/>
                <a:sym typeface="Times New Roman"/>
              </a:rPr>
              <a:t>4. Model Output:</a:t>
            </a:r>
            <a:endParaRPr b="1" sz="165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200">
                <a:solidFill>
                  <a:schemeClr val="dk1"/>
                </a:solidFill>
                <a:latin typeface="Times New Roman"/>
                <a:ea typeface="Times New Roman"/>
                <a:cs typeface="Times New Roman"/>
                <a:sym typeface="Times New Roman"/>
              </a:rPr>
              <a:t>Task: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Output Prediction: The final output is a sequence of predicted values for the future time steps.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Training Objective: The model is trained to minimize the Mean Squared Error (MSE) loss between the predicted and actual values.</a:t>
            </a:r>
            <a:endParaRPr sz="1200">
              <a:solidFill>
                <a:schemeClr val="dk1"/>
              </a:solidFill>
              <a:latin typeface="Times New Roman"/>
              <a:ea typeface="Times New Roman"/>
              <a:cs typeface="Times New Roman"/>
              <a:sym typeface="Times New Roman"/>
            </a:endParaRPr>
          </a:p>
          <a:p>
            <a:pPr indent="0" lvl="0" marL="0" rtl="0" algn="l">
              <a:lnSpc>
                <a:spcPct val="160000"/>
              </a:lnSpc>
              <a:spcBef>
                <a:spcPts val="1500"/>
              </a:spcBef>
              <a:spcAft>
                <a:spcPts val="0"/>
              </a:spcAft>
              <a:buNone/>
            </a:pPr>
            <a:r>
              <a:rPr b="1" lang="en" sz="1650">
                <a:solidFill>
                  <a:schemeClr val="dk1"/>
                </a:solidFill>
                <a:latin typeface="Times New Roman"/>
                <a:ea typeface="Times New Roman"/>
                <a:cs typeface="Times New Roman"/>
                <a:sym typeface="Times New Roman"/>
              </a:rPr>
              <a:t>Summary:</a:t>
            </a:r>
            <a:endParaRPr b="1" sz="1650">
              <a:solidFill>
                <a:schemeClr val="dk1"/>
              </a:solidFill>
              <a:latin typeface="Times New Roman"/>
              <a:ea typeface="Times New Roman"/>
              <a:cs typeface="Times New Roman"/>
              <a:sym typeface="Times New Roman"/>
            </a:endParaRPr>
          </a:p>
          <a:p>
            <a:pPr indent="-228600" lvl="0" marL="457200" rtl="0" algn="l">
              <a:lnSpc>
                <a:spcPct val="115000"/>
              </a:lnSpc>
              <a:spcBef>
                <a:spcPts val="40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CNN Encoder: Captures spatial patterns and features from the input sequence.</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LSTM Decoder: Processes temporal dependencies and generates predictions.</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200"/>
              <a:buFont typeface="Times New Roman"/>
              <a:buNone/>
            </a:pPr>
            <a:r>
              <a:rPr lang="en" sz="1200">
                <a:solidFill>
                  <a:schemeClr val="dk1"/>
                </a:solidFill>
                <a:latin typeface="Times New Roman"/>
                <a:ea typeface="Times New Roman"/>
                <a:cs typeface="Times New Roman"/>
                <a:sym typeface="Times New Roman"/>
              </a:rPr>
              <a:t>Output Layer: Produces a sequence of predicted values.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200">
                <a:solidFill>
                  <a:schemeClr val="dk1"/>
                </a:solidFill>
                <a:latin typeface="Times New Roman"/>
                <a:ea typeface="Times New Roman"/>
                <a:cs typeface="Times New Roman"/>
                <a:sym typeface="Times New Roman"/>
              </a:rPr>
              <a:t>The combined architecture is trained end-to-end to effectively learn and forecast the future power consumption based on historical data. The interplay between the CNN and LSTM layers allows the model to capture both spatial and temporal dependencies in the univariate time series.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Roboto"/>
              <a:buChar char="●"/>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1cc7d101e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1cc7d10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555555"/>
                </a:solidFill>
                <a:highlight>
                  <a:srgbClr val="FFFFFF"/>
                </a:highlight>
              </a:rPr>
              <a:t>Unlike an LSTM that reads the data in directly in order to calculate internal state and state transitions, and unlike the CNN-LSTM that is interpreting the output from CNN models, the ConvLSTM is using convolutions directly as part of reading input into the LSTM units themselves.</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150">
                <a:solidFill>
                  <a:srgbClr val="555555"/>
                </a:solidFill>
                <a:highlight>
                  <a:srgbClr val="FFFFFF"/>
                </a:highlight>
              </a:rPr>
              <a:t>We are working with a one-dimensional sequence of total power consumption, which we can interpret as one row with 14 columns, if we assume that we are using two weeks of data as input.</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150">
                <a:solidFill>
                  <a:srgbClr val="555555"/>
                </a:solidFill>
                <a:highlight>
                  <a:srgbClr val="FFFFFF"/>
                </a:highlight>
              </a:rPr>
              <a:t>For the ConvLSTM, this would be a single read: that is, the LSTM would read one time step of 14 days and perform a convolution across those time steps.</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150">
                <a:solidFill>
                  <a:srgbClr val="555555"/>
                </a:solidFill>
                <a:highlight>
                  <a:srgbClr val="FFFFFF"/>
                </a:highlight>
              </a:rPr>
              <a:t>This is not ideal.</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150">
                <a:solidFill>
                  <a:srgbClr val="555555"/>
                </a:solidFill>
                <a:highlight>
                  <a:srgbClr val="FFFFFF"/>
                </a:highlight>
              </a:rPr>
              <a:t>Instead, we can split the 14 days into two subsequences with a length of seven days. The ConvLSTM can then read across the two time steps and perform the CNN process on the seven days of data within each.</a:t>
            </a:r>
            <a:endParaRPr sz="1150">
              <a:solidFill>
                <a:srgbClr val="555555"/>
              </a:solidFill>
              <a:highlight>
                <a:srgbClr val="FFFFFF"/>
              </a:highlight>
            </a:endParaRPr>
          </a:p>
          <a:p>
            <a:pPr indent="0" lvl="0" marL="0" rtl="0" algn="l">
              <a:lnSpc>
                <a:spcPct val="150000"/>
              </a:lnSpc>
              <a:spcBef>
                <a:spcPts val="1400"/>
              </a:spcBef>
              <a:spcAft>
                <a:spcPts val="0"/>
              </a:spcAft>
              <a:buNone/>
            </a:pPr>
            <a:r>
              <a:rPr lang="en" sz="1150">
                <a:solidFill>
                  <a:srgbClr val="555555"/>
                </a:solidFill>
                <a:highlight>
                  <a:srgbClr val="FFFFFF"/>
                </a:highlight>
              </a:rPr>
              <a:t>For this chosen framing of the problem, the input for the ConvLSTM2D would therefore be:</a:t>
            </a:r>
            <a:endParaRPr sz="1150">
              <a:solidFill>
                <a:srgbClr val="555555"/>
              </a:solidFill>
              <a:highlight>
                <a:srgbClr val="FFFFFF"/>
              </a:highlight>
            </a:endParaRPr>
          </a:p>
          <a:p>
            <a:pPr indent="-301625" lvl="0" marL="457200" rtl="0" algn="l">
              <a:lnSpc>
                <a:spcPct val="115000"/>
              </a:lnSpc>
              <a:spcBef>
                <a:spcPts val="1400"/>
              </a:spcBef>
              <a:spcAft>
                <a:spcPts val="0"/>
              </a:spcAft>
              <a:buClr>
                <a:srgbClr val="555555"/>
              </a:buClr>
              <a:buSzPts val="1150"/>
              <a:buChar char="●"/>
            </a:pPr>
            <a:r>
              <a:rPr b="1" lang="en" sz="1150">
                <a:solidFill>
                  <a:srgbClr val="555555"/>
                </a:solidFill>
                <a:highlight>
                  <a:srgbClr val="FFFFFF"/>
                </a:highlight>
              </a:rPr>
              <a:t>Samples</a:t>
            </a:r>
            <a:r>
              <a:rPr lang="en" sz="1150">
                <a:solidFill>
                  <a:srgbClr val="555555"/>
                </a:solidFill>
                <a:highlight>
                  <a:srgbClr val="FFFFFF"/>
                </a:highlight>
              </a:rPr>
              <a:t>: n, for the number of examples in the training dataset.</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Time</a:t>
            </a:r>
            <a:r>
              <a:rPr lang="en" sz="1150">
                <a:solidFill>
                  <a:srgbClr val="555555"/>
                </a:solidFill>
                <a:highlight>
                  <a:srgbClr val="FFFFFF"/>
                </a:highlight>
              </a:rPr>
              <a:t>: 2, for the two subsequences that we split a window of 14 days into.</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Rows</a:t>
            </a:r>
            <a:r>
              <a:rPr lang="en" sz="1150">
                <a:solidFill>
                  <a:srgbClr val="555555"/>
                </a:solidFill>
                <a:highlight>
                  <a:srgbClr val="FFFFFF"/>
                </a:highlight>
              </a:rPr>
              <a:t>: 1, for the one-dimensional shape of each subsequence.</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Columns</a:t>
            </a:r>
            <a:r>
              <a:rPr lang="en" sz="1150">
                <a:solidFill>
                  <a:srgbClr val="555555"/>
                </a:solidFill>
                <a:highlight>
                  <a:srgbClr val="FFFFFF"/>
                </a:highlight>
              </a:rPr>
              <a:t>: 7, for the seven days in each subsequence.</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Channels</a:t>
            </a:r>
            <a:r>
              <a:rPr lang="en" sz="1150">
                <a:solidFill>
                  <a:srgbClr val="555555"/>
                </a:solidFill>
                <a:highlight>
                  <a:srgbClr val="FFFFFF"/>
                </a:highlight>
              </a:rPr>
              <a:t>: 1, for the single feature that we are working with as input.</a:t>
            </a:r>
            <a:endParaRPr sz="1150">
              <a:solidFill>
                <a:srgbClr val="555555"/>
              </a:solidFill>
              <a:highlight>
                <a:srgbClr val="FFFFFF"/>
              </a:highlight>
            </a:endParaRPr>
          </a:p>
          <a:p>
            <a:pPr indent="0" lvl="0" marL="0" rtl="0" algn="l">
              <a:lnSpc>
                <a:spcPct val="150000"/>
              </a:lnSpc>
              <a:spcBef>
                <a:spcPts val="1100"/>
              </a:spcBef>
              <a:spcAft>
                <a:spcPts val="0"/>
              </a:spcAft>
              <a:buNone/>
            </a:pPr>
            <a:r>
              <a:rPr lang="en" sz="1150">
                <a:solidFill>
                  <a:srgbClr val="555555"/>
                </a:solidFill>
                <a:highlight>
                  <a:srgbClr val="FFFFFF"/>
                </a:highlight>
              </a:rPr>
              <a:t>We can then define the encoder as a ConvLSTM hidden layer followed by a flatten layer ready for decoding.</a:t>
            </a:r>
            <a:endParaRPr sz="1150">
              <a:solidFill>
                <a:srgbClr val="555555"/>
              </a:solidFill>
              <a:highlight>
                <a:srgbClr val="FFFFFF"/>
              </a:highlight>
            </a:endParaRPr>
          </a:p>
          <a:p>
            <a:pPr indent="0" lvl="0" marL="0" rtl="0" algn="l">
              <a:lnSpc>
                <a:spcPct val="150000"/>
              </a:lnSpc>
              <a:spcBef>
                <a:spcPts val="1400"/>
              </a:spcBef>
              <a:spcAft>
                <a:spcPts val="0"/>
              </a:spcAft>
              <a:buNone/>
            </a:pPr>
            <a:r>
              <a:t/>
            </a:r>
            <a:endParaRPr sz="1150">
              <a:solidFill>
                <a:srgbClr val="555555"/>
              </a:solidFill>
              <a:highlight>
                <a:srgbClr val="FFFFFF"/>
              </a:highlight>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Today, I'll introduce an innovative approach to multi-step time series forecasting using theConvLSTM. This model uniquely combines the spatial feature extraction capabilities of CNNs with the temporal sequencing strength of LSTMs. Our focus is on 1D sequence data, specifically power consumption, which we handle through a five-dimensional input structure. This structure includes samples, timesteps, and channels, tailored to fit our data's characteristics.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In our model configuration, we use the ConvLSTM2D layer. This layer is a powerhouse, performing convolutions within LSTM units, enabling our model to learn complex spatio-temporal patterns. The architecture of our model is a blend of ConvLSTM2D and traditional LSTM layers, with additional layers like Flatten and TimeDistributed to process the data effectively for multi-step forecasting.</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A critical aspect of our approach is data preparation. We reshape our data into subsequences, fitting the model's input requirements. This preparation is key to capturing the nuances of power consumption over time. Finally, our forecast function is fine-tuned to leverage this reshaped data, ensuring accurate and reliable predictions. This ConvLSTM model is not just a step forward—it's a leap in time series forecasting, blending spatial and temporal analysis for unprecedented insight and accuracy.</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1150">
              <a:solidFill>
                <a:srgbClr val="555555"/>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000">
                <a:solidFill>
                  <a:schemeClr val="dk1"/>
                </a:solidFill>
              </a:rPr>
              <a:t>This innovative model combines the best of two worlds - the spatial feature extraction of CNNs and the time sequencing abilities of LSTMs. We're focusing on one-dimensional data like power consumption, using a special input format that includes samples, timesteps, and channels, tailored for our specific data. At the core of our model is the ConvLSTM2D layer. This layer is key because it performs convolutions right inside the LSTM units. This means our model can learn complex patterns that change over both space and time. The architecture of our model includes both ConvLSTM2D and regular LSTM layers, along with Flatten and TimeDistributed layers to effectively handle multi-step forecasting. One important part of our process is how we prepare our data. We reshape our power consumption data into smaller parts that fit the model's needs. This is crucial for accurately capturing how power usage changes over time and ensuring our predictions are both precise and dependable.</a:t>
            </a:r>
            <a:endParaRPr sz="1000">
              <a:solidFill>
                <a:schemeClr val="dk1"/>
              </a:solidFill>
            </a:endParaRPr>
          </a:p>
          <a:p>
            <a:pPr indent="0" lvl="0" marL="0" rtl="0" algn="l">
              <a:lnSpc>
                <a:spcPct val="150000"/>
              </a:lnSpc>
              <a:spcBef>
                <a:spcPts val="0"/>
              </a:spcBef>
              <a:spcAft>
                <a:spcPts val="0"/>
              </a:spcAft>
              <a:buNone/>
            </a:pPr>
            <a:r>
              <a:t/>
            </a:r>
            <a:endParaRPr sz="1150">
              <a:solidFill>
                <a:srgbClr val="555555"/>
              </a:solidFill>
              <a:highlight>
                <a:srgbClr val="FFFFFF"/>
              </a:highlight>
            </a:endParaRPr>
          </a:p>
          <a:p>
            <a:pPr indent="0" lvl="0" marL="0" rtl="0" algn="l">
              <a:lnSpc>
                <a:spcPct val="150000"/>
              </a:lnSpc>
              <a:spcBef>
                <a:spcPts val="1400"/>
              </a:spcBef>
              <a:spcAft>
                <a:spcPts val="1400"/>
              </a:spcAft>
              <a:buNone/>
            </a:pPr>
            <a:r>
              <a:t/>
            </a:r>
            <a:endParaRPr sz="1150">
              <a:solidFill>
                <a:srgbClr val="55555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cc7d101e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cc7d101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will be using several evaluation metrics  to check how good our forecasts are: Mean Absolute Error for average errors, Root Mean Squared Error for pointing out impact of outliers, Mean Absolute Percentage Error to tell us about the relative errors (errors compared to real values), Symmetric Mean Absolute Percentage Error for handling of zero values, and R-squared for overall predictive power. As you can see these are the per day RMSE plots for  Encoder-Decoder LSTM and CNN-LSTM models.</a:t>
            </a:r>
            <a:endParaRPr sz="1000">
              <a:solidFill>
                <a:schemeClr val="dk1"/>
              </a:solidFill>
            </a:endParaRPr>
          </a:p>
          <a:p>
            <a:pPr indent="0" lvl="0" marL="0" rtl="0" algn="l">
              <a:spcBef>
                <a:spcPts val="0"/>
              </a:spcBef>
              <a:spcAft>
                <a:spcPts val="0"/>
              </a:spcAft>
              <a:buNone/>
            </a:pPr>
            <a:r>
              <a:t/>
            </a:r>
            <a:endParaRPr sz="1200">
              <a:solidFill>
                <a:srgbClr val="ECECF1"/>
              </a:solidFill>
              <a:highlight>
                <a:srgbClr val="343541"/>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d2b74ece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d2b74ec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 name="Shape 9"/>
        <p:cNvGrpSpPr/>
        <p:nvPr/>
      </p:nvGrpSpPr>
      <p:grpSpPr>
        <a:xfrm>
          <a:off x="0" y="0"/>
          <a:ext cx="0" cy="0"/>
          <a:chOff x="0" y="0"/>
          <a:chExt cx="0" cy="0"/>
        </a:xfrm>
      </p:grpSpPr>
      <p:grpSp>
        <p:nvGrpSpPr>
          <p:cNvPr id="10" name="Google Shape;10;p2"/>
          <p:cNvGrpSpPr/>
          <p:nvPr/>
        </p:nvGrpSpPr>
        <p:grpSpPr>
          <a:xfrm>
            <a:off x="0" y="-7088"/>
            <a:ext cx="8661398" cy="5150588"/>
            <a:chOff x="0" y="-7088"/>
            <a:chExt cx="8661398" cy="5150588"/>
          </a:xfrm>
        </p:grpSpPr>
        <p:sp>
          <p:nvSpPr>
            <p:cNvPr id="11" name="Google Shape;11;p2"/>
            <p:cNvSpPr/>
            <p:nvPr/>
          </p:nvSpPr>
          <p:spPr>
            <a:xfrm>
              <a:off x="0" y="0"/>
              <a:ext cx="3525000" cy="5143500"/>
            </a:xfrm>
            <a:prstGeom prst="rect">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rot="10800000">
              <a:off x="3517898" y="-7088"/>
              <a:ext cx="5143500" cy="5143500"/>
            </a:xfrm>
            <a:prstGeom prst="rtTriangle">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3" name="Google Shape;13;p2"/>
          <p:cNvGrpSpPr/>
          <p:nvPr/>
        </p:nvGrpSpPr>
        <p:grpSpPr>
          <a:xfrm flipH="1" rot="10800000">
            <a:off x="1" y="1090763"/>
            <a:ext cx="8847502" cy="2961975"/>
            <a:chOff x="-8178042" y="-4493254"/>
            <a:chExt cx="19483597" cy="6522736"/>
          </a:xfrm>
        </p:grpSpPr>
        <p:sp>
          <p:nvSpPr>
            <p:cNvPr id="14" name="Google Shape;14;p2"/>
            <p:cNvSpPr/>
            <p:nvPr/>
          </p:nvSpPr>
          <p:spPr>
            <a:xfrm>
              <a:off x="-8178042" y="-4493118"/>
              <a:ext cx="12968400" cy="6522600"/>
            </a:xfrm>
            <a:prstGeom prst="rect">
              <a:avLst/>
            </a:prstGeom>
            <a:solidFill>
              <a:srgbClr val="912A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 name="Google Shape;15;p2"/>
            <p:cNvSpPr/>
            <p:nvPr/>
          </p:nvSpPr>
          <p:spPr>
            <a:xfrm>
              <a:off x="4782955" y="-4493254"/>
              <a:ext cx="6522600" cy="6522600"/>
            </a:xfrm>
            <a:prstGeom prst="rtTriangle">
              <a:avLst/>
            </a:prstGeom>
            <a:solidFill>
              <a:srgbClr val="912A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6" name="Google Shape;16;p2"/>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FD974F"/>
                </a:solidFill>
                <a:latin typeface="Arial"/>
                <a:ea typeface="Arial"/>
                <a:cs typeface="Arial"/>
                <a:sym typeface="Arial"/>
              </a:rPr>
              <a:t>“</a:t>
            </a:r>
            <a:endParaRPr b="1" i="0" sz="7200" u="none" cap="none" strike="noStrike">
              <a:solidFill>
                <a:srgbClr val="FD974F"/>
              </a:solidFill>
              <a:latin typeface="Arial"/>
              <a:ea typeface="Arial"/>
              <a:cs typeface="Arial"/>
              <a:sym typeface="Arial"/>
            </a:endParaRPr>
          </a:p>
        </p:txBody>
      </p:sp>
      <p:sp>
        <p:nvSpPr>
          <p:cNvPr id="17" name="Google Shape;17;p2"/>
          <p:cNvSpPr/>
          <p:nvPr/>
        </p:nvSpPr>
        <p:spPr>
          <a:xfrm>
            <a:off x="7544483" y="657775"/>
            <a:ext cx="1299300" cy="4329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8" name="Google Shape;18;p2"/>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a:off x="7106313" y="4472723"/>
            <a:ext cx="2040974" cy="670802"/>
            <a:chOff x="7106313" y="4472723"/>
            <a:chExt cx="2040974" cy="670802"/>
          </a:xfrm>
        </p:grpSpPr>
        <p:sp>
          <p:nvSpPr>
            <p:cNvPr id="20" name="Google Shape;20;p2"/>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flipH="1">
            <a:off x="6949809" y="4646738"/>
            <a:ext cx="2199863" cy="304563"/>
            <a:chOff x="-5827153" y="330075"/>
            <a:chExt cx="12276019" cy="1699569"/>
          </a:xfrm>
        </p:grpSpPr>
        <p:sp>
          <p:nvSpPr>
            <p:cNvPr id="23" name="Google Shape;23;p2"/>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2"/>
          <p:cNvSpPr txBox="1"/>
          <p:nvPr>
            <p:ph idx="1" type="body"/>
          </p:nvPr>
        </p:nvSpPr>
        <p:spPr>
          <a:xfrm>
            <a:off x="814275" y="1251150"/>
            <a:ext cx="6132600" cy="3145500"/>
          </a:xfrm>
          <a:prstGeom prst="rect">
            <a:avLst/>
          </a:prstGeom>
          <a:noFill/>
          <a:ln>
            <a:noFill/>
          </a:ln>
        </p:spPr>
        <p:txBody>
          <a:bodyPr anchorCtr="0" anchor="t" bIns="91425" lIns="91425" spcFirstLastPara="1" rIns="91425" wrap="square" tIns="91425">
            <a:normAutofit/>
          </a:bodyPr>
          <a:lstStyle>
            <a:lvl1pPr indent="-419100" lvl="0" marL="457200" algn="l">
              <a:lnSpc>
                <a:spcPct val="115000"/>
              </a:lnSpc>
              <a:spcBef>
                <a:spcPts val="0"/>
              </a:spcBef>
              <a:spcAft>
                <a:spcPts val="0"/>
              </a:spcAft>
              <a:buClr>
                <a:srgbClr val="FFFFFF"/>
              </a:buClr>
              <a:buSzPts val="3000"/>
              <a:buChar char="●"/>
              <a:defRPr sz="3000">
                <a:solidFill>
                  <a:srgbClr val="FFFFFF"/>
                </a:solidFill>
              </a:defRPr>
            </a:lvl1pPr>
            <a:lvl2pPr indent="-419100" lvl="1" marL="914400" algn="l">
              <a:lnSpc>
                <a:spcPct val="115000"/>
              </a:lnSpc>
              <a:spcBef>
                <a:spcPts val="0"/>
              </a:spcBef>
              <a:spcAft>
                <a:spcPts val="0"/>
              </a:spcAft>
              <a:buClr>
                <a:srgbClr val="FFFFFF"/>
              </a:buClr>
              <a:buSzPts val="3000"/>
              <a:buChar char="○"/>
              <a:defRPr sz="3000">
                <a:solidFill>
                  <a:srgbClr val="FFFFFF"/>
                </a:solidFill>
              </a:defRPr>
            </a:lvl2pPr>
            <a:lvl3pPr indent="-419100" lvl="2" marL="1371600" algn="l">
              <a:lnSpc>
                <a:spcPct val="115000"/>
              </a:lnSpc>
              <a:spcBef>
                <a:spcPts val="0"/>
              </a:spcBef>
              <a:spcAft>
                <a:spcPts val="0"/>
              </a:spcAft>
              <a:buClr>
                <a:srgbClr val="FFFFFF"/>
              </a:buClr>
              <a:buSzPts val="3000"/>
              <a:buChar char="■"/>
              <a:defRPr sz="3000">
                <a:solidFill>
                  <a:srgbClr val="FFFFFF"/>
                </a:solidFill>
              </a:defRPr>
            </a:lvl3pPr>
            <a:lvl4pPr indent="-419100" lvl="3" marL="1828800" algn="l">
              <a:lnSpc>
                <a:spcPct val="115000"/>
              </a:lnSpc>
              <a:spcBef>
                <a:spcPts val="0"/>
              </a:spcBef>
              <a:spcAft>
                <a:spcPts val="0"/>
              </a:spcAft>
              <a:buClr>
                <a:srgbClr val="FFFFFF"/>
              </a:buClr>
              <a:buSzPts val="3000"/>
              <a:buChar char="●"/>
              <a:defRPr sz="3000">
                <a:solidFill>
                  <a:srgbClr val="FFFFFF"/>
                </a:solidFill>
              </a:defRPr>
            </a:lvl4pPr>
            <a:lvl5pPr indent="-419100" lvl="4" marL="2286000" algn="l">
              <a:lnSpc>
                <a:spcPct val="115000"/>
              </a:lnSpc>
              <a:spcBef>
                <a:spcPts val="0"/>
              </a:spcBef>
              <a:spcAft>
                <a:spcPts val="0"/>
              </a:spcAft>
              <a:buClr>
                <a:srgbClr val="FFFFFF"/>
              </a:buClr>
              <a:buSzPts val="3000"/>
              <a:buChar char="○"/>
              <a:defRPr sz="3000">
                <a:solidFill>
                  <a:srgbClr val="FFFFFF"/>
                </a:solidFill>
              </a:defRPr>
            </a:lvl5pPr>
            <a:lvl6pPr indent="-419100" lvl="5" marL="2743200" algn="l">
              <a:lnSpc>
                <a:spcPct val="115000"/>
              </a:lnSpc>
              <a:spcBef>
                <a:spcPts val="0"/>
              </a:spcBef>
              <a:spcAft>
                <a:spcPts val="0"/>
              </a:spcAft>
              <a:buClr>
                <a:srgbClr val="FFFFFF"/>
              </a:buClr>
              <a:buSzPts val="3000"/>
              <a:buChar char="■"/>
              <a:defRPr sz="3000">
                <a:solidFill>
                  <a:srgbClr val="FFFFFF"/>
                </a:solidFill>
              </a:defRPr>
            </a:lvl6pPr>
            <a:lvl7pPr indent="-419100" lvl="6" marL="3200400" algn="l">
              <a:lnSpc>
                <a:spcPct val="115000"/>
              </a:lnSpc>
              <a:spcBef>
                <a:spcPts val="0"/>
              </a:spcBef>
              <a:spcAft>
                <a:spcPts val="0"/>
              </a:spcAft>
              <a:buClr>
                <a:srgbClr val="FFFFFF"/>
              </a:buClr>
              <a:buSzPts val="3000"/>
              <a:buChar char="●"/>
              <a:defRPr sz="3000">
                <a:solidFill>
                  <a:srgbClr val="FFFFFF"/>
                </a:solidFill>
              </a:defRPr>
            </a:lvl7pPr>
            <a:lvl8pPr indent="-419100" lvl="7" marL="3657600" algn="l">
              <a:lnSpc>
                <a:spcPct val="115000"/>
              </a:lnSpc>
              <a:spcBef>
                <a:spcPts val="0"/>
              </a:spcBef>
              <a:spcAft>
                <a:spcPts val="0"/>
              </a:spcAft>
              <a:buClr>
                <a:srgbClr val="FFFFFF"/>
              </a:buClr>
              <a:buSzPts val="3000"/>
              <a:buChar char="○"/>
              <a:defRPr sz="3000">
                <a:solidFill>
                  <a:srgbClr val="FFFFFF"/>
                </a:solidFill>
              </a:defRPr>
            </a:lvl8pPr>
            <a:lvl9pPr indent="-419100" lvl="8" marL="4114800" algn="l">
              <a:lnSpc>
                <a:spcPct val="115000"/>
              </a:lnSpc>
              <a:spcBef>
                <a:spcPts val="0"/>
              </a:spcBef>
              <a:spcAft>
                <a:spcPts val="0"/>
              </a:spcAft>
              <a:buClr>
                <a:srgbClr val="FFFFFF"/>
              </a:buClr>
              <a:buSzPts val="3000"/>
              <a:buChar char="■"/>
              <a:defRPr sz="3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1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p1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83" name="Google Shape;83;p1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4" name="Google Shape;84;p1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85" name="Google Shape;85;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6" name="Google Shape;8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1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89" name="Google Shape;8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1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93" name="Google Shape;93;p1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grpSp>
        <p:nvGrpSpPr>
          <p:cNvPr id="33" name="Google Shape;33;p4"/>
          <p:cNvGrpSpPr/>
          <p:nvPr/>
        </p:nvGrpSpPr>
        <p:grpSpPr>
          <a:xfrm>
            <a:off x="-4" y="40"/>
            <a:ext cx="7072430" cy="1327315"/>
            <a:chOff x="-4" y="40"/>
            <a:chExt cx="7072430" cy="1327315"/>
          </a:xfrm>
        </p:grpSpPr>
        <p:sp>
          <p:nvSpPr>
            <p:cNvPr id="34" name="Google Shape;34;p4"/>
            <p:cNvSpPr/>
            <p:nvPr/>
          </p:nvSpPr>
          <p:spPr>
            <a:xfrm>
              <a:off x="6292649" y="126425"/>
              <a:ext cx="779700" cy="2598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35" name="Google Shape;35;p4"/>
            <p:cNvGrpSpPr/>
            <p:nvPr/>
          </p:nvGrpSpPr>
          <p:grpSpPr>
            <a:xfrm flipH="1" rot="10800000">
              <a:off x="3" y="40"/>
              <a:ext cx="6756168" cy="1327315"/>
              <a:chOff x="-2168138" y="330075"/>
              <a:chExt cx="8650663" cy="1699506"/>
            </a:xfrm>
          </p:grpSpPr>
          <p:sp>
            <p:nvSpPr>
              <p:cNvPr id="36" name="Google Shape;36;p4"/>
              <p:cNvSpPr/>
              <p:nvPr/>
            </p:nvSpPr>
            <p:spPr>
              <a:xfrm>
                <a:off x="-2168138" y="330081"/>
                <a:ext cx="69582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7" name="Google Shape;37;p4"/>
              <p:cNvSpPr/>
              <p:nvPr/>
            </p:nvSpPr>
            <p:spPr>
              <a:xfrm>
                <a:off x="4783025"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38" name="Google Shape;38;p4"/>
            <p:cNvGrpSpPr/>
            <p:nvPr/>
          </p:nvGrpSpPr>
          <p:grpSpPr>
            <a:xfrm flipH="1" rot="10800000">
              <a:off x="-4" y="381007"/>
              <a:ext cx="7072430" cy="771744"/>
              <a:chOff x="-9092084" y="330075"/>
              <a:chExt cx="15574609" cy="1699501"/>
            </a:xfrm>
          </p:grpSpPr>
          <p:sp>
            <p:nvSpPr>
              <p:cNvPr id="39" name="Google Shape;39;p4"/>
              <p:cNvSpPr/>
              <p:nvPr/>
            </p:nvSpPr>
            <p:spPr>
              <a:xfrm>
                <a:off x="-9092084" y="330076"/>
                <a:ext cx="1388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 name="Google Shape;40;p4"/>
              <p:cNvSpPr/>
              <p:nvPr/>
            </p:nvSpPr>
            <p:spPr>
              <a:xfrm>
                <a:off x="4783025"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41" name="Google Shape;41;p4"/>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4"/>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3" name="Google Shape;43;p4"/>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4" name="Google Shape;44;p4"/>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4"/>
          <p:cNvGrpSpPr/>
          <p:nvPr/>
        </p:nvGrpSpPr>
        <p:grpSpPr>
          <a:xfrm>
            <a:off x="7106313" y="4472723"/>
            <a:ext cx="2040974" cy="670802"/>
            <a:chOff x="7106313" y="4472723"/>
            <a:chExt cx="2040974" cy="670802"/>
          </a:xfrm>
        </p:grpSpPr>
        <p:sp>
          <p:nvSpPr>
            <p:cNvPr id="46" name="Google Shape;46;p4"/>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 name="Google Shape;48;p4"/>
          <p:cNvGrpSpPr/>
          <p:nvPr/>
        </p:nvGrpSpPr>
        <p:grpSpPr>
          <a:xfrm flipH="1">
            <a:off x="6949809" y="4646738"/>
            <a:ext cx="2199863" cy="304563"/>
            <a:chOff x="-5827153" y="330075"/>
            <a:chExt cx="12276019" cy="1699569"/>
          </a:xfrm>
        </p:grpSpPr>
        <p:sp>
          <p:nvSpPr>
            <p:cNvPr id="49" name="Google Shape;49;p4"/>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4" name="Google Shape;54;p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5" name="Google Shape;55;p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6" name="Google Shape;56;p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7" name="Google Shape;57;p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58" name="Google Shape;5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cxnSp>
        <p:nvCxnSpPr>
          <p:cNvPr id="60" name="Google Shape;60;p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1" name="Google Shape;61;p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2" name="Google Shape;6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cxnSp>
        <p:nvCxnSpPr>
          <p:cNvPr id="64" name="Google Shape;64;p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5" name="Google Shape;65;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cxnSp>
        <p:nvCxnSpPr>
          <p:cNvPr id="73" name="Google Shape;73;p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74" name="Google Shape;74;p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individual+household+electric+power+consumption" TargetMode="External"/><Relationship Id="rId4" Type="http://schemas.openxmlformats.org/officeDocument/2006/relationships/image" Target="../media/image5.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07/3-540-44668-0_93" TargetMode="External"/><Relationship Id="rId4" Type="http://schemas.openxmlformats.org/officeDocument/2006/relationships/hyperlink" Target="https://doi.org/10.24432/C58K54" TargetMode="External"/><Relationship Id="rId5" Type="http://schemas.openxmlformats.org/officeDocument/2006/relationships/hyperlink" Target="https://arxiv.org/abs/1506.04214" TargetMode="External"/><Relationship Id="rId6" Type="http://schemas.openxmlformats.org/officeDocument/2006/relationships/hyperlink" Target="https://doi.org/10.1162/neco.1997.9.8.1735" TargetMode="External"/><Relationship Id="rId7" Type="http://schemas.openxmlformats.org/officeDocument/2006/relationships/hyperlink" Target="https://arxiv.org/abs/1409.3215" TargetMode="External"/><Relationship Id="rId8" Type="http://schemas.openxmlformats.org/officeDocument/2006/relationships/hyperlink" Target="https://arxiv.org/abs/1412.698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4294967295" type="ctrTitle"/>
          </p:nvPr>
        </p:nvSpPr>
        <p:spPr>
          <a:xfrm>
            <a:off x="519575" y="1109325"/>
            <a:ext cx="6480000" cy="2429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sz="3500"/>
              <a:t>T</a:t>
            </a:r>
            <a:r>
              <a:rPr lang="en" sz="3500"/>
              <a:t>ime S</a:t>
            </a:r>
            <a:r>
              <a:rPr lang="en" sz="3500"/>
              <a:t>eries Forecasting on Individual Household Electricity Consumption Data</a:t>
            </a:r>
            <a:endParaRPr b="0" i="0" sz="3500" u="none" cap="none" strike="noStrike">
              <a:solidFill>
                <a:schemeClr val="dk1"/>
              </a:solidFill>
              <a:latin typeface="Roboto Slab"/>
              <a:ea typeface="Roboto Slab"/>
              <a:cs typeface="Roboto Slab"/>
              <a:sym typeface="Roboto Slab"/>
            </a:endParaRPr>
          </a:p>
        </p:txBody>
      </p:sp>
      <p:sp>
        <p:nvSpPr>
          <p:cNvPr id="102" name="Google Shape;102;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3" name="Google Shape;103;p15"/>
          <p:cNvPicPr preferRelativeResize="0"/>
          <p:nvPr/>
        </p:nvPicPr>
        <p:blipFill rotWithShape="1">
          <a:blip r:embed="rId3">
            <a:alphaModFix amt="58999"/>
          </a:blip>
          <a:srcRect b="0" l="0" r="0" t="0"/>
          <a:stretch/>
        </p:blipFill>
        <p:spPr>
          <a:xfrm>
            <a:off x="97700" y="53325"/>
            <a:ext cx="4808549" cy="376525"/>
          </a:xfrm>
          <a:prstGeom prst="rect">
            <a:avLst/>
          </a:prstGeom>
          <a:noFill/>
          <a:ln>
            <a:noFill/>
          </a:ln>
        </p:spPr>
      </p:pic>
      <p:sp>
        <p:nvSpPr>
          <p:cNvPr id="104" name="Google Shape;104;p15"/>
          <p:cNvSpPr txBox="1"/>
          <p:nvPr/>
        </p:nvSpPr>
        <p:spPr>
          <a:xfrm>
            <a:off x="6756900" y="3395975"/>
            <a:ext cx="2475900" cy="7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1" lang="en" sz="1600" u="none" cap="none" strike="noStrike">
                <a:solidFill>
                  <a:schemeClr val="dk1"/>
                </a:solidFill>
                <a:latin typeface="Roboto Condensed"/>
                <a:ea typeface="Roboto Condensed"/>
                <a:cs typeface="Roboto Condensed"/>
                <a:sym typeface="Roboto Condensed"/>
              </a:rPr>
              <a:t>Group 1</a:t>
            </a:r>
            <a:r>
              <a:rPr b="1" i="1" lang="en" sz="1600">
                <a:solidFill>
                  <a:schemeClr val="dk1"/>
                </a:solidFill>
                <a:latin typeface="Roboto Condensed"/>
                <a:ea typeface="Roboto Condensed"/>
                <a:cs typeface="Roboto Condensed"/>
                <a:sym typeface="Roboto Condensed"/>
              </a:rPr>
              <a:t>8</a:t>
            </a:r>
            <a:endParaRPr b="1" i="1"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600"/>
              <a:buFont typeface="Arial"/>
              <a:buNone/>
            </a:pPr>
            <a:r>
              <a:rPr b="1" i="1" lang="en" sz="1600" u="none" cap="none" strike="noStrike">
                <a:solidFill>
                  <a:schemeClr val="dk1"/>
                </a:solidFill>
                <a:latin typeface="Roboto Condensed"/>
                <a:ea typeface="Roboto Condensed"/>
                <a:cs typeface="Roboto Condensed"/>
                <a:sym typeface="Roboto Condensed"/>
              </a:rPr>
              <a:t>Soham Kamble (A20517098)</a:t>
            </a:r>
            <a:endParaRPr b="1" i="1"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600"/>
              <a:buFont typeface="Arial"/>
              <a:buNone/>
            </a:pPr>
            <a:r>
              <a:rPr b="1" i="1" lang="en" sz="1600">
                <a:solidFill>
                  <a:schemeClr val="dk1"/>
                </a:solidFill>
                <a:latin typeface="Roboto Condensed"/>
                <a:ea typeface="Roboto Condensed"/>
                <a:cs typeface="Roboto Condensed"/>
                <a:sym typeface="Roboto Condensed"/>
              </a:rPr>
              <a:t>Pranit Kotkar (A20512027)</a:t>
            </a:r>
            <a:endParaRPr b="1" i="1" sz="16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600"/>
              <a:buFont typeface="Arial"/>
              <a:buNone/>
            </a:pPr>
            <a:r>
              <a:rPr b="1" i="1" lang="en" sz="1600">
                <a:solidFill>
                  <a:schemeClr val="dk1"/>
                </a:solidFill>
                <a:latin typeface="Roboto Condensed"/>
                <a:ea typeface="Roboto Condensed"/>
                <a:cs typeface="Roboto Condensed"/>
                <a:sym typeface="Roboto Condensed"/>
              </a:rPr>
              <a:t>Bhavya Chawla (A20516957)</a:t>
            </a:r>
            <a:endParaRPr b="1" i="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idx="4294967295" type="title"/>
          </p:nvPr>
        </p:nvSpPr>
        <p:spPr>
          <a:xfrm>
            <a:off x="814275" y="392575"/>
            <a:ext cx="5258400" cy="766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Problem Statement</a:t>
            </a:r>
            <a:endParaRPr/>
          </a:p>
        </p:txBody>
      </p:sp>
      <p:grpSp>
        <p:nvGrpSpPr>
          <p:cNvPr id="110" name="Google Shape;110;p16"/>
          <p:cNvGrpSpPr/>
          <p:nvPr/>
        </p:nvGrpSpPr>
        <p:grpSpPr>
          <a:xfrm>
            <a:off x="312466" y="587261"/>
            <a:ext cx="309022" cy="376837"/>
            <a:chOff x="596350" y="929175"/>
            <a:chExt cx="407950" cy="497475"/>
          </a:xfrm>
        </p:grpSpPr>
        <p:sp>
          <p:nvSpPr>
            <p:cNvPr id="111" name="Google Shape;111;p1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19" name="Google Shape;119;p16"/>
          <p:cNvSpPr txBox="1"/>
          <p:nvPr>
            <p:ph idx="1" type="body"/>
          </p:nvPr>
        </p:nvSpPr>
        <p:spPr>
          <a:xfrm>
            <a:off x="814275" y="1251150"/>
            <a:ext cx="6132600" cy="31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rPr>
              <a:t>Given recent power consumption, what is the expected power consumption for the week ahead?</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Data-set</a:t>
            </a:r>
            <a:endParaRPr/>
          </a:p>
        </p:txBody>
      </p:sp>
      <p:sp>
        <p:nvSpPr>
          <p:cNvPr id="125" name="Google Shape;125;p17"/>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26" name="Google Shape;126;p17"/>
          <p:cNvGrpSpPr/>
          <p:nvPr/>
        </p:nvGrpSpPr>
        <p:grpSpPr>
          <a:xfrm>
            <a:off x="312466" y="587261"/>
            <a:ext cx="309022" cy="376837"/>
            <a:chOff x="596350" y="929175"/>
            <a:chExt cx="407950" cy="497475"/>
          </a:xfrm>
        </p:grpSpPr>
        <p:sp>
          <p:nvSpPr>
            <p:cNvPr id="127" name="Google Shape;127;p1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35" name="Google Shape;135;p17"/>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a:t>
            </a:r>
            <a:r>
              <a:rPr lang="en" sz="1200" u="sng">
                <a:solidFill>
                  <a:schemeClr val="accent5"/>
                </a:solidFill>
                <a:hlinkClick r:id="rId3">
                  <a:extLst>
                    <a:ext uri="{A12FA001-AC4F-418D-AE19-62706E023703}">
                      <ahyp:hlinkClr val="tx"/>
                    </a:ext>
                  </a:extLst>
                </a:hlinkClick>
              </a:rPr>
              <a:t>Household Power Consumption</a:t>
            </a:r>
            <a:r>
              <a:rPr lang="en" sz="1200"/>
              <a:t>‘ dataset is a multivariate time series dataset that describes the electricity consumption for a single household over four years(Dec 2006 to Nov 2010).</a:t>
            </a:r>
            <a:endParaRPr sz="1200"/>
          </a:p>
          <a:p>
            <a:pPr indent="-304800" lvl="0" marL="457200" rtl="0" algn="l">
              <a:spcBef>
                <a:spcPts val="0"/>
              </a:spcBef>
              <a:spcAft>
                <a:spcPts val="0"/>
              </a:spcAft>
              <a:buSzPts val="1200"/>
              <a:buChar char="➔"/>
            </a:pPr>
            <a:r>
              <a:rPr b="1" lang="en" sz="1200"/>
              <a:t>sub_metering_4 = (global_active_power * 1000 / 60) - (sub_metering_1 + sub_metering_2 + sub_metering_3)</a:t>
            </a:r>
            <a:endParaRPr b="1" sz="1200"/>
          </a:p>
          <a:p>
            <a:pPr indent="-304800" lvl="0" marL="457200" rtl="0" algn="l">
              <a:spcBef>
                <a:spcPts val="0"/>
              </a:spcBef>
              <a:spcAft>
                <a:spcPts val="0"/>
              </a:spcAft>
              <a:buSzPts val="1200"/>
              <a:buChar char="➔"/>
            </a:pPr>
            <a:r>
              <a:rPr lang="en" sz="1200"/>
              <a:t>The current data is recorded per minute, but for the purpose of this model, it's more practical to downsample it to daily totals.</a:t>
            </a:r>
            <a:endParaRPr sz="1200"/>
          </a:p>
          <a:p>
            <a:pPr indent="-304800" lvl="0" marL="457200" rtl="0" algn="l">
              <a:spcBef>
                <a:spcPts val="0"/>
              </a:spcBef>
              <a:spcAft>
                <a:spcPts val="0"/>
              </a:spcAft>
              <a:buSzPts val="1200"/>
              <a:buChar char="➔"/>
            </a:pPr>
            <a:r>
              <a:rPr lang="en" sz="1200"/>
              <a:t>df.shape() =&gt; (1442, 8)</a:t>
            </a:r>
            <a:endParaRPr sz="11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SzPts val="1200"/>
              <a:buChar char="➔"/>
            </a:pPr>
            <a:r>
              <a:rPr lang="en" sz="1200"/>
              <a:t>df.describe() =&gt; </a:t>
            </a:r>
            <a:endParaRPr sz="1200"/>
          </a:p>
          <a:p>
            <a:pPr indent="0" lvl="0" marL="0" rtl="0" algn="l">
              <a:spcBef>
                <a:spcPts val="0"/>
              </a:spcBef>
              <a:spcAft>
                <a:spcPts val="0"/>
              </a:spcAft>
              <a:buNone/>
            </a:pPr>
            <a:r>
              <a:t/>
            </a:r>
            <a:endParaRPr sz="1200"/>
          </a:p>
        </p:txBody>
      </p:sp>
      <p:pic>
        <p:nvPicPr>
          <p:cNvPr id="136" name="Google Shape;136;p17"/>
          <p:cNvPicPr preferRelativeResize="0"/>
          <p:nvPr/>
        </p:nvPicPr>
        <p:blipFill>
          <a:blip r:embed="rId4">
            <a:alphaModFix/>
          </a:blip>
          <a:stretch>
            <a:fillRect/>
          </a:stretch>
        </p:blipFill>
        <p:spPr>
          <a:xfrm>
            <a:off x="2119400" y="3333125"/>
            <a:ext cx="3274800" cy="982500"/>
          </a:xfrm>
          <a:prstGeom prst="flowChartAlternateProcess">
            <a:avLst/>
          </a:prstGeom>
          <a:noFill/>
          <a:ln>
            <a:noFill/>
          </a:ln>
        </p:spPr>
      </p:pic>
      <p:pic>
        <p:nvPicPr>
          <p:cNvPr id="137" name="Google Shape;137;p17"/>
          <p:cNvPicPr preferRelativeResize="0"/>
          <p:nvPr/>
        </p:nvPicPr>
        <p:blipFill>
          <a:blip r:embed="rId5">
            <a:alphaModFix/>
          </a:blip>
          <a:stretch>
            <a:fillRect/>
          </a:stretch>
        </p:blipFill>
        <p:spPr>
          <a:xfrm>
            <a:off x="5534227" y="3333125"/>
            <a:ext cx="2865600" cy="315600"/>
          </a:xfrm>
          <a:prstGeom prst="flowChartAlternateProcess">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814275" y="392575"/>
            <a:ext cx="5258400" cy="76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43" name="Google Shape;143;p18"/>
          <p:cNvSpPr txBox="1"/>
          <p:nvPr>
            <p:ph idx="12" type="sldNum"/>
          </p:nvPr>
        </p:nvSpPr>
        <p:spPr>
          <a:xfrm>
            <a:off x="7618000" y="4636500"/>
            <a:ext cx="1487400" cy="3156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44" name="Google Shape;144;p18"/>
          <p:cNvGrpSpPr/>
          <p:nvPr/>
        </p:nvGrpSpPr>
        <p:grpSpPr>
          <a:xfrm>
            <a:off x="312466" y="587261"/>
            <a:ext cx="309022" cy="376837"/>
            <a:chOff x="596350" y="929175"/>
            <a:chExt cx="407950" cy="497475"/>
          </a:xfrm>
        </p:grpSpPr>
        <p:sp>
          <p:nvSpPr>
            <p:cNvPr id="145" name="Google Shape;145;p1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2" name="Google Shape;152;p18"/>
          <p:cNvPicPr preferRelativeResize="0"/>
          <p:nvPr/>
        </p:nvPicPr>
        <p:blipFill>
          <a:blip r:embed="rId3">
            <a:alphaModFix/>
          </a:blip>
          <a:stretch>
            <a:fillRect/>
          </a:stretch>
        </p:blipFill>
        <p:spPr>
          <a:xfrm>
            <a:off x="484825" y="2030125"/>
            <a:ext cx="3266100" cy="1946700"/>
          </a:xfrm>
          <a:prstGeom prst="roundRect">
            <a:avLst>
              <a:gd fmla="val 16667" name="adj"/>
            </a:avLst>
          </a:prstGeom>
          <a:noFill/>
          <a:ln>
            <a:noFill/>
          </a:ln>
        </p:spPr>
      </p:pic>
      <p:pic>
        <p:nvPicPr>
          <p:cNvPr id="153" name="Google Shape;153;p18"/>
          <p:cNvPicPr preferRelativeResize="0"/>
          <p:nvPr/>
        </p:nvPicPr>
        <p:blipFill>
          <a:blip r:embed="rId4">
            <a:alphaModFix/>
          </a:blip>
          <a:stretch>
            <a:fillRect/>
          </a:stretch>
        </p:blipFill>
        <p:spPr>
          <a:xfrm>
            <a:off x="5367750" y="1749579"/>
            <a:ext cx="3266400" cy="1149900"/>
          </a:xfrm>
          <a:prstGeom prst="flowChartAlternateProcess">
            <a:avLst/>
          </a:prstGeom>
          <a:noFill/>
          <a:ln>
            <a:noFill/>
          </a:ln>
        </p:spPr>
      </p:pic>
      <p:pic>
        <p:nvPicPr>
          <p:cNvPr id="154" name="Google Shape;154;p18"/>
          <p:cNvPicPr preferRelativeResize="0"/>
          <p:nvPr/>
        </p:nvPicPr>
        <p:blipFill>
          <a:blip r:embed="rId5">
            <a:alphaModFix/>
          </a:blip>
          <a:stretch>
            <a:fillRect/>
          </a:stretch>
        </p:blipFill>
        <p:spPr>
          <a:xfrm>
            <a:off x="4164825" y="3490309"/>
            <a:ext cx="3266100" cy="1094400"/>
          </a:xfrm>
          <a:prstGeom prst="flowChartAlternateProcess">
            <a:avLst/>
          </a:prstGeom>
          <a:noFill/>
          <a:ln>
            <a:noFill/>
          </a:ln>
        </p:spPr>
      </p:pic>
      <p:sp>
        <p:nvSpPr>
          <p:cNvPr id="155" name="Google Shape;155;p18"/>
          <p:cNvSpPr txBox="1"/>
          <p:nvPr/>
        </p:nvSpPr>
        <p:spPr>
          <a:xfrm>
            <a:off x="668675" y="1673550"/>
            <a:ext cx="30054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Encoder-Decoder LSTM</a:t>
            </a:r>
            <a:endParaRPr sz="1800">
              <a:solidFill>
                <a:schemeClr val="dk1"/>
              </a:solidFill>
              <a:latin typeface="Roboto"/>
              <a:ea typeface="Roboto"/>
              <a:cs typeface="Roboto"/>
              <a:sym typeface="Roboto"/>
            </a:endParaRPr>
          </a:p>
        </p:txBody>
      </p:sp>
      <p:sp>
        <p:nvSpPr>
          <p:cNvPr id="156" name="Google Shape;156;p18"/>
          <p:cNvSpPr txBox="1"/>
          <p:nvPr/>
        </p:nvSpPr>
        <p:spPr>
          <a:xfrm>
            <a:off x="5367750" y="1319925"/>
            <a:ext cx="27060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Conv-LSTM</a:t>
            </a:r>
            <a:endParaRPr sz="1800">
              <a:solidFill>
                <a:schemeClr val="dk1"/>
              </a:solidFill>
              <a:latin typeface="Roboto"/>
              <a:ea typeface="Roboto"/>
              <a:cs typeface="Roboto"/>
              <a:sym typeface="Roboto"/>
            </a:endParaRPr>
          </a:p>
        </p:txBody>
      </p:sp>
      <p:sp>
        <p:nvSpPr>
          <p:cNvPr id="157" name="Google Shape;157;p18"/>
          <p:cNvSpPr txBox="1"/>
          <p:nvPr/>
        </p:nvSpPr>
        <p:spPr>
          <a:xfrm>
            <a:off x="4282550" y="3060625"/>
            <a:ext cx="2631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CNN-LSTM</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Encoder-Decoder LSTM Model</a:t>
            </a:r>
            <a:endParaRPr/>
          </a:p>
        </p:txBody>
      </p:sp>
      <p:sp>
        <p:nvSpPr>
          <p:cNvPr id="163" name="Google Shape;163;p19"/>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64" name="Google Shape;164;p19"/>
          <p:cNvGrpSpPr/>
          <p:nvPr/>
        </p:nvGrpSpPr>
        <p:grpSpPr>
          <a:xfrm>
            <a:off x="312466" y="587261"/>
            <a:ext cx="309022" cy="376837"/>
            <a:chOff x="596350" y="929175"/>
            <a:chExt cx="407950" cy="497475"/>
          </a:xfrm>
        </p:grpSpPr>
        <p:sp>
          <p:nvSpPr>
            <p:cNvPr id="165" name="Google Shape;165;p19"/>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73" name="Google Shape;173;p19"/>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a:bodyPr>
          <a:lstStyle/>
          <a:p>
            <a:pPr indent="-304800" lvl="0" marL="457200" rtl="0" algn="l">
              <a:spcBef>
                <a:spcPts val="1500"/>
              </a:spcBef>
              <a:spcAft>
                <a:spcPts val="0"/>
              </a:spcAft>
              <a:buSzPts val="1200"/>
              <a:buChar char="➔"/>
            </a:pPr>
            <a:r>
              <a:rPr lang="en" sz="1200"/>
              <a:t>A 200-unit LSTM encoder was utilized to process 14-day inputs for effective feature extraction, complemented by a 200-unit LSTM decoder to ensure detailed full-sequence output.</a:t>
            </a:r>
            <a:endParaRPr sz="1200"/>
          </a:p>
          <a:p>
            <a:pPr indent="-304800" lvl="0" marL="457200" rtl="0" algn="l">
              <a:spcBef>
                <a:spcPts val="0"/>
              </a:spcBef>
              <a:spcAft>
                <a:spcPts val="0"/>
              </a:spcAft>
              <a:buSzPts val="1200"/>
              <a:buChar char="➔"/>
            </a:pPr>
            <a:r>
              <a:rPr lang="en" sz="1200"/>
              <a:t>TimeDistributed Dense layers, initially comprising 100 units followed by a singular unit, were implemented to facilitate sophisticated interpretation of the LSTM output.</a:t>
            </a:r>
            <a:endParaRPr sz="1200"/>
          </a:p>
          <a:p>
            <a:pPr indent="-304800" lvl="0" marL="457200" rtl="0" algn="l">
              <a:spcBef>
                <a:spcPts val="0"/>
              </a:spcBef>
              <a:spcAft>
                <a:spcPts val="0"/>
              </a:spcAft>
              <a:buSzPts val="1200"/>
              <a:buChar char="➔"/>
            </a:pPr>
            <a:r>
              <a:rPr lang="en" sz="1200"/>
              <a:t>The output data was meticulously reshaped into the format [samples, timesteps, features], a crucial step for ensuring seamless model integration.</a:t>
            </a:r>
            <a:endParaRPr sz="1200"/>
          </a:p>
          <a:p>
            <a:pPr indent="-304800" lvl="0" marL="457200" rtl="0" algn="l">
              <a:spcBef>
                <a:spcPts val="0"/>
              </a:spcBef>
              <a:spcAft>
                <a:spcPts val="0"/>
              </a:spcAft>
              <a:buSzPts val="1200"/>
              <a:buChar char="➔"/>
            </a:pPr>
            <a:r>
              <a:rPr lang="en" sz="1200"/>
              <a:t>Multivariate inputs were integrated to enhance forecasting accuracy.</a:t>
            </a:r>
            <a:endParaRPr sz="1200"/>
          </a:p>
          <a:p>
            <a:pPr indent="0" lvl="0" marL="914400" rtl="0" algn="l">
              <a:spcBef>
                <a:spcPts val="1500"/>
              </a:spcBef>
              <a:spcAft>
                <a:spcPts val="0"/>
              </a:spcAft>
              <a:buNone/>
            </a:pPr>
            <a:r>
              <a:t/>
            </a:r>
            <a:endParaRPr sz="1200"/>
          </a:p>
          <a:p>
            <a:pPr indent="0" lvl="0" marL="0" rtl="0" algn="l">
              <a:spcBef>
                <a:spcPts val="1500"/>
              </a:spcBef>
              <a:spcAft>
                <a:spcPts val="1500"/>
              </a:spcAft>
              <a:buNone/>
            </a:pPr>
            <a:r>
              <a:t/>
            </a:r>
            <a:endParaRPr sz="1200"/>
          </a:p>
        </p:txBody>
      </p:sp>
      <p:pic>
        <p:nvPicPr>
          <p:cNvPr id="174" name="Google Shape;174;p19"/>
          <p:cNvPicPr preferRelativeResize="0"/>
          <p:nvPr/>
        </p:nvPicPr>
        <p:blipFill>
          <a:blip r:embed="rId3">
            <a:alphaModFix/>
          </a:blip>
          <a:stretch>
            <a:fillRect/>
          </a:stretch>
        </p:blipFill>
        <p:spPr>
          <a:xfrm>
            <a:off x="2347025" y="3265500"/>
            <a:ext cx="3999600" cy="1736400"/>
          </a:xfrm>
          <a:prstGeom prst="flowChartAlternateProcess">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CNN-LSTM Encoder-Decoder Model</a:t>
            </a:r>
            <a:endParaRPr/>
          </a:p>
        </p:txBody>
      </p:sp>
      <p:sp>
        <p:nvSpPr>
          <p:cNvPr id="180" name="Google Shape;180;p20"/>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81" name="Google Shape;181;p20"/>
          <p:cNvGrpSpPr/>
          <p:nvPr/>
        </p:nvGrpSpPr>
        <p:grpSpPr>
          <a:xfrm>
            <a:off x="312466" y="587261"/>
            <a:ext cx="309022" cy="376837"/>
            <a:chOff x="596350" y="929175"/>
            <a:chExt cx="407950" cy="497475"/>
          </a:xfrm>
        </p:grpSpPr>
        <p:sp>
          <p:nvSpPr>
            <p:cNvPr id="182" name="Google Shape;182;p2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90" name="Google Shape;190;p20"/>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a:bodyPr>
          <a:lstStyle/>
          <a:p>
            <a:pPr indent="-304800" lvl="0" marL="457200" rtl="0" algn="l">
              <a:spcBef>
                <a:spcPts val="1500"/>
              </a:spcBef>
              <a:spcAft>
                <a:spcPts val="0"/>
              </a:spcAft>
              <a:buSzPts val="1200"/>
              <a:buChar char="➔"/>
            </a:pPr>
            <a:r>
              <a:rPr lang="en" sz="1200"/>
              <a:t>Combined CNN with LSTM in an Encoder-Decoder structure, encoding and recognizing patterns in time series data.</a:t>
            </a:r>
            <a:endParaRPr sz="1200"/>
          </a:p>
          <a:p>
            <a:pPr indent="-304800" lvl="0" marL="457200" rtl="0" algn="l">
              <a:spcBef>
                <a:spcPts val="0"/>
              </a:spcBef>
              <a:spcAft>
                <a:spcPts val="0"/>
              </a:spcAft>
              <a:buSzPts val="1200"/>
              <a:buChar char="➔"/>
            </a:pPr>
            <a:r>
              <a:rPr lang="en" sz="1200"/>
              <a:t>Analyzed 14-day sequences of daily power consumption data, with the CNN identifying key features for LSTM interpretation.</a:t>
            </a:r>
            <a:endParaRPr sz="1200"/>
          </a:p>
          <a:p>
            <a:pPr indent="-304800" lvl="0" marL="457200" rtl="0" algn="l">
              <a:spcBef>
                <a:spcPts val="0"/>
              </a:spcBef>
              <a:spcAft>
                <a:spcPts val="0"/>
              </a:spcAft>
              <a:buSzPts val="1200"/>
              <a:buChar char="➔"/>
            </a:pPr>
            <a:r>
              <a:rPr lang="en" sz="1200"/>
              <a:t>The CNN was equipped with two layers and max pooling for spatial patterns; LSTM processed temporal dependencies from CNN's output.</a:t>
            </a:r>
            <a:endParaRPr sz="1200"/>
          </a:p>
          <a:p>
            <a:pPr indent="-304800" lvl="0" marL="457200" rtl="0" algn="l">
              <a:spcBef>
                <a:spcPts val="0"/>
              </a:spcBef>
              <a:spcAft>
                <a:spcPts val="0"/>
              </a:spcAft>
              <a:buSzPts val="1200"/>
              <a:buChar char="➔"/>
            </a:pPr>
            <a:r>
              <a:rPr lang="en" sz="1200"/>
              <a:t>Aimed to recognize complex patterns in time series through spatial-temporal analysis, enhancing understanding of data dynamics with CNN-LSTM synergy.</a:t>
            </a:r>
            <a:endParaRPr sz="1200"/>
          </a:p>
          <a:p>
            <a:pPr indent="-304800" lvl="0" marL="457200" rtl="0" algn="l">
              <a:spcBef>
                <a:spcPts val="0"/>
              </a:spcBef>
              <a:spcAft>
                <a:spcPts val="0"/>
              </a:spcAft>
              <a:buSzPts val="1200"/>
              <a:buChar char="➔"/>
            </a:pPr>
            <a:r>
              <a:rPr lang="en" sz="1200"/>
              <a:t>Trained for 20 epochs with a batch size of 16, using the MSE loss function and the Adam optimizer.</a:t>
            </a:r>
            <a:endParaRPr sz="1200"/>
          </a:p>
        </p:txBody>
      </p:sp>
      <p:pic>
        <p:nvPicPr>
          <p:cNvPr id="191" name="Google Shape;191;p20"/>
          <p:cNvPicPr preferRelativeResize="0"/>
          <p:nvPr/>
        </p:nvPicPr>
        <p:blipFill>
          <a:blip r:embed="rId3">
            <a:alphaModFix/>
          </a:blip>
          <a:stretch>
            <a:fillRect/>
          </a:stretch>
        </p:blipFill>
        <p:spPr>
          <a:xfrm>
            <a:off x="3148500" y="3636225"/>
            <a:ext cx="2502300" cy="1407300"/>
          </a:xfrm>
          <a:prstGeom prst="flowChartAlternateProcess">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ConvLSTM Encoder-Decoder Model </a:t>
            </a:r>
            <a:endParaRPr>
              <a:latin typeface="Roboto"/>
              <a:ea typeface="Roboto"/>
              <a:cs typeface="Roboto"/>
              <a:sym typeface="Roboto"/>
            </a:endParaRPr>
          </a:p>
        </p:txBody>
      </p:sp>
      <p:sp>
        <p:nvSpPr>
          <p:cNvPr id="197" name="Google Shape;197;p21"/>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98" name="Google Shape;198;p21"/>
          <p:cNvGrpSpPr/>
          <p:nvPr/>
        </p:nvGrpSpPr>
        <p:grpSpPr>
          <a:xfrm>
            <a:off x="312466" y="587261"/>
            <a:ext cx="309022" cy="376837"/>
            <a:chOff x="596350" y="929175"/>
            <a:chExt cx="407950" cy="497475"/>
          </a:xfrm>
        </p:grpSpPr>
        <p:sp>
          <p:nvSpPr>
            <p:cNvPr id="199" name="Google Shape;199;p21"/>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207" name="Google Shape;207;p21"/>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fontScale="25000" lnSpcReduction="20000"/>
          </a:bodyPr>
          <a:lstStyle/>
          <a:p>
            <a:pPr indent="-304922" lvl="0" marL="457200" rtl="0" algn="l">
              <a:spcBef>
                <a:spcPts val="1500"/>
              </a:spcBef>
              <a:spcAft>
                <a:spcPts val="0"/>
              </a:spcAft>
              <a:buSzPct val="100000"/>
              <a:buChar char="➔"/>
            </a:pPr>
            <a:r>
              <a:rPr lang="en" sz="4807"/>
              <a:t>The ConvLSTM model combines convolutions directly into LSTM units, differing from traditional LSTMs and CNN-LSTMs, making it suitable for spatio-temporal data analysis.</a:t>
            </a:r>
            <a:endParaRPr sz="4807"/>
          </a:p>
          <a:p>
            <a:pPr indent="-304922" lvl="0" marL="457200" rtl="0" algn="l">
              <a:spcBef>
                <a:spcPts val="0"/>
              </a:spcBef>
              <a:spcAft>
                <a:spcPts val="0"/>
              </a:spcAft>
              <a:buSzPct val="100000"/>
              <a:buChar char="➔"/>
            </a:pPr>
            <a:r>
              <a:rPr lang="en" sz="4807"/>
              <a:t>The model is implemented using the ConvLSTM2D class in Keras, designed for handling 2D data in time series forecasting.</a:t>
            </a:r>
            <a:endParaRPr sz="4807"/>
          </a:p>
          <a:p>
            <a:pPr indent="-304922" lvl="0" marL="457200" rtl="0" algn="l">
              <a:spcBef>
                <a:spcPts val="0"/>
              </a:spcBef>
              <a:spcAft>
                <a:spcPts val="0"/>
              </a:spcAft>
              <a:buSzPct val="100000"/>
              <a:buChar char="➔"/>
            </a:pPr>
            <a:r>
              <a:rPr lang="en" sz="4807"/>
              <a:t>Input data is reshaped into a specific format [samples, timesteps, rows, cols, channels], with subsequences created from longer time series data for effective processing.</a:t>
            </a:r>
            <a:endParaRPr sz="4807"/>
          </a:p>
          <a:p>
            <a:pPr indent="-304922" lvl="0" marL="457200" rtl="0" algn="l">
              <a:spcBef>
                <a:spcPts val="0"/>
              </a:spcBef>
              <a:spcAft>
                <a:spcPts val="0"/>
              </a:spcAft>
              <a:buSzPct val="100000"/>
              <a:buChar char="➔"/>
            </a:pPr>
            <a:r>
              <a:rPr lang="en" sz="4807"/>
              <a:t>The ConvLSTM model architecture includes a ConvLSTM2D layer, followed by flattening, LSTM, and Dense layers, with the model accommodating parameterized subsequences for flexibility.</a:t>
            </a:r>
            <a:endParaRPr sz="4807"/>
          </a:p>
          <a:p>
            <a:pPr indent="-304922" lvl="0" marL="457200" rtl="0" algn="l">
              <a:spcBef>
                <a:spcPts val="0"/>
              </a:spcBef>
              <a:spcAft>
                <a:spcPts val="0"/>
              </a:spcAft>
              <a:buSzPct val="100000"/>
              <a:buChar char="➔"/>
            </a:pPr>
            <a:r>
              <a:rPr lang="en" sz="4807"/>
              <a:t>The model's performance is evaluated using real-world datasets, with experimentation showing that using two convolutional layers enhances model stability compared to a single layer.</a:t>
            </a:r>
            <a:endParaRPr sz="4807"/>
          </a:p>
          <a:p>
            <a:pPr indent="0" lvl="0" marL="0" rtl="0" algn="l">
              <a:lnSpc>
                <a:spcPct val="120000"/>
              </a:lnSpc>
              <a:spcBef>
                <a:spcPts val="0"/>
              </a:spcBef>
              <a:spcAft>
                <a:spcPts val="0"/>
              </a:spcAft>
              <a:buNone/>
            </a:pPr>
            <a:r>
              <a:t/>
            </a:r>
            <a:endParaRPr sz="4898"/>
          </a:p>
          <a:p>
            <a:pPr indent="0" lvl="0" marL="0" rtl="0" algn="l">
              <a:lnSpc>
                <a:spcPct val="120000"/>
              </a:lnSpc>
              <a:spcBef>
                <a:spcPts val="0"/>
              </a:spcBef>
              <a:spcAft>
                <a:spcPts val="0"/>
              </a:spcAft>
              <a:buNone/>
            </a:pPr>
            <a:r>
              <a:t/>
            </a:r>
            <a:endParaRPr sz="3790"/>
          </a:p>
          <a:p>
            <a:pPr indent="0" lvl="0" marL="0" rtl="0" algn="l">
              <a:lnSpc>
                <a:spcPct val="120000"/>
              </a:lnSpc>
              <a:spcBef>
                <a:spcPts val="0"/>
              </a:spcBef>
              <a:spcAft>
                <a:spcPts val="0"/>
              </a:spcAft>
              <a:buNone/>
            </a:pPr>
            <a:r>
              <a:t/>
            </a:r>
            <a:endParaRPr sz="3790"/>
          </a:p>
          <a:p>
            <a:pPr indent="0" lvl="0" marL="0" rtl="0" algn="l">
              <a:lnSpc>
                <a:spcPct val="120000"/>
              </a:lnSpc>
              <a:spcBef>
                <a:spcPts val="0"/>
              </a:spcBef>
              <a:spcAft>
                <a:spcPts val="0"/>
              </a:spcAft>
              <a:buNone/>
            </a:pPr>
            <a:r>
              <a:t/>
            </a:r>
            <a:endParaRPr sz="1948"/>
          </a:p>
          <a:p>
            <a:pPr indent="0" lvl="0" marL="0" rtl="0" algn="l">
              <a:lnSpc>
                <a:spcPct val="120000"/>
              </a:lnSpc>
              <a:spcBef>
                <a:spcPts val="0"/>
              </a:spcBef>
              <a:spcAft>
                <a:spcPts val="0"/>
              </a:spcAft>
              <a:buNone/>
            </a:pPr>
            <a:r>
              <a:t/>
            </a:r>
            <a:endParaRPr sz="1948"/>
          </a:p>
          <a:p>
            <a:pPr indent="0" lvl="0" marL="0" rtl="0" algn="l">
              <a:lnSpc>
                <a:spcPct val="120000"/>
              </a:lnSpc>
              <a:spcBef>
                <a:spcPts val="0"/>
              </a:spcBef>
              <a:spcAft>
                <a:spcPts val="0"/>
              </a:spcAft>
              <a:buNone/>
            </a:pPr>
            <a:r>
              <a:t/>
            </a:r>
            <a:endParaRPr sz="1200"/>
          </a:p>
          <a:p>
            <a:pPr indent="0" lvl="0" marL="457200" rtl="0" algn="l">
              <a:lnSpc>
                <a:spcPct val="128571"/>
              </a:lnSpc>
              <a:spcBef>
                <a:spcPts val="600"/>
              </a:spcBef>
              <a:spcAft>
                <a:spcPts val="0"/>
              </a:spcAft>
              <a:buSzPct val="163636"/>
              <a:buNone/>
            </a:pPr>
            <a:r>
              <a:t/>
            </a:r>
            <a:endParaRPr sz="1100"/>
          </a:p>
          <a:p>
            <a:pPr indent="0" lvl="0" marL="914400" rtl="0" algn="l">
              <a:lnSpc>
                <a:spcPct val="128571"/>
              </a:lnSpc>
              <a:spcBef>
                <a:spcPts val="600"/>
              </a:spcBef>
              <a:spcAft>
                <a:spcPts val="0"/>
              </a:spcAft>
              <a:buSzPct val="163636"/>
              <a:buNone/>
            </a:pPr>
            <a:r>
              <a:t/>
            </a:r>
            <a:endParaRPr sz="1100"/>
          </a:p>
          <a:p>
            <a:pPr indent="0" lvl="0" marL="457200" rtl="0" algn="l">
              <a:lnSpc>
                <a:spcPct val="128571"/>
              </a:lnSpc>
              <a:spcBef>
                <a:spcPts val="600"/>
              </a:spcBef>
              <a:spcAft>
                <a:spcPts val="0"/>
              </a:spcAft>
              <a:buSzPct val="163636"/>
              <a:buNone/>
            </a:pPr>
            <a:r>
              <a:t/>
            </a:r>
            <a:endParaRPr sz="1100"/>
          </a:p>
          <a:p>
            <a:pPr indent="0" lvl="0" marL="0" rtl="0" algn="l">
              <a:lnSpc>
                <a:spcPct val="128571"/>
              </a:lnSpc>
              <a:spcBef>
                <a:spcPts val="600"/>
              </a:spcBef>
              <a:spcAft>
                <a:spcPts val="0"/>
              </a:spcAft>
              <a:buSzPct val="163636"/>
              <a:buNone/>
            </a:pPr>
            <a:r>
              <a:t/>
            </a:r>
            <a:endParaRPr sz="1100"/>
          </a:p>
          <a:p>
            <a:pPr indent="0" lvl="0" marL="457200" rtl="0" algn="l">
              <a:lnSpc>
                <a:spcPct val="115000"/>
              </a:lnSpc>
              <a:spcBef>
                <a:spcPts val="1000"/>
              </a:spcBef>
              <a:spcAft>
                <a:spcPts val="0"/>
              </a:spcAft>
              <a:buSzPct val="120000"/>
              <a:buNone/>
            </a:pPr>
            <a:r>
              <a:t/>
            </a:r>
            <a:endParaRPr sz="1500"/>
          </a:p>
        </p:txBody>
      </p:sp>
      <p:pic>
        <p:nvPicPr>
          <p:cNvPr id="208" name="Google Shape;208;p21"/>
          <p:cNvPicPr preferRelativeResize="0"/>
          <p:nvPr/>
        </p:nvPicPr>
        <p:blipFill>
          <a:blip r:embed="rId3">
            <a:alphaModFix/>
          </a:blip>
          <a:stretch>
            <a:fillRect/>
          </a:stretch>
        </p:blipFill>
        <p:spPr>
          <a:xfrm>
            <a:off x="2297225" y="3587975"/>
            <a:ext cx="3905100" cy="1475700"/>
          </a:xfrm>
          <a:prstGeom prst="flowChartAlternateProcess">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a:t>Evaluation Metrics</a:t>
            </a:r>
            <a:endParaRPr/>
          </a:p>
        </p:txBody>
      </p:sp>
      <p:sp>
        <p:nvSpPr>
          <p:cNvPr id="214" name="Google Shape;214;p22"/>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215" name="Google Shape;215;p22"/>
          <p:cNvGrpSpPr/>
          <p:nvPr/>
        </p:nvGrpSpPr>
        <p:grpSpPr>
          <a:xfrm>
            <a:off x="312466" y="587261"/>
            <a:ext cx="309022" cy="376837"/>
            <a:chOff x="596350" y="929175"/>
            <a:chExt cx="407950" cy="497475"/>
          </a:xfrm>
        </p:grpSpPr>
        <p:sp>
          <p:nvSpPr>
            <p:cNvPr id="216" name="Google Shape;216;p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224" name="Google Shape;224;p22"/>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a:bodyPr>
          <a:lstStyle/>
          <a:p>
            <a:pPr indent="-298450" lvl="0" marL="457200" marR="0" rtl="0" algn="l">
              <a:lnSpc>
                <a:spcPct val="140000"/>
              </a:lnSpc>
              <a:spcBef>
                <a:spcPts val="0"/>
              </a:spcBef>
              <a:spcAft>
                <a:spcPts val="0"/>
              </a:spcAft>
              <a:buSzPts val="1100"/>
              <a:buChar char="➔"/>
            </a:pPr>
            <a:r>
              <a:rPr lang="en" sz="1100"/>
              <a:t>Mean Absolute Error - Forecasting Accuracy</a:t>
            </a:r>
            <a:endParaRPr sz="1100"/>
          </a:p>
          <a:p>
            <a:pPr indent="-298450" lvl="0" marL="457200" marR="0" rtl="0" algn="l">
              <a:lnSpc>
                <a:spcPct val="140000"/>
              </a:lnSpc>
              <a:spcBef>
                <a:spcPts val="0"/>
              </a:spcBef>
              <a:spcAft>
                <a:spcPts val="0"/>
              </a:spcAft>
              <a:buSzPts val="1100"/>
              <a:buChar char="➔"/>
            </a:pPr>
            <a:r>
              <a:rPr lang="en" sz="1100"/>
              <a:t>Root Mean Squared Error - Sensitive to outliers</a:t>
            </a:r>
            <a:endParaRPr sz="1100"/>
          </a:p>
          <a:p>
            <a:pPr indent="-298450" lvl="0" marL="457200" marR="0" rtl="0" algn="l">
              <a:lnSpc>
                <a:spcPct val="140000"/>
              </a:lnSpc>
              <a:spcBef>
                <a:spcPts val="0"/>
              </a:spcBef>
              <a:spcAft>
                <a:spcPts val="0"/>
              </a:spcAft>
              <a:buSzPts val="1100"/>
              <a:buChar char="➔"/>
            </a:pPr>
            <a:r>
              <a:rPr lang="en" sz="1100"/>
              <a:t>Mean Absolute Percentage Error - Relative Error</a:t>
            </a:r>
            <a:endParaRPr sz="1100"/>
          </a:p>
          <a:p>
            <a:pPr indent="-298450" lvl="0" marL="457200" marR="0" rtl="0" algn="l">
              <a:lnSpc>
                <a:spcPct val="140000"/>
              </a:lnSpc>
              <a:spcBef>
                <a:spcPts val="0"/>
              </a:spcBef>
              <a:spcAft>
                <a:spcPts val="0"/>
              </a:spcAft>
              <a:buSzPts val="1100"/>
              <a:buChar char="➔"/>
            </a:pPr>
            <a:r>
              <a:rPr lang="en" sz="1100"/>
              <a:t>Symmetric Mean Absolute Percentage Error - Zero Values.</a:t>
            </a:r>
            <a:endParaRPr sz="1100"/>
          </a:p>
          <a:p>
            <a:pPr indent="-298450" lvl="0" marL="457200" marR="0" rtl="0" algn="l">
              <a:lnSpc>
                <a:spcPct val="140000"/>
              </a:lnSpc>
              <a:spcBef>
                <a:spcPts val="0"/>
              </a:spcBef>
              <a:spcAft>
                <a:spcPts val="0"/>
              </a:spcAft>
              <a:buSzPts val="1100"/>
              <a:buChar char="➔"/>
            </a:pPr>
            <a:r>
              <a:rPr lang="en" sz="1100"/>
              <a:t>Coefficient of Determinant(R-squared) - overall measure.</a:t>
            </a:r>
            <a:endParaRPr sz="1100"/>
          </a:p>
        </p:txBody>
      </p:sp>
      <p:pic>
        <p:nvPicPr>
          <p:cNvPr id="225" name="Google Shape;225;p22"/>
          <p:cNvPicPr preferRelativeResize="0"/>
          <p:nvPr/>
        </p:nvPicPr>
        <p:blipFill>
          <a:blip r:embed="rId3">
            <a:alphaModFix/>
          </a:blip>
          <a:stretch>
            <a:fillRect/>
          </a:stretch>
        </p:blipFill>
        <p:spPr>
          <a:xfrm>
            <a:off x="312475" y="3315850"/>
            <a:ext cx="2616900" cy="1636200"/>
          </a:xfrm>
          <a:prstGeom prst="flowChartAlternateProcess">
            <a:avLst/>
          </a:prstGeom>
          <a:noFill/>
          <a:ln>
            <a:noFill/>
          </a:ln>
        </p:spPr>
      </p:pic>
      <p:sp>
        <p:nvSpPr>
          <p:cNvPr id="226" name="Google Shape;226;p22"/>
          <p:cNvSpPr txBox="1"/>
          <p:nvPr/>
        </p:nvSpPr>
        <p:spPr>
          <a:xfrm>
            <a:off x="814275" y="3085875"/>
            <a:ext cx="3933600" cy="649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800">
                <a:solidFill>
                  <a:schemeClr val="dk1"/>
                </a:solidFill>
                <a:latin typeface="Roboto"/>
                <a:ea typeface="Roboto"/>
                <a:cs typeface="Roboto"/>
                <a:sym typeface="Roboto"/>
              </a:rPr>
              <a:t>Encoder-Decoder LSTM Model</a:t>
            </a:r>
            <a:endParaRPr sz="800">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p:txBody>
      </p:sp>
      <p:pic>
        <p:nvPicPr>
          <p:cNvPr id="227" name="Google Shape;227;p22"/>
          <p:cNvPicPr preferRelativeResize="0"/>
          <p:nvPr/>
        </p:nvPicPr>
        <p:blipFill>
          <a:blip r:embed="rId4">
            <a:alphaModFix/>
          </a:blip>
          <a:stretch>
            <a:fillRect/>
          </a:stretch>
        </p:blipFill>
        <p:spPr>
          <a:xfrm>
            <a:off x="4006025" y="3315850"/>
            <a:ext cx="2388300" cy="1636200"/>
          </a:xfrm>
          <a:prstGeom prst="flowChartAlternateProcess">
            <a:avLst/>
          </a:prstGeom>
          <a:noFill/>
          <a:ln>
            <a:noFill/>
          </a:ln>
        </p:spPr>
      </p:pic>
      <p:sp>
        <p:nvSpPr>
          <p:cNvPr id="228" name="Google Shape;228;p22"/>
          <p:cNvSpPr txBox="1"/>
          <p:nvPr/>
        </p:nvSpPr>
        <p:spPr>
          <a:xfrm>
            <a:off x="4316400" y="3085875"/>
            <a:ext cx="3189300" cy="557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800">
                <a:solidFill>
                  <a:schemeClr val="dk1"/>
                </a:solidFill>
                <a:latin typeface="Roboto"/>
                <a:ea typeface="Roboto"/>
                <a:cs typeface="Roboto"/>
                <a:sym typeface="Roboto"/>
              </a:rPr>
              <a:t>CNN-LSTM Encoder-Decoder Model </a:t>
            </a:r>
            <a:endParaRPr sz="800">
              <a:solidFill>
                <a:schemeClr val="dk1"/>
              </a:solidFill>
              <a:latin typeface="Roboto"/>
              <a:ea typeface="Roboto"/>
              <a:cs typeface="Roboto"/>
              <a:sym typeface="Roboto"/>
            </a:endParaRPr>
          </a:p>
          <a:p>
            <a:pPr indent="0" lvl="0" marL="0" rtl="0" algn="l">
              <a:spcBef>
                <a:spcPts val="600"/>
              </a:spcBef>
              <a:spcAft>
                <a:spcPts val="0"/>
              </a:spcAft>
              <a:buNone/>
            </a:pPr>
            <a:r>
              <a:t/>
            </a:r>
            <a:endParaRPr sz="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814275" y="392575"/>
            <a:ext cx="5258400" cy="7662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4" name="Google Shape;234;p23"/>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235" name="Google Shape;235;p23"/>
          <p:cNvGrpSpPr/>
          <p:nvPr/>
        </p:nvGrpSpPr>
        <p:grpSpPr>
          <a:xfrm>
            <a:off x="312466" y="587261"/>
            <a:ext cx="309022" cy="376837"/>
            <a:chOff x="596350" y="929175"/>
            <a:chExt cx="407950" cy="497475"/>
          </a:xfrm>
        </p:grpSpPr>
        <p:sp>
          <p:nvSpPr>
            <p:cNvPr id="236" name="Google Shape;236;p2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rmAutofit lnSpcReduction="20000"/>
          </a:bodyPr>
          <a:lstStyle/>
          <a:p>
            <a:pPr indent="0" lvl="0" marL="0" rtl="0" algn="r">
              <a:lnSpc>
                <a:spcPct val="100000"/>
              </a:lnSpc>
              <a:spcBef>
                <a:spcPts val="0"/>
              </a:spcBef>
              <a:spcAft>
                <a:spcPts val="0"/>
              </a:spcAft>
              <a:buSzPts val="10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244" name="Google Shape;244;p23"/>
          <p:cNvSpPr txBox="1"/>
          <p:nvPr>
            <p:ph idx="2" type="body"/>
          </p:nvPr>
        </p:nvSpPr>
        <p:spPr>
          <a:xfrm>
            <a:off x="449950" y="1658700"/>
            <a:ext cx="8240100" cy="2977800"/>
          </a:xfrm>
          <a:prstGeom prst="rect">
            <a:avLst/>
          </a:prstGeom>
          <a:noFill/>
          <a:ln>
            <a:noFill/>
          </a:ln>
        </p:spPr>
        <p:txBody>
          <a:bodyPr anchorCtr="0" anchor="t" bIns="91425" lIns="91425" spcFirstLastPara="1" rIns="91425" wrap="square" tIns="91425">
            <a:normAutofit/>
          </a:bodyPr>
          <a:lstStyle/>
          <a:p>
            <a:pPr indent="-285750" lvl="0" marL="457200" marR="0" rtl="0" algn="l">
              <a:lnSpc>
                <a:spcPct val="140000"/>
              </a:lnSpc>
              <a:spcBef>
                <a:spcPts val="0"/>
              </a:spcBef>
              <a:spcAft>
                <a:spcPts val="0"/>
              </a:spcAft>
              <a:buSzPts val="900"/>
              <a:buChar char="➔"/>
            </a:pPr>
            <a:r>
              <a:rPr lang="en" sz="1000"/>
              <a:t>Gers, F.A., Eck, D., Schmidhuber, J. (2001). Applying LSTM to Time Series Predictable through Time-Window Approaches. In: Dorffner, G., Bischof, H., Hornik, K. (eds) Artificial Neural Networks — ICANN 2001. ICANN 2001. Lecture Notes in Computer Science, vol 2130. Springer, Berlin, Heidelberg. </a:t>
            </a:r>
            <a:r>
              <a:rPr lang="en" sz="1000" u="sng">
                <a:solidFill>
                  <a:schemeClr val="hlink"/>
                </a:solidFill>
                <a:hlinkClick r:id="rId3"/>
              </a:rPr>
              <a:t>https://doi.org/10.1007/3-540-44668-0_93</a:t>
            </a:r>
            <a:endParaRPr sz="1000"/>
          </a:p>
          <a:p>
            <a:pPr indent="-292100" lvl="0" marL="457200" marR="0" rtl="0" algn="l">
              <a:lnSpc>
                <a:spcPct val="140000"/>
              </a:lnSpc>
              <a:spcBef>
                <a:spcPts val="0"/>
              </a:spcBef>
              <a:spcAft>
                <a:spcPts val="0"/>
              </a:spcAft>
              <a:buSzPts val="1000"/>
              <a:buChar char="➔"/>
            </a:pPr>
            <a:r>
              <a:rPr lang="en" sz="1000"/>
              <a:t>Hebrail,Georges and Berard,Alice. (2012). Individual household electric power consumption. UCI Machine Learning Repository. </a:t>
            </a:r>
            <a:r>
              <a:rPr lang="en" sz="1000" u="sng">
                <a:solidFill>
                  <a:schemeClr val="hlink"/>
                </a:solidFill>
                <a:hlinkClick r:id="rId4"/>
              </a:rPr>
              <a:t>https://doi.org/10.24432/C58K54</a:t>
            </a:r>
            <a:r>
              <a:rPr lang="en" sz="1000"/>
              <a:t>.</a:t>
            </a:r>
            <a:endParaRPr sz="1000"/>
          </a:p>
          <a:p>
            <a:pPr indent="-292100" lvl="0" marL="457200" marR="0" rtl="0" algn="l">
              <a:lnSpc>
                <a:spcPct val="140000"/>
              </a:lnSpc>
              <a:spcBef>
                <a:spcPts val="0"/>
              </a:spcBef>
              <a:spcAft>
                <a:spcPts val="0"/>
              </a:spcAft>
              <a:buSzPts val="1000"/>
              <a:buChar char="➔"/>
            </a:pPr>
            <a:r>
              <a:rPr lang="en" sz="1000"/>
              <a:t>Shi et. al., Convolutional LSTM Network: A Machine Learning Approach for Precipitation Nowcasting, </a:t>
            </a:r>
            <a:r>
              <a:rPr lang="en" sz="1000" u="sng">
                <a:solidFill>
                  <a:schemeClr val="hlink"/>
                </a:solidFill>
                <a:hlinkClick r:id="rId5"/>
              </a:rPr>
              <a:t>arXiv:1506.04214</a:t>
            </a:r>
            <a:endParaRPr sz="900">
              <a:solidFill>
                <a:schemeClr val="hlink"/>
              </a:solidFill>
              <a:highlight>
                <a:srgbClr val="FFFFFF"/>
              </a:highlight>
              <a:latin typeface="Arial"/>
              <a:ea typeface="Arial"/>
              <a:cs typeface="Arial"/>
              <a:sym typeface="Arial"/>
            </a:endParaRPr>
          </a:p>
          <a:p>
            <a:pPr indent="-292100" lvl="0" marL="457200" marR="0" rtl="0" algn="l">
              <a:lnSpc>
                <a:spcPct val="140000"/>
              </a:lnSpc>
              <a:spcBef>
                <a:spcPts val="0"/>
              </a:spcBef>
              <a:spcAft>
                <a:spcPts val="0"/>
              </a:spcAft>
              <a:buSzPts val="1000"/>
              <a:buChar char="➔"/>
            </a:pPr>
            <a:r>
              <a:rPr lang="en" sz="1000"/>
              <a:t>Sepp Hochreiter, Jürgen Schmidhuber; Long Short-Term Memory. Neural Comput 1997; 9 (8): 1735–1780. doi: </a:t>
            </a:r>
            <a:r>
              <a:rPr lang="en" sz="1000" u="sng">
                <a:solidFill>
                  <a:schemeClr val="hlink"/>
                </a:solidFill>
                <a:hlinkClick r:id="rId6"/>
              </a:rPr>
              <a:t>https://doi.org/10.1162/neco.1997.9.8.1735</a:t>
            </a:r>
            <a:endParaRPr sz="1000"/>
          </a:p>
          <a:p>
            <a:pPr indent="-292100" lvl="0" marL="457200" marR="0" rtl="0" algn="l">
              <a:lnSpc>
                <a:spcPct val="140000"/>
              </a:lnSpc>
              <a:spcBef>
                <a:spcPts val="0"/>
              </a:spcBef>
              <a:spcAft>
                <a:spcPts val="0"/>
              </a:spcAft>
              <a:buSzPts val="1000"/>
              <a:buChar char="➔"/>
            </a:pPr>
            <a:r>
              <a:rPr lang="en" sz="1000"/>
              <a:t>Sutskever et. al., Sequence to Sequence Learning with Neural Networks, </a:t>
            </a:r>
            <a:r>
              <a:rPr lang="en" sz="1000" u="sng">
                <a:solidFill>
                  <a:schemeClr val="hlink"/>
                </a:solidFill>
                <a:hlinkClick r:id="rId7"/>
              </a:rPr>
              <a:t>arXiv:1409.3215</a:t>
            </a:r>
            <a:endParaRPr b="1">
              <a:solidFill>
                <a:srgbClr val="000000"/>
              </a:solidFill>
              <a:highlight>
                <a:srgbClr val="FFFFFF"/>
              </a:highlight>
              <a:latin typeface="Arial"/>
              <a:ea typeface="Arial"/>
              <a:cs typeface="Arial"/>
              <a:sym typeface="Arial"/>
            </a:endParaRPr>
          </a:p>
          <a:p>
            <a:pPr indent="-292100" lvl="0" marL="457200" marR="0" rtl="0" algn="l">
              <a:lnSpc>
                <a:spcPct val="140000"/>
              </a:lnSpc>
              <a:spcBef>
                <a:spcPts val="0"/>
              </a:spcBef>
              <a:spcAft>
                <a:spcPts val="0"/>
              </a:spcAft>
              <a:buSzPts val="1000"/>
              <a:buChar char="➔"/>
            </a:pPr>
            <a:r>
              <a:rPr lang="en" sz="1000"/>
              <a:t>Kingma et. al., Adam: A Method for Stochastic Optimization, </a:t>
            </a:r>
            <a:r>
              <a:rPr lang="en" sz="900" u="sng">
                <a:solidFill>
                  <a:schemeClr val="hlink"/>
                </a:solidFill>
                <a:latin typeface="Arial"/>
                <a:ea typeface="Arial"/>
                <a:cs typeface="Arial"/>
                <a:sym typeface="Arial"/>
                <a:hlinkClick r:id="rId8"/>
              </a:rPr>
              <a:t>arXiv:1412.6980</a:t>
            </a:r>
            <a:endParaRPr b="1">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 sz="1000"/>
              <a:t>Sainath, T. N., Vinyals, O., Senior, A., &amp; Sak, H. (2015). Convolutional, Long Short-Term Memory, fully connected Deep Neural Networks. 2015 IEEE International Conference on Acoustics, Speech and Signal Processing (ICASSP).</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