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rv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9469A4-E486-4BEF-B4B9-ED729FBD36CF}">
  <a:tblStyle styleId="{5B9469A4-E486-4BEF-B4B9-ED729FBD3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v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regular.fntdata"/><Relationship Id="rId25" Type="http://schemas.openxmlformats.org/officeDocument/2006/relationships/font" Target="fonts/Arv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a04f888b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a04f888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30f473385_0_23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30f473385_0_2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fed1da6dd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fed1da6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a04f888b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a04f888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Task-Specific Estimation: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Generating estimates for specific tasks and documents type, not just the effort but it estimates other </a:t>
            </a:r>
            <a:r>
              <a:rPr lang="en">
                <a:solidFill>
                  <a:schemeClr val="dk1"/>
                </a:solidFill>
              </a:rPr>
              <a:t>Time for Coding (Hrs) for example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Scalability: The system works all workloads and we are able to train and test it for more projects, and also for more complex projects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Estimation The system provides -real-time estimates almost instantaneously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of Estimates: The AI system's project plan and cost estimates should be accurate.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Customization: Users must be able to configure the generative AI model for different project domains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Estimation The system should provide near-real-time estimates to support agile project management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Integration: Should have the ability to seamlessly integrate and analyze project data from various sources.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 and Verification: There must be mechanisms in place to validate and verify the accuracy and reliability of the estimates generated by the AI model.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 functional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of Estimates: The AI system's project plan and cost estimates should be accurate.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Control: The project should stay within budget.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 Time: The AI system should respond within seconds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Scalability: The AI system should handle varying workloads.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Security: The AI system should ensure data security and privacy.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fed1da6dd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fed1da6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fed1da6d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fed1da6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fed1da6dd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fed1da6d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30f473385_0_23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30f473385_0_2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fed1da6dd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fed1da6d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it accordingly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1" name="Google Shape;61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DA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DA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4" name="Google Shape;64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91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91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6" name="Google Shape;66;p13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D974F"/>
                </a:solidFill>
              </a:rPr>
              <a:t>“</a:t>
            </a:r>
            <a:endParaRPr b="1" sz="7200">
              <a:solidFill>
                <a:srgbClr val="FD974F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8" name="Google Shape;68;p13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C37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3"/>
          <p:cNvGrpSpPr/>
          <p:nvPr/>
        </p:nvGrpSpPr>
        <p:grpSpPr>
          <a:xfrm>
            <a:off x="7106313" y="4472723"/>
            <a:ext cx="2040974" cy="670802"/>
            <a:chOff x="7106313" y="4472723"/>
            <a:chExt cx="2040974" cy="670802"/>
          </a:xfrm>
        </p:grpSpPr>
        <p:sp>
          <p:nvSpPr>
            <p:cNvPr id="70" name="Google Shape;70;p13"/>
            <p:cNvSpPr/>
            <p:nvPr/>
          </p:nvSpPr>
          <p:spPr>
            <a:xfrm flipH="1">
              <a:off x="7774787" y="4472725"/>
              <a:ext cx="1372500" cy="670800"/>
            </a:xfrm>
            <a:prstGeom prst="rect">
              <a:avLst/>
            </a:prstGeom>
            <a:solidFill>
              <a:srgbClr val="DA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flipH="1">
              <a:off x="7106313" y="4472723"/>
              <a:ext cx="671100" cy="670800"/>
            </a:xfrm>
            <a:prstGeom prst="rtTriangle">
              <a:avLst/>
            </a:prstGeom>
            <a:solidFill>
              <a:srgbClr val="DA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3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73" name="Google Shape;73;p13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FD9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FD9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814275" y="1251150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9" name="Google Shape;79;p1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66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0" name="Google Shape;80;p1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DA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DA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3" name="Google Shape;83;p1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912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912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86" name="Google Shape;86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C37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7106313" y="4472723"/>
            <a:ext cx="2040974" cy="670802"/>
            <a:chOff x="7106313" y="4472723"/>
            <a:chExt cx="2040974" cy="670802"/>
          </a:xfrm>
        </p:grpSpPr>
        <p:sp>
          <p:nvSpPr>
            <p:cNvPr id="91" name="Google Shape;91;p14"/>
            <p:cNvSpPr/>
            <p:nvPr/>
          </p:nvSpPr>
          <p:spPr>
            <a:xfrm flipH="1">
              <a:off x="7774787" y="4472725"/>
              <a:ext cx="1372500" cy="670800"/>
            </a:xfrm>
            <a:prstGeom prst="rect">
              <a:avLst/>
            </a:prstGeom>
            <a:solidFill>
              <a:srgbClr val="DA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flipH="1">
              <a:off x="7106313" y="4472723"/>
              <a:ext cx="671100" cy="670800"/>
            </a:xfrm>
            <a:prstGeom prst="rtTriangle">
              <a:avLst/>
            </a:prstGeom>
            <a:solidFill>
              <a:srgbClr val="DA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4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94" name="Google Shape;94;p14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FD9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FD9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atform.openai.com/docs/guides/gpt" TargetMode="External"/><Relationship Id="rId4" Type="http://schemas.openxmlformats.org/officeDocument/2006/relationships/hyperlink" Target="https://www.nvidia.com/en-us/glossary/data-science/generative-ai/" TargetMode="External"/><Relationship Id="rId5" Type="http://schemas.openxmlformats.org/officeDocument/2006/relationships/hyperlink" Target="https://www.linkedin.com/pulse/how-generative-ai-can-help-you-improve-employee-support-documentation#:~:text=API%20Documentation,for%20developers%20and%20the%20commun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zenodo.org/records/3987969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ode/raulvilla/sofware-cost-estimation-i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romise.site.uottawa.ca/SERepository/index.html" TargetMode="External"/><Relationship Id="rId4" Type="http://schemas.openxmlformats.org/officeDocument/2006/relationships/hyperlink" Target="https://www.isbsg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4294967295" type="ctrTitle"/>
          </p:nvPr>
        </p:nvSpPr>
        <p:spPr>
          <a:xfrm>
            <a:off x="519575" y="1109325"/>
            <a:ext cx="64800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Use of Generative AI to generate estimates for the project plan, design document, source code, test plan and test cases, user API documentation.</a:t>
            </a:r>
            <a:endParaRPr sz="25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97700" y="53325"/>
            <a:ext cx="4808549" cy="3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6581125" y="3571750"/>
            <a:ext cx="2475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 17</a:t>
            </a:r>
            <a:endParaRPr b="1" i="1"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Soham Kamble (A20517098)</a:t>
            </a:r>
            <a:endParaRPr b="1" i="1"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Bhavya Chawla (A20516957)</a:t>
            </a:r>
            <a:endParaRPr b="1" i="1"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0" y="1532125"/>
            <a:ext cx="8961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https://platform.openai.com/docs/guides/gpt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https://www.nvidia.com/en-us/glossary/data-science/generative-ai/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https://www.linkedin.com/pulse/how-generative-ai-can-help-you-improve-employee-support-documentation#:~:text=API%20Documentation,for%20developers%20and%20the%20community</a:t>
            </a:r>
            <a:r>
              <a:rPr b="1" lang="e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56100" y="401875"/>
            <a:ext cx="85206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Content: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Project Overview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Functional, Non Functional Requirements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Tools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Data Sets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13" name="Google Shape;113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25" name="Google Shape;125;p1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312475" y="1588200"/>
            <a:ext cx="82401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What is Generative AI?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Generative AI refers to a cutting-edge technology that can create content, such as text or code, using machine learning algorithms. It has the potential to revolutionize the estimation process in project management.</a:t>
            </a:r>
            <a:endParaRPr sz="1500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Benefits of using generative AI for estimates: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Generative AI streamlines the estimation process by automating repetitive tasks, reducing human bias, and improving accuracy, ultimately leading to more reliable project plans and documents.</a:t>
            </a:r>
            <a:endParaRPr sz="1500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Challenges of using generative AI for estimates: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Despite its advantages, using generative AI for estimates presents challenges like data quality, model training, and ethical concerns.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97700" y="341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and Non Functional Requirements</a:t>
            </a:r>
            <a:endParaRPr/>
          </a:p>
        </p:txBody>
      </p:sp>
      <p:sp>
        <p:nvSpPr>
          <p:cNvPr id="139" name="Google Shape;139;p18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41" name="Google Shape;141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384725" y="15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{5B9469A4-E486-4BEF-B4B9-ED729FBD36CF}</a:tableStyleId>
              </a:tblPr>
              <a:tblGrid>
                <a:gridCol w="4052125"/>
                <a:gridCol w="397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Task-Specific Estimation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of Estimates: The AI system's project plan and cost estimates should be accurate.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 Control: The project should stay within budget.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Estimation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Time: The AI system should respond within seconds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Integration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Scalability: The AI system should handle varying workloads.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 and Verification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Security: The AI system should ensure data security and privacy.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5" name="Google Shape;155;p19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57" name="Google Shape;157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3106900"/>
            <a:ext cx="1746800" cy="17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889" y="3695975"/>
            <a:ext cx="1274661" cy="13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3025" y="2739375"/>
            <a:ext cx="1317150" cy="13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9988" y="1904500"/>
            <a:ext cx="3090129" cy="7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8075" y="3148010"/>
            <a:ext cx="3956000" cy="6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1300" y="1265298"/>
            <a:ext cx="1028625" cy="10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2700" y="1973174"/>
            <a:ext cx="2822221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77" name="Google Shape;177;p20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79" name="Google Shape;179;p2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449950" y="1658700"/>
            <a:ext cx="82401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SEERA Software Cost Estimation Dataset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https://zenodo.org/records/3987969</a:t>
            </a:r>
            <a:endParaRPr sz="1100"/>
          </a:p>
          <a:p>
            <a:pPr indent="-298450" lvl="0" marL="45720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It is the result of the collection of 120 software development project data from 42 </a:t>
            </a:r>
            <a:r>
              <a:rPr lang="en" sz="1100"/>
              <a:t>organizations</a:t>
            </a:r>
            <a:r>
              <a:rPr lang="en" sz="1100"/>
              <a:t> and dataset contains 76 attributes</a:t>
            </a:r>
            <a:endParaRPr sz="1100"/>
          </a:p>
          <a:p>
            <a:pPr indent="-298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years taken in consideration for the data 1993 to 2019</a:t>
            </a:r>
            <a:endParaRPr sz="1100"/>
          </a:p>
          <a:p>
            <a:pPr indent="-298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Total of actual efforts 1087311.5 person hours</a:t>
            </a:r>
            <a:endParaRPr sz="1100"/>
          </a:p>
          <a:p>
            <a:pPr indent="-298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Total of estimated efforts 627022 person hours</a:t>
            </a:r>
            <a:endParaRPr sz="1100"/>
          </a:p>
          <a:p>
            <a:pPr indent="0" lvl="0" marL="45720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5" y="3207926"/>
            <a:ext cx="3290549" cy="17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275" y="3281125"/>
            <a:ext cx="1920242" cy="1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775" y="2643625"/>
            <a:ext cx="2873675" cy="16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96" name="Google Shape;196;p21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98" name="Google Shape;198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449950" y="1557425"/>
            <a:ext cx="82401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Software Cost estimation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https://www.kaggle.com/code/raulvilla/sofware-cost-estimation-i</a:t>
            </a:r>
            <a:endParaRPr sz="1500"/>
          </a:p>
          <a:p>
            <a:pPr indent="-323850" lvl="0" marL="4572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100"/>
              <a:t>It is the result of the collection of 81 software development project </a:t>
            </a:r>
            <a:endParaRPr sz="1100"/>
          </a:p>
          <a:p>
            <a:pPr indent="-298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</a:t>
            </a:r>
            <a:r>
              <a:rPr lang="en" sz="1100"/>
              <a:t>he years taken in consideration for the data 1982 to 1988</a:t>
            </a:r>
            <a:endParaRPr sz="1100"/>
          </a:p>
          <a:p>
            <a:pPr indent="-2984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Total of actual efforts 408751 person hours</a:t>
            </a:r>
            <a:endParaRPr sz="1100"/>
          </a:p>
          <a:p>
            <a:pPr indent="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sz="1100"/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100"/>
              <a:t>19</a:t>
            </a:r>
            <a:endParaRPr sz="1100"/>
          </a:p>
          <a:p>
            <a:pPr indent="0" lvl="0" marL="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5" y="3059688"/>
            <a:ext cx="3688202" cy="16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675" y="3059700"/>
            <a:ext cx="1239568" cy="16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550" y="2830575"/>
            <a:ext cx="3201401" cy="15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others</a:t>
            </a:r>
            <a:endParaRPr/>
          </a:p>
        </p:txBody>
      </p:sp>
      <p:sp>
        <p:nvSpPr>
          <p:cNvPr id="215" name="Google Shape;215;p22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17" name="Google Shape;217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/>
          <p:nvPr>
            <p:ph idx="2" type="body"/>
          </p:nvPr>
        </p:nvSpPr>
        <p:spPr>
          <a:xfrm>
            <a:off x="449950" y="1557425"/>
            <a:ext cx="82401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PROMISE Software Engineering Repository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http://promise.site.uottawa.ca/SERepository/index.html</a:t>
            </a:r>
            <a:endParaRPr sz="1500"/>
          </a:p>
          <a:p>
            <a:pPr indent="0" lvl="0" marL="45720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 collection of publicly available datasets and tools to serve researchers in building predictive software models (PSMs)</a:t>
            </a:r>
            <a:endParaRPr sz="1100"/>
          </a:p>
          <a:p>
            <a:pPr indent="0" lvl="0" marL="45720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International Software Benchmarking Standards Group -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https://www.isbsg.org/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Kaggle Datasets</a:t>
            </a:r>
            <a:endParaRPr sz="1500"/>
          </a:p>
          <a:p>
            <a:pPr indent="0" lvl="0" marL="0" rtl="0" algn="l">
              <a:lnSpc>
                <a:spcPct val="128571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444654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231" name="Google Shape;231;p23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3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3" name="Google Shape;233;p2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D9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3"/>
          <p:cNvSpPr txBox="1"/>
          <p:nvPr>
            <p:ph idx="2" type="body"/>
          </p:nvPr>
        </p:nvSpPr>
        <p:spPr>
          <a:xfrm>
            <a:off x="183700" y="1658700"/>
            <a:ext cx="88335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Week 1</a:t>
            </a:r>
            <a:r>
              <a:rPr lang="en"/>
              <a:t>: Project Initiation, Data Collection &amp; Setup - Completed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Week 2</a:t>
            </a:r>
            <a:r>
              <a:rPr lang="en"/>
              <a:t>: Model Training, Document Generation &amp; Preliminary Review - In Progress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Week 3</a:t>
            </a:r>
            <a:r>
              <a:rPr lang="en"/>
              <a:t>: Review Corrections, Finalization &amp; Reporting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