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tatic.tildacdn.com/tild6661-6137-4531-b530-373438653966/E1FFB620-B10D-45A2-B.jpeg">    </p:cNvPr>
          <p:cNvPicPr>
            <a:picLocks noChangeAspect="1"/>
          </p:cNvPicPr>
          <p:nvPr/>
        </p:nvPicPr>
        <p:blipFill>
          <a:blip r:embed="rId1">
            <a:alphaModFix amt="15000"/>
          </a:blip>
          <a:stretch>
            <a:fillRect/>
          </a:stretch>
        </p:blipFill>
        <p:spPr>
          <a:xfrm>
            <a:off x="0" y="-1645920"/>
            <a:ext cx="9144000" cy="843076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90472" y="548640"/>
            <a:ext cx="5440680" cy="34564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6400" b="1" dirty="0">
                <a:solidFill>
                  <a:srgbClr val="FFFFFF"/>
                </a:solidFill>
                <a:latin typeface="[object Object]" pitchFamily="34" charset="0"/>
                <a:ea typeface="[object Object]" pitchFamily="34" charset="-122"/>
                <a:cs typeface="[object Object]" pitchFamily="34" charset="-120"/>
              </a:rPr>
              <a:t>Куликовская битва</a:t>
            </a:r>
            <a:endParaRPr lang="en-US" sz="6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896" y="0"/>
            <a:ext cx="4005072" cy="14813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[object Object]" pitchFamily="34" charset="0"/>
                <a:ea typeface="[object Object]" pitchFamily="34" charset="-122"/>
                <a:cs typeface="[object Object]" pitchFamily="34" charset="-120"/>
              </a:rPr>
              <a:t>Куликовская битва: исторический контекст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10896" y="1481328"/>
            <a:ext cx="4261104" cy="2249424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[object Object]" pitchFamily="34" charset="0"/>
                <a:ea typeface="[object Object]" pitchFamily="34" charset="-122"/>
                <a:cs typeface="[object Object]" pitchFamily="34" charset="-120"/>
              </a:rPr>
              <a:t>Куликовская битва произошла 8 сентября 1380 года на Куликовом поле, расположенном на левом берегу реки Дон, между русскими войсками под командованием князя Дмитрия Донского и монголо-татарскими войсками под командованием хана Мамая. Эта битва стала одним из ключевых событий в истории России, поскольку она остановила монголо-татарское нашествие на русские земли и позволила князьям Москвы укрепить свою власть.</a:t>
            </a:r>
            <a:endParaRPr lang="en-US" sz="1200" dirty="0"/>
          </a:p>
          <a:p>
            <a:pPr algn="l" indent="0" marL="0">
              <a:lnSpc>
                <a:spcPct val="90000"/>
              </a:lnSpc>
              <a:buNone/>
            </a:pPr>
            <a:endParaRPr lang="en-US" sz="1200" dirty="0"/>
          </a:p>
          <a:p>
            <a:pPr algn="l" indent="0" marL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[object Object]" pitchFamily="34" charset="0"/>
                <a:ea typeface="[object Object]" pitchFamily="34" charset="-122"/>
                <a:cs typeface="[object Object]" pitchFamily="34" charset="-120"/>
              </a:rPr>
              <a:t>Куликовская битва стала возможной благодаря союзу русских князей, которые объединились под командованием князя Дмитрия Донского для борьбы против монголо-татар. Это событие также стало символом русского национального единства и борьбы за независимость.</a:t>
            </a:r>
            <a:endParaRPr lang="en-US" sz="1200" dirty="0"/>
          </a:p>
        </p:txBody>
      </p:sp>
      <p:pic>
        <p:nvPicPr>
          <p:cNvPr id="4" name="Image 0" descr="https://static.tildacdn.com/tild6661-6137-4531-b530-373438653966/E1FFB620-B10D-45A2-B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2584" y="0"/>
            <a:ext cx="6748272" cy="5157216"/>
          </a:xfrm>
          <a:prstGeom prst="rect">
            <a:avLst/>
          </a:prstGeom>
        </p:spPr>
      </p:pic>
      <p:pic>
        <p:nvPicPr>
          <p:cNvPr id="5" name="Image 1" descr="./image-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">
            <a:off x="1362456" y="-73152"/>
            <a:ext cx="4983480" cy="52486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896" y="0"/>
            <a:ext cx="4005072" cy="14813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[object Object]" pitchFamily="34" charset="0"/>
                <a:ea typeface="[object Object]" pitchFamily="34" charset="-122"/>
                <a:cs typeface="[object Object]" pitchFamily="34" charset="-120"/>
              </a:rPr>
              <a:t>Участники и союзники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10896" y="1481328"/>
            <a:ext cx="4261104" cy="2249424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[object Object]" pitchFamily="34" charset="0"/>
                <a:ea typeface="[object Object]" pitchFamily="34" charset="-122"/>
                <a:cs typeface="[object Object]" pitchFamily="34" charset="-120"/>
              </a:rPr>
              <a:t>Участниками Куликовской битвы были русские войска под командованием князя Дмитрия Донского и монголо-татарские войска под командованием хана Мамая. Русские войска состояли из княжеских дружин и ополченцев, а монголо-татарские войска включали в себя конницу и пехоту.</a:t>
            </a:r>
            <a:endParaRPr lang="en-US" sz="1200" dirty="0"/>
          </a:p>
          <a:p>
            <a:pPr algn="l" indent="0" marL="0">
              <a:lnSpc>
                <a:spcPct val="90000"/>
              </a:lnSpc>
              <a:buNone/>
            </a:pPr>
            <a:endParaRPr lang="en-US" sz="1200" dirty="0"/>
          </a:p>
          <a:p>
            <a:pPr algn="l" indent="0" marL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[object Object]" pitchFamily="34" charset="0"/>
                <a:ea typeface="[object Object]" pitchFamily="34" charset="-122"/>
                <a:cs typeface="[object Object]" pitchFamily="34" charset="-120"/>
              </a:rPr>
              <a:t>Союзниками князя Дмитрия Донского были другие русские князья, которые присоединились к нему для борьбы против монголо-татар. С другой стороны, хан Мамай имел поддержку других монголо-татарских ханов и князей.</a:t>
            </a:r>
            <a:endParaRPr lang="en-US" sz="1200" dirty="0"/>
          </a:p>
        </p:txBody>
      </p:sp>
      <p:pic>
        <p:nvPicPr>
          <p:cNvPr id="4" name="Image 0" descr="https://static.tildacdn.com/tild6661-6137-4531-b530-373438653966/E1FFB620-B10D-45A2-B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1224" y="1435608"/>
            <a:ext cx="2971800" cy="2267712"/>
          </a:xfrm>
          <a:prstGeom prst="rect">
            <a:avLst/>
          </a:prstGeom>
        </p:spPr>
      </p:pic>
      <p:pic>
        <p:nvPicPr>
          <p:cNvPr id="5" name="Image 1" descr="./image-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374904"/>
            <a:ext cx="5678424" cy="44714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896" y="0"/>
            <a:ext cx="4005072" cy="14813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[object Object]" pitchFamily="34" charset="0"/>
                <a:ea typeface="[object Object]" pitchFamily="34" charset="-122"/>
                <a:cs typeface="[object Object]" pitchFamily="34" charset="-120"/>
              </a:rPr>
              <a:t>Значение и последствия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10896" y="1481328"/>
            <a:ext cx="4261104" cy="2249424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[object Object]" pitchFamily="34" charset="0"/>
                <a:ea typeface="[object Object]" pitchFamily="34" charset="-122"/>
                <a:cs typeface="[object Object]" pitchFamily="34" charset="-120"/>
              </a:rPr>
              <a:t>Куликовская битва имела enorme значение для русской истории, поскольку она остановила монголо-татарское нашествие на русские земли и позволила князьям Москвы укрепить свою власть. Эта битва также стала символом русского национального единства и борьбы за независимость.</a:t>
            </a:r>
            <a:endParaRPr lang="en-US" sz="1200" dirty="0"/>
          </a:p>
          <a:p>
            <a:pPr algn="l" indent="0" marL="0">
              <a:lnSpc>
                <a:spcPct val="90000"/>
              </a:lnSpc>
              <a:buNone/>
            </a:pPr>
            <a:endParaRPr lang="en-US" sz="1200" dirty="0"/>
          </a:p>
          <a:p>
            <a:pPr algn="l" indent="0" marL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[object Object]" pitchFamily="34" charset="0"/>
                <a:ea typeface="[object Object]" pitchFamily="34" charset="-122"/>
                <a:cs typeface="[object Object]" pitchFamily="34" charset="-120"/>
              </a:rPr>
              <a:t>Последствия Куликовской битвы были значительными. Русские князья смогли укрепить свою власть, а Москва стала центром русской государственности. Кроме того, эта битва стала началом конца монголо-татарского ига над русскими землями.</a:t>
            </a:r>
            <a:endParaRPr lang="en-US" sz="1200" dirty="0"/>
          </a:p>
        </p:txBody>
      </p:sp>
      <p:pic>
        <p:nvPicPr>
          <p:cNvPr id="4" name="Image 0" descr="https://static.tildacdn.com/tild6661-6137-4531-b530-373438653966/E1FFB620-B10D-45A2-B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1224" y="1435608"/>
            <a:ext cx="2971800" cy="2267712"/>
          </a:xfrm>
          <a:prstGeom prst="rect">
            <a:avLst/>
          </a:prstGeom>
        </p:spPr>
      </p:pic>
      <p:pic>
        <p:nvPicPr>
          <p:cNvPr id="5" name="Image 1" descr="./image-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374904"/>
            <a:ext cx="5678424" cy="44714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2024-08-15T18:29:11Z</dcterms:created>
  <dcterms:modified xsi:type="dcterms:W3CDTF">2024-08-15T18:29:11Z</dcterms:modified>
</cp:coreProperties>
</file>