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Cabin"/>
      <p:regular r:id="rId27"/>
      <p:bold r:id="rId28"/>
      <p:italic r:id="rId29"/>
      <p:boldItalic r:id="rId30"/>
    </p:embeddedFont>
    <p:embeddedFont>
      <p:font typeface="Gill Sans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Cabin-bold.fntdata"/><Relationship Id="rId27" Type="http://schemas.openxmlformats.org/officeDocument/2006/relationships/font" Target="fonts/Cabin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abin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GillSans-regular.fntdata"/><Relationship Id="rId30" Type="http://schemas.openxmlformats.org/officeDocument/2006/relationships/font" Target="fonts/Cabin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Gill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Many large applications on zOS, some data already on IMMUNIchain and some not on IMMUNIchain. Enabling read from zOS onto the blockchain. Not isolated.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Benefits of Fabric Composer (vs Golang)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Increases understanding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	Bridges simply from business concepts to blockchain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Saves </a:t>
            </a:r>
            <a:br>
              <a:rPr lang="en"/>
            </a:br>
            <a:r>
              <a:rPr lang="en"/>
              <a:t>time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	Develop blockchain applications more quickly and cheaply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Reduces</a:t>
            </a:r>
            <a:br>
              <a:rPr lang="en"/>
            </a:br>
            <a:r>
              <a:rPr lang="en"/>
              <a:t>risk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	Well tested, efficient design conforms to best practice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Increases flexibility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	Higher level abstraction makes it easier to iterate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Solution Developer models the business network, implements the script files that define transaction behaviour and packages into a business network archive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Solution Administrator provision the target environment and may manage deploy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Ask: Does anyone know what blockchain is? Sell myself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IBM Blockchain based on Hyperledger Fabric from the Linux Foundation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Hyperledger, an open source collaborative effort to advance cross-industry blockchain technologies, is hosted by The Linux Foundation®. IBM provides blockchain solutions and services leveraging Hyperledger technologies, including Hyperledger Fabric and Hyperledger Composer.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Hyperledger Fabric is a business blockchain framework hosted by the Linux Foundation intended as a foundation for developing blockchain applications or solutions with a modular architecture. Hyperledger Fabric allows components such as consensus and membership services to be plug-and-play.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Open Tools, APIs and libraries to support these activities</a:t>
            </a:r>
          </a:p>
          <a:p>
            <a:pPr indent="-6985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Exploits Hyperledger Fabric blockchain technology</a:t>
            </a:r>
          </a:p>
          <a:p>
            <a:pPr indent="-6985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Accepted as an official Linux Foundation Hyperledger project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2" marL="1371600" rtl="0">
              <a:spcBef>
                <a:spcPts val="320"/>
              </a:spcBef>
              <a:buClr>
                <a:schemeClr val="dk1"/>
              </a:buClr>
              <a:buSzPct val="100000"/>
              <a:buChar char="•"/>
            </a:pPr>
            <a:r>
              <a:rPr lang="en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When needed, it is transferred between providers</a:t>
            </a:r>
          </a:p>
          <a:p>
            <a:pPr indent="-330200" lvl="2" marL="1371600" rtl="0">
              <a:spcBef>
                <a:spcPts val="320"/>
              </a:spcBef>
              <a:buClr>
                <a:schemeClr val="dk1"/>
              </a:buClr>
              <a:buSzPct val="100000"/>
              <a:buFont typeface="Gill Sans"/>
              <a:buChar char="•"/>
            </a:pPr>
            <a:r>
              <a:rPr lang="en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Different states have different requirements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>
            <p:ph type="ctrTitle"/>
          </p:nvPr>
        </p:nvSpPr>
        <p:spPr>
          <a:xfrm>
            <a:off x="4553842" y="1643174"/>
            <a:ext cx="4185600" cy="13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ill Sans"/>
              <a:buNone/>
              <a:defRPr b="1" i="0" sz="4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571982" y="3005358"/>
            <a:ext cx="41856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1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pic>
        <p:nvPicPr>
          <p:cNvPr descr="OpenMainframe_Logo_White_Knockout.png" id="13" name="Shape 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841" y="1113329"/>
            <a:ext cx="1442400" cy="42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772583"/>
            <a:ext cx="9144000" cy="4371000"/>
          </a:xfrm>
          <a:prstGeom prst="rect">
            <a:avLst/>
          </a:prstGeom>
          <a:solidFill>
            <a:srgbClr val="3664AD">
              <a:alpha val="2352"/>
            </a:srgbClr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664AD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333991" y="159442"/>
            <a:ext cx="78939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ill Sans"/>
              <a:buNone/>
              <a:defRPr b="1" i="0" sz="3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pic>
        <p:nvPicPr>
          <p:cNvPr id="18" name="Shape 18"/>
          <p:cNvPicPr preferRelativeResize="0"/>
          <p:nvPr/>
        </p:nvPicPr>
        <p:blipFill rotWithShape="1">
          <a:blip r:embed="rId2">
            <a:alphaModFix amt="6000"/>
          </a:blip>
          <a:srcRect b="0" l="17595" r="0" t="0"/>
          <a:stretch/>
        </p:blipFill>
        <p:spPr>
          <a:xfrm>
            <a:off x="0" y="775758"/>
            <a:ext cx="6393900" cy="436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/>
          <p:nvPr>
            <p:ph idx="1" type="body"/>
          </p:nvPr>
        </p:nvSpPr>
        <p:spPr>
          <a:xfrm>
            <a:off x="317500" y="943429"/>
            <a:ext cx="8369400" cy="31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8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571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5400" lvl="2" marL="1143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227785" y="4803546"/>
            <a:ext cx="58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  <p:pic>
        <p:nvPicPr>
          <p:cNvPr descr="OpenMainframe_Logo_Pantone.png" id="21" name="Shape 21"/>
          <p:cNvPicPr preferRelativeResize="0"/>
          <p:nvPr/>
        </p:nvPicPr>
        <p:blipFill rotWithShape="1">
          <a:blip r:embed="rId3">
            <a:alphaModFix/>
          </a:blip>
          <a:srcRect b="30186" l="0" r="80655" t="0"/>
          <a:stretch/>
        </p:blipFill>
        <p:spPr>
          <a:xfrm>
            <a:off x="8306753" y="100722"/>
            <a:ext cx="469800" cy="51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22"/>
          <p:cNvSpPr/>
          <p:nvPr/>
        </p:nvSpPr>
        <p:spPr>
          <a:xfrm>
            <a:off x="0" y="5112912"/>
            <a:ext cx="9144000" cy="50700"/>
          </a:xfrm>
          <a:prstGeom prst="rect">
            <a:avLst/>
          </a:prstGeom>
          <a:solidFill>
            <a:srgbClr val="3664AD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664AD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hape 24"/>
          <p:cNvPicPr preferRelativeResize="0"/>
          <p:nvPr/>
        </p:nvPicPr>
        <p:blipFill rotWithShape="1">
          <a:blip r:embed="rId2">
            <a:alphaModFix/>
          </a:blip>
          <a:srcRect b="0" l="10532" r="0" t="0"/>
          <a:stretch/>
        </p:blipFill>
        <p:spPr>
          <a:xfrm>
            <a:off x="0" y="0"/>
            <a:ext cx="8181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25"/>
          <p:cNvSpPr txBox="1"/>
          <p:nvPr>
            <p:ph type="ctrTitle"/>
          </p:nvPr>
        </p:nvSpPr>
        <p:spPr>
          <a:xfrm>
            <a:off x="4553842" y="1643174"/>
            <a:ext cx="4185600" cy="13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64AD"/>
              </a:buClr>
              <a:buFont typeface="Gill Sans"/>
              <a:buNone/>
              <a:defRPr b="1" i="0" sz="4200" u="none" cap="none" strike="noStrike">
                <a:solidFill>
                  <a:srgbClr val="3664AD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1" type="subTitle"/>
          </p:nvPr>
        </p:nvSpPr>
        <p:spPr>
          <a:xfrm>
            <a:off x="4571982" y="3005358"/>
            <a:ext cx="41856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0" i="1" sz="1800" u="none" cap="none" strike="noStrike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pic>
        <p:nvPicPr>
          <p:cNvPr id="27" name="Shape 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1446" y="1113329"/>
            <a:ext cx="1401000" cy="42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33991" y="148857"/>
            <a:ext cx="78939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ill Sans"/>
              <a:buNone/>
              <a:defRPr b="1" i="0" sz="3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7500" y="943429"/>
            <a:ext cx="8369400" cy="31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8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571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5400" lvl="2" marL="1143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227785" y="4803546"/>
            <a:ext cx="58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mailto:klee160@illinois.edu" TargetMode="External"/><Relationship Id="rId4" Type="http://schemas.openxmlformats.org/officeDocument/2006/relationships/hyperlink" Target="http://www.linkedin.com/in/klee160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immunichain.zcloud.marist.edu" TargetMode="External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x="4244450" y="1761000"/>
            <a:ext cx="4533000" cy="1316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IMMUNIchain</a:t>
            </a:r>
            <a:br>
              <a:rPr lang="en"/>
            </a:br>
            <a:r>
              <a:rPr b="0" lang="en" sz="3000"/>
              <a:t>A Blockchain Network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x="4244450" y="3266275"/>
            <a:ext cx="4999500" cy="60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i="0" lang="en" sz="2400"/>
              <a:t>Kevin Lee</a:t>
            </a:r>
            <a:r>
              <a:rPr i="0" lang="en" sz="2400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 sz="2100"/>
              <a:t>Undergraduate Researcher</a:t>
            </a:r>
          </a:p>
          <a:p>
            <a:pPr lvl="0">
              <a:spcBef>
                <a:spcPts val="0"/>
              </a:spcBef>
              <a:buNone/>
            </a:pPr>
            <a:r>
              <a:rPr i="0" lang="en" sz="2100"/>
              <a:t>University of Illinois at Urbana-Champaign</a:t>
            </a:r>
          </a:p>
        </p:txBody>
      </p:sp>
      <p:sp>
        <p:nvSpPr>
          <p:cNvPr id="35" name="Shape 35"/>
          <p:cNvSpPr txBox="1"/>
          <p:nvPr/>
        </p:nvSpPr>
        <p:spPr>
          <a:xfrm>
            <a:off x="61575" y="4595100"/>
            <a:ext cx="3931200" cy="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1100">
                <a:solidFill>
                  <a:srgbClr val="FFFFFF"/>
                </a:solidFill>
              </a:rPr>
              <a:t>Some slides adapted from blockchain presentations by Alex Kim, Jin VanStee, and the IMMUNIchain WSC team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33991" y="159442"/>
            <a:ext cx="7893900" cy="447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Development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7500" y="714829"/>
            <a:ext cx="8369400" cy="314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</a:pPr>
            <a:r>
              <a:rPr lang="en"/>
              <a:t>Set up Hyperledger Composer on a LinuxONE Community Cloud instance running SLES12 SP2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"/>
              <a:t>Used Composer Playground to define the assets, participants, transactions, and permissions for the IMMUNIchain network.</a:t>
            </a:r>
          </a:p>
          <a:p>
            <a:pPr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"/>
              <a:t>Locally tested the business network and made </a:t>
            </a:r>
            <a:r>
              <a:rPr lang="en"/>
              <a:t>necessary adjustments.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450" y="2663750"/>
            <a:ext cx="4415853" cy="209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8074" y="2663750"/>
            <a:ext cx="3940426" cy="2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>
            <p:ph idx="12" type="sldNum"/>
          </p:nvPr>
        </p:nvSpPr>
        <p:spPr>
          <a:xfrm>
            <a:off x="8227785" y="4803546"/>
            <a:ext cx="580500" cy="273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1F8E"/>
              </a:buClr>
              <a:buSzPct val="25000"/>
              <a:buFont typeface="Gill Sans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33991" y="159442"/>
            <a:ext cx="7893900" cy="447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Development (cont’d)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87300" y="638629"/>
            <a:ext cx="8369400" cy="314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</a:pPr>
            <a:r>
              <a:rPr lang="en"/>
              <a:t>Exported the business network as a business network archive (.bna), and deployed it onto a running </a:t>
            </a:r>
            <a:r>
              <a:rPr lang="en"/>
              <a:t>Fabric v1.0.0-beta</a:t>
            </a:r>
            <a:r>
              <a:rPr lang="en"/>
              <a:t> on the SLES12 image.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1000"/>
              </a:spcAft>
            </a:pPr>
            <a:r>
              <a:rPr lang="en"/>
              <a:t>Tested the updated business network model on </a:t>
            </a:r>
            <a:r>
              <a:rPr lang="en"/>
              <a:t>Fabric v1.0.0-beta to verify its correctness.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1000"/>
              </a:spcAft>
            </a:pPr>
            <a:r>
              <a:rPr lang="en"/>
              <a:t>Used the REST APIs created and exposed by the Composer REST Server to make transactions within the IMMUNIchain network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b="0" l="0" r="0" t="11316"/>
          <a:stretch/>
        </p:blipFill>
        <p:spPr>
          <a:xfrm>
            <a:off x="2534275" y="2999275"/>
            <a:ext cx="4075449" cy="203304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>
            <p:ph idx="12" type="sldNum"/>
          </p:nvPr>
        </p:nvSpPr>
        <p:spPr>
          <a:xfrm>
            <a:off x="8227785" y="4803546"/>
            <a:ext cx="580500" cy="273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1F8E"/>
              </a:buClr>
              <a:buSzPct val="25000"/>
              <a:buFont typeface="Gill Sans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33991" y="159442"/>
            <a:ext cx="7893900" cy="447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Development (cont’d)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7500" y="714829"/>
            <a:ext cx="8369400" cy="314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1000"/>
              </a:spcAft>
            </a:pPr>
            <a:r>
              <a:rPr lang="en"/>
              <a:t>Used the REST APIs from Composer REST Server to develop a front-end web application using Django Python Framework to interact with the IMMUNIchain network running on Fabric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"/>
              <a:t>Used Apache HTTP Server on Linux on z to bring up a webserver for the IMMUNIchain network which interacts with Django.</a:t>
            </a:r>
          </a:p>
          <a:p>
            <a:pPr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"/>
              <a:t> SSL enabled the web server and acquired a domain name.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9774" y="2914926"/>
            <a:ext cx="3684451" cy="199767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>
            <p:ph idx="12" type="sldNum"/>
          </p:nvPr>
        </p:nvSpPr>
        <p:spPr>
          <a:xfrm>
            <a:off x="8227785" y="4803546"/>
            <a:ext cx="580500" cy="273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1F8E"/>
              </a:buClr>
              <a:buSzPct val="25000"/>
              <a:buFont typeface="Gill Sans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33991" y="159442"/>
            <a:ext cx="7893900" cy="447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Structure of Setup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237450" y="863379"/>
            <a:ext cx="8369400" cy="314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227785" y="4803546"/>
            <a:ext cx="580500" cy="273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1F8E"/>
              </a:buClr>
              <a:buSzPct val="25000"/>
              <a:buFont typeface="Gill Sans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7" name="Shape 127"/>
          <p:cNvSpPr/>
          <p:nvPr/>
        </p:nvSpPr>
        <p:spPr>
          <a:xfrm>
            <a:off x="3403050" y="4416125"/>
            <a:ext cx="445200" cy="15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3298850" y="4392125"/>
            <a:ext cx="948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/>
              <a:t>Beta</a:t>
            </a:r>
          </a:p>
        </p:txBody>
      </p:sp>
      <p:pic>
        <p:nvPicPr>
          <p:cNvPr descr="setup.png" id="129" name="Shape 129"/>
          <p:cNvPicPr preferRelativeResize="0"/>
          <p:nvPr/>
        </p:nvPicPr>
        <p:blipFill rotWithShape="1">
          <a:blip r:embed="rId3">
            <a:alphaModFix/>
          </a:blip>
          <a:srcRect b="9" l="0" r="0" t="19"/>
          <a:stretch/>
        </p:blipFill>
        <p:spPr>
          <a:xfrm>
            <a:off x="1326686" y="606750"/>
            <a:ext cx="6190917" cy="435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33991" y="159442"/>
            <a:ext cx="7893900" cy="447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Structure of Setup (cont’d)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7500" y="943429"/>
            <a:ext cx="8369400" cy="314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849" y="809847"/>
            <a:ext cx="6982301" cy="3523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>
            <p:ph idx="12" type="sldNum"/>
          </p:nvPr>
        </p:nvSpPr>
        <p:spPr>
          <a:xfrm>
            <a:off x="8227785" y="4803546"/>
            <a:ext cx="580500" cy="273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1F8E"/>
              </a:buClr>
              <a:buSzPct val="25000"/>
              <a:buFont typeface="Gill Sans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33991" y="159442"/>
            <a:ext cx="7893900" cy="447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Developments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7500" y="943429"/>
            <a:ext cx="8369400" cy="314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Add a mobile app for IMMUNIchain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 a controller view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Let users view which block their transaction is in.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Future bidirectional integration with z/OS health care application via z/OS Connect v3.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8227785" y="4803546"/>
            <a:ext cx="580500" cy="273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1F8E"/>
              </a:buClr>
              <a:buSzPct val="25000"/>
              <a:buFont typeface="Gill Sans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ctrTitle"/>
          </p:nvPr>
        </p:nvSpPr>
        <p:spPr>
          <a:xfrm>
            <a:off x="4553842" y="1643174"/>
            <a:ext cx="4185600" cy="1316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ctrTitle"/>
          </p:nvPr>
        </p:nvSpPr>
        <p:spPr>
          <a:xfrm>
            <a:off x="4553842" y="1643174"/>
            <a:ext cx="4185600" cy="1316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  <p:sp>
        <p:nvSpPr>
          <p:cNvPr id="156" name="Shape 156"/>
          <p:cNvSpPr txBox="1"/>
          <p:nvPr>
            <p:ph idx="1" type="subTitle"/>
          </p:nvPr>
        </p:nvSpPr>
        <p:spPr>
          <a:xfrm>
            <a:off x="4571982" y="3005358"/>
            <a:ext cx="4185600" cy="60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Email: </a:t>
            </a:r>
            <a:r>
              <a:rPr i="0" lang="en" u="sng">
                <a:solidFill>
                  <a:schemeClr val="hlink"/>
                </a:solidFill>
                <a:hlinkClick r:id="rId3"/>
              </a:rPr>
              <a:t>klee160@illinois.edu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LinkedIn:</a:t>
            </a:r>
            <a:r>
              <a:rPr i="0" lang="en"/>
              <a:t> </a:t>
            </a:r>
            <a:r>
              <a:rPr i="0" lang="en" u="sng">
                <a:solidFill>
                  <a:schemeClr val="hlink"/>
                </a:solidFill>
                <a:hlinkClick r:id="rId4"/>
              </a:rPr>
              <a:t>linkedin.com/in/klee160</a:t>
            </a:r>
            <a:r>
              <a:rPr i="0" lang="en"/>
              <a:t>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i="0"/>
          </a:p>
          <a:p>
            <a:pPr lvl="0" rtl="0">
              <a:spcBef>
                <a:spcPts val="0"/>
              </a:spcBef>
              <a:buNone/>
            </a:pPr>
            <a:r>
              <a:rPr i="0" lang="en"/>
              <a:t> </a:t>
            </a: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ctrTitle"/>
          </p:nvPr>
        </p:nvSpPr>
        <p:spPr>
          <a:xfrm>
            <a:off x="4244450" y="1761000"/>
            <a:ext cx="4533000" cy="1316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IMMUNIchain</a:t>
            </a:r>
            <a:br>
              <a:rPr lang="en"/>
            </a:br>
            <a:r>
              <a:rPr b="0" lang="en" sz="3000"/>
              <a:t>A Blockchain Network</a:t>
            </a:r>
          </a:p>
        </p:txBody>
      </p:sp>
      <p:sp>
        <p:nvSpPr>
          <p:cNvPr id="163" name="Shape 163"/>
          <p:cNvSpPr txBox="1"/>
          <p:nvPr>
            <p:ph idx="1" type="subTitle"/>
          </p:nvPr>
        </p:nvSpPr>
        <p:spPr>
          <a:xfrm>
            <a:off x="4244450" y="3647275"/>
            <a:ext cx="4999500" cy="60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0" lang="en" sz="2400"/>
              <a:t>Kevin Lee</a:t>
            </a:r>
          </a:p>
          <a:p>
            <a:pPr lvl="0" rtl="0">
              <a:spcBef>
                <a:spcPts val="0"/>
              </a:spcBef>
              <a:buNone/>
            </a:pPr>
            <a:r>
              <a:rPr i="0" lang="en" sz="2100"/>
              <a:t>University of Illinois at Urbana-Champaign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4244450" y="3024000"/>
            <a:ext cx="3813000" cy="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>
                <a:solidFill>
                  <a:srgbClr val="FFFFFF"/>
                </a:solidFill>
              </a:rPr>
              <a:t>Appendix - Backup Charts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34000" y="159448"/>
            <a:ext cx="7893900" cy="935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Extensive, Familiar, Open Development Toolset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7500" y="1324429"/>
            <a:ext cx="8369400" cy="314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75" y="1185862"/>
            <a:ext cx="8782050" cy="36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>
            <p:ph idx="12" type="sldNum"/>
          </p:nvPr>
        </p:nvSpPr>
        <p:spPr>
          <a:xfrm>
            <a:off x="8227785" y="4803546"/>
            <a:ext cx="580500" cy="273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1F8E"/>
              </a:buClr>
              <a:buSzPct val="25000"/>
              <a:buFont typeface="Gill Sans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333991" y="159442"/>
            <a:ext cx="7893900" cy="447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Special Thanks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317500" y="638629"/>
            <a:ext cx="8369400" cy="314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254000" rtl="0">
              <a:spcBef>
                <a:spcPts val="0"/>
              </a:spcBef>
              <a:buNone/>
            </a:pPr>
            <a:r>
              <a:rPr lang="en"/>
              <a:t>Mentoring Team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Len Santalucia, </a:t>
            </a:r>
            <a:r>
              <a:rPr i="1" lang="en"/>
              <a:t>CTO, Business Development Manager</a:t>
            </a:r>
            <a:r>
              <a:rPr lang="en"/>
              <a:t> - Vicom Infinity, Inc.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Jin VanStee, </a:t>
            </a:r>
            <a:r>
              <a:rPr i="1" lang="en"/>
              <a:t>Transformation Leader, NA z Systems Technical Sales</a:t>
            </a:r>
            <a:r>
              <a:rPr lang="en"/>
              <a:t> - IBM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David Rossi, </a:t>
            </a:r>
            <a:r>
              <a:rPr i="1" lang="en"/>
              <a:t>Cybersecurity Architect</a:t>
            </a:r>
            <a:r>
              <a:rPr lang="en"/>
              <a:t> - IBM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Alex Kim, </a:t>
            </a:r>
            <a:r>
              <a:rPr i="1" lang="en"/>
              <a:t>System z Solutions Architect</a:t>
            </a:r>
            <a:r>
              <a:rPr lang="en"/>
              <a:t> - Vicom Infinity, Inc.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Mike Bonett, </a:t>
            </a:r>
            <a:r>
              <a:rPr i="1" lang="en"/>
              <a:t>Executive I/T Specialist</a:t>
            </a:r>
            <a:r>
              <a:rPr lang="en"/>
              <a:t> - IBM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Mark Rader, </a:t>
            </a:r>
            <a:r>
              <a:rPr i="1" lang="en"/>
              <a:t>Certified I/T Specialist </a:t>
            </a:r>
            <a:r>
              <a:rPr lang="en"/>
              <a:t>- IBM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Guy Shevik, </a:t>
            </a:r>
            <a:r>
              <a:rPr i="1" lang="en"/>
              <a:t>Cerified I/T Consultant</a:t>
            </a:r>
            <a:r>
              <a:rPr lang="en"/>
              <a:t> - IBM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Suzie Wendler, </a:t>
            </a:r>
            <a:r>
              <a:rPr i="1" lang="en"/>
              <a:t>IMS Support</a:t>
            </a:r>
            <a:r>
              <a:rPr lang="en"/>
              <a:t> - IBM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Barry Silliman, </a:t>
            </a:r>
            <a:r>
              <a:rPr i="1" lang="en"/>
              <a:t>IBM Sales &amp; Distributions, zGrowth Team</a:t>
            </a:r>
            <a:r>
              <a:rPr lang="en"/>
              <a:t> - IBM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Eva Yan, </a:t>
            </a:r>
            <a:r>
              <a:rPr i="1" lang="en"/>
              <a:t>Executive I/T Specialist</a:t>
            </a:r>
            <a:r>
              <a:rPr lang="en"/>
              <a:t> - IBM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David Morlitz, </a:t>
            </a:r>
            <a:r>
              <a:rPr i="1" lang="en"/>
              <a:t>IBM Architectural Thought Leader</a:t>
            </a:r>
            <a:r>
              <a:rPr lang="en"/>
              <a:t> - IBM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Qi Ye, </a:t>
            </a:r>
            <a:r>
              <a:rPr i="1" lang="en"/>
              <a:t>LinuxONE Community Cloud Architect</a:t>
            </a:r>
            <a:r>
              <a:rPr lang="en"/>
              <a:t> - IBM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227785" y="4803546"/>
            <a:ext cx="580500" cy="273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1F8E"/>
              </a:buClr>
              <a:buSzPct val="25000"/>
              <a:buFont typeface="Gill Sans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33991" y="159442"/>
            <a:ext cx="7893900" cy="447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Conceptual Components and Structure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7500" y="943429"/>
            <a:ext cx="8369400" cy="314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Business Network is defined by Models, Script Files, ACLs and Metadata and packaged in a Business Network Archive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37" y="2409825"/>
            <a:ext cx="7858125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>
            <p:ph idx="12" type="sldNum"/>
          </p:nvPr>
        </p:nvSpPr>
        <p:spPr>
          <a:xfrm>
            <a:off x="8227785" y="4803546"/>
            <a:ext cx="580500" cy="273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1F8E"/>
              </a:buClr>
              <a:buSzPct val="25000"/>
              <a:buFont typeface="Gill Sans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33991" y="159442"/>
            <a:ext cx="7893900" cy="447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Business Use Cases &amp; Sample Networks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7500" y="943429"/>
            <a:ext cx="8369400" cy="314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Sample networks developed using </a:t>
            </a:r>
            <a:r>
              <a:rPr lang="en"/>
              <a:t>HyperLedger Composer</a:t>
            </a:r>
            <a:r>
              <a:rPr lang="en"/>
              <a:t> (tested and deployed)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Trading (Marbles Trading App)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Auctions (Car Auction Network)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Asset Tracking (Animal Tracking Network)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Buy and Sell (Digital Property App)</a:t>
            </a:r>
          </a:p>
          <a:p>
            <a:pPr indent="-228600" lvl="0" marL="457200">
              <a:spcBef>
                <a:spcPts val="0"/>
              </a:spcBef>
              <a:spcAft>
                <a:spcPts val="1000"/>
              </a:spcAft>
            </a:pPr>
            <a:r>
              <a:rPr lang="en"/>
              <a:t>Healthcare (IMMUNIchain)</a:t>
            </a:r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8227785" y="4803546"/>
            <a:ext cx="580500" cy="273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1F8E"/>
              </a:buClr>
              <a:buSzPct val="25000"/>
              <a:buFont typeface="Gill Sans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33991" y="159442"/>
            <a:ext cx="7893900" cy="447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Process Flow</a:t>
            </a:r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759142"/>
            <a:ext cx="8663148" cy="4231958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>
            <p:ph idx="12" type="sldNum"/>
          </p:nvPr>
        </p:nvSpPr>
        <p:spPr>
          <a:xfrm>
            <a:off x="8227785" y="4803546"/>
            <a:ext cx="580500" cy="273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1F8E"/>
              </a:buClr>
              <a:buSzPct val="25000"/>
              <a:buFont typeface="Gill Sans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33991" y="159442"/>
            <a:ext cx="7893900" cy="447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Crash Course on Blockchain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7500" y="943429"/>
            <a:ext cx="8369400" cy="314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A digital ledger in which transactions are recorded </a:t>
            </a:r>
            <a:r>
              <a:rPr lang="en"/>
              <a:t>chronologically</a:t>
            </a:r>
            <a:r>
              <a:rPr lang="en"/>
              <a:t> and publically</a:t>
            </a:r>
          </a:p>
          <a:p>
            <a:pPr lvl="1" marL="9144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My own experience: cryptocurrency researcher at the Decentralized Systems Lab with Dr. Andrew Miller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Hyperledger Fabric</a:t>
            </a:r>
          </a:p>
          <a:p>
            <a:pPr lvl="1" marL="9144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Distributed/shared database with a consensus network</a:t>
            </a:r>
          </a:p>
          <a:p>
            <a:pPr lvl="1" marL="9144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Permission-oriented membership enrollment</a:t>
            </a:r>
          </a:p>
          <a:p>
            <a:pPr lvl="1" marL="9144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Business rules in the network (smart contract)</a:t>
            </a:r>
          </a:p>
          <a:p>
            <a:pPr lvl="1" marL="9144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Cryptographically secure</a:t>
            </a:r>
          </a:p>
          <a:p>
            <a:pPr lvl="1" marL="9144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Cross-platform capability, including mainframe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227785" y="4803546"/>
            <a:ext cx="580500" cy="273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1F8E"/>
              </a:buClr>
              <a:buSzPct val="25000"/>
              <a:buFont typeface="Gill Sans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33991" y="159442"/>
            <a:ext cx="7893900" cy="447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Under the Hood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7500" y="943429"/>
            <a:ext cx="8369400" cy="314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Hyperledger deploys the following open source technologies: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GoLang, Java, Node.js - provides runtime for Chaincode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Docker/Vagrant - encapsulates Chaincode in a secure manner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gRPC - enables the peer-to-peer network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golevelDB/CouchDB - persistent state database using a key-value store interface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PKI/TLS - for certificate authority and secure transmission/authentication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227785" y="4803546"/>
            <a:ext cx="580500" cy="273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1F8E"/>
              </a:buClr>
              <a:buSzPct val="25000"/>
              <a:buFont typeface="Gill Sans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33991" y="159442"/>
            <a:ext cx="7893900" cy="447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Hyperledger Composer?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7500" y="943429"/>
            <a:ext cx="8369400" cy="314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Blockchains provide a low-level interface for business applications</a:t>
            </a:r>
          </a:p>
          <a:p>
            <a:pPr lvl="1" marL="914400" rtl="0">
              <a:spcBef>
                <a:spcPts val="0"/>
              </a:spcBef>
            </a:pPr>
            <a:r>
              <a:rPr lang="en"/>
              <a:t>Smart contract code runs on a distributed processing system</a:t>
            </a:r>
          </a:p>
          <a:p>
            <a:pPr lvl="1" marL="914400" rtl="0">
              <a:spcBef>
                <a:spcPts val="0"/>
              </a:spcBef>
            </a:pPr>
            <a:r>
              <a:rPr lang="en"/>
              <a:t>Inputs go into an immutable ledger; outputs to a data store</a:t>
            </a:r>
          </a:p>
          <a:p>
            <a:pPr lvl="1" marL="914400" rtl="0">
              <a:spcBef>
                <a:spcPts val="0"/>
              </a:spcBef>
            </a:pPr>
            <a:r>
              <a:rPr lang="en"/>
              <a:t>Applications are built on top of a low level of abstraction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Hyperledger Composer</a:t>
            </a:r>
          </a:p>
          <a:p>
            <a:pPr lvl="1" marL="914400" rtl="0">
              <a:spcBef>
                <a:spcPts val="0"/>
              </a:spcBef>
            </a:pPr>
            <a:r>
              <a:rPr lang="en"/>
              <a:t>A suite of high level application abstractions for business networks</a:t>
            </a:r>
          </a:p>
          <a:p>
            <a:pPr lvl="1" marL="914400" rtl="0">
              <a:spcBef>
                <a:spcPts val="0"/>
              </a:spcBef>
            </a:pPr>
            <a:r>
              <a:rPr lang="en"/>
              <a:t>Emphasis on business-centric vocabulary for quick solution creation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Features</a:t>
            </a:r>
          </a:p>
          <a:p>
            <a:pPr lvl="1" marL="914400" rtl="0">
              <a:spcBef>
                <a:spcPts val="0"/>
              </a:spcBef>
            </a:pPr>
            <a:r>
              <a:rPr lang="en"/>
              <a:t>Model your business network, test and deploy</a:t>
            </a:r>
          </a:p>
          <a:p>
            <a:pPr lvl="1" marL="914400" rtl="0">
              <a:spcBef>
                <a:spcPts val="0"/>
              </a:spcBef>
            </a:pPr>
            <a:r>
              <a:rPr lang="en"/>
              <a:t>Applications use APIs to interact with a business network</a:t>
            </a:r>
          </a:p>
          <a:p>
            <a:pPr lvl="1" marL="914400">
              <a:spcBef>
                <a:spcPts val="0"/>
              </a:spcBef>
            </a:pPr>
            <a:r>
              <a:rPr lang="en"/>
              <a:t>Integrate existing systems of record using loopback/REST</a:t>
            </a:r>
          </a:p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227785" y="4803546"/>
            <a:ext cx="580500" cy="273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1F8E"/>
              </a:buClr>
              <a:buSzPct val="25000"/>
              <a:buFont typeface="Gill Sans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33991" y="159442"/>
            <a:ext cx="7893900" cy="447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7500" y="943429"/>
            <a:ext cx="8369400" cy="314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Also available here: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https://immunichain.zcloud.marist.edu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2074" y="1467749"/>
            <a:ext cx="7139851" cy="340259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>
            <p:ph idx="12" type="sldNum"/>
          </p:nvPr>
        </p:nvSpPr>
        <p:spPr>
          <a:xfrm>
            <a:off x="8227785" y="4803546"/>
            <a:ext cx="580500" cy="273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1F8E"/>
              </a:buClr>
              <a:buSzPct val="25000"/>
              <a:buFont typeface="Gill Sans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33991" y="159442"/>
            <a:ext cx="7893900" cy="447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Introducing IMMUNIchain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7500" y="943429"/>
            <a:ext cx="8369400" cy="314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The challenge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child's immunization record is one that:  </a:t>
            </a:r>
          </a:p>
          <a:p>
            <a:pPr lvl="1" marL="914400" rtl="0">
              <a:spcBef>
                <a:spcPts val="0"/>
              </a:spcBef>
            </a:pPr>
            <a:r>
              <a:rPr lang="en"/>
              <a:t>Is updated and maintained (annually) by only medical providers</a:t>
            </a:r>
          </a:p>
          <a:p>
            <a:pPr lvl="1" marL="914400" rtl="0">
              <a:spcBef>
                <a:spcPts val="0"/>
              </a:spcBef>
            </a:pPr>
            <a:r>
              <a:rPr lang="en"/>
              <a:t>Is kept by guardians who ensure that the child is immunized</a:t>
            </a:r>
          </a:p>
          <a:p>
            <a:pPr lvl="1" marL="914400" rtl="0">
              <a:spcBef>
                <a:spcPts val="0"/>
              </a:spcBef>
            </a:pPr>
            <a:r>
              <a:rPr lang="en"/>
              <a:t>Conforms to the requirements defined by the CDC/state/school district</a:t>
            </a:r>
          </a:p>
          <a:p>
            <a:pPr lvl="1" marL="914400" rtl="0">
              <a:spcBef>
                <a:spcPts val="0"/>
              </a:spcBef>
            </a:pPr>
            <a:r>
              <a:rPr lang="en"/>
              <a:t>Is requested/required by: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Schools on an annual basis 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Summer camps, athletic programs, etc.    </a:t>
            </a:r>
          </a:p>
          <a:p>
            <a:pPr indent="-228600" lvl="0" marL="457200" rtl="0">
              <a:spcBef>
                <a:spcPts val="1000"/>
              </a:spcBef>
            </a:pPr>
            <a:r>
              <a:rPr lang="en"/>
              <a:t>Today, when requested, the record:</a:t>
            </a:r>
          </a:p>
          <a:p>
            <a:pPr lvl="1" marL="914400" rtl="0">
              <a:spcBef>
                <a:spcPts val="0"/>
              </a:spcBef>
            </a:pPr>
            <a:r>
              <a:rPr lang="en"/>
              <a:t>Must be current with the most recent updates</a:t>
            </a:r>
          </a:p>
          <a:p>
            <a:pPr lvl="1" marL="914400" rtl="0">
              <a:spcBef>
                <a:spcPts val="0"/>
              </a:spcBef>
            </a:pPr>
            <a:r>
              <a:rPr lang="en"/>
              <a:t>Is usually provided as a paper printout</a:t>
            </a:r>
          </a:p>
          <a:p>
            <a:pPr lvl="1" marL="914400" rtl="0">
              <a:spcBef>
                <a:spcPts val="0"/>
              </a:spcBef>
            </a:pPr>
            <a:r>
              <a:rPr lang="en"/>
              <a:t>Is mailed/delivered/faxed to different organizations throughout the year (could be multiple times) 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301125" y="577650"/>
            <a:ext cx="80859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/>
              <a:t>D</a:t>
            </a:r>
            <a:r>
              <a:rPr i="1" lang="en"/>
              <a:t>esigned by Suzie Wendler, Guy Shevik, Mark Rader and Mike Bonett from the IBM Washington Systems Center, won an internal Blockchain Hackathon</a:t>
            </a:r>
          </a:p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227785" y="4803546"/>
            <a:ext cx="580500" cy="273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1F8E"/>
              </a:buClr>
              <a:buSzPct val="25000"/>
              <a:buFont typeface="Gill Sans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33991" y="159442"/>
            <a:ext cx="7893900" cy="447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Solution - Streamlined, Fast, Secure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962" y="1041275"/>
            <a:ext cx="8342068" cy="389109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421600" y="500300"/>
            <a:ext cx="72420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A blockchain allowing doctors/medical practitioners to provide updated records of the child's immunizations. Guardians may authorize service providers (member) to view the record.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227785" y="4803546"/>
            <a:ext cx="580500" cy="273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1F8E"/>
              </a:buClr>
              <a:buSzPct val="25000"/>
              <a:buFont typeface="Gill Sans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33991" y="159442"/>
            <a:ext cx="7893900" cy="447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Participants, Roles, and Transactions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2942"/>
            <a:ext cx="8835262" cy="423195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>
            <p:ph idx="12" type="sldNum"/>
          </p:nvPr>
        </p:nvSpPr>
        <p:spPr>
          <a:xfrm>
            <a:off x="8227785" y="4803546"/>
            <a:ext cx="580500" cy="273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1F8E"/>
              </a:buClr>
              <a:buSzPct val="25000"/>
              <a:buFont typeface="Gill Sans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