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13" r:id="rId3"/>
    <p:sldId id="314" r:id="rId4"/>
    <p:sldId id="289" r:id="rId5"/>
    <p:sldId id="329" r:id="rId6"/>
    <p:sldId id="262" r:id="rId7"/>
    <p:sldId id="263" r:id="rId8"/>
    <p:sldId id="264" r:id="rId9"/>
    <p:sldId id="330" r:id="rId10"/>
    <p:sldId id="266" r:id="rId11"/>
    <p:sldId id="267" r:id="rId12"/>
    <p:sldId id="301" r:id="rId13"/>
    <p:sldId id="315" r:id="rId14"/>
    <p:sldId id="316" r:id="rId15"/>
    <p:sldId id="317" r:id="rId16"/>
    <p:sldId id="331" r:id="rId17"/>
    <p:sldId id="268" r:id="rId18"/>
    <p:sldId id="318" r:id="rId19"/>
    <p:sldId id="319" r:id="rId20"/>
    <p:sldId id="326" r:id="rId21"/>
    <p:sldId id="320" r:id="rId22"/>
    <p:sldId id="325" r:id="rId23"/>
    <p:sldId id="324" r:id="rId24"/>
    <p:sldId id="323" r:id="rId25"/>
    <p:sldId id="322" r:id="rId26"/>
    <p:sldId id="332" r:id="rId27"/>
    <p:sldId id="333" r:id="rId28"/>
    <p:sldId id="285" r:id="rId29"/>
    <p:sldId id="274" r:id="rId30"/>
    <p:sldId id="27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746713-7C2D-4A63-9E08-DED0E91DB29D}">
          <p14:sldIdLst>
            <p14:sldId id="256"/>
            <p14:sldId id="313"/>
            <p14:sldId id="314"/>
            <p14:sldId id="289"/>
            <p14:sldId id="329"/>
            <p14:sldId id="262"/>
            <p14:sldId id="263"/>
            <p14:sldId id="264"/>
            <p14:sldId id="330"/>
          </p14:sldIdLst>
        </p14:section>
        <p14:section name="Untitled Section" id="{D699EF06-6806-46F9-9D68-80B0A564BFED}">
          <p14:sldIdLst>
            <p14:sldId id="266"/>
            <p14:sldId id="267"/>
            <p14:sldId id="301"/>
            <p14:sldId id="315"/>
            <p14:sldId id="316"/>
            <p14:sldId id="317"/>
            <p14:sldId id="331"/>
            <p14:sldId id="268"/>
            <p14:sldId id="318"/>
            <p14:sldId id="319"/>
            <p14:sldId id="326"/>
            <p14:sldId id="320"/>
            <p14:sldId id="325"/>
            <p14:sldId id="324"/>
            <p14:sldId id="323"/>
            <p14:sldId id="322"/>
            <p14:sldId id="332"/>
            <p14:sldId id="333"/>
            <p14:sldId id="285"/>
            <p14:sldId id="274"/>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F5B7F-8512-41E7-A035-99AF5AE4F19F}" type="datetimeFigureOut">
              <a:rPr lang="en-US" smtClean="0"/>
              <a:pPr/>
              <a:t>5/10/2022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BF95E-DA7F-4100-90CB-4D99A6961D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DBF95E-DA7F-4100-90CB-4D99A6961DEE}" type="slidenum">
              <a:rPr lang="en-US" smtClean="0"/>
              <a:pPr/>
              <a:t>1</a:t>
            </a:fld>
            <a:endParaRPr lang="en-US"/>
          </a:p>
        </p:txBody>
      </p:sp>
    </p:spTree>
    <p:extLst>
      <p:ext uri="{BB962C8B-B14F-4D97-AF65-F5344CB8AC3E}">
        <p14:creationId xmlns:p14="http://schemas.microsoft.com/office/powerpoint/2010/main" val="2123813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USECASE DIAGRAM: </a:t>
            </a:r>
            <a:r>
              <a:rPr lang="en-US" sz="1200" kern="1200" dirty="0">
                <a:solidFill>
                  <a:schemeClr val="tx1"/>
                </a:solidFill>
                <a:latin typeface="+mn-lt"/>
                <a:ea typeface="+mn-ea"/>
                <a:cs typeface="+mn-cs"/>
              </a:rPr>
              <a:t>A Use case is a description of set of sequence of actions.  Graphically it is rendered as an ellipse with solid line including only its name.  Use case diagram is a behavioral diagram that shows a set of use cases and actors and their relationship.  It is an association between the use cases and actors.  An actor represents a real-world object.  Primary Actor – Sender, Secondary Actor Receiver.</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latin typeface="+mn-lt"/>
                <a:ea typeface="+mn-ea"/>
                <a:cs typeface="+mn-cs"/>
              </a:rPr>
              <a:t>Class Diagram:</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description of set of objects that share the same attributes operations, relationships, and semantics</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DBF95E-DA7F-4100-90CB-4D99A6961DEE}" type="slidenum">
              <a:rPr lang="en-US" smtClean="0"/>
              <a:pPr/>
              <a:t>28</a:t>
            </a:fld>
            <a:endParaRPr lang="en-US"/>
          </a:p>
        </p:txBody>
      </p:sp>
    </p:spTree>
    <p:extLst>
      <p:ext uri="{BB962C8B-B14F-4D97-AF65-F5344CB8AC3E}">
        <p14:creationId xmlns:p14="http://schemas.microsoft.com/office/powerpoint/2010/main" val="2140995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BDE36E3-064B-4319-8971-DB24598FB7A4}" type="datetimeFigureOut">
              <a:rPr lang="en-US" smtClean="0"/>
              <a:pPr/>
              <a:t>5/10/2022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01026F-F1B0-4023-B4A0-A3D8B50537F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DE36E3-064B-4319-8971-DB24598FB7A4}" type="datetimeFigureOut">
              <a:rPr lang="en-US" smtClean="0"/>
              <a:pPr/>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BDE36E3-064B-4319-8971-DB24598FB7A4}" type="datetimeFigureOut">
              <a:rPr lang="en-US" smtClean="0"/>
              <a:pPr/>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BDE36E3-064B-4319-8971-DB24598FB7A4}" type="datetimeFigureOut">
              <a:rPr lang="en-US" smtClean="0"/>
              <a:pPr/>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1026F-F1B0-4023-B4A0-A3D8B50537F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DE36E3-064B-4319-8971-DB24598FB7A4}" type="datetimeFigureOut">
              <a:rPr lang="en-US" smtClean="0"/>
              <a:pPr/>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DE36E3-064B-4319-8971-DB24598FB7A4}" type="datetimeFigureOut">
              <a:rPr lang="en-US" smtClean="0"/>
              <a:pPr/>
              <a:t>5/10/2022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01026F-F1B0-4023-B4A0-A3D8B50537F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png"/><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itepoint.com/php/" TargetMode="External"/><Relationship Id="rId7" Type="http://schemas.openxmlformats.org/officeDocument/2006/relationships/hyperlink" Target="https://www.apachefriends.org/download.html" TargetMode="External"/><Relationship Id="rId2" Type="http://schemas.openxmlformats.org/officeDocument/2006/relationships/hyperlink" Target="https://www.w3schools.com/php/default.asp" TargetMode="External"/><Relationship Id="rId1" Type="http://schemas.openxmlformats.org/officeDocument/2006/relationships/slideLayout" Target="../slideLayouts/slideLayout2.xml"/><Relationship Id="rId6" Type="http://schemas.openxmlformats.org/officeDocument/2006/relationships/hyperlink" Target="http://www.mysqltutorial.org/" TargetMode="External"/><Relationship Id="rId5" Type="http://schemas.openxmlformats.org/officeDocument/2006/relationships/hyperlink" Target="https://www.mysql.com/" TargetMode="External"/><Relationship Id="rId4" Type="http://schemas.openxmlformats.org/officeDocument/2006/relationships/hyperlink" Target="https://www.php.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928670"/>
            <a:ext cx="8143900" cy="3580450"/>
          </a:xfrm>
        </p:spPr>
        <p:txBody>
          <a:bodyPr>
            <a:normAutofit/>
          </a:bodyPr>
          <a:lstStyle/>
          <a:p>
            <a:pPr algn="ctr"/>
            <a:r>
              <a:rPr lang="en-US" sz="4400" b="1" u="sng" dirty="0"/>
              <a:t>Vehicle Parking</a:t>
            </a:r>
            <a:br>
              <a:rPr lang="en-US" sz="4400" b="1" u="sng" dirty="0"/>
            </a:br>
            <a:r>
              <a:rPr lang="en-US" sz="4400" b="1" u="sng" dirty="0"/>
              <a:t>Management System</a:t>
            </a:r>
            <a:br>
              <a:rPr lang="en-US" b="1" u="sng" dirty="0"/>
            </a:br>
            <a:br>
              <a:rPr lang="en-US" b="1" u="sng" dirty="0"/>
            </a:br>
            <a:r>
              <a:rPr lang="en-US" sz="2000" b="1" u="sng" dirty="0"/>
              <a:t>Developed in PHP &amp; MySQL</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96752"/>
          </a:xfrm>
        </p:spPr>
        <p:txBody>
          <a:bodyPr/>
          <a:lstStyle/>
          <a:p>
            <a:pPr algn="ctr"/>
            <a:r>
              <a:rPr lang="en-IN" b="1" dirty="0"/>
              <a:t>Class Diagram</a:t>
            </a:r>
            <a:endParaRPr lang="en-US" b="1" dirty="0"/>
          </a:p>
        </p:txBody>
      </p:sp>
      <p:pic>
        <p:nvPicPr>
          <p:cNvPr id="4" name="Picture 3">
            <a:extLst>
              <a:ext uri="{FF2B5EF4-FFF2-40B4-BE49-F238E27FC236}">
                <a16:creationId xmlns:a16="http://schemas.microsoft.com/office/drawing/2014/main" id="{25761164-BABB-E6AE-4D40-2692E5B3DA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196752"/>
            <a:ext cx="5943600" cy="54335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2984"/>
          </a:xfrm>
        </p:spPr>
        <p:txBody>
          <a:bodyPr/>
          <a:lstStyle/>
          <a:p>
            <a:pPr algn="ctr"/>
            <a:r>
              <a:rPr lang="en-IN" b="1" dirty="0"/>
              <a:t>ER Diagram</a:t>
            </a:r>
            <a:endParaRPr lang="en-US" b="1" dirty="0"/>
          </a:p>
        </p:txBody>
      </p:sp>
      <p:pic>
        <p:nvPicPr>
          <p:cNvPr id="5" name="Picture 4">
            <a:extLst>
              <a:ext uri="{FF2B5EF4-FFF2-40B4-BE49-F238E27FC236}">
                <a16:creationId xmlns:a16="http://schemas.microsoft.com/office/drawing/2014/main" id="{3CC795A6-8F03-A462-83A7-EFCC206DE981}"/>
              </a:ext>
            </a:extLst>
          </p:cNvPr>
          <p:cNvPicPr>
            <a:picLocks noChangeAspect="1"/>
          </p:cNvPicPr>
          <p:nvPr/>
        </p:nvPicPr>
        <p:blipFill>
          <a:blip r:embed="rId2"/>
          <a:srcRect/>
          <a:stretch>
            <a:fillRect/>
          </a:stretch>
        </p:blipFill>
        <p:spPr bwMode="auto">
          <a:xfrm>
            <a:off x="1331640" y="1178571"/>
            <a:ext cx="7344816" cy="530120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AA75-64EE-4E38-B523-7445FCFD5592}"/>
              </a:ext>
            </a:extLst>
          </p:cNvPr>
          <p:cNvSpPr>
            <a:spLocks noGrp="1"/>
          </p:cNvSpPr>
          <p:nvPr>
            <p:ph type="title"/>
          </p:nvPr>
        </p:nvSpPr>
        <p:spPr/>
        <p:txBody>
          <a:bodyPr/>
          <a:lstStyle/>
          <a:p>
            <a:pPr algn="ctr"/>
            <a:r>
              <a:rPr lang="en-IN" b="1" dirty="0"/>
              <a:t>Data Flow Diagram</a:t>
            </a:r>
          </a:p>
        </p:txBody>
      </p:sp>
      <p:sp>
        <p:nvSpPr>
          <p:cNvPr id="3" name="Content Placeholder 2">
            <a:extLst>
              <a:ext uri="{FF2B5EF4-FFF2-40B4-BE49-F238E27FC236}">
                <a16:creationId xmlns:a16="http://schemas.microsoft.com/office/drawing/2014/main" id="{38163471-0F2B-4A33-BEF1-2B60A9F32866}"/>
              </a:ext>
            </a:extLst>
          </p:cNvPr>
          <p:cNvSpPr>
            <a:spLocks noGrp="1"/>
          </p:cNvSpPr>
          <p:nvPr>
            <p:ph idx="1"/>
          </p:nvPr>
        </p:nvSpPr>
        <p:spPr/>
        <p:txBody>
          <a:bodyPr/>
          <a:lstStyle/>
          <a:p>
            <a:pPr marR="309880" algn="just">
              <a:lnSpc>
                <a:spcPct val="150000"/>
              </a:lnSpc>
            </a:pPr>
            <a:r>
              <a:rPr lang="en-US" sz="1800" dirty="0">
                <a:solidFill>
                  <a:srgbClr val="000000"/>
                </a:solidFill>
                <a:effectLst/>
                <a:latin typeface="Calibri" panose="020F0502020204030204" pitchFamily="34" charset="0"/>
                <a:ea typeface="Times New Roman" panose="02020603050405020304" pitchFamily="18" charset="0"/>
              </a:rPr>
              <a:t>A data flow diagram is graphical tool used to describe and analyze movement of data through a system.  These are the central tool and the basis from which the other components are developed.  The transformation of data from input to output, through processed, may be described logically and independently of physical components associated with the system. </a:t>
            </a:r>
            <a:endParaRPr lang="en-IN" sz="1800" dirty="0">
              <a:effectLst/>
              <a:latin typeface="Times New Roman" panose="02020603050405020304" pitchFamily="18" charset="0"/>
              <a:ea typeface="Times New Roman" panose="02020603050405020304" pitchFamily="18" charset="0"/>
            </a:endParaRPr>
          </a:p>
          <a:p>
            <a:pPr marR="309880" algn="just">
              <a:lnSpc>
                <a:spcPct val="150000"/>
              </a:lnSpc>
            </a:pPr>
            <a:r>
              <a:rPr lang="en-US" sz="1800" dirty="0">
                <a:solidFill>
                  <a:srgbClr val="000000"/>
                </a:solidFill>
                <a:effectLst/>
                <a:latin typeface="Calibri" panose="020F0502020204030204" pitchFamily="34" charset="0"/>
                <a:ea typeface="Times New Roman" panose="02020603050405020304" pitchFamily="18" charset="0"/>
              </a:rPr>
              <a:t>These are known as the logical data flow diagrams.  The physical data flow diagrams show the actual implements and movement of data between people, departments and workstations.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0897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C802-8EEF-4C26-807E-00B391F21FB5}"/>
              </a:ext>
            </a:extLst>
          </p:cNvPr>
          <p:cNvSpPr>
            <a:spLocks noGrp="1"/>
          </p:cNvSpPr>
          <p:nvPr>
            <p:ph type="title"/>
          </p:nvPr>
        </p:nvSpPr>
        <p:spPr>
          <a:xfrm>
            <a:off x="1435608" y="44624"/>
            <a:ext cx="7498080" cy="864096"/>
          </a:xfrm>
        </p:spPr>
        <p:txBody>
          <a:bodyPr>
            <a:normAutofit/>
          </a:bodyPr>
          <a:lstStyle/>
          <a:p>
            <a:pPr algn="ctr"/>
            <a:r>
              <a:rPr lang="en-IN" b="1" dirty="0"/>
              <a:t>Continue….</a:t>
            </a:r>
          </a:p>
        </p:txBody>
      </p:sp>
      <p:pic>
        <p:nvPicPr>
          <p:cNvPr id="4" name="Picture 3">
            <a:extLst>
              <a:ext uri="{FF2B5EF4-FFF2-40B4-BE49-F238E27FC236}">
                <a16:creationId xmlns:a16="http://schemas.microsoft.com/office/drawing/2014/main" id="{F458F2C2-AD5C-E248-C7A4-80088703E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196752"/>
            <a:ext cx="7207584" cy="5022015"/>
          </a:xfrm>
          <a:prstGeom prst="rect">
            <a:avLst/>
          </a:prstGeom>
        </p:spPr>
      </p:pic>
    </p:spTree>
    <p:extLst>
      <p:ext uri="{BB962C8B-B14F-4D97-AF65-F5344CB8AC3E}">
        <p14:creationId xmlns:p14="http://schemas.microsoft.com/office/powerpoint/2010/main" val="150634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C599-BAA2-4147-BF29-5668FA7168B3}"/>
              </a:ext>
            </a:extLst>
          </p:cNvPr>
          <p:cNvSpPr>
            <a:spLocks noGrp="1"/>
          </p:cNvSpPr>
          <p:nvPr>
            <p:ph type="title"/>
          </p:nvPr>
        </p:nvSpPr>
        <p:spPr/>
        <p:txBody>
          <a:bodyPr/>
          <a:lstStyle/>
          <a:p>
            <a:pPr algn="ctr"/>
            <a:r>
              <a:rPr lang="en-IN" b="1" dirty="0"/>
              <a:t>Continue….</a:t>
            </a:r>
            <a:endParaRPr lang="en-IN" dirty="0"/>
          </a:p>
        </p:txBody>
      </p:sp>
      <p:pic>
        <p:nvPicPr>
          <p:cNvPr id="4" name="Picture 3">
            <a:extLst>
              <a:ext uri="{FF2B5EF4-FFF2-40B4-BE49-F238E27FC236}">
                <a16:creationId xmlns:a16="http://schemas.microsoft.com/office/drawing/2014/main" id="{BB0177BE-E448-6EAF-BE12-0B8CD2B32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386366"/>
            <a:ext cx="5982218" cy="5471634"/>
          </a:xfrm>
          <a:prstGeom prst="rect">
            <a:avLst/>
          </a:prstGeom>
        </p:spPr>
      </p:pic>
    </p:spTree>
    <p:extLst>
      <p:ext uri="{BB962C8B-B14F-4D97-AF65-F5344CB8AC3E}">
        <p14:creationId xmlns:p14="http://schemas.microsoft.com/office/powerpoint/2010/main" val="309624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B2C7-A37A-4D45-AE16-535656E9D424}"/>
              </a:ext>
            </a:extLst>
          </p:cNvPr>
          <p:cNvSpPr>
            <a:spLocks noGrp="1"/>
          </p:cNvSpPr>
          <p:nvPr>
            <p:ph type="title"/>
          </p:nvPr>
        </p:nvSpPr>
        <p:spPr>
          <a:xfrm>
            <a:off x="1435608" y="-99392"/>
            <a:ext cx="7498080" cy="1224136"/>
          </a:xfrm>
        </p:spPr>
        <p:txBody>
          <a:bodyPr/>
          <a:lstStyle/>
          <a:p>
            <a:pPr algn="ctr"/>
            <a:r>
              <a:rPr lang="en-IN" b="1" dirty="0"/>
              <a:t>Continue….</a:t>
            </a:r>
            <a:endParaRPr lang="en-IN" dirty="0"/>
          </a:p>
        </p:txBody>
      </p:sp>
      <p:pic>
        <p:nvPicPr>
          <p:cNvPr id="4" name="Picture 3">
            <a:extLst>
              <a:ext uri="{FF2B5EF4-FFF2-40B4-BE49-F238E27FC236}">
                <a16:creationId xmlns:a16="http://schemas.microsoft.com/office/drawing/2014/main" id="{28C5D29D-747B-10E1-45E5-F01549E11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980728"/>
            <a:ext cx="7602048" cy="5517358"/>
          </a:xfrm>
          <a:prstGeom prst="rect">
            <a:avLst/>
          </a:prstGeom>
        </p:spPr>
      </p:pic>
    </p:spTree>
    <p:extLst>
      <p:ext uri="{BB962C8B-B14F-4D97-AF65-F5344CB8AC3E}">
        <p14:creationId xmlns:p14="http://schemas.microsoft.com/office/powerpoint/2010/main" val="3250847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21F9-1825-4848-8822-50E7BC3B30BD}"/>
              </a:ext>
            </a:extLst>
          </p:cNvPr>
          <p:cNvSpPr>
            <a:spLocks noGrp="1"/>
          </p:cNvSpPr>
          <p:nvPr>
            <p:ph type="title"/>
          </p:nvPr>
        </p:nvSpPr>
        <p:spPr>
          <a:xfrm>
            <a:off x="1435608" y="0"/>
            <a:ext cx="7498080" cy="836712"/>
          </a:xfrm>
        </p:spPr>
        <p:txBody>
          <a:bodyPr/>
          <a:lstStyle/>
          <a:p>
            <a:pPr algn="ctr"/>
            <a:r>
              <a:rPr lang="en-IN" b="1" dirty="0"/>
              <a:t>Continue….</a:t>
            </a:r>
          </a:p>
        </p:txBody>
      </p:sp>
      <p:pic>
        <p:nvPicPr>
          <p:cNvPr id="4" name="Picture 3">
            <a:extLst>
              <a:ext uri="{FF2B5EF4-FFF2-40B4-BE49-F238E27FC236}">
                <a16:creationId xmlns:a16="http://schemas.microsoft.com/office/drawing/2014/main" id="{192D6E03-B44A-CC7F-D868-DACADDAF1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226629"/>
            <a:ext cx="7200800" cy="4404742"/>
          </a:xfrm>
          <a:prstGeom prst="rect">
            <a:avLst/>
          </a:prstGeom>
        </p:spPr>
      </p:pic>
    </p:spTree>
    <p:extLst>
      <p:ext uri="{BB962C8B-B14F-4D97-AF65-F5344CB8AC3E}">
        <p14:creationId xmlns:p14="http://schemas.microsoft.com/office/powerpoint/2010/main" val="915697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42852"/>
            <a:ext cx="7498080" cy="2071702"/>
          </a:xfrm>
        </p:spPr>
        <p:txBody>
          <a:bodyPr>
            <a:normAutofit/>
          </a:bodyPr>
          <a:lstStyle/>
          <a:p>
            <a:pPr algn="ctr"/>
            <a:r>
              <a:rPr lang="en-US" b="1" u="sng" dirty="0"/>
              <a:t>Implementation and </a:t>
            </a:r>
            <a:br>
              <a:rPr lang="en-US" b="1" u="sng" dirty="0"/>
            </a:br>
            <a:r>
              <a:rPr lang="en-US" b="1" u="sng" dirty="0"/>
              <a:t>System Testing</a:t>
            </a:r>
            <a:br>
              <a:rPr lang="en-US" dirty="0"/>
            </a:br>
            <a:endParaRPr lang="en-US" dirty="0"/>
          </a:p>
        </p:txBody>
      </p:sp>
      <p:sp>
        <p:nvSpPr>
          <p:cNvPr id="3" name="Content Placeholder 2"/>
          <p:cNvSpPr>
            <a:spLocks noGrp="1"/>
          </p:cNvSpPr>
          <p:nvPr>
            <p:ph idx="1"/>
          </p:nvPr>
        </p:nvSpPr>
        <p:spPr>
          <a:xfrm>
            <a:off x="1435608" y="1643050"/>
            <a:ext cx="7498080" cy="4605350"/>
          </a:xfrm>
        </p:spPr>
        <p:txBody>
          <a:bodyPr>
            <a:normAutofit fontScale="70000" lnSpcReduction="20000"/>
          </a:bodyPr>
          <a:lstStyle/>
          <a:p>
            <a:r>
              <a:rPr lang="en-US" dirty="0"/>
              <a:t>After all phase have been perfectly done, the system will be implemented to the server and the system can be used.</a:t>
            </a:r>
          </a:p>
          <a:p>
            <a:endParaRPr lang="en-US" dirty="0"/>
          </a:p>
          <a:p>
            <a:pPr>
              <a:buNone/>
            </a:pPr>
            <a:r>
              <a:rPr lang="en-US" b="1" u="sng" dirty="0"/>
              <a:t>System Testing</a:t>
            </a:r>
          </a:p>
          <a:p>
            <a:pPr>
              <a:buNone/>
            </a:pPr>
            <a:endParaRPr lang="en-US" dirty="0"/>
          </a:p>
          <a:p>
            <a:r>
              <a:rPr lang="en-US" dirty="0"/>
              <a:t>The goal of the system testing process was to determine all faults in our project .The program was subjected to a set of test inputs and many explanations were made and based on these explanations it will be decided whether the program behaves as expected or not. Our Project went through two levels of testing</a:t>
            </a:r>
          </a:p>
          <a:p>
            <a:pPr>
              <a:buFont typeface="Wingdings" pitchFamily="2" charset="2"/>
              <a:buChar char="q"/>
            </a:pPr>
            <a:endParaRPr lang="en-US" dirty="0"/>
          </a:p>
          <a:p>
            <a:pPr>
              <a:buFont typeface="Wingdings" pitchFamily="2" charset="2"/>
              <a:buChar char="q"/>
            </a:pPr>
            <a:r>
              <a:rPr lang="en-US" dirty="0"/>
              <a:t>Unit testing</a:t>
            </a:r>
          </a:p>
          <a:p>
            <a:pPr>
              <a:buFont typeface="Wingdings" pitchFamily="2" charset="2"/>
              <a:buChar char="q"/>
            </a:pPr>
            <a:r>
              <a:rPr lang="en-US" dirty="0"/>
              <a:t>Integration testing</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BD52-EB3B-4963-8179-446F82D45A41}"/>
              </a:ext>
            </a:extLst>
          </p:cNvPr>
          <p:cNvSpPr>
            <a:spLocks noGrp="1"/>
          </p:cNvSpPr>
          <p:nvPr>
            <p:ph type="title"/>
          </p:nvPr>
        </p:nvSpPr>
        <p:spPr>
          <a:xfrm>
            <a:off x="1435608" y="-99392"/>
            <a:ext cx="7498080" cy="1224136"/>
          </a:xfrm>
        </p:spPr>
        <p:txBody>
          <a:bodyPr/>
          <a:lstStyle/>
          <a:p>
            <a:pPr algn="ctr"/>
            <a:r>
              <a:rPr lang="en-US" b="1" u="sng" dirty="0"/>
              <a:t>Project Screens</a:t>
            </a:r>
            <a:endParaRPr lang="en-IN" dirty="0"/>
          </a:p>
        </p:txBody>
      </p:sp>
      <p:pic>
        <p:nvPicPr>
          <p:cNvPr id="5" name="Picture 4">
            <a:extLst>
              <a:ext uri="{FF2B5EF4-FFF2-40B4-BE49-F238E27FC236}">
                <a16:creationId xmlns:a16="http://schemas.microsoft.com/office/drawing/2014/main" id="{8000EDA3-3891-636D-9BDF-F0A9803C20D7}"/>
              </a:ext>
            </a:extLst>
          </p:cNvPr>
          <p:cNvPicPr>
            <a:picLocks noChangeAspect="1"/>
          </p:cNvPicPr>
          <p:nvPr/>
        </p:nvPicPr>
        <p:blipFill>
          <a:blip r:embed="rId3" cstate="print"/>
          <a:srcRect/>
          <a:stretch>
            <a:fillRect/>
          </a:stretch>
        </p:blipFill>
        <p:spPr bwMode="auto">
          <a:xfrm>
            <a:off x="1691680" y="980728"/>
            <a:ext cx="6480720" cy="3115310"/>
          </a:xfrm>
          <a:prstGeom prst="rect">
            <a:avLst/>
          </a:prstGeom>
          <a:noFill/>
          <a:ln w="9525">
            <a:noFill/>
            <a:miter lim="800000"/>
            <a:headEnd/>
            <a:tailEnd/>
          </a:ln>
        </p:spPr>
      </p:pic>
      <p:sp>
        <p:nvSpPr>
          <p:cNvPr id="3" name="Rectangle 2">
            <a:extLst>
              <a:ext uri="{FF2B5EF4-FFF2-40B4-BE49-F238E27FC236}">
                <a16:creationId xmlns:a16="http://schemas.microsoft.com/office/drawing/2014/main" id="{22EAAA0D-866D-0845-F1D5-8FBECA5FBAB1}"/>
              </a:ext>
            </a:extLst>
          </p:cNvPr>
          <p:cNvSpPr>
            <a:spLocks noChangeArrowheads="1"/>
          </p:cNvSpPr>
          <p:nvPr/>
        </p:nvSpPr>
        <p:spPr bwMode="auto">
          <a:xfrm>
            <a:off x="1656349" y="4293096"/>
            <a:ext cx="11580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6" name="Object 5">
            <a:extLst>
              <a:ext uri="{FF2B5EF4-FFF2-40B4-BE49-F238E27FC236}">
                <a16:creationId xmlns:a16="http://schemas.microsoft.com/office/drawing/2014/main" id="{B2105E09-5F24-68FD-96DE-9F6EC8AD5CA8}"/>
              </a:ext>
            </a:extLst>
          </p:cNvPr>
          <p:cNvGraphicFramePr>
            <a:graphicFrameLocks/>
          </p:cNvGraphicFramePr>
          <p:nvPr>
            <p:extLst>
              <p:ext uri="{D42A27DB-BD31-4B8C-83A1-F6EECF244321}">
                <p14:modId xmlns:p14="http://schemas.microsoft.com/office/powerpoint/2010/main" val="2924754346"/>
              </p:ext>
            </p:extLst>
          </p:nvPr>
        </p:nvGraphicFramePr>
        <p:xfrm>
          <a:off x="1656350" y="4293096"/>
          <a:ext cx="6516050" cy="2506663"/>
        </p:xfrm>
        <a:graphic>
          <a:graphicData uri="http://schemas.openxmlformats.org/presentationml/2006/ole">
            <mc:AlternateContent xmlns:mc="http://schemas.openxmlformats.org/markup-compatibility/2006">
              <mc:Choice xmlns:v="urn:schemas-microsoft-com:vml" Requires="v">
                <p:oleObj spid="_x0000_s1030" name="Picture" r:id="rId4" imgW="0" imgH="0" progId="StaticMetafile">
                  <p:embed/>
                </p:oleObj>
              </mc:Choice>
              <mc:Fallback>
                <p:oleObj name="Picture" r:id="rId4" imgW="0" imgH="0" progId="StaticMetafile">
                  <p:embed/>
                  <p:pic>
                    <p:nvPicPr>
                      <p:cNvPr id="0" name="rectole000000000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6350" y="4293096"/>
                        <a:ext cx="6516050" cy="2506663"/>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3258437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803C06-9A48-E780-56AD-ED22DD726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332656"/>
            <a:ext cx="7560840" cy="2985698"/>
          </a:xfrm>
          <a:prstGeom prst="rect">
            <a:avLst/>
          </a:prstGeom>
        </p:spPr>
      </p:pic>
      <p:pic>
        <p:nvPicPr>
          <p:cNvPr id="6" name="Picture 5">
            <a:extLst>
              <a:ext uri="{FF2B5EF4-FFF2-40B4-BE49-F238E27FC236}">
                <a16:creationId xmlns:a16="http://schemas.microsoft.com/office/drawing/2014/main" id="{C50FDB92-70F7-C7BE-2C1E-0113804129C6}"/>
              </a:ext>
            </a:extLst>
          </p:cNvPr>
          <p:cNvPicPr>
            <a:picLocks noChangeAspect="1"/>
          </p:cNvPicPr>
          <p:nvPr/>
        </p:nvPicPr>
        <p:blipFill>
          <a:blip r:embed="rId3" cstate="print"/>
          <a:srcRect/>
          <a:stretch>
            <a:fillRect/>
          </a:stretch>
        </p:blipFill>
        <p:spPr bwMode="auto">
          <a:xfrm>
            <a:off x="1280862" y="3429000"/>
            <a:ext cx="7539609" cy="2677160"/>
          </a:xfrm>
          <a:prstGeom prst="rect">
            <a:avLst/>
          </a:prstGeom>
          <a:noFill/>
          <a:ln w="9525">
            <a:noFill/>
            <a:miter lim="800000"/>
            <a:headEnd/>
            <a:tailEnd/>
          </a:ln>
        </p:spPr>
      </p:pic>
    </p:spTree>
    <p:extLst>
      <p:ext uri="{BB962C8B-B14F-4D97-AF65-F5344CB8AC3E}">
        <p14:creationId xmlns:p14="http://schemas.microsoft.com/office/powerpoint/2010/main" val="333310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616E-9DB3-4743-9D36-ABFF54770492}"/>
              </a:ext>
            </a:extLst>
          </p:cNvPr>
          <p:cNvSpPr>
            <a:spLocks noGrp="1"/>
          </p:cNvSpPr>
          <p:nvPr>
            <p:ph type="title"/>
          </p:nvPr>
        </p:nvSpPr>
        <p:spPr>
          <a:xfrm>
            <a:off x="1435608" y="-171400"/>
            <a:ext cx="7498080" cy="1008112"/>
          </a:xfrm>
        </p:spPr>
        <p:txBody>
          <a:bodyPr/>
          <a:lstStyle/>
          <a:p>
            <a:pPr algn="ctr"/>
            <a:r>
              <a:rPr lang="en-IN" b="1" dirty="0"/>
              <a:t>Abstract</a:t>
            </a:r>
          </a:p>
        </p:txBody>
      </p:sp>
      <p:sp>
        <p:nvSpPr>
          <p:cNvPr id="3" name="Content Placeholder 2">
            <a:extLst>
              <a:ext uri="{FF2B5EF4-FFF2-40B4-BE49-F238E27FC236}">
                <a16:creationId xmlns:a16="http://schemas.microsoft.com/office/drawing/2014/main" id="{BE41115E-9816-47BE-89D2-D2CD08B9BC81}"/>
              </a:ext>
            </a:extLst>
          </p:cNvPr>
          <p:cNvSpPr>
            <a:spLocks noGrp="1"/>
          </p:cNvSpPr>
          <p:nvPr>
            <p:ph idx="1"/>
          </p:nvPr>
        </p:nvSpPr>
        <p:spPr>
          <a:xfrm>
            <a:off x="1435608" y="836712"/>
            <a:ext cx="7498080" cy="5411688"/>
          </a:xfrm>
        </p:spPr>
        <p:txBody>
          <a:bodyPr>
            <a:normAutofit/>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Vehicle Parking Management System maintains a good record of vehicles check in and checkout time. Both two wheeler &amp; four wheeler can be managed by this system and have different pricing system.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Vehicle parking management system that enables the time management and control of vehicles by using parking number.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system that will track the entry and exit of vehicles, maintain a listing of vehicle within the parking lot, and determine the parking and it will also determine the cost of parking of vehicle.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nSpc>
                <a:spcPct val="115000"/>
              </a:lnSpc>
              <a:spcAft>
                <a:spcPts val="1000"/>
              </a:spcAft>
              <a:buNone/>
            </a:pPr>
            <a:r>
              <a:rPr lang="en-US" sz="40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sz="40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IN" dirty="0"/>
          </a:p>
        </p:txBody>
      </p:sp>
    </p:spTree>
    <p:extLst>
      <p:ext uri="{BB962C8B-B14F-4D97-AF65-F5344CB8AC3E}">
        <p14:creationId xmlns:p14="http://schemas.microsoft.com/office/powerpoint/2010/main" val="2618131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818F48-9DA1-A1EA-59F6-C2159030F4CB}"/>
              </a:ext>
            </a:extLst>
          </p:cNvPr>
          <p:cNvPicPr>
            <a:picLocks noChangeAspect="1"/>
          </p:cNvPicPr>
          <p:nvPr/>
        </p:nvPicPr>
        <p:blipFill>
          <a:blip r:embed="rId2" cstate="print"/>
          <a:srcRect/>
          <a:stretch>
            <a:fillRect/>
          </a:stretch>
        </p:blipFill>
        <p:spPr bwMode="auto">
          <a:xfrm>
            <a:off x="1475656" y="260648"/>
            <a:ext cx="7416824" cy="2472690"/>
          </a:xfrm>
          <a:prstGeom prst="rect">
            <a:avLst/>
          </a:prstGeom>
          <a:noFill/>
          <a:ln w="9525">
            <a:noFill/>
            <a:miter lim="800000"/>
            <a:headEnd/>
            <a:tailEnd/>
          </a:ln>
        </p:spPr>
      </p:pic>
      <p:pic>
        <p:nvPicPr>
          <p:cNvPr id="6" name="Picture 5">
            <a:extLst>
              <a:ext uri="{FF2B5EF4-FFF2-40B4-BE49-F238E27FC236}">
                <a16:creationId xmlns:a16="http://schemas.microsoft.com/office/drawing/2014/main" id="{7BDE935A-3F1A-CB75-FFE9-4CB4C317977F}"/>
              </a:ext>
            </a:extLst>
          </p:cNvPr>
          <p:cNvPicPr>
            <a:picLocks noChangeAspect="1"/>
          </p:cNvPicPr>
          <p:nvPr/>
        </p:nvPicPr>
        <p:blipFill>
          <a:blip r:embed="rId3" cstate="print"/>
          <a:srcRect/>
          <a:stretch>
            <a:fillRect/>
          </a:stretch>
        </p:blipFill>
        <p:spPr bwMode="auto">
          <a:xfrm>
            <a:off x="1763688" y="3284984"/>
            <a:ext cx="7128792" cy="2466340"/>
          </a:xfrm>
          <a:prstGeom prst="rect">
            <a:avLst/>
          </a:prstGeom>
          <a:noFill/>
          <a:ln w="9525">
            <a:noFill/>
            <a:miter lim="800000"/>
            <a:headEnd/>
            <a:tailEnd/>
          </a:ln>
        </p:spPr>
      </p:pic>
    </p:spTree>
    <p:extLst>
      <p:ext uri="{BB962C8B-B14F-4D97-AF65-F5344CB8AC3E}">
        <p14:creationId xmlns:p14="http://schemas.microsoft.com/office/powerpoint/2010/main" val="1349526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DADC5E-314C-8119-3AAA-39FF62ACD199}"/>
              </a:ext>
            </a:extLst>
          </p:cNvPr>
          <p:cNvPicPr>
            <a:picLocks noChangeAspect="1"/>
          </p:cNvPicPr>
          <p:nvPr/>
        </p:nvPicPr>
        <p:blipFill>
          <a:blip r:embed="rId2" cstate="print"/>
          <a:srcRect/>
          <a:stretch>
            <a:fillRect/>
          </a:stretch>
        </p:blipFill>
        <p:spPr bwMode="auto">
          <a:xfrm>
            <a:off x="1475656" y="260648"/>
            <a:ext cx="7272808" cy="2487295"/>
          </a:xfrm>
          <a:prstGeom prst="rect">
            <a:avLst/>
          </a:prstGeom>
          <a:noFill/>
          <a:ln w="9525">
            <a:noFill/>
            <a:miter lim="800000"/>
            <a:headEnd/>
            <a:tailEnd/>
          </a:ln>
        </p:spPr>
      </p:pic>
      <p:pic>
        <p:nvPicPr>
          <p:cNvPr id="6" name="Picture 5">
            <a:extLst>
              <a:ext uri="{FF2B5EF4-FFF2-40B4-BE49-F238E27FC236}">
                <a16:creationId xmlns:a16="http://schemas.microsoft.com/office/drawing/2014/main" id="{6D5D4D71-B70B-DCF1-590B-3C76065E7803}"/>
              </a:ext>
            </a:extLst>
          </p:cNvPr>
          <p:cNvPicPr>
            <a:picLocks noChangeAspect="1"/>
          </p:cNvPicPr>
          <p:nvPr/>
        </p:nvPicPr>
        <p:blipFill>
          <a:blip r:embed="rId3" cstate="print"/>
          <a:srcRect/>
          <a:stretch>
            <a:fillRect/>
          </a:stretch>
        </p:blipFill>
        <p:spPr bwMode="auto">
          <a:xfrm>
            <a:off x="1493480" y="2996952"/>
            <a:ext cx="7398999" cy="2856865"/>
          </a:xfrm>
          <a:prstGeom prst="rect">
            <a:avLst/>
          </a:prstGeom>
          <a:noFill/>
          <a:ln w="9525">
            <a:noFill/>
            <a:miter lim="800000"/>
            <a:headEnd/>
            <a:tailEnd/>
          </a:ln>
        </p:spPr>
      </p:pic>
    </p:spTree>
    <p:extLst>
      <p:ext uri="{BB962C8B-B14F-4D97-AF65-F5344CB8AC3E}">
        <p14:creationId xmlns:p14="http://schemas.microsoft.com/office/powerpoint/2010/main" val="545959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44178E-98F7-7A3E-8FBB-3459FC30F78B}"/>
              </a:ext>
            </a:extLst>
          </p:cNvPr>
          <p:cNvPicPr>
            <a:picLocks noChangeAspect="1"/>
          </p:cNvPicPr>
          <p:nvPr/>
        </p:nvPicPr>
        <p:blipFill>
          <a:blip r:embed="rId2" cstate="print"/>
          <a:srcRect/>
          <a:stretch>
            <a:fillRect/>
          </a:stretch>
        </p:blipFill>
        <p:spPr bwMode="auto">
          <a:xfrm>
            <a:off x="1475656" y="260648"/>
            <a:ext cx="7056784" cy="2494915"/>
          </a:xfrm>
          <a:prstGeom prst="rect">
            <a:avLst/>
          </a:prstGeom>
          <a:noFill/>
          <a:ln w="9525">
            <a:noFill/>
            <a:miter lim="800000"/>
            <a:headEnd/>
            <a:tailEnd/>
          </a:ln>
        </p:spPr>
      </p:pic>
      <p:pic>
        <p:nvPicPr>
          <p:cNvPr id="6" name="Picture 5">
            <a:extLst>
              <a:ext uri="{FF2B5EF4-FFF2-40B4-BE49-F238E27FC236}">
                <a16:creationId xmlns:a16="http://schemas.microsoft.com/office/drawing/2014/main" id="{26C93D99-1B6A-FC13-41FF-0D09C2F2B98E}"/>
              </a:ext>
            </a:extLst>
          </p:cNvPr>
          <p:cNvPicPr>
            <a:picLocks noChangeAspect="1"/>
          </p:cNvPicPr>
          <p:nvPr/>
        </p:nvPicPr>
        <p:blipFill>
          <a:blip r:embed="rId3" cstate="print"/>
          <a:srcRect/>
          <a:stretch>
            <a:fillRect/>
          </a:stretch>
        </p:blipFill>
        <p:spPr bwMode="auto">
          <a:xfrm>
            <a:off x="1600200" y="2852936"/>
            <a:ext cx="6932240" cy="3456384"/>
          </a:xfrm>
          <a:prstGeom prst="rect">
            <a:avLst/>
          </a:prstGeom>
          <a:noFill/>
          <a:ln w="9525">
            <a:noFill/>
            <a:miter lim="800000"/>
            <a:headEnd/>
            <a:tailEnd/>
          </a:ln>
        </p:spPr>
      </p:pic>
    </p:spTree>
    <p:extLst>
      <p:ext uri="{BB962C8B-B14F-4D97-AF65-F5344CB8AC3E}">
        <p14:creationId xmlns:p14="http://schemas.microsoft.com/office/powerpoint/2010/main" val="2323605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BE395A-FD7F-59F4-F623-C8C6A6546A86}"/>
              </a:ext>
            </a:extLst>
          </p:cNvPr>
          <p:cNvPicPr>
            <a:picLocks noChangeAspect="1"/>
          </p:cNvPicPr>
          <p:nvPr/>
        </p:nvPicPr>
        <p:blipFill>
          <a:blip r:embed="rId3" cstate="print"/>
          <a:srcRect/>
          <a:stretch>
            <a:fillRect/>
          </a:stretch>
        </p:blipFill>
        <p:spPr bwMode="auto">
          <a:xfrm>
            <a:off x="1547664" y="260648"/>
            <a:ext cx="7272808" cy="3240357"/>
          </a:xfrm>
          <a:prstGeom prst="rect">
            <a:avLst/>
          </a:prstGeom>
          <a:noFill/>
          <a:ln w="9525">
            <a:noFill/>
            <a:miter lim="800000"/>
            <a:headEnd/>
            <a:tailEnd/>
          </a:ln>
        </p:spPr>
      </p:pic>
      <p:sp>
        <p:nvSpPr>
          <p:cNvPr id="2" name="Rectangle 2">
            <a:extLst>
              <a:ext uri="{FF2B5EF4-FFF2-40B4-BE49-F238E27FC236}">
                <a16:creationId xmlns:a16="http://schemas.microsoft.com/office/drawing/2014/main" id="{2A361C16-9836-A71F-8033-F987D346397B}"/>
              </a:ext>
            </a:extLst>
          </p:cNvPr>
          <p:cNvSpPr>
            <a:spLocks noChangeArrowheads="1"/>
          </p:cNvSpPr>
          <p:nvPr/>
        </p:nvSpPr>
        <p:spPr bwMode="auto">
          <a:xfrm>
            <a:off x="1403648" y="39330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a:extLst>
              <a:ext uri="{FF2B5EF4-FFF2-40B4-BE49-F238E27FC236}">
                <a16:creationId xmlns:a16="http://schemas.microsoft.com/office/drawing/2014/main" id="{B2074218-1F64-085D-4962-778AF5D239F4}"/>
              </a:ext>
            </a:extLst>
          </p:cNvPr>
          <p:cNvGraphicFramePr>
            <a:graphicFrameLocks/>
          </p:cNvGraphicFramePr>
          <p:nvPr>
            <p:extLst>
              <p:ext uri="{D42A27DB-BD31-4B8C-83A1-F6EECF244321}">
                <p14:modId xmlns:p14="http://schemas.microsoft.com/office/powerpoint/2010/main" val="1439188265"/>
              </p:ext>
            </p:extLst>
          </p:nvPr>
        </p:nvGraphicFramePr>
        <p:xfrm>
          <a:off x="1403648" y="3933056"/>
          <a:ext cx="7416824" cy="2316163"/>
        </p:xfrm>
        <a:graphic>
          <a:graphicData uri="http://schemas.openxmlformats.org/presentationml/2006/ole">
            <mc:AlternateContent xmlns:mc="http://schemas.openxmlformats.org/markup-compatibility/2006">
              <mc:Choice xmlns:v="urn:schemas-microsoft-com:vml" Requires="v">
                <p:oleObj spid="_x0000_s2053" name="Picture" r:id="rId4" imgW="0" imgH="0" progId="StaticMetafile">
                  <p:embed/>
                </p:oleObj>
              </mc:Choice>
              <mc:Fallback>
                <p:oleObj name="Picture" r:id="rId4" imgW="0" imgH="0" progId="StaticMetafile">
                  <p:embed/>
                  <p:pic>
                    <p:nvPicPr>
                      <p:cNvPr id="0" name="rectole00000000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3933056"/>
                        <a:ext cx="7416824" cy="2316163"/>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821533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82E01C-7327-0600-099E-8DBC49C50EC2}"/>
              </a:ext>
            </a:extLst>
          </p:cNvPr>
          <p:cNvPicPr>
            <a:picLocks noChangeAspect="1"/>
          </p:cNvPicPr>
          <p:nvPr/>
        </p:nvPicPr>
        <p:blipFill>
          <a:blip r:embed="rId2" cstate="print"/>
          <a:srcRect/>
          <a:stretch>
            <a:fillRect/>
          </a:stretch>
        </p:blipFill>
        <p:spPr bwMode="auto">
          <a:xfrm>
            <a:off x="1403648" y="260648"/>
            <a:ext cx="7200800" cy="3362960"/>
          </a:xfrm>
          <a:prstGeom prst="rect">
            <a:avLst/>
          </a:prstGeom>
          <a:noFill/>
          <a:ln w="9525">
            <a:noFill/>
            <a:miter lim="800000"/>
            <a:headEnd/>
            <a:tailEnd/>
          </a:ln>
        </p:spPr>
      </p:pic>
      <p:pic>
        <p:nvPicPr>
          <p:cNvPr id="7" name="Picture 6">
            <a:extLst>
              <a:ext uri="{FF2B5EF4-FFF2-40B4-BE49-F238E27FC236}">
                <a16:creationId xmlns:a16="http://schemas.microsoft.com/office/drawing/2014/main" id="{110A56CF-9C28-C3C0-2BCA-B9D3EADEB31B}"/>
              </a:ext>
            </a:extLst>
          </p:cNvPr>
          <p:cNvPicPr>
            <a:picLocks noChangeAspect="1"/>
          </p:cNvPicPr>
          <p:nvPr/>
        </p:nvPicPr>
        <p:blipFill>
          <a:blip r:embed="rId3" cstate="print"/>
          <a:srcRect/>
          <a:stretch>
            <a:fillRect/>
          </a:stretch>
        </p:blipFill>
        <p:spPr bwMode="auto">
          <a:xfrm>
            <a:off x="1423211" y="3933056"/>
            <a:ext cx="7200800" cy="2752983"/>
          </a:xfrm>
          <a:prstGeom prst="rect">
            <a:avLst/>
          </a:prstGeom>
          <a:noFill/>
          <a:ln w="9525">
            <a:noFill/>
            <a:miter lim="800000"/>
            <a:headEnd/>
            <a:tailEnd/>
          </a:ln>
        </p:spPr>
      </p:pic>
    </p:spTree>
    <p:extLst>
      <p:ext uri="{BB962C8B-B14F-4D97-AF65-F5344CB8AC3E}">
        <p14:creationId xmlns:p14="http://schemas.microsoft.com/office/powerpoint/2010/main" val="1014625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B9DF5C-9E15-8045-330E-D7B10C0A4ACD}"/>
              </a:ext>
            </a:extLst>
          </p:cNvPr>
          <p:cNvPicPr>
            <a:picLocks noChangeAspect="1"/>
          </p:cNvPicPr>
          <p:nvPr/>
        </p:nvPicPr>
        <p:blipFill>
          <a:blip r:embed="rId2" cstate="print"/>
          <a:srcRect/>
          <a:stretch>
            <a:fillRect/>
          </a:stretch>
        </p:blipFill>
        <p:spPr bwMode="auto">
          <a:xfrm>
            <a:off x="1403648" y="260648"/>
            <a:ext cx="7416824" cy="2268220"/>
          </a:xfrm>
          <a:prstGeom prst="rect">
            <a:avLst/>
          </a:prstGeom>
          <a:noFill/>
          <a:ln w="9525">
            <a:noFill/>
            <a:miter lim="800000"/>
            <a:headEnd/>
            <a:tailEnd/>
          </a:ln>
        </p:spPr>
      </p:pic>
      <p:pic>
        <p:nvPicPr>
          <p:cNvPr id="5" name="Picture 4">
            <a:extLst>
              <a:ext uri="{FF2B5EF4-FFF2-40B4-BE49-F238E27FC236}">
                <a16:creationId xmlns:a16="http://schemas.microsoft.com/office/drawing/2014/main" id="{6A5D423A-95B9-EAB1-1EB6-03925C572E2F}"/>
              </a:ext>
            </a:extLst>
          </p:cNvPr>
          <p:cNvPicPr>
            <a:picLocks noChangeAspect="1"/>
          </p:cNvPicPr>
          <p:nvPr/>
        </p:nvPicPr>
        <p:blipFill>
          <a:blip r:embed="rId3" cstate="print"/>
          <a:srcRect/>
          <a:stretch>
            <a:fillRect/>
          </a:stretch>
        </p:blipFill>
        <p:spPr bwMode="auto">
          <a:xfrm>
            <a:off x="1403648" y="3284984"/>
            <a:ext cx="7272808" cy="2499360"/>
          </a:xfrm>
          <a:prstGeom prst="rect">
            <a:avLst/>
          </a:prstGeom>
          <a:noFill/>
          <a:ln w="9525">
            <a:noFill/>
            <a:miter lim="800000"/>
            <a:headEnd/>
            <a:tailEnd/>
          </a:ln>
        </p:spPr>
      </p:pic>
    </p:spTree>
    <p:extLst>
      <p:ext uri="{BB962C8B-B14F-4D97-AF65-F5344CB8AC3E}">
        <p14:creationId xmlns:p14="http://schemas.microsoft.com/office/powerpoint/2010/main" val="4007798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0DD1EE-D214-E5CF-24FE-D4AE6322A46F}"/>
              </a:ext>
            </a:extLst>
          </p:cNvPr>
          <p:cNvPicPr>
            <a:picLocks noChangeAspect="1"/>
          </p:cNvPicPr>
          <p:nvPr/>
        </p:nvPicPr>
        <p:blipFill>
          <a:blip r:embed="rId2" cstate="print"/>
          <a:srcRect/>
          <a:stretch>
            <a:fillRect/>
          </a:stretch>
        </p:blipFill>
        <p:spPr bwMode="auto">
          <a:xfrm>
            <a:off x="1475656" y="332656"/>
            <a:ext cx="7344816" cy="2982595"/>
          </a:xfrm>
          <a:prstGeom prst="rect">
            <a:avLst/>
          </a:prstGeom>
          <a:noFill/>
          <a:ln w="9525">
            <a:noFill/>
            <a:miter lim="800000"/>
            <a:headEnd/>
            <a:tailEnd/>
          </a:ln>
        </p:spPr>
      </p:pic>
      <p:pic>
        <p:nvPicPr>
          <p:cNvPr id="5" name="Picture 4">
            <a:extLst>
              <a:ext uri="{FF2B5EF4-FFF2-40B4-BE49-F238E27FC236}">
                <a16:creationId xmlns:a16="http://schemas.microsoft.com/office/drawing/2014/main" id="{80022333-E531-8BF7-44E8-ED989EECFE75}"/>
              </a:ext>
            </a:extLst>
          </p:cNvPr>
          <p:cNvPicPr>
            <a:picLocks noChangeAspect="1"/>
          </p:cNvPicPr>
          <p:nvPr/>
        </p:nvPicPr>
        <p:blipFill>
          <a:blip r:embed="rId3" cstate="print"/>
          <a:srcRect/>
          <a:stretch>
            <a:fillRect/>
          </a:stretch>
        </p:blipFill>
        <p:spPr bwMode="auto">
          <a:xfrm>
            <a:off x="1475656" y="3933056"/>
            <a:ext cx="7344816" cy="2468880"/>
          </a:xfrm>
          <a:prstGeom prst="rect">
            <a:avLst/>
          </a:prstGeom>
          <a:noFill/>
          <a:ln w="9525">
            <a:noFill/>
            <a:miter lim="800000"/>
            <a:headEnd/>
            <a:tailEnd/>
          </a:ln>
        </p:spPr>
      </p:pic>
    </p:spTree>
    <p:extLst>
      <p:ext uri="{BB962C8B-B14F-4D97-AF65-F5344CB8AC3E}">
        <p14:creationId xmlns:p14="http://schemas.microsoft.com/office/powerpoint/2010/main" val="1469246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F676D0-BEEA-6CDE-5E41-0E47868CEE71}"/>
              </a:ext>
            </a:extLst>
          </p:cNvPr>
          <p:cNvPicPr>
            <a:picLocks noChangeAspect="1"/>
          </p:cNvPicPr>
          <p:nvPr/>
        </p:nvPicPr>
        <p:blipFill>
          <a:blip r:embed="rId2" cstate="print"/>
          <a:srcRect/>
          <a:stretch>
            <a:fillRect/>
          </a:stretch>
        </p:blipFill>
        <p:spPr bwMode="auto">
          <a:xfrm>
            <a:off x="1600200" y="260648"/>
            <a:ext cx="7004248" cy="3475355"/>
          </a:xfrm>
          <a:prstGeom prst="rect">
            <a:avLst/>
          </a:prstGeom>
          <a:noFill/>
          <a:ln w="9525">
            <a:noFill/>
            <a:miter lim="800000"/>
            <a:headEnd/>
            <a:tailEnd/>
          </a:ln>
        </p:spPr>
      </p:pic>
      <p:pic>
        <p:nvPicPr>
          <p:cNvPr id="4" name="Picture 3">
            <a:extLst>
              <a:ext uri="{FF2B5EF4-FFF2-40B4-BE49-F238E27FC236}">
                <a16:creationId xmlns:a16="http://schemas.microsoft.com/office/drawing/2014/main" id="{B2065339-F80A-0FC0-8991-58D4554F5AF9}"/>
              </a:ext>
            </a:extLst>
          </p:cNvPr>
          <p:cNvPicPr>
            <a:picLocks noChangeAspect="1"/>
          </p:cNvPicPr>
          <p:nvPr/>
        </p:nvPicPr>
        <p:blipFill>
          <a:blip r:embed="rId3" cstate="print"/>
          <a:srcRect/>
          <a:stretch>
            <a:fillRect/>
          </a:stretch>
        </p:blipFill>
        <p:spPr bwMode="auto">
          <a:xfrm>
            <a:off x="1605984" y="4365104"/>
            <a:ext cx="6998464" cy="1567180"/>
          </a:xfrm>
          <a:prstGeom prst="rect">
            <a:avLst/>
          </a:prstGeom>
          <a:noFill/>
          <a:ln w="9525">
            <a:noFill/>
            <a:miter lim="800000"/>
            <a:headEnd/>
            <a:tailEnd/>
          </a:ln>
        </p:spPr>
      </p:pic>
    </p:spTree>
    <p:extLst>
      <p:ext uri="{BB962C8B-B14F-4D97-AF65-F5344CB8AC3E}">
        <p14:creationId xmlns:p14="http://schemas.microsoft.com/office/powerpoint/2010/main" val="4240603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692696"/>
          </a:xfrm>
        </p:spPr>
        <p:txBody>
          <a:bodyPr>
            <a:normAutofit fontScale="90000"/>
          </a:bodyPr>
          <a:lstStyle/>
          <a:p>
            <a:pPr algn="ctr"/>
            <a:r>
              <a:rPr lang="en-US" b="1" dirty="0"/>
              <a:t>Conclusion</a:t>
            </a:r>
            <a:endParaRPr lang="en-US" dirty="0"/>
          </a:p>
        </p:txBody>
      </p:sp>
      <p:sp>
        <p:nvSpPr>
          <p:cNvPr id="3" name="Content Placeholder 2"/>
          <p:cNvSpPr>
            <a:spLocks noGrp="1"/>
          </p:cNvSpPr>
          <p:nvPr>
            <p:ph idx="1"/>
          </p:nvPr>
        </p:nvSpPr>
        <p:spPr>
          <a:xfrm>
            <a:off x="1435608" y="692696"/>
            <a:ext cx="7498080" cy="6912768"/>
          </a:xfrm>
        </p:spPr>
        <p:txBody>
          <a:bodyPr>
            <a:normAutofit fontScale="77500" lnSpcReduction="20000"/>
          </a:bodyPr>
          <a:lstStyle/>
          <a:p>
            <a:pPr marR="114300">
              <a:lnSpc>
                <a:spcPct val="14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Application provides a computerized version of Vehicle Parking Management System which will benefit the parking premises.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101600">
              <a:lnSpc>
                <a:spcPct val="148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It makes entire process online and can generate reports. It has a facility of staff’s login where staff can fill the visitor details and generate report.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Application was designed in such a way that future changes can be                               done easily. The following conclusions can be deduced from the development of the project.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Arial" panose="020B0604020202020204" pitchFamily="34" charset="0"/>
              <a:buChar char="•"/>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Automation of the entire system improves the productivity.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Arial" panose="020B0604020202020204" pitchFamily="34" charset="0"/>
              <a:buChar char="•"/>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provides a friendly graphical user interface which proves to be better when compared to the existing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Arial" panose="020B0604020202020204" pitchFamily="34" charset="0"/>
              <a:buChar char="•"/>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gives appropriate access to the authorized users depending on their permissions.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Arial" panose="020B0604020202020204" pitchFamily="34" charset="0"/>
              <a:buChar char="•"/>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effectively overcomes the delay in communications.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Arial" panose="020B0604020202020204" pitchFamily="34" charset="0"/>
              <a:buChar char="•"/>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Updating of information becomes so easier.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Arial" panose="020B0604020202020204" pitchFamily="34" charset="0"/>
              <a:buChar char="•"/>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security, data security and reliability are the striking features.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Arial" panose="020B0604020202020204" pitchFamily="34" charset="0"/>
              <a:buChar char="•"/>
              <a:tabLst>
                <a:tab pos="9144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has adequate scope for modification in future if it is necessary.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gn="just">
              <a:lnSpc>
                <a:spcPct val="115000"/>
              </a:lnSpc>
              <a:spcAft>
                <a:spcPts val="1000"/>
              </a:spcAft>
              <a:buNone/>
            </a:pPr>
            <a:br>
              <a:rPr lang="en-US" sz="1800" dirty="0">
                <a:effectLst/>
                <a:latin typeface="Calibri" panose="020F0502020204030204" pitchFamily="34" charset="0"/>
                <a:ea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82296" indent="0">
              <a:buNone/>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a:t>Bibliography</a:t>
            </a:r>
            <a:br>
              <a:rPr lang="en-US" dirty="0"/>
            </a:br>
            <a:endParaRPr lang="en-US" dirty="0"/>
          </a:p>
        </p:txBody>
      </p:sp>
      <p:sp>
        <p:nvSpPr>
          <p:cNvPr id="3" name="Content Placeholder 2"/>
          <p:cNvSpPr>
            <a:spLocks noGrp="1"/>
          </p:cNvSpPr>
          <p:nvPr>
            <p:ph idx="1"/>
          </p:nvPr>
        </p:nvSpPr>
        <p:spPr>
          <a:xfrm>
            <a:off x="1435608" y="785794"/>
            <a:ext cx="7498080" cy="5462606"/>
          </a:xfrm>
        </p:spPr>
        <p:txBody>
          <a:bodyPr>
            <a:normAutofit/>
          </a:bodyPr>
          <a:lstStyle/>
          <a:p>
            <a:pPr marL="82296" indent="0">
              <a:lnSpc>
                <a:spcPct val="115000"/>
              </a:lnSpc>
              <a:spcAft>
                <a:spcPts val="1000"/>
              </a:spcAft>
              <a:buNone/>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For PHP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Wingdings" panose="05000000000000000000" pitchFamily="2" charset="2"/>
              <a:buChar char=""/>
            </a:pPr>
            <a:r>
              <a:rPr lang="en-US" sz="1800" u="sng" dirty="0">
                <a:solidFill>
                  <a:srgbClr val="0000FF"/>
                </a:solidFill>
                <a:effectLst/>
                <a:latin typeface="Arial" panose="020B0604020202020204" pitchFamily="34" charset="0"/>
                <a:ea typeface="Calibri" panose="020F0502020204030204" pitchFamily="34" charset="0"/>
                <a:cs typeface="Calibri" panose="020F0502020204030204" pitchFamily="34" charset="0"/>
                <a:hlinkClick r:id="rId2"/>
              </a:rPr>
              <a:t>https://www.w3schools.com/php/default.asp</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600"/>
              </a:spcAft>
              <a:buFont typeface="Wingdings" panose="05000000000000000000" pitchFamily="2" charset="2"/>
              <a:buChar char=""/>
            </a:pPr>
            <a:r>
              <a:rPr lang="en-US" sz="1800" u="sng" dirty="0">
                <a:solidFill>
                  <a:srgbClr val="0000FF"/>
                </a:solidFill>
                <a:effectLst/>
                <a:latin typeface="Arial" panose="020B0604020202020204" pitchFamily="34" charset="0"/>
                <a:ea typeface="Calibri" panose="020F0502020204030204" pitchFamily="34" charset="0"/>
                <a:cs typeface="Calibri" panose="020F0502020204030204" pitchFamily="34" charset="0"/>
                <a:hlinkClick r:id="rId3"/>
              </a:rPr>
              <a:t>https://www.sitepoint.com/php/</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600"/>
              </a:spcAft>
              <a:buFont typeface="Wingdings" panose="05000000000000000000" pitchFamily="2" charset="2"/>
              <a:buChar char=""/>
            </a:pPr>
            <a:r>
              <a:rPr lang="en-US" sz="1800" u="sng" dirty="0">
                <a:solidFill>
                  <a:srgbClr val="0000FF"/>
                </a:solidFill>
                <a:effectLst/>
                <a:latin typeface="Arial" panose="020B0604020202020204" pitchFamily="34" charset="0"/>
                <a:ea typeface="Calibri" panose="020F0502020204030204" pitchFamily="34" charset="0"/>
                <a:cs typeface="Calibri" panose="020F0502020204030204" pitchFamily="34" charset="0"/>
                <a:hlinkClick r:id="rId4"/>
              </a:rPr>
              <a:t>https://www.php.net/</a:t>
            </a:r>
            <a:endParaRPr lang="en-US" sz="1800" u="sng" dirty="0">
              <a:solidFill>
                <a:srgbClr val="0000FF"/>
              </a:solidFill>
              <a:effectLst/>
              <a:latin typeface="Arial" panose="020B0604020202020204" pitchFamily="34" charset="0"/>
              <a:ea typeface="Calibri" panose="020F0502020204030204" pitchFamily="34" charset="0"/>
              <a:cs typeface="Calibri" panose="020F0502020204030204" pitchFamily="34" charset="0"/>
            </a:endParaRPr>
          </a:p>
          <a:p>
            <a:pPr marL="0" lvl="0" indent="0">
              <a:lnSpc>
                <a:spcPct val="115000"/>
              </a:lnSpc>
              <a:spcAft>
                <a:spcPts val="600"/>
              </a:spcAft>
              <a:buNone/>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82296" indent="0">
              <a:lnSpc>
                <a:spcPct val="115000"/>
              </a:lnSpc>
              <a:spcAft>
                <a:spcPts val="1000"/>
              </a:spcAft>
              <a:buNone/>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For MySQL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u="sng" dirty="0">
                <a:solidFill>
                  <a:srgbClr val="0000FF"/>
                </a:solidFill>
                <a:effectLst/>
                <a:latin typeface="Arial" panose="020B0604020202020204" pitchFamily="34" charset="0"/>
                <a:ea typeface="Calibri" panose="020F0502020204030204" pitchFamily="34" charset="0"/>
                <a:cs typeface="Calibri" panose="020F0502020204030204" pitchFamily="34" charset="0"/>
                <a:hlinkClick r:id="rId5"/>
              </a:rPr>
              <a:t>https://www.mysql.com/</a:t>
            </a:r>
            <a:endParaRPr lang="en-IN" sz="1800" dirty="0">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buFont typeface="Wingdings" panose="05000000000000000000" pitchFamily="2" charset="2"/>
              <a:buChar char=""/>
            </a:pPr>
            <a:r>
              <a:rPr lang="en-US" sz="1800" u="sng" dirty="0">
                <a:solidFill>
                  <a:srgbClr val="0000FF"/>
                </a:solidFill>
                <a:effectLst/>
                <a:latin typeface="Arial" panose="020B0604020202020204" pitchFamily="34" charset="0"/>
                <a:ea typeface="Calibri" panose="020F0502020204030204" pitchFamily="34" charset="0"/>
                <a:cs typeface="Calibri" panose="020F0502020204030204" pitchFamily="34" charset="0"/>
                <a:hlinkClick r:id="rId6"/>
              </a:rPr>
              <a:t>http://www.mysqltutorial.org</a:t>
            </a:r>
            <a:endParaRPr lang="en-US" sz="1800" u="sng" dirty="0">
              <a:solidFill>
                <a:srgbClr val="0000FF"/>
              </a:solidFill>
              <a:effectLst/>
              <a:latin typeface="Arial" panose="020B0604020202020204" pitchFamily="34" charset="0"/>
              <a:ea typeface="Calibri" panose="020F0502020204030204" pitchFamily="34" charset="0"/>
              <a:cs typeface="Calibri" panose="020F0502020204030204" pitchFamily="34" charset="0"/>
            </a:endParaRPr>
          </a:p>
          <a:p>
            <a:pPr marL="342900" lvl="0" indent="-342900">
              <a:buFont typeface="Wingdings" panose="05000000000000000000" pitchFamily="2" charset="2"/>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nSpc>
                <a:spcPct val="115000"/>
              </a:lnSpc>
              <a:spcAft>
                <a:spcPts val="1000"/>
              </a:spcAft>
              <a:buNone/>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For XAMPP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u="sng" dirty="0">
                <a:solidFill>
                  <a:srgbClr val="0000FF"/>
                </a:solidFill>
                <a:effectLst/>
                <a:latin typeface="Arial" panose="020B0604020202020204" pitchFamily="34" charset="0"/>
                <a:ea typeface="Calibri" panose="020F0502020204030204" pitchFamily="34" charset="0"/>
                <a:cs typeface="Calibri" panose="020F0502020204030204" pitchFamily="34" charset="0"/>
                <a:hlinkClick r:id="rId7"/>
              </a:rPr>
              <a:t>https://www.apachefriends.org/download.html</a:t>
            </a:r>
            <a:endParaRPr lang="en-IN" sz="1800" dirty="0">
              <a:effectLst/>
              <a:latin typeface="Times New Roman" panose="02020603050405020304" pitchFamily="18" charset="0"/>
              <a:ea typeface="Calibri" panose="020F0502020204030204" pitchFamily="34" charset="0"/>
              <a:cs typeface="Calibri" panose="020F0502020204030204" pitchFamily="34" charset="0"/>
            </a:endParaRP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9816-753F-48E9-B962-33A72BAA0FDD}"/>
              </a:ext>
            </a:extLst>
          </p:cNvPr>
          <p:cNvSpPr>
            <a:spLocks noGrp="1"/>
          </p:cNvSpPr>
          <p:nvPr>
            <p:ph type="title"/>
          </p:nvPr>
        </p:nvSpPr>
        <p:spPr>
          <a:xfrm>
            <a:off x="1435608" y="0"/>
            <a:ext cx="7498080" cy="1124744"/>
          </a:xfrm>
        </p:spPr>
        <p:txBody>
          <a:bodyPr/>
          <a:lstStyle/>
          <a:p>
            <a:pPr algn="ctr"/>
            <a:r>
              <a:rPr lang="en-IN" b="1" dirty="0"/>
              <a:t>Introduction</a:t>
            </a:r>
          </a:p>
        </p:txBody>
      </p:sp>
      <p:sp>
        <p:nvSpPr>
          <p:cNvPr id="3" name="Content Placeholder 2">
            <a:extLst>
              <a:ext uri="{FF2B5EF4-FFF2-40B4-BE49-F238E27FC236}">
                <a16:creationId xmlns:a16="http://schemas.microsoft.com/office/drawing/2014/main" id="{1EED982A-8EB9-4850-8138-899B9425F131}"/>
              </a:ext>
            </a:extLst>
          </p:cNvPr>
          <p:cNvSpPr>
            <a:spLocks noGrp="1"/>
          </p:cNvSpPr>
          <p:nvPr>
            <p:ph idx="1"/>
          </p:nvPr>
        </p:nvSpPr>
        <p:spPr>
          <a:xfrm>
            <a:off x="1435608" y="1052736"/>
            <a:ext cx="7498080" cy="5195664"/>
          </a:xfrm>
        </p:spPr>
        <p:txBody>
          <a:bodyPr>
            <a:normAutofit/>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Vehicle Parking Management system is a web-based technology that will manage the records of the incoming and outgoing vehicles in an parking house. It’s an easy for Admin to retrieve the data if the vehicle has been visited through number he can get that data. Vehicle parking management system is an automatic system which delivers data processing in very high speed in systematic manner.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VPMS we use PHP and MySQL database. This is the project which keeps records of the vehicle which is going to park in the parking area. VPMS has two module admin and user.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tabLst>
                <a:tab pos="875665"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User</a:t>
            </a:r>
          </a:p>
          <a:p>
            <a:pPr marL="342900" lvl="0" indent="-342900">
              <a:lnSpc>
                <a:spcPct val="115000"/>
              </a:lnSpc>
              <a:spcAft>
                <a:spcPts val="1000"/>
              </a:spcAft>
              <a:buFont typeface="+mj-lt"/>
              <a:buAutoNum type="arabicPeriod"/>
              <a:tabLst>
                <a:tab pos="875665"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Admin</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marL="82296" indent="0">
              <a:buNone/>
            </a:pPr>
            <a:endParaRPr lang="en-IN" dirty="0"/>
          </a:p>
        </p:txBody>
      </p:sp>
    </p:spTree>
    <p:extLst>
      <p:ext uri="{BB962C8B-B14F-4D97-AF65-F5344CB8AC3E}">
        <p14:creationId xmlns:p14="http://schemas.microsoft.com/office/powerpoint/2010/main" val="4091081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428868"/>
            <a:ext cx="7498080" cy="1143000"/>
          </a:xfrm>
        </p:spPr>
        <p:txBody>
          <a:bodyPr>
            <a:normAutofit/>
          </a:bodyPr>
          <a:lstStyle/>
          <a:p>
            <a:pPr algn="ctr"/>
            <a:r>
              <a:rPr lang="en-IN" sz="6600" b="1" dirty="0"/>
              <a:t>Thank You</a:t>
            </a:r>
            <a:endParaRPr lang="en-US" sz="6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B5B6-91B4-40A5-86D5-A2DC1E642E92}"/>
              </a:ext>
            </a:extLst>
          </p:cNvPr>
          <p:cNvSpPr>
            <a:spLocks noGrp="1"/>
          </p:cNvSpPr>
          <p:nvPr>
            <p:ph type="title"/>
          </p:nvPr>
        </p:nvSpPr>
        <p:spPr>
          <a:xfrm>
            <a:off x="1435608" y="116632"/>
            <a:ext cx="7498080" cy="864096"/>
          </a:xfrm>
        </p:spPr>
        <p:txBody>
          <a:bodyPr>
            <a:normAutofit/>
          </a:bodyPr>
          <a:lstStyle/>
          <a:p>
            <a:pPr algn="ctr"/>
            <a:r>
              <a:rPr lang="en-IN" b="1" dirty="0"/>
              <a:t>Admin Module</a:t>
            </a:r>
          </a:p>
        </p:txBody>
      </p:sp>
      <p:sp>
        <p:nvSpPr>
          <p:cNvPr id="3" name="Content Placeholder 2">
            <a:extLst>
              <a:ext uri="{FF2B5EF4-FFF2-40B4-BE49-F238E27FC236}">
                <a16:creationId xmlns:a16="http://schemas.microsoft.com/office/drawing/2014/main" id="{30C00EFC-00DD-43D1-9348-AF0A80C74093}"/>
              </a:ext>
            </a:extLst>
          </p:cNvPr>
          <p:cNvSpPr>
            <a:spLocks noGrp="1"/>
          </p:cNvSpPr>
          <p:nvPr>
            <p:ph idx="1"/>
          </p:nvPr>
        </p:nvSpPr>
        <p:spPr>
          <a:xfrm>
            <a:off x="1259632" y="980728"/>
            <a:ext cx="7884368" cy="5760640"/>
          </a:xfrm>
        </p:spPr>
        <p:txBody>
          <a:bodyPr>
            <a:normAutofit/>
          </a:bodyPr>
          <a:lstStyle/>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Dashboard</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this sections, admin can briefly view the number of vehicle entries in a particular period.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Category</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this section, admin can manage category (add/update/delete).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 Vehicle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this section, admin add vehicle which is going to park.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Manage Vehicle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this section, admin can manage incoming and outgoing vehicle and admin can also add parking charges and his/her remarks.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Reports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this section admin can generate vehicle entries reports between two dates.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Search</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this section, admin can search a particular vehicle by parking number.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Admin can also update his profile, change the password and recover the password.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70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4AA-4FCC-4494-AD9F-3993F42061B9}"/>
              </a:ext>
            </a:extLst>
          </p:cNvPr>
          <p:cNvSpPr>
            <a:spLocks noGrp="1"/>
          </p:cNvSpPr>
          <p:nvPr>
            <p:ph type="title"/>
          </p:nvPr>
        </p:nvSpPr>
        <p:spPr>
          <a:xfrm>
            <a:off x="1435608" y="116632"/>
            <a:ext cx="7498080" cy="792088"/>
          </a:xfrm>
        </p:spPr>
        <p:txBody>
          <a:bodyPr>
            <a:normAutofit/>
          </a:bodyPr>
          <a:lstStyle/>
          <a:p>
            <a:pPr algn="ctr"/>
            <a:r>
              <a:rPr lang="en-IN" b="1" dirty="0"/>
              <a:t>User Module</a:t>
            </a:r>
          </a:p>
        </p:txBody>
      </p:sp>
      <p:sp>
        <p:nvSpPr>
          <p:cNvPr id="3" name="Content Placeholder 2">
            <a:extLst>
              <a:ext uri="{FF2B5EF4-FFF2-40B4-BE49-F238E27FC236}">
                <a16:creationId xmlns:a16="http://schemas.microsoft.com/office/drawing/2014/main" id="{FAFDB2F4-1A9D-423A-A5FD-AB1B78FF5284}"/>
              </a:ext>
            </a:extLst>
          </p:cNvPr>
          <p:cNvSpPr>
            <a:spLocks noGrp="1"/>
          </p:cNvSpPr>
          <p:nvPr>
            <p:ph idx="1"/>
          </p:nvPr>
        </p:nvSpPr>
        <p:spPr>
          <a:xfrm>
            <a:off x="1435608" y="1412776"/>
            <a:ext cx="7498080" cy="4835624"/>
          </a:xfrm>
        </p:spPr>
        <p:txBody>
          <a:bodyPr/>
          <a:lstStyle/>
          <a:p>
            <a:pPr marL="0" lvl="0" indent="0">
              <a:lnSpc>
                <a:spcPct val="115000"/>
              </a:lnSpc>
              <a:spcAft>
                <a:spcPts val="1000"/>
              </a:spcAft>
              <a:buNone/>
            </a:pPr>
            <a:r>
              <a:rPr lang="en-US" sz="1800" b="1" dirty="0">
                <a:solidFill>
                  <a:srgbClr val="000000"/>
                </a:solidFill>
                <a:effectLst/>
                <a:latin typeface="Calibri" panose="020F0502020204030204" pitchFamily="34" charset="0"/>
                <a:ea typeface="Times New Roman" panose="02020603050405020304" pitchFamily="18" charset="0"/>
              </a:rPr>
              <a:t>Home</a:t>
            </a:r>
            <a:r>
              <a:rPr lang="en-US" sz="1800" dirty="0">
                <a:solidFill>
                  <a:srgbClr val="000000"/>
                </a:solidFill>
                <a:effectLst/>
                <a:latin typeface="Calibri" panose="020F0502020204030204" pitchFamily="34" charset="0"/>
                <a:ea typeface="Times New Roman" panose="02020603050405020304" pitchFamily="18" charset="0"/>
              </a:rPr>
              <a:t>: It is welcome page for user.</a:t>
            </a: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Dashboard</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 is welcome page for an users.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View Vehicle: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section, users view the details of vehicle parking which is parked by him/her.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 can also update his profile, change the password and recover the password.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fontAlgn="base">
              <a:lnSpc>
                <a:spcPct val="115000"/>
              </a:lnSpc>
              <a:spcAft>
                <a:spcPts val="1200"/>
              </a:spcAft>
              <a:buNone/>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IN" dirty="0"/>
          </a:p>
        </p:txBody>
      </p:sp>
    </p:spTree>
    <p:extLst>
      <p:ext uri="{BB962C8B-B14F-4D97-AF65-F5344CB8AC3E}">
        <p14:creationId xmlns:p14="http://schemas.microsoft.com/office/powerpoint/2010/main" val="226227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a:t>Requirement Specification</a:t>
            </a:r>
            <a:br>
              <a:rPr lang="en-US" dirty="0"/>
            </a:br>
            <a:endParaRPr lang="en-US" dirty="0"/>
          </a:p>
        </p:txBody>
      </p:sp>
      <p:sp>
        <p:nvSpPr>
          <p:cNvPr id="3" name="Content Placeholder 2"/>
          <p:cNvSpPr>
            <a:spLocks noGrp="1"/>
          </p:cNvSpPr>
          <p:nvPr>
            <p:ph idx="1"/>
          </p:nvPr>
        </p:nvSpPr>
        <p:spPr>
          <a:xfrm>
            <a:off x="1435608" y="1142984"/>
            <a:ext cx="7498080" cy="5105416"/>
          </a:xfrm>
        </p:spPr>
        <p:txBody>
          <a:bodyPr/>
          <a:lstStyle/>
          <a:p>
            <a:pPr>
              <a:buFont typeface="Wingdings" pitchFamily="2" charset="2"/>
              <a:buChar char="Ø"/>
            </a:pPr>
            <a:r>
              <a:rPr lang="en-US" sz="2000" b="1" u="sng" dirty="0"/>
              <a:t>Hardware Configuration:</a:t>
            </a:r>
            <a:endParaRPr lang="en-US" sz="2000" dirty="0"/>
          </a:p>
          <a:p>
            <a:pPr>
              <a:buNone/>
            </a:pPr>
            <a:r>
              <a:rPr lang="en-IN" sz="2400" dirty="0"/>
              <a:t>    </a:t>
            </a:r>
            <a:r>
              <a:rPr lang="en-IN" sz="1800" b="1" dirty="0"/>
              <a:t>Client Side</a:t>
            </a:r>
          </a:p>
          <a:p>
            <a:pPr>
              <a:buNone/>
            </a:pPr>
            <a:endParaRPr lang="en-IN" sz="1800" b="1" dirty="0"/>
          </a:p>
          <a:p>
            <a:pPr>
              <a:buNone/>
            </a:pPr>
            <a:endParaRPr lang="en-IN" sz="1800" b="1" dirty="0"/>
          </a:p>
          <a:p>
            <a:pPr>
              <a:buNone/>
            </a:pPr>
            <a:endParaRPr lang="en-IN" sz="1800" b="1" dirty="0"/>
          </a:p>
          <a:p>
            <a:pPr>
              <a:buNone/>
            </a:pPr>
            <a:r>
              <a:rPr lang="en-IN" sz="1800" b="1" dirty="0"/>
              <a:t>  </a:t>
            </a:r>
          </a:p>
          <a:p>
            <a:pPr>
              <a:buNone/>
            </a:pPr>
            <a:r>
              <a:rPr lang="en-IN" sz="1800" b="1" dirty="0"/>
              <a:t>  </a:t>
            </a:r>
          </a:p>
          <a:p>
            <a:pPr>
              <a:buNone/>
            </a:pPr>
            <a:r>
              <a:rPr lang="en-IN" sz="1800" b="1" dirty="0"/>
              <a:t>    Server Side</a:t>
            </a:r>
            <a:endParaRPr lang="en-US" sz="2400" b="1" dirty="0"/>
          </a:p>
        </p:txBody>
      </p:sp>
      <p:graphicFrame>
        <p:nvGraphicFramePr>
          <p:cNvPr id="4" name="Table 3"/>
          <p:cNvGraphicFramePr>
            <a:graphicFrameLocks noGrp="1"/>
          </p:cNvGraphicFramePr>
          <p:nvPr/>
        </p:nvGraphicFramePr>
        <p:xfrm>
          <a:off x="1857356" y="4429132"/>
          <a:ext cx="6096000" cy="1107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IN" dirty="0"/>
                        <a:t>RAM</a:t>
                      </a:r>
                      <a:endParaRPr lang="en-US" dirty="0"/>
                    </a:p>
                  </a:txBody>
                  <a:tcPr/>
                </a:tc>
                <a:tc>
                  <a:txBody>
                    <a:bodyPr/>
                    <a:lstStyle/>
                    <a:p>
                      <a:r>
                        <a:rPr lang="en-IN" dirty="0"/>
                        <a:t>1 GB</a:t>
                      </a:r>
                      <a:endParaRPr lang="en-US" dirty="0"/>
                    </a:p>
                  </a:txBody>
                  <a:tcPr/>
                </a:tc>
                <a:extLst>
                  <a:ext uri="{0D108BD9-81ED-4DB2-BD59-A6C34878D82A}">
                    <a16:rowId xmlns:a16="http://schemas.microsoft.com/office/drawing/2014/main" val="10000"/>
                  </a:ext>
                </a:extLst>
              </a:tr>
              <a:tr h="370840">
                <a:tc>
                  <a:txBody>
                    <a:bodyPr/>
                    <a:lstStyle/>
                    <a:p>
                      <a:r>
                        <a:rPr lang="en-IN" dirty="0"/>
                        <a:t>Hard Disk</a:t>
                      </a:r>
                      <a:endParaRPr lang="en-US" dirty="0"/>
                    </a:p>
                  </a:txBody>
                  <a:tcPr/>
                </a:tc>
                <a:tc>
                  <a:txBody>
                    <a:bodyPr/>
                    <a:lstStyle/>
                    <a:p>
                      <a:r>
                        <a:rPr lang="en-IN" dirty="0"/>
                        <a:t>20GB</a:t>
                      </a:r>
                      <a:endParaRPr lang="en-US" dirty="0"/>
                    </a:p>
                  </a:txBody>
                  <a:tcPr/>
                </a:tc>
                <a:extLst>
                  <a:ext uri="{0D108BD9-81ED-4DB2-BD59-A6C34878D82A}">
                    <a16:rowId xmlns:a16="http://schemas.microsoft.com/office/drawing/2014/main" val="10001"/>
                  </a:ext>
                </a:extLst>
              </a:tr>
              <a:tr h="370840">
                <a:tc>
                  <a:txBody>
                    <a:bodyPr/>
                    <a:lstStyle/>
                    <a:p>
                      <a:r>
                        <a:rPr lang="en-IN" dirty="0"/>
                        <a:t>Processor</a:t>
                      </a:r>
                      <a:endParaRPr lang="en-US" dirty="0"/>
                    </a:p>
                  </a:txBody>
                  <a:tcPr/>
                </a:tc>
                <a:tc>
                  <a:txBody>
                    <a:bodyPr/>
                    <a:lstStyle/>
                    <a:p>
                      <a:r>
                        <a:rPr lang="en-IN" dirty="0"/>
                        <a:t>2.0GHz</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785918" y="2285992"/>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dirty="0"/>
                        <a:t>RAM</a:t>
                      </a:r>
                      <a:endParaRPr lang="en-US" dirty="0"/>
                    </a:p>
                  </a:txBody>
                  <a:tcPr/>
                </a:tc>
                <a:tc>
                  <a:txBody>
                    <a:bodyPr/>
                    <a:lstStyle/>
                    <a:p>
                      <a:r>
                        <a:rPr lang="en-IN" dirty="0"/>
                        <a:t>512 MB</a:t>
                      </a:r>
                      <a:endParaRPr lang="en-US" dirty="0"/>
                    </a:p>
                  </a:txBody>
                  <a:tcPr/>
                </a:tc>
                <a:extLst>
                  <a:ext uri="{0D108BD9-81ED-4DB2-BD59-A6C34878D82A}">
                    <a16:rowId xmlns:a16="http://schemas.microsoft.com/office/drawing/2014/main" val="10000"/>
                  </a:ext>
                </a:extLst>
              </a:tr>
              <a:tr h="370840">
                <a:tc>
                  <a:txBody>
                    <a:bodyPr/>
                    <a:lstStyle/>
                    <a:p>
                      <a:r>
                        <a:rPr lang="en-IN" dirty="0"/>
                        <a:t>Hard Disk</a:t>
                      </a:r>
                      <a:endParaRPr lang="en-US" dirty="0"/>
                    </a:p>
                  </a:txBody>
                  <a:tcPr/>
                </a:tc>
                <a:tc>
                  <a:txBody>
                    <a:bodyPr/>
                    <a:lstStyle/>
                    <a:p>
                      <a:r>
                        <a:rPr lang="en-IN" dirty="0"/>
                        <a:t>10GB</a:t>
                      </a:r>
                      <a:endParaRPr lang="en-US" dirty="0"/>
                    </a:p>
                  </a:txBody>
                  <a:tcPr/>
                </a:tc>
                <a:extLst>
                  <a:ext uri="{0D108BD9-81ED-4DB2-BD59-A6C34878D82A}">
                    <a16:rowId xmlns:a16="http://schemas.microsoft.com/office/drawing/2014/main" val="10001"/>
                  </a:ext>
                </a:extLst>
              </a:tr>
              <a:tr h="370840">
                <a:tc>
                  <a:txBody>
                    <a:bodyPr/>
                    <a:lstStyle/>
                    <a:p>
                      <a:r>
                        <a:rPr lang="en-IN" dirty="0"/>
                        <a:t>Processor</a:t>
                      </a:r>
                      <a:endParaRPr lang="en-US" dirty="0"/>
                    </a:p>
                  </a:txBody>
                  <a:tcPr/>
                </a:tc>
                <a:tc>
                  <a:txBody>
                    <a:bodyPr/>
                    <a:lstStyle/>
                    <a:p>
                      <a:r>
                        <a:rPr lang="en-IN" dirty="0"/>
                        <a:t>1.0 GHz</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85794"/>
          </a:xfrm>
        </p:spPr>
        <p:txBody>
          <a:bodyPr/>
          <a:lstStyle/>
          <a:p>
            <a:pPr algn="ctr"/>
            <a:r>
              <a:rPr lang="en-IN" b="1" dirty="0"/>
              <a:t>Continue.....</a:t>
            </a:r>
            <a:endParaRPr lang="en-US" b="1" dirty="0"/>
          </a:p>
        </p:txBody>
      </p:sp>
      <p:sp>
        <p:nvSpPr>
          <p:cNvPr id="3" name="Content Placeholder 2"/>
          <p:cNvSpPr>
            <a:spLocks noGrp="1"/>
          </p:cNvSpPr>
          <p:nvPr>
            <p:ph idx="1"/>
          </p:nvPr>
        </p:nvSpPr>
        <p:spPr>
          <a:xfrm>
            <a:off x="1435608" y="928670"/>
            <a:ext cx="7498080" cy="5319730"/>
          </a:xfrm>
        </p:spPr>
        <p:txBody>
          <a:bodyPr/>
          <a:lstStyle/>
          <a:p>
            <a:r>
              <a:rPr lang="en-US" sz="2000" b="1" u="sng" dirty="0"/>
              <a:t>Software Requirement:</a:t>
            </a:r>
          </a:p>
          <a:p>
            <a:pPr>
              <a:buNone/>
            </a:pPr>
            <a:r>
              <a:rPr lang="en-IN" sz="1800" b="1" dirty="0"/>
              <a:t>    Client Side</a:t>
            </a:r>
          </a:p>
          <a:p>
            <a:endParaRPr lang="en-IN" sz="2000" b="1" u="sng" dirty="0"/>
          </a:p>
          <a:p>
            <a:endParaRPr lang="en-IN" sz="2000" b="1" u="sng" dirty="0"/>
          </a:p>
          <a:p>
            <a:pPr>
              <a:buNone/>
            </a:pPr>
            <a:endParaRPr lang="en-US" sz="2000" b="1" u="sng" dirty="0"/>
          </a:p>
          <a:p>
            <a:pPr>
              <a:buNone/>
            </a:pPr>
            <a:r>
              <a:rPr lang="en-IN" sz="2000" dirty="0"/>
              <a:t> </a:t>
            </a:r>
          </a:p>
          <a:p>
            <a:pPr>
              <a:buNone/>
            </a:pPr>
            <a:r>
              <a:rPr lang="en-IN" sz="1800" b="1" dirty="0"/>
              <a:t>  Server Side</a:t>
            </a:r>
          </a:p>
          <a:p>
            <a:pPr>
              <a:buNone/>
            </a:pPr>
            <a:endParaRPr lang="en-US" sz="1800" b="1" dirty="0"/>
          </a:p>
        </p:txBody>
      </p:sp>
      <p:graphicFrame>
        <p:nvGraphicFramePr>
          <p:cNvPr id="4" name="Table 3"/>
          <p:cNvGraphicFramePr>
            <a:graphicFrameLocks noGrp="1"/>
          </p:cNvGraphicFramePr>
          <p:nvPr/>
        </p:nvGraphicFramePr>
        <p:xfrm>
          <a:off x="1643042" y="1857364"/>
          <a:ext cx="6905652" cy="1010920"/>
        </p:xfrm>
        <a:graphic>
          <a:graphicData uri="http://schemas.openxmlformats.org/drawingml/2006/table">
            <a:tbl>
              <a:tblPr firstRow="1" bandRow="1">
                <a:tableStyleId>{5C22544A-7EE6-4342-B048-85BDC9FD1C3A}</a:tableStyleId>
              </a:tblPr>
              <a:tblGrid>
                <a:gridCol w="3452826">
                  <a:extLst>
                    <a:ext uri="{9D8B030D-6E8A-4147-A177-3AD203B41FA5}">
                      <a16:colId xmlns:a16="http://schemas.microsoft.com/office/drawing/2014/main" val="20000"/>
                    </a:ext>
                  </a:extLst>
                </a:gridCol>
                <a:gridCol w="3452826">
                  <a:extLst>
                    <a:ext uri="{9D8B030D-6E8A-4147-A177-3AD203B41FA5}">
                      <a16:colId xmlns:a16="http://schemas.microsoft.com/office/drawing/2014/main" val="20001"/>
                    </a:ext>
                  </a:extLst>
                </a:gridCol>
              </a:tblGrid>
              <a:tr h="370840">
                <a:tc>
                  <a:txBody>
                    <a:bodyPr/>
                    <a:lstStyle/>
                    <a:p>
                      <a:r>
                        <a:rPr lang="en-IN" dirty="0"/>
                        <a:t>Web Browser</a:t>
                      </a:r>
                      <a:endParaRPr lang="en-US" dirty="0"/>
                    </a:p>
                  </a:txBody>
                  <a:tcPr/>
                </a:tc>
                <a:tc>
                  <a:txBody>
                    <a:bodyPr/>
                    <a:lstStyle/>
                    <a:p>
                      <a:r>
                        <a:rPr kumimoji="0" lang="en-US" sz="1800" b="1" kern="1200" dirty="0">
                          <a:solidFill>
                            <a:schemeClr val="lt1"/>
                          </a:solidFill>
                          <a:latin typeface="+mn-lt"/>
                          <a:ea typeface="+mn-ea"/>
                          <a:cs typeface="+mn-cs"/>
                        </a:rPr>
                        <a:t>Google Chrome or any compatible browser</a:t>
                      </a:r>
                      <a:endParaRPr lang="en-US" dirty="0"/>
                    </a:p>
                  </a:txBody>
                  <a:tcPr/>
                </a:tc>
                <a:extLst>
                  <a:ext uri="{0D108BD9-81ED-4DB2-BD59-A6C34878D82A}">
                    <a16:rowId xmlns:a16="http://schemas.microsoft.com/office/drawing/2014/main" val="10000"/>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714480" y="3929066"/>
          <a:ext cx="6715172" cy="2123440"/>
        </p:xfrm>
        <a:graphic>
          <a:graphicData uri="http://schemas.openxmlformats.org/drawingml/2006/table">
            <a:tbl>
              <a:tblPr firstRow="1" bandRow="1">
                <a:tableStyleId>{5C22544A-7EE6-4342-B048-85BDC9FD1C3A}</a:tableStyleId>
              </a:tblPr>
              <a:tblGrid>
                <a:gridCol w="3357586">
                  <a:extLst>
                    <a:ext uri="{9D8B030D-6E8A-4147-A177-3AD203B41FA5}">
                      <a16:colId xmlns:a16="http://schemas.microsoft.com/office/drawing/2014/main" val="20000"/>
                    </a:ext>
                  </a:extLst>
                </a:gridCol>
                <a:gridCol w="3357586">
                  <a:extLst>
                    <a:ext uri="{9D8B030D-6E8A-4147-A177-3AD203B41FA5}">
                      <a16:colId xmlns:a16="http://schemas.microsoft.com/office/drawing/2014/main" val="20001"/>
                    </a:ext>
                  </a:extLst>
                </a:gridCol>
              </a:tblGrid>
              <a:tr h="370840">
                <a:tc>
                  <a:txBody>
                    <a:bodyPr/>
                    <a:lstStyle/>
                    <a:p>
                      <a:r>
                        <a:rPr kumimoji="0" lang="en-US" sz="1800" b="1" kern="1200" dirty="0">
                          <a:solidFill>
                            <a:schemeClr val="lt1"/>
                          </a:solidFill>
                          <a:latin typeface="+mn-lt"/>
                          <a:ea typeface="+mn-ea"/>
                          <a:cs typeface="+mn-cs"/>
                        </a:rPr>
                        <a:t>Web Server</a:t>
                      </a:r>
                      <a:endParaRPr lang="en-US" dirty="0"/>
                    </a:p>
                  </a:txBody>
                  <a:tcPr/>
                </a:tc>
                <a:tc>
                  <a:txBody>
                    <a:bodyPr/>
                    <a:lstStyle/>
                    <a:p>
                      <a:r>
                        <a:rPr kumimoji="0" lang="en-US" sz="1800" b="1" kern="1200" dirty="0">
                          <a:solidFill>
                            <a:schemeClr val="lt1"/>
                          </a:solidFill>
                          <a:latin typeface="+mn-lt"/>
                          <a:ea typeface="+mn-ea"/>
                          <a:cs typeface="+mn-cs"/>
                        </a:rPr>
                        <a:t>APACHE</a:t>
                      </a:r>
                      <a:endParaRPr lang="en-US" dirty="0"/>
                    </a:p>
                  </a:txBody>
                  <a:tcPr/>
                </a:tc>
                <a:extLst>
                  <a:ext uri="{0D108BD9-81ED-4DB2-BD59-A6C34878D82A}">
                    <a16:rowId xmlns:a16="http://schemas.microsoft.com/office/drawing/2014/main" val="10000"/>
                  </a:ext>
                </a:extLst>
              </a:tr>
              <a:tr h="370840">
                <a:tc>
                  <a:txBody>
                    <a:bodyPr/>
                    <a:lstStyle/>
                    <a:p>
                      <a:r>
                        <a:rPr kumimoji="0" lang="en-US" sz="1800" b="1" kern="1200" dirty="0">
                          <a:solidFill>
                            <a:schemeClr val="dk1"/>
                          </a:solidFill>
                          <a:latin typeface="+mn-lt"/>
                          <a:ea typeface="+mn-ea"/>
                          <a:cs typeface="+mn-cs"/>
                        </a:rPr>
                        <a:t>Server side Language</a:t>
                      </a:r>
                      <a:endParaRPr lang="en-US" dirty="0"/>
                    </a:p>
                  </a:txBody>
                  <a:tcPr/>
                </a:tc>
                <a:tc>
                  <a:txBody>
                    <a:bodyPr/>
                    <a:lstStyle/>
                    <a:p>
                      <a:r>
                        <a:rPr kumimoji="0" lang="en-US" sz="1800" kern="1200" dirty="0">
                          <a:solidFill>
                            <a:schemeClr val="dk1"/>
                          </a:solidFill>
                          <a:latin typeface="+mn-lt"/>
                          <a:ea typeface="+mn-ea"/>
                          <a:cs typeface="+mn-cs"/>
                        </a:rPr>
                        <a:t>PHP5.6 or above version</a:t>
                      </a:r>
                      <a:endParaRPr lang="en-US" dirty="0"/>
                    </a:p>
                  </a:txBody>
                  <a:tcPr/>
                </a:tc>
                <a:extLst>
                  <a:ext uri="{0D108BD9-81ED-4DB2-BD59-A6C34878D82A}">
                    <a16:rowId xmlns:a16="http://schemas.microsoft.com/office/drawing/2014/main" val="10001"/>
                  </a:ext>
                </a:extLst>
              </a:tr>
              <a:tr h="370840">
                <a:tc>
                  <a:txBody>
                    <a:bodyPr/>
                    <a:lstStyle/>
                    <a:p>
                      <a:r>
                        <a:rPr kumimoji="0" lang="en-US" sz="1800" b="1" kern="1200" dirty="0">
                          <a:solidFill>
                            <a:schemeClr val="dk1"/>
                          </a:solidFill>
                          <a:latin typeface="+mn-lt"/>
                          <a:ea typeface="+mn-ea"/>
                          <a:cs typeface="+mn-cs"/>
                        </a:rPr>
                        <a:t>Database Server</a:t>
                      </a:r>
                      <a:endParaRPr lang="en-US" dirty="0"/>
                    </a:p>
                  </a:txBody>
                  <a:tcPr/>
                </a:tc>
                <a:tc>
                  <a:txBody>
                    <a:bodyPr/>
                    <a:lstStyle/>
                    <a:p>
                      <a:r>
                        <a:rPr kumimoji="0" lang="en-US" sz="1800" kern="1200" dirty="0" err="1">
                          <a:solidFill>
                            <a:schemeClr val="dk1"/>
                          </a:solidFill>
                          <a:latin typeface="+mn-lt"/>
                          <a:ea typeface="+mn-ea"/>
                          <a:cs typeface="+mn-cs"/>
                        </a:rPr>
                        <a:t>MySQL</a:t>
                      </a:r>
                      <a:endParaRPr lang="en-US" dirty="0"/>
                    </a:p>
                  </a:txBody>
                  <a:tcPr/>
                </a:tc>
                <a:extLst>
                  <a:ext uri="{0D108BD9-81ED-4DB2-BD59-A6C34878D82A}">
                    <a16:rowId xmlns:a16="http://schemas.microsoft.com/office/drawing/2014/main" val="10002"/>
                  </a:ext>
                </a:extLst>
              </a:tr>
              <a:tr h="370840">
                <a:tc>
                  <a:txBody>
                    <a:bodyPr/>
                    <a:lstStyle/>
                    <a:p>
                      <a:r>
                        <a:rPr kumimoji="0" lang="en-US" sz="1800" b="1" kern="1200" dirty="0">
                          <a:solidFill>
                            <a:schemeClr val="dk1"/>
                          </a:solidFill>
                          <a:latin typeface="+mn-lt"/>
                          <a:ea typeface="+mn-ea"/>
                          <a:cs typeface="+mn-cs"/>
                        </a:rPr>
                        <a:t>Web Browser</a:t>
                      </a:r>
                      <a:endParaRPr lang="en-US" dirty="0"/>
                    </a:p>
                  </a:txBody>
                  <a:tcPr/>
                </a:tc>
                <a:tc>
                  <a:txBody>
                    <a:bodyPr/>
                    <a:lstStyle/>
                    <a:p>
                      <a:r>
                        <a:rPr kumimoji="0" lang="en-US" sz="1800" kern="1200" dirty="0">
                          <a:solidFill>
                            <a:schemeClr val="dk1"/>
                          </a:solidFill>
                          <a:latin typeface="+mn-lt"/>
                          <a:ea typeface="+mn-ea"/>
                          <a:cs typeface="+mn-cs"/>
                        </a:rPr>
                        <a:t>Google Chrome or any compatible browser</a:t>
                      </a:r>
                      <a:endParaRPr lang="en-US" dirty="0"/>
                    </a:p>
                  </a:txBody>
                  <a:tcPr/>
                </a:tc>
                <a:extLst>
                  <a:ext uri="{0D108BD9-81ED-4DB2-BD59-A6C34878D82A}">
                    <a16:rowId xmlns:a16="http://schemas.microsoft.com/office/drawing/2014/main" val="10003"/>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000108"/>
          </a:xfrm>
        </p:spPr>
        <p:txBody>
          <a:bodyPr/>
          <a:lstStyle/>
          <a:p>
            <a:pPr algn="ctr"/>
            <a:r>
              <a:rPr lang="en-IN" b="1" dirty="0"/>
              <a:t>Use Case Diagram</a:t>
            </a:r>
            <a:endParaRPr lang="en-US" b="1" dirty="0"/>
          </a:p>
        </p:txBody>
      </p:sp>
      <p:pic>
        <p:nvPicPr>
          <p:cNvPr id="4" name="Picture 3">
            <a:extLst>
              <a:ext uri="{FF2B5EF4-FFF2-40B4-BE49-F238E27FC236}">
                <a16:creationId xmlns:a16="http://schemas.microsoft.com/office/drawing/2014/main" id="{251EF197-E151-73DC-DC32-74BF25D18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1196752"/>
            <a:ext cx="6984776" cy="55554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72C4-21F7-4841-A662-001DD2D428F9}"/>
              </a:ext>
            </a:extLst>
          </p:cNvPr>
          <p:cNvSpPr>
            <a:spLocks noGrp="1"/>
          </p:cNvSpPr>
          <p:nvPr>
            <p:ph type="title"/>
          </p:nvPr>
        </p:nvSpPr>
        <p:spPr>
          <a:xfrm>
            <a:off x="1435608" y="0"/>
            <a:ext cx="7498080" cy="980728"/>
          </a:xfrm>
        </p:spPr>
        <p:txBody>
          <a:bodyPr/>
          <a:lstStyle/>
          <a:p>
            <a:pPr algn="ctr"/>
            <a:r>
              <a:rPr lang="en-IN" b="1" dirty="0"/>
              <a:t>Continue…</a:t>
            </a:r>
          </a:p>
        </p:txBody>
      </p:sp>
      <p:pic>
        <p:nvPicPr>
          <p:cNvPr id="6" name="Picture 5">
            <a:extLst>
              <a:ext uri="{FF2B5EF4-FFF2-40B4-BE49-F238E27FC236}">
                <a16:creationId xmlns:a16="http://schemas.microsoft.com/office/drawing/2014/main" id="{DA71E8EF-D0CD-C45B-9F52-879026846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980728"/>
            <a:ext cx="6840760" cy="5400600"/>
          </a:xfrm>
          <a:prstGeom prst="rect">
            <a:avLst/>
          </a:prstGeom>
        </p:spPr>
      </p:pic>
    </p:spTree>
    <p:extLst>
      <p:ext uri="{BB962C8B-B14F-4D97-AF65-F5344CB8AC3E}">
        <p14:creationId xmlns:p14="http://schemas.microsoft.com/office/powerpoint/2010/main" val="3148686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2491</TotalTime>
  <Words>1020</Words>
  <Application>Microsoft Office PowerPoint</Application>
  <PresentationFormat>On-screen Show (4:3)</PresentationFormat>
  <Paragraphs>122</Paragraphs>
  <Slides>30</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Gill Sans MT</vt:lpstr>
      <vt:lpstr>Times New Roman</vt:lpstr>
      <vt:lpstr>Verdana</vt:lpstr>
      <vt:lpstr>Wingdings</vt:lpstr>
      <vt:lpstr>Wingdings 2</vt:lpstr>
      <vt:lpstr>Solstice</vt:lpstr>
      <vt:lpstr>Picture (Metafile)</vt:lpstr>
      <vt:lpstr>Vehicle Parking Management System  Developed in PHP &amp; MySQL </vt:lpstr>
      <vt:lpstr>Abstract</vt:lpstr>
      <vt:lpstr>Introduction</vt:lpstr>
      <vt:lpstr>Admin Module</vt:lpstr>
      <vt:lpstr>User Module</vt:lpstr>
      <vt:lpstr>Requirement Specification </vt:lpstr>
      <vt:lpstr>Continue.....</vt:lpstr>
      <vt:lpstr>Use Case Diagram</vt:lpstr>
      <vt:lpstr>Continue…</vt:lpstr>
      <vt:lpstr>Class Diagram</vt:lpstr>
      <vt:lpstr>ER Diagram</vt:lpstr>
      <vt:lpstr>Data Flow Diagram</vt:lpstr>
      <vt:lpstr>Continue….</vt:lpstr>
      <vt:lpstr>Continue….</vt:lpstr>
      <vt:lpstr>Continue….</vt:lpstr>
      <vt:lpstr>Continue….</vt:lpstr>
      <vt:lpstr>Implementation and  System Testing </vt:lpstr>
      <vt:lpstr>Project 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Bibliography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Testing  Management System</dc:title>
  <dc:creator>Anuj kumar</dc:creator>
  <cp:lastModifiedBy>Anuj kumar</cp:lastModifiedBy>
  <cp:revision>60</cp:revision>
  <dcterms:created xsi:type="dcterms:W3CDTF">2021-11-06T13:13:02Z</dcterms:created>
  <dcterms:modified xsi:type="dcterms:W3CDTF">2022-05-10T18:45:24Z</dcterms:modified>
</cp:coreProperties>
</file>