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2"/>
  </p:notesMasterIdLst>
  <p:sldIdLst>
    <p:sldId id="256" r:id="rId2"/>
    <p:sldId id="260" r:id="rId3"/>
    <p:sldId id="259"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FA7AC-4FF5-44A5-8D0A-8EE058E4AB15}" type="datetimeFigureOut">
              <a:rPr lang="el-GR" smtClean="0"/>
              <a:t>14/1/2023</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A4898-DDFD-4451-A788-143200A8E8F0}" type="slidenum">
              <a:rPr lang="el-GR" smtClean="0"/>
              <a:t>‹#›</a:t>
            </a:fld>
            <a:endParaRPr lang="el-GR"/>
          </a:p>
        </p:txBody>
      </p:sp>
    </p:spTree>
    <p:extLst>
      <p:ext uri="{BB962C8B-B14F-4D97-AF65-F5344CB8AC3E}">
        <p14:creationId xmlns:p14="http://schemas.microsoft.com/office/powerpoint/2010/main" val="1768563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6032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978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8613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46523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230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2671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1707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7050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830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825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348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863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41410" y="3073397"/>
            <a:ext cx="4878391"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3073397"/>
            <a:ext cx="4875210"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21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454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835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285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731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460149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en.wikipedia.org/wiki/MNIST_database#/media/File:MnistExamples.png" TargetMode="External"/><Relationship Id="rId4" Type="http://schemas.openxmlformats.org/officeDocument/2006/relationships/hyperlink" Target="https://keras.io/api/datasets/mnis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4F51F03-87C2-F57F-A1D4-D5D0654BDC91}"/>
              </a:ext>
            </a:extLst>
          </p:cNvPr>
          <p:cNvSpPr>
            <a:spLocks noGrp="1"/>
          </p:cNvSpPr>
          <p:nvPr>
            <p:ph type="ctrTitle"/>
          </p:nvPr>
        </p:nvSpPr>
        <p:spPr>
          <a:xfrm>
            <a:off x="2488984" y="168651"/>
            <a:ext cx="8791575" cy="1065320"/>
          </a:xfrm>
        </p:spPr>
        <p:txBody>
          <a:bodyPr>
            <a:normAutofit/>
          </a:bodyPr>
          <a:lstStyle/>
          <a:p>
            <a:pPr algn="ctr"/>
            <a:r>
              <a:rPr lang="el-GR" sz="3200" b="1" dirty="0">
                <a:effectLst>
                  <a:outerShdw blurRad="38100" dist="38100" dir="2700000" algn="tl">
                    <a:srgbClr val="000000">
                      <a:alpha val="43137"/>
                    </a:srgbClr>
                  </a:outerShdw>
                </a:effectLst>
              </a:rPr>
              <a:t>Παρουσιαση Υποχρεωτικων εργασιων στο μαθημα</a:t>
            </a:r>
            <a:r>
              <a:rPr lang="en-US" sz="3200" b="1" dirty="0">
                <a:effectLst>
                  <a:outerShdw blurRad="38100" dist="38100" dir="2700000" algn="tl">
                    <a:srgbClr val="000000">
                      <a:alpha val="43137"/>
                    </a:srgbClr>
                  </a:outerShdw>
                </a:effectLst>
              </a:rPr>
              <a:t>: </a:t>
            </a:r>
            <a:r>
              <a:rPr lang="el-GR" sz="3200" b="1" dirty="0">
                <a:effectLst>
                  <a:outerShdw blurRad="38100" dist="38100" dir="2700000" algn="tl">
                    <a:srgbClr val="000000">
                      <a:alpha val="43137"/>
                    </a:srgbClr>
                  </a:outerShdw>
                </a:effectLst>
              </a:rPr>
              <a:t>Νευρωνικα δικτυα – βαθια μαθηση</a:t>
            </a:r>
          </a:p>
        </p:txBody>
      </p:sp>
      <p:sp>
        <p:nvSpPr>
          <p:cNvPr id="3" name="Υπότιτλος 2">
            <a:extLst>
              <a:ext uri="{FF2B5EF4-FFF2-40B4-BE49-F238E27FC236}">
                <a16:creationId xmlns:a16="http://schemas.microsoft.com/office/drawing/2014/main" id="{EF618495-6C6D-55D8-9CC5-52EABB560D4D}"/>
              </a:ext>
            </a:extLst>
          </p:cNvPr>
          <p:cNvSpPr>
            <a:spLocks noGrp="1"/>
          </p:cNvSpPr>
          <p:nvPr>
            <p:ph type="subTitle" idx="1"/>
          </p:nvPr>
        </p:nvSpPr>
        <p:spPr>
          <a:xfrm>
            <a:off x="3191660" y="1129833"/>
            <a:ext cx="7386221" cy="417122"/>
          </a:xfrm>
        </p:spPr>
        <p:txBody>
          <a:bodyPr>
            <a:noAutofit/>
          </a:bodyPr>
          <a:lstStyle/>
          <a:p>
            <a:pPr algn="ctr"/>
            <a:r>
              <a:rPr lang="el-GR" sz="1800" dirty="0">
                <a:solidFill>
                  <a:srgbClr val="92D050"/>
                </a:solidFill>
                <a:effectLst>
                  <a:outerShdw blurRad="38100" dist="38100" dir="2700000" algn="tl">
                    <a:srgbClr val="000000">
                      <a:alpha val="43137"/>
                    </a:srgbClr>
                  </a:outerShdw>
                </a:effectLst>
              </a:rPr>
              <a:t>ονοματεπωνυμο</a:t>
            </a:r>
            <a:r>
              <a:rPr lang="en-US" sz="1800" dirty="0">
                <a:solidFill>
                  <a:srgbClr val="92D050"/>
                </a:solidFill>
                <a:effectLst>
                  <a:outerShdw blurRad="38100" dist="38100" dir="2700000" algn="tl">
                    <a:srgbClr val="000000">
                      <a:alpha val="43137"/>
                    </a:srgbClr>
                  </a:outerShdw>
                </a:effectLst>
              </a:rPr>
              <a:t>: </a:t>
            </a:r>
            <a:r>
              <a:rPr lang="el-GR" sz="1800" dirty="0">
                <a:solidFill>
                  <a:srgbClr val="92D050"/>
                </a:solidFill>
                <a:effectLst>
                  <a:outerShdw blurRad="38100" dist="38100" dir="2700000" algn="tl">
                    <a:srgbClr val="000000">
                      <a:alpha val="43137"/>
                    </a:srgbClr>
                  </a:outerShdw>
                </a:effectLst>
              </a:rPr>
              <a:t>σωτηριοσ-λουκασ καμπυλησ</a:t>
            </a:r>
            <a:r>
              <a:rPr lang="en-US" sz="1800" dirty="0">
                <a:solidFill>
                  <a:srgbClr val="92D050"/>
                </a:solidFill>
                <a:effectLst>
                  <a:outerShdw blurRad="38100" dist="38100" dir="2700000" algn="tl">
                    <a:srgbClr val="000000">
                      <a:alpha val="43137"/>
                    </a:srgbClr>
                  </a:outerShdw>
                </a:effectLst>
              </a:rPr>
              <a:t>, </a:t>
            </a:r>
            <a:r>
              <a:rPr lang="el-GR" sz="1800" dirty="0">
                <a:solidFill>
                  <a:srgbClr val="92D050"/>
                </a:solidFill>
                <a:effectLst>
                  <a:outerShdw blurRad="38100" dist="38100" dir="2700000" algn="tl">
                    <a:srgbClr val="000000">
                      <a:alpha val="43137"/>
                    </a:srgbClr>
                  </a:outerShdw>
                </a:effectLst>
              </a:rPr>
              <a:t>αεμ</a:t>
            </a:r>
            <a:r>
              <a:rPr lang="en-US" sz="1800" dirty="0">
                <a:solidFill>
                  <a:srgbClr val="92D050"/>
                </a:solidFill>
                <a:effectLst>
                  <a:outerShdw blurRad="38100" dist="38100" dir="2700000" algn="tl">
                    <a:srgbClr val="000000">
                      <a:alpha val="43137"/>
                    </a:srgbClr>
                  </a:outerShdw>
                </a:effectLst>
              </a:rPr>
              <a:t>: 3805</a:t>
            </a:r>
            <a:endParaRPr lang="el-GR" sz="1800" dirty="0">
              <a:solidFill>
                <a:srgbClr val="92D050"/>
              </a:solidFill>
              <a:effectLst>
                <a:outerShdw blurRad="38100" dist="38100" dir="2700000" algn="tl">
                  <a:srgbClr val="000000">
                    <a:alpha val="43137"/>
                  </a:srgbClr>
                </a:outerShdw>
              </a:effectLst>
            </a:endParaRPr>
          </a:p>
        </p:txBody>
      </p:sp>
      <p:pic>
        <p:nvPicPr>
          <p:cNvPr id="6" name="Εικόνα 5" descr="Εικόνα που περιέχει πίνακας&#10;&#10;Περιγραφή που δημιουργήθηκε αυτόματα">
            <a:extLst>
              <a:ext uri="{FF2B5EF4-FFF2-40B4-BE49-F238E27FC236}">
                <a16:creationId xmlns:a16="http://schemas.microsoft.com/office/drawing/2014/main" id="{5CEF837B-86CC-38D3-1693-74A665827D1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380731" y="1501607"/>
            <a:ext cx="6310475" cy="3835154"/>
          </a:xfrm>
          <a:prstGeom prst="rect">
            <a:avLst/>
          </a:prstGeom>
        </p:spPr>
      </p:pic>
      <p:sp>
        <p:nvSpPr>
          <p:cNvPr id="8" name="TextBox 7">
            <a:extLst>
              <a:ext uri="{FF2B5EF4-FFF2-40B4-BE49-F238E27FC236}">
                <a16:creationId xmlns:a16="http://schemas.microsoft.com/office/drawing/2014/main" id="{66B12BC7-3013-3104-9CA0-081C0A203DA0}"/>
              </a:ext>
            </a:extLst>
          </p:cNvPr>
          <p:cNvSpPr txBox="1"/>
          <p:nvPr/>
        </p:nvSpPr>
        <p:spPr>
          <a:xfrm>
            <a:off x="2104188" y="1544589"/>
            <a:ext cx="3373334" cy="4770537"/>
          </a:xfrm>
          <a:prstGeom prst="rect">
            <a:avLst/>
          </a:prstGeom>
          <a:noFill/>
        </p:spPr>
        <p:txBody>
          <a:bodyPr wrap="square" rtlCol="0">
            <a:spAutoFit/>
          </a:bodyPr>
          <a:lstStyle/>
          <a:p>
            <a:pPr marL="285750" indent="-285750" algn="ctr">
              <a:buFont typeface="Wingdings" panose="05000000000000000000" pitchFamily="2" charset="2"/>
              <a:buChar char="Ø"/>
            </a:pPr>
            <a:r>
              <a:rPr lang="el-GR" sz="1600" dirty="0"/>
              <a:t>Βάση Δεδομένων</a:t>
            </a:r>
            <a:r>
              <a:rPr lang="en-US" sz="1600" dirty="0"/>
              <a:t>: </a:t>
            </a:r>
            <a:r>
              <a:rPr lang="en-US" sz="1600" b="1" dirty="0"/>
              <a:t>MNIST</a:t>
            </a:r>
            <a:r>
              <a:rPr lang="en-US" sz="1600" dirty="0"/>
              <a:t> (</a:t>
            </a:r>
            <a:r>
              <a:rPr lang="el-GR" sz="1600" i="1" dirty="0"/>
              <a:t>από </a:t>
            </a:r>
            <a:r>
              <a:rPr lang="en-US" sz="1600" i="1" dirty="0"/>
              <a:t>keras</a:t>
            </a:r>
            <a:r>
              <a:rPr lang="en-US" sz="1600" dirty="0"/>
              <a:t>)</a:t>
            </a:r>
          </a:p>
          <a:p>
            <a:pPr marL="285750" indent="-285750" algn="ctr">
              <a:buFont typeface="Wingdings" panose="05000000000000000000" pitchFamily="2" charset="2"/>
              <a:buChar char="Ø"/>
            </a:pPr>
            <a:r>
              <a:rPr lang="el-GR" sz="1600" dirty="0"/>
              <a:t>Η Βάση Δεδομένων βρίσκεται</a:t>
            </a:r>
            <a:r>
              <a:rPr lang="en-US" sz="1600" dirty="0"/>
              <a:t>: </a:t>
            </a:r>
            <a:r>
              <a:rPr lang="en-US" sz="1600" dirty="0">
                <a:solidFill>
                  <a:srgbClr val="00B0F0"/>
                </a:solidFill>
                <a:hlinkClick r:id="rId4">
                  <a:extLst>
                    <a:ext uri="{A12FA001-AC4F-418D-AE19-62706E023703}">
                      <ahyp:hlinkClr xmlns:ahyp="http://schemas.microsoft.com/office/drawing/2018/hyperlinkcolor" val="tx"/>
                    </a:ext>
                  </a:extLst>
                </a:hlinkClick>
              </a:rPr>
              <a:t>https://keras.io/api/datasets/mnist/</a:t>
            </a:r>
            <a:endParaRPr lang="el-GR" sz="1600" dirty="0"/>
          </a:p>
          <a:p>
            <a:pPr marL="285750" indent="-285750" algn="ctr">
              <a:buFont typeface="Wingdings" panose="05000000000000000000" pitchFamily="2" charset="2"/>
              <a:buChar char="Ø"/>
            </a:pPr>
            <a:r>
              <a:rPr lang="el-GR" sz="1600" dirty="0"/>
              <a:t>Περιέχει </a:t>
            </a:r>
            <a:r>
              <a:rPr lang="en-US" sz="1600" dirty="0"/>
              <a:t>60.000 </a:t>
            </a:r>
            <a:r>
              <a:rPr lang="el-GR" sz="1600" dirty="0"/>
              <a:t>εικόνες χειρόγραφων ψηφίων </a:t>
            </a:r>
            <a:r>
              <a:rPr lang="en-US" sz="1600" dirty="0"/>
              <a:t>(</a:t>
            </a:r>
            <a:r>
              <a:rPr lang="el-GR" sz="1600" dirty="0"/>
              <a:t>από το 0-9</a:t>
            </a:r>
            <a:r>
              <a:rPr lang="en-US" sz="1600" dirty="0"/>
              <a:t>)</a:t>
            </a:r>
            <a:r>
              <a:rPr lang="el-GR" sz="1600" dirty="0"/>
              <a:t> με σκοπό την χρήση τους στην εκπαίδευση (</a:t>
            </a:r>
            <a:r>
              <a:rPr lang="en-US" sz="1600" i="1" dirty="0"/>
              <a:t>train</a:t>
            </a:r>
            <a:r>
              <a:rPr lang="el-GR" sz="1600" dirty="0"/>
              <a:t>) και 10.000 για τον έλεγχο της ποιότητας της εκπαίδευσης (</a:t>
            </a:r>
            <a:r>
              <a:rPr lang="en-US" sz="1600" i="1" dirty="0"/>
              <a:t>test</a:t>
            </a:r>
            <a:r>
              <a:rPr lang="el-GR" sz="1600" dirty="0"/>
              <a:t>).</a:t>
            </a:r>
          </a:p>
          <a:p>
            <a:pPr marL="285750" indent="-285750" algn="ctr">
              <a:buFont typeface="Wingdings" panose="05000000000000000000" pitchFamily="2" charset="2"/>
              <a:buChar char="Ø"/>
            </a:pPr>
            <a:r>
              <a:rPr lang="el-GR" sz="1600" dirty="0"/>
              <a:t>Οι εικόνες αποτελούνται από 784 pixels (ή αλλιώς 28x28).</a:t>
            </a:r>
          </a:p>
          <a:p>
            <a:pPr marL="285750" indent="-285750" algn="ctr">
              <a:buFont typeface="Wingdings" panose="05000000000000000000" pitchFamily="2" charset="2"/>
              <a:buChar char="Ø"/>
            </a:pPr>
            <a:r>
              <a:rPr lang="el-GR" sz="1600" dirty="0"/>
              <a:t>Παρέχονται και οι αντίστοιχες ετικέτες </a:t>
            </a:r>
            <a:r>
              <a:rPr lang="en-US" sz="1600" dirty="0"/>
              <a:t>(</a:t>
            </a:r>
            <a:r>
              <a:rPr lang="en-US" sz="1600" i="1" dirty="0"/>
              <a:t>labels</a:t>
            </a:r>
            <a:r>
              <a:rPr lang="en-US" sz="1600" dirty="0"/>
              <a:t>)</a:t>
            </a:r>
            <a:r>
              <a:rPr lang="el-GR" sz="1600" dirty="0"/>
              <a:t>, οι οποίες υποδεικνύουν το κάθε χειρόγραφο ψηφίο που απεικονίζεται στην εκάστοτε εικόνα</a:t>
            </a:r>
            <a:r>
              <a:rPr lang="en-US" sz="1600" dirty="0"/>
              <a:t>.</a:t>
            </a:r>
          </a:p>
        </p:txBody>
      </p:sp>
      <p:sp>
        <p:nvSpPr>
          <p:cNvPr id="10" name="TextBox 9">
            <a:extLst>
              <a:ext uri="{FF2B5EF4-FFF2-40B4-BE49-F238E27FC236}">
                <a16:creationId xmlns:a16="http://schemas.microsoft.com/office/drawing/2014/main" id="{A20EAE7D-835E-E842-D642-586520D2746B}"/>
              </a:ext>
            </a:extLst>
          </p:cNvPr>
          <p:cNvSpPr txBox="1"/>
          <p:nvPr/>
        </p:nvSpPr>
        <p:spPr>
          <a:xfrm>
            <a:off x="5557600" y="5266502"/>
            <a:ext cx="6214191" cy="923330"/>
          </a:xfrm>
          <a:prstGeom prst="rect">
            <a:avLst/>
          </a:prstGeom>
          <a:noFill/>
        </p:spPr>
        <p:txBody>
          <a:bodyPr wrap="square" rtlCol="0">
            <a:spAutoFit/>
          </a:bodyPr>
          <a:lstStyle/>
          <a:p>
            <a:r>
              <a:rPr lang="el-GR" dirty="0"/>
              <a:t>(Η παραπάνω εικόνα χρησιμοποιήθηκε από</a:t>
            </a:r>
            <a:r>
              <a:rPr lang="en-US" dirty="0"/>
              <a:t>: </a:t>
            </a:r>
            <a:r>
              <a:rPr lang="en-US" dirty="0">
                <a:solidFill>
                  <a:srgbClr val="00B0F0"/>
                </a:solidFill>
                <a:hlinkClick r:id="rId5">
                  <a:extLst>
                    <a:ext uri="{A12FA001-AC4F-418D-AE19-62706E023703}">
                      <ahyp:hlinkClr xmlns:ahyp="http://schemas.microsoft.com/office/drawing/2018/hyperlinkcolor" val="tx"/>
                    </a:ext>
                  </a:extLst>
                </a:hlinkClick>
              </a:rPr>
              <a:t>https://en.wikipedia.org/wiki/MNIST_database#/media/File:MnistExamples.png</a:t>
            </a:r>
            <a:r>
              <a:rPr lang="el-GR" dirty="0"/>
              <a:t>)</a:t>
            </a:r>
            <a:r>
              <a:rPr lang="en-US" dirty="0"/>
              <a:t> </a:t>
            </a:r>
            <a:endParaRPr lang="el-GR" dirty="0"/>
          </a:p>
        </p:txBody>
      </p:sp>
    </p:spTree>
    <p:extLst>
      <p:ext uri="{BB962C8B-B14F-4D97-AF65-F5344CB8AC3E}">
        <p14:creationId xmlns:p14="http://schemas.microsoft.com/office/powerpoint/2010/main" val="20833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ABB541E-2727-873C-0A75-CFF919643C3C}"/>
              </a:ext>
            </a:extLst>
          </p:cNvPr>
          <p:cNvSpPr>
            <a:spLocks noGrp="1"/>
          </p:cNvSpPr>
          <p:nvPr>
            <p:ph type="title"/>
          </p:nvPr>
        </p:nvSpPr>
        <p:spPr>
          <a:xfrm>
            <a:off x="2596295" y="396577"/>
            <a:ext cx="6999410" cy="730888"/>
          </a:xfrm>
        </p:spPr>
        <p:txBody>
          <a:bodyPr/>
          <a:lstStyle/>
          <a:p>
            <a:r>
              <a:rPr lang="el-GR" dirty="0"/>
              <a:t>Συνολικα συμπερασματα - Σχολια</a:t>
            </a:r>
          </a:p>
        </p:txBody>
      </p:sp>
      <p:sp>
        <p:nvSpPr>
          <p:cNvPr id="3" name="TextBox 2">
            <a:extLst>
              <a:ext uri="{FF2B5EF4-FFF2-40B4-BE49-F238E27FC236}">
                <a16:creationId xmlns:a16="http://schemas.microsoft.com/office/drawing/2014/main" id="{1D339343-8719-4BE7-A596-F55980DD0073}"/>
              </a:ext>
            </a:extLst>
          </p:cNvPr>
          <p:cNvSpPr txBox="1"/>
          <p:nvPr/>
        </p:nvSpPr>
        <p:spPr>
          <a:xfrm>
            <a:off x="949911" y="1127465"/>
            <a:ext cx="9507984" cy="3785652"/>
          </a:xfrm>
          <a:prstGeom prst="rect">
            <a:avLst/>
          </a:prstGeom>
          <a:noFill/>
        </p:spPr>
        <p:txBody>
          <a:bodyPr wrap="square" rtlCol="0">
            <a:spAutoFit/>
          </a:bodyPr>
          <a:lstStyle/>
          <a:p>
            <a:pPr marL="342900" indent="-342900" algn="just">
              <a:buFont typeface="Wingdings" panose="05000000000000000000" pitchFamily="2" charset="2"/>
              <a:buChar char="ü"/>
            </a:pPr>
            <a:r>
              <a:rPr lang="el-GR" sz="2000" dirty="0">
                <a:latin typeface="Monotype Corsiva" panose="03010101010201010101" pitchFamily="66" charset="0"/>
              </a:rPr>
              <a:t>Για την 1</a:t>
            </a:r>
            <a:r>
              <a:rPr lang="el-GR" sz="2000" baseline="30000" dirty="0">
                <a:latin typeface="Monotype Corsiva" panose="03010101010201010101" pitchFamily="66" charset="0"/>
              </a:rPr>
              <a:t>η</a:t>
            </a:r>
            <a:r>
              <a:rPr lang="el-GR" sz="2000" dirty="0">
                <a:latin typeface="Monotype Corsiva" panose="03010101010201010101" pitchFamily="66" charset="0"/>
              </a:rPr>
              <a:t> Εργασία</a:t>
            </a:r>
            <a:r>
              <a:rPr lang="en-US" sz="2000" dirty="0">
                <a:latin typeface="Monotype Corsiva" panose="03010101010201010101" pitchFamily="66" charset="0"/>
              </a:rPr>
              <a:t>: </a:t>
            </a:r>
            <a:r>
              <a:rPr lang="el-GR" sz="2000" dirty="0">
                <a:latin typeface="Monotype Corsiva" panose="03010101010201010101" pitchFamily="66" charset="0"/>
              </a:rPr>
              <a:t>Το δυσκολότερο κομμάτι είναι να βρεθούν οι κατάλληλες παράμετροι, οι οποίες δεν μπορούν να παραχθούν αυτόματα από το ΝΝ (κυρίως γιατί ΔΕΝ παραγωγίζονται) π.χ. </a:t>
            </a:r>
            <a:r>
              <a:rPr lang="en-US" sz="2000" dirty="0">
                <a:latin typeface="Monotype Corsiva" panose="03010101010201010101" pitchFamily="66" charset="0"/>
              </a:rPr>
              <a:t>Batch Size,</a:t>
            </a:r>
            <a:r>
              <a:rPr lang="el-GR" sz="2000" dirty="0">
                <a:latin typeface="Monotype Corsiva" panose="03010101010201010101" pitchFamily="66" charset="0"/>
              </a:rPr>
              <a:t> συνάρτηση ενεργοποίησης,</a:t>
            </a:r>
            <a:r>
              <a:rPr lang="en-US" sz="2000" dirty="0">
                <a:latin typeface="Monotype Corsiva" panose="03010101010201010101" pitchFamily="66" charset="0"/>
              </a:rPr>
              <a:t> Optimizer, loss function </a:t>
            </a:r>
            <a:r>
              <a:rPr lang="el-GR" sz="2000" dirty="0">
                <a:latin typeface="Monotype Corsiva" panose="03010101010201010101" pitchFamily="66" charset="0"/>
              </a:rPr>
              <a:t>κτλ. Μάλιστα, εφόσον βρεθεί το βέλτιστο ΝΝ, πρέπει να προσέξουμε να μην κάνει υπερπροσαρμογή (</a:t>
            </a:r>
            <a:r>
              <a:rPr lang="en-US" sz="2000" dirty="0">
                <a:latin typeface="Monotype Corsiva" panose="03010101010201010101" pitchFamily="66" charset="0"/>
              </a:rPr>
              <a:t>overfitting</a:t>
            </a:r>
            <a:r>
              <a:rPr lang="el-GR" sz="2000" dirty="0">
                <a:latin typeface="Monotype Corsiva" panose="03010101010201010101" pitchFamily="66" charset="0"/>
              </a:rPr>
              <a:t>)</a:t>
            </a:r>
            <a:r>
              <a:rPr lang="en-US" sz="2000" dirty="0">
                <a:latin typeface="Monotype Corsiva" panose="03010101010201010101" pitchFamily="66" charset="0"/>
              </a:rPr>
              <a:t>  </a:t>
            </a:r>
            <a:r>
              <a:rPr lang="el-GR" sz="2000" dirty="0">
                <a:latin typeface="Monotype Corsiva" panose="03010101010201010101" pitchFamily="66" charset="0"/>
              </a:rPr>
              <a:t>στα δεδομένα μας, κυρίως γιατί δεν θα μπορεί να ανταπεξέλθει εξίσου καλά σε άγνωστα δεδομένα!</a:t>
            </a:r>
            <a:endParaRPr lang="en-US" sz="2000" dirty="0">
              <a:latin typeface="Monotype Corsiva" panose="03010101010201010101" pitchFamily="66" charset="0"/>
            </a:endParaRPr>
          </a:p>
          <a:p>
            <a:pPr marL="342900" indent="-342900" algn="just">
              <a:buFont typeface="Wingdings" panose="05000000000000000000" pitchFamily="2" charset="2"/>
              <a:buChar char="ü"/>
            </a:pPr>
            <a:r>
              <a:rPr lang="el-GR" sz="2000" dirty="0">
                <a:latin typeface="Monotype Corsiva" panose="03010101010201010101" pitchFamily="66" charset="0"/>
              </a:rPr>
              <a:t>Για την </a:t>
            </a:r>
            <a:r>
              <a:rPr lang="en-US" sz="2000" dirty="0">
                <a:latin typeface="Monotype Corsiva" panose="03010101010201010101" pitchFamily="66" charset="0"/>
              </a:rPr>
              <a:t>2</a:t>
            </a:r>
            <a:r>
              <a:rPr lang="el-GR" sz="2000" baseline="30000" dirty="0">
                <a:latin typeface="Monotype Corsiva" panose="03010101010201010101" pitchFamily="66" charset="0"/>
              </a:rPr>
              <a:t>η</a:t>
            </a:r>
            <a:r>
              <a:rPr lang="el-GR" sz="2000" dirty="0">
                <a:latin typeface="Monotype Corsiva" panose="03010101010201010101" pitchFamily="66" charset="0"/>
              </a:rPr>
              <a:t> Εργασία</a:t>
            </a:r>
            <a:r>
              <a:rPr lang="en-US" sz="2000" dirty="0">
                <a:latin typeface="Monotype Corsiva" panose="03010101010201010101" pitchFamily="66" charset="0"/>
              </a:rPr>
              <a:t>: </a:t>
            </a:r>
            <a:r>
              <a:rPr lang="el-GR" sz="2000" dirty="0">
                <a:latin typeface="Monotype Corsiva" panose="03010101010201010101" pitchFamily="66" charset="0"/>
              </a:rPr>
              <a:t>Τα </a:t>
            </a:r>
            <a:r>
              <a:rPr lang="en-US" sz="2000" dirty="0">
                <a:latin typeface="Monotype Corsiva" panose="03010101010201010101" pitchFamily="66" charset="0"/>
              </a:rPr>
              <a:t>SVMs </a:t>
            </a:r>
            <a:r>
              <a:rPr lang="el-GR" sz="2000" dirty="0">
                <a:latin typeface="Monotype Corsiva" panose="03010101010201010101" pitchFamily="66" charset="0"/>
              </a:rPr>
              <a:t>δούλεψαν αρκετά καλά (κάναν καλό διαχωρισμό των κλάσεων) στο συγκεκριμένο </a:t>
            </a:r>
            <a:r>
              <a:rPr lang="en-US" sz="2000" dirty="0">
                <a:latin typeface="Monotype Corsiva" panose="03010101010201010101" pitchFamily="66" charset="0"/>
              </a:rPr>
              <a:t>Dataset (</a:t>
            </a:r>
            <a:r>
              <a:rPr lang="el-GR" sz="2000" dirty="0">
                <a:latin typeface="Monotype Corsiva" panose="03010101010201010101" pitchFamily="66" charset="0"/>
              </a:rPr>
              <a:t>της </a:t>
            </a:r>
            <a:r>
              <a:rPr lang="en-US" sz="2000" dirty="0">
                <a:latin typeface="Monotype Corsiva" panose="03010101010201010101" pitchFamily="66" charset="0"/>
              </a:rPr>
              <a:t>MNIST) </a:t>
            </a:r>
            <a:r>
              <a:rPr lang="el-GR" sz="2000" dirty="0">
                <a:latin typeface="Monotype Corsiva" panose="03010101010201010101" pitchFamily="66" charset="0"/>
              </a:rPr>
              <a:t>αλλά δυστυχώς πιστεύω αυτό συνέβη γιατί το σύνολο των δεδομένων μας ήταν σχετικά μικρό (σε σχέση με τα δεδομένα που λαμβάνουμε από τον πραγματικό κόσμο/</a:t>
            </a:r>
            <a:r>
              <a:rPr lang="en-US" sz="2000" dirty="0">
                <a:latin typeface="Monotype Corsiva" panose="03010101010201010101" pitchFamily="66" charset="0"/>
              </a:rPr>
              <a:t>Big Data </a:t>
            </a:r>
            <a:r>
              <a:rPr lang="el-GR" sz="2000" dirty="0">
                <a:latin typeface="Monotype Corsiva" panose="03010101010201010101" pitchFamily="66" charset="0"/>
              </a:rPr>
              <a:t>κτλ.).</a:t>
            </a:r>
          </a:p>
          <a:p>
            <a:pPr marL="342900" indent="-342900" algn="just">
              <a:buFont typeface="Wingdings" panose="05000000000000000000" pitchFamily="2" charset="2"/>
              <a:buChar char="ü"/>
            </a:pPr>
            <a:r>
              <a:rPr lang="el-GR" sz="2000" dirty="0">
                <a:latin typeface="Monotype Corsiva" panose="03010101010201010101" pitchFamily="66" charset="0"/>
              </a:rPr>
              <a:t>Για την 3</a:t>
            </a:r>
            <a:r>
              <a:rPr lang="el-GR" sz="2000" baseline="30000" dirty="0">
                <a:latin typeface="Monotype Corsiva" panose="03010101010201010101" pitchFamily="66" charset="0"/>
              </a:rPr>
              <a:t>η</a:t>
            </a:r>
            <a:r>
              <a:rPr lang="el-GR" sz="2000" dirty="0">
                <a:latin typeface="Monotype Corsiva" panose="03010101010201010101" pitchFamily="66" charset="0"/>
              </a:rPr>
              <a:t> Εργασία</a:t>
            </a:r>
            <a:r>
              <a:rPr lang="en-US" sz="2000" dirty="0">
                <a:latin typeface="Monotype Corsiva" panose="03010101010201010101" pitchFamily="66" charset="0"/>
              </a:rPr>
              <a:t>:</a:t>
            </a:r>
            <a:r>
              <a:rPr lang="el-GR" sz="2000" dirty="0">
                <a:latin typeface="Monotype Corsiva" panose="03010101010201010101" pitchFamily="66" charset="0"/>
              </a:rPr>
              <a:t> Το </a:t>
            </a:r>
            <a:r>
              <a:rPr lang="en-US" sz="2000" dirty="0">
                <a:latin typeface="Monotype Corsiva" panose="03010101010201010101" pitchFamily="66" charset="0"/>
              </a:rPr>
              <a:t>RBF </a:t>
            </a:r>
            <a:r>
              <a:rPr lang="el-GR" sz="2000" dirty="0">
                <a:latin typeface="Monotype Corsiva" panose="03010101010201010101" pitchFamily="66" charset="0"/>
              </a:rPr>
              <a:t>θεωρώ πως γενικά είναι πιο εύχρηστο, γρήγορο και δυνατό (ως προς το σύνολο δεδομένων της </a:t>
            </a:r>
            <a:r>
              <a:rPr lang="en-US" sz="2000" dirty="0">
                <a:latin typeface="Monotype Corsiva" panose="03010101010201010101" pitchFamily="66" charset="0"/>
              </a:rPr>
              <a:t>MNIST) </a:t>
            </a:r>
            <a:r>
              <a:rPr lang="el-GR" sz="2000" dirty="0">
                <a:latin typeface="Monotype Corsiva" panose="03010101010201010101" pitchFamily="66" charset="0"/>
              </a:rPr>
              <a:t>κυρίως γιατί είχε μόνο ένα κρυφό </a:t>
            </a:r>
            <a:r>
              <a:rPr lang="en-US" sz="2000" dirty="0">
                <a:latin typeface="Monotype Corsiva" panose="03010101010201010101" pitchFamily="66" charset="0"/>
              </a:rPr>
              <a:t>layer! </a:t>
            </a:r>
            <a:r>
              <a:rPr lang="el-GR" sz="2000" dirty="0">
                <a:latin typeface="Monotype Corsiva" panose="03010101010201010101" pitchFamily="66" charset="0"/>
              </a:rPr>
              <a:t>Σύμφωνα με πηγές που διάβασα στο διαδίκτυο θεωρώ πως αυτό γενικεύεται και σε άλλα σύνολα δεδομένων.</a:t>
            </a:r>
          </a:p>
        </p:txBody>
      </p:sp>
      <p:sp>
        <p:nvSpPr>
          <p:cNvPr id="4" name="TextBox 3">
            <a:extLst>
              <a:ext uri="{FF2B5EF4-FFF2-40B4-BE49-F238E27FC236}">
                <a16:creationId xmlns:a16="http://schemas.microsoft.com/office/drawing/2014/main" id="{06B88081-A70E-1DC8-19D0-E55FEB5A4892}"/>
              </a:ext>
            </a:extLst>
          </p:cNvPr>
          <p:cNvSpPr txBox="1"/>
          <p:nvPr/>
        </p:nvSpPr>
        <p:spPr>
          <a:xfrm>
            <a:off x="1331649" y="4913117"/>
            <a:ext cx="9126245" cy="923330"/>
          </a:xfrm>
          <a:prstGeom prst="rect">
            <a:avLst/>
          </a:prstGeom>
          <a:noFill/>
        </p:spPr>
        <p:txBody>
          <a:bodyPr wrap="square" rtlCol="0">
            <a:spAutoFit/>
          </a:bodyPr>
          <a:lstStyle/>
          <a:p>
            <a:pPr algn="just"/>
            <a:r>
              <a:rPr lang="el-GR" dirty="0">
                <a:latin typeface="Arial Narrow" panose="020B0606020202030204" pitchFamily="34" charset="0"/>
              </a:rPr>
              <a:t>(Επίσης, κάποιοι κώδικες πάρθηκαν αυτούσιοι από το ίντερνετ ή βασίστηκαν σε διάφορες μεθοδολογίες που χρησιμοποιήθηκαν στο μάθημα. Ωστόσο, όσοι χρησιμοποιήθηκαν και δεν υλοποιήθηκαν από μένα προσπάθησα πρώτα να κατανοήσω τι ακριβώς κάνουν και μετά να τους προσαρμόσω στα δεδομένα μου.)</a:t>
            </a:r>
          </a:p>
        </p:txBody>
      </p:sp>
      <p:sp>
        <p:nvSpPr>
          <p:cNvPr id="5" name="TextBox 4">
            <a:extLst>
              <a:ext uri="{FF2B5EF4-FFF2-40B4-BE49-F238E27FC236}">
                <a16:creationId xmlns:a16="http://schemas.microsoft.com/office/drawing/2014/main" id="{C2B2C69A-E5D9-C316-5545-06B0325BDFDB}"/>
              </a:ext>
            </a:extLst>
          </p:cNvPr>
          <p:cNvSpPr txBox="1"/>
          <p:nvPr/>
        </p:nvSpPr>
        <p:spPr>
          <a:xfrm>
            <a:off x="1331649" y="5939161"/>
            <a:ext cx="9126244" cy="646331"/>
          </a:xfrm>
          <a:prstGeom prst="rect">
            <a:avLst/>
          </a:prstGeom>
          <a:noFill/>
        </p:spPr>
        <p:txBody>
          <a:bodyPr wrap="square" rtlCol="0">
            <a:spAutoFit/>
          </a:bodyPr>
          <a:lstStyle/>
          <a:p>
            <a:pPr algn="ctr"/>
            <a:r>
              <a:rPr lang="el-GR" dirty="0">
                <a:solidFill>
                  <a:srgbClr val="C00000"/>
                </a:solidFill>
              </a:rPr>
              <a:t>ΣΑΣ ΕΥΧΑΡΙΣΤΩ ΓΙΑ ΤΟΝ ΧΡΟΝΟ ΣΑΣ! </a:t>
            </a:r>
          </a:p>
          <a:p>
            <a:pPr algn="ctr"/>
            <a:r>
              <a:rPr lang="el-GR" dirty="0">
                <a:solidFill>
                  <a:srgbClr val="C00000"/>
                </a:solidFill>
              </a:rPr>
              <a:t>(ΚΑΙ ΓΙΑ ΤΙΣ ΓΝΩΣΕΙΣ ΠΟΥ ΕΛΑΒΑ ΜΕΣΑ ΑΠΟ ΤΟ ΣΥΓΚΕΚΡΙΜΕΝΟ ΜΑΘΗΜΑ!)</a:t>
            </a:r>
          </a:p>
        </p:txBody>
      </p:sp>
    </p:spTree>
    <p:extLst>
      <p:ext uri="{BB962C8B-B14F-4D97-AF65-F5344CB8AC3E}">
        <p14:creationId xmlns:p14="http://schemas.microsoft.com/office/powerpoint/2010/main" val="396002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E17F4B0-75B5-9A0C-2202-D5746E794398}"/>
              </a:ext>
            </a:extLst>
          </p:cNvPr>
          <p:cNvSpPr>
            <a:spLocks noGrp="1"/>
          </p:cNvSpPr>
          <p:nvPr>
            <p:ph type="title"/>
          </p:nvPr>
        </p:nvSpPr>
        <p:spPr>
          <a:xfrm>
            <a:off x="2938084" y="179769"/>
            <a:ext cx="6315832" cy="712524"/>
          </a:xfrm>
        </p:spPr>
        <p:txBody>
          <a:bodyPr>
            <a:normAutofit/>
          </a:bodyPr>
          <a:lstStyle/>
          <a:p>
            <a:r>
              <a:rPr lang="el-GR" sz="3200" b="1" dirty="0"/>
              <a:t>Αναλυση κυριων συνιστωσων </a:t>
            </a:r>
            <a:r>
              <a:rPr lang="en-US" sz="3200" b="1" dirty="0"/>
              <a:t>(Pca)</a:t>
            </a:r>
            <a:endParaRPr lang="el-GR" sz="3200" dirty="0"/>
          </a:p>
        </p:txBody>
      </p:sp>
      <p:pic>
        <p:nvPicPr>
          <p:cNvPr id="10" name="Θέση περιεχομένου 9">
            <a:extLst>
              <a:ext uri="{FF2B5EF4-FFF2-40B4-BE49-F238E27FC236}">
                <a16:creationId xmlns:a16="http://schemas.microsoft.com/office/drawing/2014/main" id="{1504B40C-93F0-B6E5-F1E2-245E29746BF3}"/>
              </a:ext>
            </a:extLst>
          </p:cNvPr>
          <p:cNvPicPr>
            <a:picLocks noGrp="1" noChangeAspect="1"/>
          </p:cNvPicPr>
          <p:nvPr>
            <p:ph sz="half" idx="2"/>
          </p:nvPr>
        </p:nvPicPr>
        <p:blipFill>
          <a:blip r:embed="rId2"/>
          <a:stretch>
            <a:fillRect/>
          </a:stretch>
        </p:blipFill>
        <p:spPr>
          <a:xfrm>
            <a:off x="1348766" y="2194270"/>
            <a:ext cx="4659798" cy="3149313"/>
          </a:xfrm>
        </p:spPr>
      </p:pic>
      <p:pic>
        <p:nvPicPr>
          <p:cNvPr id="12" name="Θέση περιεχομένου 11">
            <a:extLst>
              <a:ext uri="{FF2B5EF4-FFF2-40B4-BE49-F238E27FC236}">
                <a16:creationId xmlns:a16="http://schemas.microsoft.com/office/drawing/2014/main" id="{FDE77507-78D4-5B23-1277-3C1FEFC92921}"/>
              </a:ext>
            </a:extLst>
          </p:cNvPr>
          <p:cNvPicPr>
            <a:picLocks noGrp="1" noChangeAspect="1"/>
          </p:cNvPicPr>
          <p:nvPr>
            <p:ph sz="quarter" idx="4"/>
          </p:nvPr>
        </p:nvPicPr>
        <p:blipFill>
          <a:blip r:embed="rId3"/>
          <a:stretch>
            <a:fillRect/>
          </a:stretch>
        </p:blipFill>
        <p:spPr>
          <a:xfrm>
            <a:off x="6183439" y="2194268"/>
            <a:ext cx="4912521" cy="3149313"/>
          </a:xfrm>
        </p:spPr>
      </p:pic>
      <p:sp>
        <p:nvSpPr>
          <p:cNvPr id="7" name="TextBox 6">
            <a:extLst>
              <a:ext uri="{FF2B5EF4-FFF2-40B4-BE49-F238E27FC236}">
                <a16:creationId xmlns:a16="http://schemas.microsoft.com/office/drawing/2014/main" id="{F509744D-F530-F500-44B3-690783D3D38D}"/>
              </a:ext>
            </a:extLst>
          </p:cNvPr>
          <p:cNvSpPr txBox="1"/>
          <p:nvPr/>
        </p:nvSpPr>
        <p:spPr>
          <a:xfrm>
            <a:off x="1932373" y="1185889"/>
            <a:ext cx="8327254" cy="923330"/>
          </a:xfrm>
          <a:prstGeom prst="rect">
            <a:avLst/>
          </a:prstGeom>
          <a:noFill/>
        </p:spPr>
        <p:txBody>
          <a:bodyPr wrap="square" rtlCol="0">
            <a:spAutoFit/>
          </a:bodyPr>
          <a:lstStyle/>
          <a:p>
            <a:r>
              <a:rPr lang="el-GR" u="sng" dirty="0">
                <a:latin typeface="Arial Narrow" panose="020B0606020202030204" pitchFamily="34" charset="0"/>
              </a:rPr>
              <a:t>Λειτουργία Μεθόδου</a:t>
            </a:r>
            <a:r>
              <a:rPr lang="en-US" u="sng" dirty="0">
                <a:latin typeface="Arial Narrow" panose="020B0606020202030204" pitchFamily="34" charset="0"/>
              </a:rPr>
              <a:t> PCA</a:t>
            </a:r>
            <a:r>
              <a:rPr lang="en-US" dirty="0">
                <a:latin typeface="Arial Narrow" panose="020B0606020202030204" pitchFamily="34" charset="0"/>
              </a:rPr>
              <a:t>:</a:t>
            </a:r>
            <a:r>
              <a:rPr lang="el-GR" dirty="0">
                <a:latin typeface="Arial Narrow" panose="020B0606020202030204" pitchFamily="34" charset="0"/>
              </a:rPr>
              <a:t> Τα χαρακτηριστικά ενός δείγματος μπορούν να μειωθούν από 784 (</a:t>
            </a:r>
            <a:r>
              <a:rPr lang="en-US" i="1" dirty="0">
                <a:latin typeface="Arial Narrow" panose="020B0606020202030204" pitchFamily="34" charset="0"/>
              </a:rPr>
              <a:t>pixels </a:t>
            </a:r>
            <a:r>
              <a:rPr lang="el-GR" i="1" dirty="0">
                <a:latin typeface="Arial Narrow" panose="020B0606020202030204" pitchFamily="34" charset="0"/>
              </a:rPr>
              <a:t>κάθε εικόνας</a:t>
            </a:r>
            <a:r>
              <a:rPr lang="el-GR" dirty="0">
                <a:latin typeface="Arial Narrow" panose="020B0606020202030204" pitchFamily="34" charset="0"/>
              </a:rPr>
              <a:t>) σε οποιοδήποτε αριθμό &lt; 784. Σύμφωνα με την εκφώνηση της εργασίας εμείς χρειαζόμαστε κάθε φορά &gt; 90% της πληροφορίας!</a:t>
            </a:r>
          </a:p>
        </p:txBody>
      </p:sp>
      <p:sp>
        <p:nvSpPr>
          <p:cNvPr id="8" name="TextBox 7">
            <a:extLst>
              <a:ext uri="{FF2B5EF4-FFF2-40B4-BE49-F238E27FC236}">
                <a16:creationId xmlns:a16="http://schemas.microsoft.com/office/drawing/2014/main" id="{4FC08B41-4B1C-2714-046E-E3A16C551D12}"/>
              </a:ext>
            </a:extLst>
          </p:cNvPr>
          <p:cNvSpPr txBox="1"/>
          <p:nvPr/>
        </p:nvSpPr>
        <p:spPr>
          <a:xfrm>
            <a:off x="3552627" y="744910"/>
            <a:ext cx="5086746" cy="369332"/>
          </a:xfrm>
          <a:prstGeom prst="rect">
            <a:avLst/>
          </a:prstGeom>
          <a:noFill/>
        </p:spPr>
        <p:txBody>
          <a:bodyPr wrap="square" rtlCol="0">
            <a:spAutoFit/>
          </a:bodyPr>
          <a:lstStyle/>
          <a:p>
            <a:pPr algn="ctr"/>
            <a:r>
              <a:rPr lang="el-GR" dirty="0"/>
              <a:t>(</a:t>
            </a:r>
            <a:r>
              <a:rPr lang="el-GR" i="1" dirty="0"/>
              <a:t>περιγραφή μεθόδου και αποτελέσματα εργασίας</a:t>
            </a:r>
            <a:r>
              <a:rPr lang="el-GR" dirty="0"/>
              <a:t>)</a:t>
            </a:r>
          </a:p>
        </p:txBody>
      </p:sp>
      <p:sp>
        <p:nvSpPr>
          <p:cNvPr id="15" name="TextBox 14">
            <a:extLst>
              <a:ext uri="{FF2B5EF4-FFF2-40B4-BE49-F238E27FC236}">
                <a16:creationId xmlns:a16="http://schemas.microsoft.com/office/drawing/2014/main" id="{98753630-D034-FCA0-4EEB-FF70BD59AD4D}"/>
              </a:ext>
            </a:extLst>
          </p:cNvPr>
          <p:cNvSpPr txBox="1"/>
          <p:nvPr/>
        </p:nvSpPr>
        <p:spPr>
          <a:xfrm>
            <a:off x="1183479" y="5428632"/>
            <a:ext cx="4912521" cy="923330"/>
          </a:xfrm>
          <a:prstGeom prst="rect">
            <a:avLst/>
          </a:prstGeom>
          <a:noFill/>
        </p:spPr>
        <p:txBody>
          <a:bodyPr wrap="square" rtlCol="0">
            <a:spAutoFit/>
          </a:bodyPr>
          <a:lstStyle/>
          <a:p>
            <a:pPr algn="ctr"/>
            <a:r>
              <a:rPr lang="el-GR" dirty="0">
                <a:latin typeface="+mj-lt"/>
              </a:rPr>
              <a:t>[</a:t>
            </a:r>
            <a:r>
              <a:rPr lang="el-GR" i="1" dirty="0">
                <a:latin typeface="+mj-lt"/>
              </a:rPr>
              <a:t>Αριστερή Εικόνα</a:t>
            </a:r>
            <a:r>
              <a:rPr lang="en-US" i="1" dirty="0">
                <a:latin typeface="+mj-lt"/>
              </a:rPr>
              <a:t>: </a:t>
            </a:r>
            <a:r>
              <a:rPr lang="el-GR" i="1" dirty="0">
                <a:latin typeface="+mj-lt"/>
              </a:rPr>
              <a:t>Οπτικοποίηση των χειρόγραφων ψηφίων</a:t>
            </a:r>
            <a:r>
              <a:rPr lang="en-US" i="1" dirty="0">
                <a:latin typeface="+mj-lt"/>
              </a:rPr>
              <a:t> (</a:t>
            </a:r>
            <a:r>
              <a:rPr lang="el-GR" b="1" i="1" dirty="0">
                <a:latin typeface="+mj-lt"/>
              </a:rPr>
              <a:t>από 0-9</a:t>
            </a:r>
            <a:r>
              <a:rPr lang="en-US" i="1" dirty="0">
                <a:latin typeface="+mj-lt"/>
              </a:rPr>
              <a:t>)</a:t>
            </a:r>
            <a:r>
              <a:rPr lang="el-GR" i="1" dirty="0">
                <a:latin typeface="+mj-lt"/>
              </a:rPr>
              <a:t> μετά από εφαρμογή της μεθόδου </a:t>
            </a:r>
            <a:r>
              <a:rPr lang="en-US" i="1" dirty="0">
                <a:latin typeface="+mj-lt"/>
              </a:rPr>
              <a:t>PCA</a:t>
            </a:r>
            <a:r>
              <a:rPr lang="el-GR" dirty="0">
                <a:latin typeface="+mj-lt"/>
              </a:rPr>
              <a:t>.]</a:t>
            </a:r>
          </a:p>
        </p:txBody>
      </p:sp>
      <p:sp>
        <p:nvSpPr>
          <p:cNvPr id="16" name="TextBox 15">
            <a:extLst>
              <a:ext uri="{FF2B5EF4-FFF2-40B4-BE49-F238E27FC236}">
                <a16:creationId xmlns:a16="http://schemas.microsoft.com/office/drawing/2014/main" id="{3CDF2E14-D784-7E68-23C3-89C075129E78}"/>
              </a:ext>
            </a:extLst>
          </p:cNvPr>
          <p:cNvSpPr txBox="1"/>
          <p:nvPr/>
        </p:nvSpPr>
        <p:spPr>
          <a:xfrm>
            <a:off x="6183438" y="5428628"/>
            <a:ext cx="4912521" cy="923330"/>
          </a:xfrm>
          <a:prstGeom prst="rect">
            <a:avLst/>
          </a:prstGeom>
          <a:noFill/>
        </p:spPr>
        <p:txBody>
          <a:bodyPr wrap="square" rtlCol="0">
            <a:spAutoFit/>
          </a:bodyPr>
          <a:lstStyle/>
          <a:p>
            <a:pPr algn="ctr"/>
            <a:r>
              <a:rPr lang="el-GR" dirty="0">
                <a:latin typeface="+mj-lt"/>
              </a:rPr>
              <a:t>[</a:t>
            </a:r>
            <a:r>
              <a:rPr lang="el-GR" i="1" dirty="0">
                <a:latin typeface="+mj-lt"/>
              </a:rPr>
              <a:t>Δεξιά Εικόνα</a:t>
            </a:r>
            <a:r>
              <a:rPr lang="en-US" i="1" dirty="0">
                <a:latin typeface="+mj-lt"/>
              </a:rPr>
              <a:t>: </a:t>
            </a:r>
            <a:r>
              <a:rPr lang="el-GR" i="1" dirty="0">
                <a:latin typeface="+mj-lt"/>
              </a:rPr>
              <a:t>Οπτικοποίηση των χειρόγραφων ψηφίων</a:t>
            </a:r>
            <a:r>
              <a:rPr lang="en-US" i="1" dirty="0">
                <a:latin typeface="+mj-lt"/>
              </a:rPr>
              <a:t> (</a:t>
            </a:r>
            <a:r>
              <a:rPr lang="el-GR" b="1" i="1" dirty="0">
                <a:latin typeface="+mj-lt"/>
              </a:rPr>
              <a:t>μονά/ζυγά</a:t>
            </a:r>
            <a:r>
              <a:rPr lang="en-US" i="1" dirty="0">
                <a:latin typeface="+mj-lt"/>
              </a:rPr>
              <a:t>)</a:t>
            </a:r>
            <a:r>
              <a:rPr lang="el-GR" i="1" dirty="0">
                <a:latin typeface="+mj-lt"/>
              </a:rPr>
              <a:t> μετά από εφαρμογή της μεθόδου </a:t>
            </a:r>
            <a:r>
              <a:rPr lang="en-US" i="1" dirty="0">
                <a:latin typeface="+mj-lt"/>
              </a:rPr>
              <a:t>PCA</a:t>
            </a:r>
            <a:r>
              <a:rPr lang="el-GR" dirty="0">
                <a:latin typeface="+mj-lt"/>
              </a:rPr>
              <a:t>.]</a:t>
            </a:r>
            <a:endParaRPr lang="el-GR" dirty="0"/>
          </a:p>
        </p:txBody>
      </p:sp>
    </p:spTree>
    <p:extLst>
      <p:ext uri="{BB962C8B-B14F-4D97-AF65-F5344CB8AC3E}">
        <p14:creationId xmlns:p14="http://schemas.microsoft.com/office/powerpoint/2010/main" val="257832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27DEBB5-626C-C6EB-55B9-192A3C078835}"/>
              </a:ext>
            </a:extLst>
          </p:cNvPr>
          <p:cNvSpPr>
            <a:spLocks noGrp="1"/>
          </p:cNvSpPr>
          <p:nvPr>
            <p:ph type="title"/>
          </p:nvPr>
        </p:nvSpPr>
        <p:spPr>
          <a:xfrm>
            <a:off x="2964718" y="105092"/>
            <a:ext cx="6262564" cy="793032"/>
          </a:xfrm>
        </p:spPr>
        <p:txBody>
          <a:bodyPr>
            <a:normAutofit/>
          </a:bodyPr>
          <a:lstStyle/>
          <a:p>
            <a:pPr algn="ctr"/>
            <a:r>
              <a:rPr lang="el-GR" sz="3200" b="1" dirty="0"/>
              <a:t>Αναλυση κυριων συνιστωσων </a:t>
            </a:r>
            <a:r>
              <a:rPr lang="en-US" sz="3200" b="1" dirty="0"/>
              <a:t>(Pca)</a:t>
            </a:r>
            <a:endParaRPr lang="el-GR" sz="3200" b="1" dirty="0"/>
          </a:p>
        </p:txBody>
      </p:sp>
      <p:sp>
        <p:nvSpPr>
          <p:cNvPr id="3" name="Θέση περιεχομένου 2">
            <a:extLst>
              <a:ext uri="{FF2B5EF4-FFF2-40B4-BE49-F238E27FC236}">
                <a16:creationId xmlns:a16="http://schemas.microsoft.com/office/drawing/2014/main" id="{233F5711-A851-6869-F642-CC9C6DFE570C}"/>
              </a:ext>
            </a:extLst>
          </p:cNvPr>
          <p:cNvSpPr>
            <a:spLocks noGrp="1"/>
          </p:cNvSpPr>
          <p:nvPr>
            <p:ph sz="half" idx="1"/>
          </p:nvPr>
        </p:nvSpPr>
        <p:spPr>
          <a:xfrm>
            <a:off x="928345" y="1198200"/>
            <a:ext cx="4859895" cy="5042802"/>
          </a:xfrm>
        </p:spPr>
        <p:txBody>
          <a:bodyPr>
            <a:noAutofit/>
          </a:bodyPr>
          <a:lstStyle/>
          <a:p>
            <a:pPr marL="0" indent="0" algn="just">
              <a:buNone/>
            </a:pPr>
            <a:r>
              <a:rPr lang="el-GR" sz="1050" i="0" dirty="0">
                <a:effectLst/>
                <a:latin typeface="Bookman Old Style" panose="02050604050505020204" pitchFamily="18" charset="0"/>
              </a:rPr>
              <a:t>Αρχικά, ευρίσκεται και αφαιρείται ο αριθμητικός μέσος όλων των γραμμών από κάθε γραμμή, έτσι ώστε να κανονικοποιήσουμε τις μεταβλητές. Έπειτα, υπολογίζουμε τον Πίνακα </a:t>
            </a:r>
            <a:r>
              <a:rPr lang="el-GR" sz="1050" dirty="0">
                <a:latin typeface="Bookman Old Style" panose="02050604050505020204" pitchFamily="18" charset="0"/>
              </a:rPr>
              <a:t>Σ</a:t>
            </a:r>
            <a:r>
              <a:rPr lang="el-GR" sz="1050" i="0" dirty="0">
                <a:effectLst/>
                <a:latin typeface="Bookman Old Style" panose="02050604050505020204" pitchFamily="18" charset="0"/>
              </a:rPr>
              <a:t>υνδιακύμανσης (</a:t>
            </a:r>
            <a:r>
              <a:rPr lang="en-US" sz="1050" i="0" dirty="0">
                <a:effectLst/>
                <a:latin typeface="Bookman Old Style" panose="02050604050505020204" pitchFamily="18" charset="0"/>
              </a:rPr>
              <a:t>C</a:t>
            </a:r>
            <a:r>
              <a:rPr lang="el-GR" sz="1050" i="1" dirty="0">
                <a:effectLst/>
                <a:latin typeface="Bookman Old Style" panose="02050604050505020204" pitchFamily="18" charset="0"/>
              </a:rPr>
              <a:t>ovariance </a:t>
            </a:r>
            <a:r>
              <a:rPr lang="en-US" sz="1050" i="1" dirty="0">
                <a:effectLst/>
                <a:latin typeface="Bookman Old Style" panose="02050604050505020204" pitchFamily="18" charset="0"/>
              </a:rPr>
              <a:t>M</a:t>
            </a:r>
            <a:r>
              <a:rPr lang="el-GR" sz="1050" i="1" dirty="0">
                <a:effectLst/>
                <a:latin typeface="Bookman Old Style" panose="02050604050505020204" pitchFamily="18" charset="0"/>
              </a:rPr>
              <a:t>atrix</a:t>
            </a:r>
            <a:r>
              <a:rPr lang="el-GR" sz="1050" i="0" dirty="0">
                <a:effectLst/>
                <a:latin typeface="Bookman Old Style" panose="02050604050505020204" pitchFamily="18" charset="0"/>
              </a:rPr>
              <a:t>), ώστε να κατανοήσουμε πως οι μεταβλητές ποικίλουν η μία με την άλλη από τον αριθμητικό μέσο και να δούμε αν υπάρχει μεταξύ τους κάποια σχέση. Ο πίνακας αυτός είναι συμμετρικός και έχει σαν καταχωρήσεις τις συνδιακυμάνσεις που σχετίζονται με όλα τα πιθανά ζευγάρια των αρχικών μεταβλητών. Η κύρια διαγώνιος ουσιαστικά περιέχει τη διασπορά όλων των μεταβλητών και επειδή οι καταχωρήσεις είναι συμμετρικές ως προς την κύρια διαγώνιο, ο άνω και κάτω τριγωνικός πίνακας είναι ίσοι. Το πρόσημο του πίνακα μας δείχνει πως σχετίζονται οι μεταβλητές μεταξύ τους. Μετέπειτα, υπολογίζονται οι ιδιοτιμές και τα ιδιοδιανύσματα του Πίνακα Συνδιασποράς, ώστε να οριστούν οι κύριες συνιστώσες. Τα ιδιοδιανύσματα του πίνακα ουσιαστικά αποτελούν τις κατευθύνσεις των αξόνων όπου υπάρχει η περισσότερη διασπορά, δηλαδή η περισσότερη πληροφορία και οι ιδιοτιμές είναι οι συντελεστές των διανυσμάτων. Οπότε, ταξινομούμε με φθίνουσα σειρά τα ιδιοδιανύσματα με βάση τις ιδιοτιμές τους και έτσι παίρνουμε τις κύριες συνιστώσες με βάση τη σημαντικότητα τους. Έτσι, από αυτές κρατάμε όποιες επιθυμούμε από τις πρώτες. Aυτό το βήμα αποτελεί τον υπολογισμό του</a:t>
            </a:r>
            <a:r>
              <a:rPr lang="en-US" sz="1050" i="0" dirty="0">
                <a:effectLst/>
                <a:latin typeface="Bookman Old Style" panose="02050604050505020204" pitchFamily="18" charset="0"/>
              </a:rPr>
              <a:t> </a:t>
            </a:r>
            <a:r>
              <a:rPr lang="el-GR" sz="1050" i="0" dirty="0">
                <a:effectLst/>
                <a:latin typeface="Bookman Old Style" panose="02050604050505020204" pitchFamily="18" charset="0"/>
              </a:rPr>
              <a:t>Πίνακα </a:t>
            </a:r>
            <a:r>
              <a:rPr lang="el-GR" sz="1050" dirty="0">
                <a:latin typeface="Bookman Old Style" panose="02050604050505020204" pitchFamily="18" charset="0"/>
              </a:rPr>
              <a:t>Χ</a:t>
            </a:r>
            <a:r>
              <a:rPr lang="el-GR" sz="1050" i="0" dirty="0">
                <a:effectLst/>
                <a:latin typeface="Bookman Old Style" panose="02050604050505020204" pitchFamily="18" charset="0"/>
              </a:rPr>
              <a:t>αρακτηριστικών</a:t>
            </a:r>
            <a:r>
              <a:rPr lang="en-US" sz="1050" i="0" dirty="0">
                <a:effectLst/>
                <a:latin typeface="Bookman Old Style" panose="02050604050505020204" pitchFamily="18" charset="0"/>
              </a:rPr>
              <a:t> (</a:t>
            </a:r>
            <a:r>
              <a:rPr lang="en-US" sz="1050" i="1" dirty="0">
                <a:effectLst/>
                <a:latin typeface="Bookman Old Style" panose="02050604050505020204" pitchFamily="18" charset="0"/>
              </a:rPr>
              <a:t>F</a:t>
            </a:r>
            <a:r>
              <a:rPr lang="el-GR" sz="1050" i="1" dirty="0">
                <a:effectLst/>
                <a:latin typeface="Bookman Old Style" panose="02050604050505020204" pitchFamily="18" charset="0"/>
              </a:rPr>
              <a:t>eature </a:t>
            </a:r>
            <a:r>
              <a:rPr lang="en-US" sz="1050" i="1" dirty="0">
                <a:latin typeface="Bookman Old Style" panose="02050604050505020204" pitchFamily="18" charset="0"/>
              </a:rPr>
              <a:t>V</a:t>
            </a:r>
            <a:r>
              <a:rPr lang="el-GR" sz="1050" i="1" dirty="0">
                <a:effectLst/>
                <a:latin typeface="Bookman Old Style" panose="02050604050505020204" pitchFamily="18" charset="0"/>
              </a:rPr>
              <a:t>ector</a:t>
            </a:r>
            <a:r>
              <a:rPr lang="en-US" sz="1050" i="0" dirty="0">
                <a:effectLst/>
                <a:latin typeface="Bookman Old Style" panose="02050604050505020204" pitchFamily="18" charset="0"/>
              </a:rPr>
              <a:t>)</a:t>
            </a:r>
            <a:r>
              <a:rPr lang="el-GR" sz="1050" i="0" dirty="0">
                <a:effectLst/>
                <a:latin typeface="Bookman Old Style" panose="02050604050505020204" pitchFamily="18" charset="0"/>
              </a:rPr>
              <a:t>. Τέλος, πρέπει να προβάλλουμε τα δεδομένα στον άξονα των κυριών συνιστωσών, πολλαπλασιάζοντας τον πίνακα των αρχικών δεδομένων με τον πίνακα χαρακτηριστικών. Όσον αφορά το y, αφαιρείται από αυτό τον αριθμητικό μέσο του x και στη συνέχεια πολλαπλασιάζουμε τον πίνακα χαρακτηριστικών με τον πίνακα του y</a:t>
            </a:r>
            <a:r>
              <a:rPr lang="en-US" sz="1050" i="0" dirty="0">
                <a:effectLst/>
                <a:latin typeface="Bookman Old Style" panose="02050604050505020204" pitchFamily="18" charset="0"/>
              </a:rPr>
              <a:t>.</a:t>
            </a:r>
            <a:endParaRPr lang="el-GR" sz="1050" dirty="0">
              <a:latin typeface="Bookman Old Style" panose="02050604050505020204" pitchFamily="18" charset="0"/>
            </a:endParaRPr>
          </a:p>
        </p:txBody>
      </p:sp>
      <p:pic>
        <p:nvPicPr>
          <p:cNvPr id="10" name="Θέση περιεχομένου 9" descr="Εικόνα που περιέχει κείμενο&#10;&#10;Περιγραφή που δημιουργήθηκε αυτόματα">
            <a:extLst>
              <a:ext uri="{FF2B5EF4-FFF2-40B4-BE49-F238E27FC236}">
                <a16:creationId xmlns:a16="http://schemas.microsoft.com/office/drawing/2014/main" id="{09D121DA-2D14-BE34-C114-1254BC058136}"/>
              </a:ext>
            </a:extLst>
          </p:cNvPr>
          <p:cNvPicPr>
            <a:picLocks noGrp="1" noChangeAspect="1"/>
          </p:cNvPicPr>
          <p:nvPr>
            <p:ph sz="half" idx="2"/>
          </p:nvPr>
        </p:nvPicPr>
        <p:blipFill>
          <a:blip r:embed="rId2"/>
          <a:stretch>
            <a:fillRect/>
          </a:stretch>
        </p:blipFill>
        <p:spPr>
          <a:xfrm>
            <a:off x="5788240" y="1268027"/>
            <a:ext cx="5572821" cy="4872361"/>
          </a:xfrm>
        </p:spPr>
      </p:pic>
      <p:sp>
        <p:nvSpPr>
          <p:cNvPr id="11" name="TextBox 10">
            <a:extLst>
              <a:ext uri="{FF2B5EF4-FFF2-40B4-BE49-F238E27FC236}">
                <a16:creationId xmlns:a16="http://schemas.microsoft.com/office/drawing/2014/main" id="{9C444A18-07FF-17FF-4AC7-E19EF8CE8AE7}"/>
              </a:ext>
            </a:extLst>
          </p:cNvPr>
          <p:cNvSpPr txBox="1"/>
          <p:nvPr/>
        </p:nvSpPr>
        <p:spPr>
          <a:xfrm>
            <a:off x="4273543" y="748372"/>
            <a:ext cx="3644913" cy="369332"/>
          </a:xfrm>
          <a:prstGeom prst="rect">
            <a:avLst/>
          </a:prstGeom>
          <a:noFill/>
        </p:spPr>
        <p:txBody>
          <a:bodyPr wrap="square" rtlCol="0">
            <a:spAutoFit/>
          </a:bodyPr>
          <a:lstStyle/>
          <a:p>
            <a:pPr algn="ctr"/>
            <a:r>
              <a:rPr lang="el-GR" dirty="0"/>
              <a:t>(</a:t>
            </a:r>
            <a:r>
              <a:rPr lang="el-GR" i="1" dirty="0"/>
              <a:t>τρόπος λειτουργίας και κώδικας)</a:t>
            </a:r>
            <a:endParaRPr lang="el-GR" dirty="0"/>
          </a:p>
        </p:txBody>
      </p:sp>
    </p:spTree>
    <p:extLst>
      <p:ext uri="{BB962C8B-B14F-4D97-AF65-F5344CB8AC3E}">
        <p14:creationId xmlns:p14="http://schemas.microsoft.com/office/powerpoint/2010/main" val="379960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675ED91-2293-98FF-D0E3-7B283BCD06AA}"/>
              </a:ext>
            </a:extLst>
          </p:cNvPr>
          <p:cNvSpPr>
            <a:spLocks noGrp="1"/>
          </p:cNvSpPr>
          <p:nvPr>
            <p:ph type="title"/>
          </p:nvPr>
        </p:nvSpPr>
        <p:spPr>
          <a:xfrm>
            <a:off x="1446108" y="235442"/>
            <a:ext cx="9299783" cy="713132"/>
          </a:xfrm>
        </p:spPr>
        <p:txBody>
          <a:bodyPr>
            <a:noAutofit/>
          </a:bodyPr>
          <a:lstStyle/>
          <a:p>
            <a:pPr algn="ctr"/>
            <a:r>
              <a:rPr lang="el-GR" sz="3200" b="1" i="0" dirty="0">
                <a:effectLst/>
              </a:rPr>
              <a:t>Κατηγοριοποιητης Κ Πλησιεστερων Γειτονων </a:t>
            </a:r>
            <a:r>
              <a:rPr lang="en-US" sz="3200" b="1" i="0" dirty="0">
                <a:effectLst/>
              </a:rPr>
              <a:t>(Knn)</a:t>
            </a:r>
            <a:endParaRPr lang="el-GR" sz="3200" b="1" dirty="0"/>
          </a:p>
        </p:txBody>
      </p:sp>
      <p:sp>
        <p:nvSpPr>
          <p:cNvPr id="8" name="TextBox 7">
            <a:extLst>
              <a:ext uri="{FF2B5EF4-FFF2-40B4-BE49-F238E27FC236}">
                <a16:creationId xmlns:a16="http://schemas.microsoft.com/office/drawing/2014/main" id="{84CA9CE1-AFA9-6EDE-78E8-56A20CDAD87E}"/>
              </a:ext>
            </a:extLst>
          </p:cNvPr>
          <p:cNvSpPr txBox="1"/>
          <p:nvPr/>
        </p:nvSpPr>
        <p:spPr>
          <a:xfrm>
            <a:off x="1546192" y="1349650"/>
            <a:ext cx="9099612" cy="1077218"/>
          </a:xfrm>
          <a:prstGeom prst="rect">
            <a:avLst/>
          </a:prstGeom>
          <a:noFill/>
        </p:spPr>
        <p:txBody>
          <a:bodyPr wrap="square" rtlCol="0">
            <a:spAutoFit/>
          </a:bodyPr>
          <a:lstStyle/>
          <a:p>
            <a:pPr algn="just"/>
            <a:r>
              <a:rPr lang="el-GR" sz="1600" b="0" u="sng" dirty="0">
                <a:effectLst/>
                <a:latin typeface="Arial Narrow" panose="020B0606020202030204" pitchFamily="34" charset="0"/>
              </a:rPr>
              <a:t>Τρόπος Λειτουργίας</a:t>
            </a:r>
            <a:r>
              <a:rPr lang="en-US" sz="1600" b="0" dirty="0">
                <a:effectLst/>
                <a:latin typeface="Arial Narrow" panose="020B0606020202030204" pitchFamily="34" charset="0"/>
              </a:rPr>
              <a:t>: </a:t>
            </a:r>
            <a:r>
              <a:rPr lang="el-GR" sz="1600" b="0" dirty="0">
                <a:effectLst/>
                <a:latin typeface="Arial Narrow" panose="020B0606020202030204" pitchFamily="34" charset="0"/>
              </a:rPr>
              <a:t>Δεδομένου κάποιου συγκεκριμένου </a:t>
            </a:r>
            <a:r>
              <a:rPr lang="el-GR" sz="1600" b="1" dirty="0">
                <a:effectLst/>
                <a:latin typeface="Arial Narrow" panose="020B0606020202030204" pitchFamily="34" charset="0"/>
              </a:rPr>
              <a:t>Κ</a:t>
            </a:r>
            <a:r>
              <a:rPr lang="el-GR" sz="1600" b="0" dirty="0">
                <a:effectLst/>
                <a:latin typeface="Arial Narrow" panose="020B0606020202030204" pitchFamily="34" charset="0"/>
              </a:rPr>
              <a:t> (στην περίπτωση μας </a:t>
            </a:r>
            <a:r>
              <a:rPr lang="el-GR" sz="1600" b="0" i="1" dirty="0">
                <a:effectLst/>
                <a:latin typeface="Arial Narrow" panose="020B0606020202030204" pitchFamily="34" charset="0"/>
              </a:rPr>
              <a:t>1</a:t>
            </a:r>
            <a:r>
              <a:rPr lang="el-GR" sz="1600" b="0" dirty="0">
                <a:effectLst/>
                <a:latin typeface="Arial Narrow" panose="020B0606020202030204" pitchFamily="34" charset="0"/>
              </a:rPr>
              <a:t> ή </a:t>
            </a:r>
            <a:r>
              <a:rPr lang="el-GR" sz="1600" b="0" i="1" dirty="0">
                <a:effectLst/>
                <a:latin typeface="Arial Narrow" panose="020B0606020202030204" pitchFamily="34" charset="0"/>
              </a:rPr>
              <a:t>3</a:t>
            </a:r>
            <a:r>
              <a:rPr lang="el-GR" sz="1600" b="0" dirty="0">
                <a:effectLst/>
                <a:latin typeface="Arial Narrow" panose="020B0606020202030204" pitchFamily="34" charset="0"/>
              </a:rPr>
              <a:t>) υπολογίζονται οι αποστάσεις μεταξύ ενός δοσμένου σημείου και όλων των σημείων του συνόλου δεδομένων</a:t>
            </a:r>
            <a:r>
              <a:rPr lang="en-US" sz="1600" b="0" dirty="0">
                <a:effectLst/>
                <a:latin typeface="Arial Narrow" panose="020B0606020202030204" pitchFamily="34" charset="0"/>
              </a:rPr>
              <a:t>.</a:t>
            </a:r>
            <a:r>
              <a:rPr lang="el-GR" sz="1600" b="0" dirty="0">
                <a:effectLst/>
                <a:latin typeface="Arial Narrow" panose="020B0606020202030204" pitchFamily="34" charset="0"/>
              </a:rPr>
              <a:t> Έπειτα, ταξινομούνται με φθίνουσα σειρά και παίρνονται οι ετικέτες των πρώτων </a:t>
            </a:r>
            <a:r>
              <a:rPr lang="el-GR" sz="1600" b="1" dirty="0">
                <a:effectLst/>
                <a:latin typeface="Arial Narrow" panose="020B0606020202030204" pitchFamily="34" charset="0"/>
              </a:rPr>
              <a:t>Κ</a:t>
            </a:r>
            <a:r>
              <a:rPr lang="el-GR" sz="1600" b="0" dirty="0">
                <a:effectLst/>
                <a:latin typeface="Arial Narrow" panose="020B0606020202030204" pitchFamily="34" charset="0"/>
              </a:rPr>
              <a:t> καταχωρήσεων. Τέλος, επιστρέφεται η πρόβλεψη για το σημείο αυτό. Όσον αφορά την απόσταση, χρησιμοποιείται η </a:t>
            </a:r>
            <a:r>
              <a:rPr lang="el-GR" sz="1600" b="0" i="1" dirty="0">
                <a:effectLst/>
                <a:latin typeface="Arial Narrow" panose="020B0606020202030204" pitchFamily="34" charset="0"/>
              </a:rPr>
              <a:t>Ευκλείδεια Απόσταση</a:t>
            </a:r>
            <a:r>
              <a:rPr lang="el-GR" sz="1600" b="0" dirty="0">
                <a:effectLst/>
                <a:latin typeface="Arial Narrow" panose="020B0606020202030204" pitchFamily="34" charset="0"/>
              </a:rPr>
              <a:t>.</a:t>
            </a:r>
            <a:endParaRPr lang="el-GR" sz="1600" dirty="0">
              <a:latin typeface="Arial Narrow" panose="020B0606020202030204" pitchFamily="34" charset="0"/>
            </a:endParaRPr>
          </a:p>
        </p:txBody>
      </p:sp>
      <p:sp>
        <p:nvSpPr>
          <p:cNvPr id="9" name="TextBox 8">
            <a:extLst>
              <a:ext uri="{FF2B5EF4-FFF2-40B4-BE49-F238E27FC236}">
                <a16:creationId xmlns:a16="http://schemas.microsoft.com/office/drawing/2014/main" id="{561CB934-7421-C29E-95B0-B86DC6578721}"/>
              </a:ext>
            </a:extLst>
          </p:cNvPr>
          <p:cNvSpPr txBox="1"/>
          <p:nvPr/>
        </p:nvSpPr>
        <p:spPr>
          <a:xfrm>
            <a:off x="1759995" y="763908"/>
            <a:ext cx="8672005" cy="369332"/>
          </a:xfrm>
          <a:prstGeom prst="rect">
            <a:avLst/>
          </a:prstGeom>
          <a:noFill/>
        </p:spPr>
        <p:txBody>
          <a:bodyPr wrap="square" rtlCol="0">
            <a:spAutoFit/>
          </a:bodyPr>
          <a:lstStyle/>
          <a:p>
            <a:r>
              <a:rPr lang="el-GR" dirty="0"/>
              <a:t>(σύντομη περιγραφή λειτουργίας κατηγοριοποιητή, κώδικας &amp; αποτελέσματα εργασίας)</a:t>
            </a:r>
          </a:p>
        </p:txBody>
      </p:sp>
      <p:pic>
        <p:nvPicPr>
          <p:cNvPr id="14" name="Εικόνα 13" descr="Εικόνα που περιέχει κείμενο&#10;&#10;Περιγραφή που δημιουργήθηκε αυτόματα">
            <a:extLst>
              <a:ext uri="{FF2B5EF4-FFF2-40B4-BE49-F238E27FC236}">
                <a16:creationId xmlns:a16="http://schemas.microsoft.com/office/drawing/2014/main" id="{1E5727F9-F23F-751F-4254-8AE9447D2DF4}"/>
              </a:ext>
            </a:extLst>
          </p:cNvPr>
          <p:cNvPicPr>
            <a:picLocks noChangeAspect="1"/>
          </p:cNvPicPr>
          <p:nvPr/>
        </p:nvPicPr>
        <p:blipFill>
          <a:blip r:embed="rId2"/>
          <a:stretch>
            <a:fillRect/>
          </a:stretch>
        </p:blipFill>
        <p:spPr>
          <a:xfrm>
            <a:off x="1269507" y="2673089"/>
            <a:ext cx="4625266" cy="3185481"/>
          </a:xfrm>
          <a:prstGeom prst="rect">
            <a:avLst/>
          </a:prstGeom>
        </p:spPr>
      </p:pic>
      <p:pic>
        <p:nvPicPr>
          <p:cNvPr id="16" name="Εικόνα 15" descr="Εικόνα που περιέχει κείμενο&#10;&#10;Περιγραφή που δημιουργήθηκε αυτόματα">
            <a:extLst>
              <a:ext uri="{FF2B5EF4-FFF2-40B4-BE49-F238E27FC236}">
                <a16:creationId xmlns:a16="http://schemas.microsoft.com/office/drawing/2014/main" id="{86BECF6F-4345-01C8-BEAD-5CB6148CA89A}"/>
              </a:ext>
            </a:extLst>
          </p:cNvPr>
          <p:cNvPicPr>
            <a:picLocks noChangeAspect="1"/>
          </p:cNvPicPr>
          <p:nvPr/>
        </p:nvPicPr>
        <p:blipFill>
          <a:blip r:embed="rId3"/>
          <a:stretch>
            <a:fillRect/>
          </a:stretch>
        </p:blipFill>
        <p:spPr>
          <a:xfrm>
            <a:off x="5999255" y="2673089"/>
            <a:ext cx="5311436" cy="984511"/>
          </a:xfrm>
          <a:prstGeom prst="rect">
            <a:avLst/>
          </a:prstGeom>
        </p:spPr>
      </p:pic>
      <p:pic>
        <p:nvPicPr>
          <p:cNvPr id="20" name="Εικόνα 19">
            <a:extLst>
              <a:ext uri="{FF2B5EF4-FFF2-40B4-BE49-F238E27FC236}">
                <a16:creationId xmlns:a16="http://schemas.microsoft.com/office/drawing/2014/main" id="{87AD9EF5-ACD8-837F-918F-D74BBFBD02C5}"/>
              </a:ext>
            </a:extLst>
          </p:cNvPr>
          <p:cNvPicPr>
            <a:picLocks noChangeAspect="1"/>
          </p:cNvPicPr>
          <p:nvPr/>
        </p:nvPicPr>
        <p:blipFill>
          <a:blip r:embed="rId4"/>
          <a:stretch>
            <a:fillRect/>
          </a:stretch>
        </p:blipFill>
        <p:spPr>
          <a:xfrm>
            <a:off x="6741941" y="3771535"/>
            <a:ext cx="4003950" cy="449985"/>
          </a:xfrm>
          <a:prstGeom prst="rect">
            <a:avLst/>
          </a:prstGeom>
        </p:spPr>
      </p:pic>
      <p:pic>
        <p:nvPicPr>
          <p:cNvPr id="22" name="Εικόνα 21" descr="Εικόνα που περιέχει κείμενο&#10;&#10;Περιγραφή που δημιουργήθηκε αυτόματα">
            <a:extLst>
              <a:ext uri="{FF2B5EF4-FFF2-40B4-BE49-F238E27FC236}">
                <a16:creationId xmlns:a16="http://schemas.microsoft.com/office/drawing/2014/main" id="{A6CBDFB5-24C4-7CBB-7F33-36A8B5E7F211}"/>
              </a:ext>
            </a:extLst>
          </p:cNvPr>
          <p:cNvPicPr>
            <a:picLocks noChangeAspect="1"/>
          </p:cNvPicPr>
          <p:nvPr/>
        </p:nvPicPr>
        <p:blipFill>
          <a:blip r:embed="rId5"/>
          <a:stretch>
            <a:fillRect/>
          </a:stretch>
        </p:blipFill>
        <p:spPr>
          <a:xfrm>
            <a:off x="5999254" y="4335455"/>
            <a:ext cx="5311435" cy="1012401"/>
          </a:xfrm>
          <a:prstGeom prst="rect">
            <a:avLst/>
          </a:prstGeom>
        </p:spPr>
      </p:pic>
      <p:pic>
        <p:nvPicPr>
          <p:cNvPr id="24" name="Εικόνα 23">
            <a:extLst>
              <a:ext uri="{FF2B5EF4-FFF2-40B4-BE49-F238E27FC236}">
                <a16:creationId xmlns:a16="http://schemas.microsoft.com/office/drawing/2014/main" id="{4A4D06CD-D37A-D48D-D741-C26C6DE7762E}"/>
              </a:ext>
            </a:extLst>
          </p:cNvPr>
          <p:cNvPicPr>
            <a:picLocks noChangeAspect="1"/>
          </p:cNvPicPr>
          <p:nvPr/>
        </p:nvPicPr>
        <p:blipFill>
          <a:blip r:embed="rId6"/>
          <a:stretch>
            <a:fillRect/>
          </a:stretch>
        </p:blipFill>
        <p:spPr>
          <a:xfrm>
            <a:off x="6741941" y="5461791"/>
            <a:ext cx="4003950" cy="380907"/>
          </a:xfrm>
          <a:prstGeom prst="rect">
            <a:avLst/>
          </a:prstGeom>
        </p:spPr>
      </p:pic>
    </p:spTree>
    <p:extLst>
      <p:ext uri="{BB962C8B-B14F-4D97-AF65-F5344CB8AC3E}">
        <p14:creationId xmlns:p14="http://schemas.microsoft.com/office/powerpoint/2010/main" val="54397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B397F77-E477-8AD9-1AC9-0664E2403271}"/>
              </a:ext>
            </a:extLst>
          </p:cNvPr>
          <p:cNvSpPr>
            <a:spLocks noGrp="1"/>
          </p:cNvSpPr>
          <p:nvPr>
            <p:ph type="title"/>
          </p:nvPr>
        </p:nvSpPr>
        <p:spPr>
          <a:xfrm>
            <a:off x="1640355" y="227900"/>
            <a:ext cx="8959583" cy="588845"/>
          </a:xfrm>
        </p:spPr>
        <p:txBody>
          <a:bodyPr>
            <a:noAutofit/>
          </a:bodyPr>
          <a:lstStyle/>
          <a:p>
            <a:pPr algn="ctr"/>
            <a:r>
              <a:rPr lang="el-GR" sz="3300" b="1" i="0" dirty="0">
                <a:effectLst/>
              </a:rPr>
              <a:t>Κατηγοριοποιητης Πλησιεστερου Κεντρου</a:t>
            </a:r>
            <a:r>
              <a:rPr lang="en-US" sz="3300" b="1" dirty="0"/>
              <a:t> </a:t>
            </a:r>
            <a:r>
              <a:rPr lang="el-GR" sz="3300" b="1" i="0" dirty="0">
                <a:effectLst/>
              </a:rPr>
              <a:t>(</a:t>
            </a:r>
            <a:r>
              <a:rPr lang="en-US" sz="3300" b="1" i="0" dirty="0">
                <a:effectLst/>
              </a:rPr>
              <a:t>ncc</a:t>
            </a:r>
            <a:r>
              <a:rPr lang="el-GR" sz="3300" b="1" i="0" dirty="0">
                <a:effectLst/>
              </a:rPr>
              <a:t>)</a:t>
            </a:r>
            <a:endParaRPr lang="el-GR" sz="3300" dirty="0"/>
          </a:p>
        </p:txBody>
      </p:sp>
      <p:sp>
        <p:nvSpPr>
          <p:cNvPr id="4" name="TextBox 3">
            <a:extLst>
              <a:ext uri="{FF2B5EF4-FFF2-40B4-BE49-F238E27FC236}">
                <a16:creationId xmlns:a16="http://schemas.microsoft.com/office/drawing/2014/main" id="{667489B8-D780-4CE1-8736-FAF0E751F321}"/>
              </a:ext>
            </a:extLst>
          </p:cNvPr>
          <p:cNvSpPr txBox="1"/>
          <p:nvPr/>
        </p:nvSpPr>
        <p:spPr>
          <a:xfrm>
            <a:off x="1737112" y="697467"/>
            <a:ext cx="8766067" cy="369332"/>
          </a:xfrm>
          <a:prstGeom prst="rect">
            <a:avLst/>
          </a:prstGeom>
          <a:noFill/>
        </p:spPr>
        <p:txBody>
          <a:bodyPr wrap="square" rtlCol="0">
            <a:spAutoFit/>
          </a:bodyPr>
          <a:lstStyle/>
          <a:p>
            <a:r>
              <a:rPr lang="el-GR" dirty="0"/>
              <a:t>(σύντομη περιγραφή λειτουργίας κατηγοριοποιητή, κώδικας &amp; αποτελέσματα εργασίας)</a:t>
            </a:r>
          </a:p>
        </p:txBody>
      </p:sp>
      <p:sp>
        <p:nvSpPr>
          <p:cNvPr id="5" name="TextBox 4">
            <a:extLst>
              <a:ext uri="{FF2B5EF4-FFF2-40B4-BE49-F238E27FC236}">
                <a16:creationId xmlns:a16="http://schemas.microsoft.com/office/drawing/2014/main" id="{9D53FFB1-88E5-2631-E291-29C3320272A1}"/>
              </a:ext>
            </a:extLst>
          </p:cNvPr>
          <p:cNvSpPr txBox="1"/>
          <p:nvPr/>
        </p:nvSpPr>
        <p:spPr>
          <a:xfrm>
            <a:off x="1269979" y="1049317"/>
            <a:ext cx="9652041" cy="1600438"/>
          </a:xfrm>
          <a:prstGeom prst="rect">
            <a:avLst/>
          </a:prstGeom>
          <a:noFill/>
        </p:spPr>
        <p:txBody>
          <a:bodyPr wrap="square" rtlCol="0">
            <a:spAutoFit/>
          </a:bodyPr>
          <a:lstStyle/>
          <a:p>
            <a:pPr algn="just"/>
            <a:r>
              <a:rPr lang="el-GR" sz="1400" b="0" u="sng" dirty="0">
                <a:effectLst/>
                <a:latin typeface="Arial Narrow" panose="020B0606020202030204" pitchFamily="34" charset="0"/>
              </a:rPr>
              <a:t>Τρόπος Λειτουργίας</a:t>
            </a:r>
            <a:r>
              <a:rPr lang="en-US" sz="1400" b="0" dirty="0">
                <a:effectLst/>
                <a:latin typeface="Arial Narrow" panose="020B0606020202030204" pitchFamily="34" charset="0"/>
              </a:rPr>
              <a:t>: </a:t>
            </a:r>
            <a:r>
              <a:rPr lang="el-GR" sz="1400" b="0" i="0" dirty="0">
                <a:effectLst/>
                <a:latin typeface="Arial Narrow" panose="020B0606020202030204" pitchFamily="34" charset="0"/>
              </a:rPr>
              <a:t>Ο αλγόριθμος δέχεται ως είσοδο τα σημεία τα οποία πρέπει να χρησιμοποιήσει για να λάβει μια μελλοντική απόφαση κατηγοριοποίησης, τις ετικέτες αυτών των σημείων, καθώς και τα σημεία που καλείται να κατηγοριοποιήσει. Η γενική ιδέα του κατηγοριοποιητή αυτού είναι η δημιουργία ενός κύκλου γύρω από κάθε κλάση, ο οποίος έχει ως κέντρο του το διάνυσμα με τις μέσες τιμές για κάθε χαρακτηριστικό του συνόλου των σημείων που συμμετέχουν στην κλάση αυτή</a:t>
            </a:r>
            <a:r>
              <a:rPr lang="en-US" sz="1400" dirty="0">
                <a:latin typeface="Arial Narrow" panose="020B0606020202030204" pitchFamily="34" charset="0"/>
              </a:rPr>
              <a:t>. </a:t>
            </a:r>
            <a:r>
              <a:rPr lang="el-GR" sz="1400" dirty="0">
                <a:latin typeface="Arial Narrow" panose="020B0606020202030204" pitchFamily="34" charset="0"/>
              </a:rPr>
              <a:t>Δ</a:t>
            </a:r>
            <a:r>
              <a:rPr lang="el-GR" sz="1400" b="0" i="0" dirty="0">
                <a:effectLst/>
                <a:latin typeface="Arial Narrow" panose="020B0606020202030204" pitchFamily="34" charset="0"/>
              </a:rPr>
              <a:t>ηλαδή βασίζεται στο ότι δεδομένου ενός σημείου, του δίνει μία ετικέτα από τα δεδομένα εκπαίδευσης, ανάλογα με το κέντρο αυτών που είναι κοντά του. Το κέντρο κάθε κλάσης υπολογίζεται στην εκπαίδευση. Μετά, δεδομένου ενός σημείου υπολογίζονται οι αποστάσεις από αυτό σε κάθε κέντρο κλάσης. Τέλος, από όλες τις αποστάσεις επιλέγεται η μικρότερη και η ετικέτα κλάσης αυτού του κέντρου δίνεται στο σημείο.</a:t>
            </a:r>
            <a:endParaRPr lang="el-GR" sz="1400" dirty="0">
              <a:latin typeface="Arial Narrow" panose="020B0606020202030204" pitchFamily="34" charset="0"/>
            </a:endParaRPr>
          </a:p>
        </p:txBody>
      </p:sp>
      <p:pic>
        <p:nvPicPr>
          <p:cNvPr id="7" name="Εικόνα 6" descr="Εικόνα που περιέχει κείμενο&#10;&#10;Περιγραφή που δημιουργήθηκε αυτόματα">
            <a:extLst>
              <a:ext uri="{FF2B5EF4-FFF2-40B4-BE49-F238E27FC236}">
                <a16:creationId xmlns:a16="http://schemas.microsoft.com/office/drawing/2014/main" id="{FFCB136A-B098-9BE1-0829-6C1AF0DF3C48}"/>
              </a:ext>
            </a:extLst>
          </p:cNvPr>
          <p:cNvPicPr>
            <a:picLocks noChangeAspect="1"/>
          </p:cNvPicPr>
          <p:nvPr/>
        </p:nvPicPr>
        <p:blipFill>
          <a:blip r:embed="rId2"/>
          <a:stretch>
            <a:fillRect/>
          </a:stretch>
        </p:blipFill>
        <p:spPr>
          <a:xfrm>
            <a:off x="1931228" y="2649755"/>
            <a:ext cx="3848135" cy="4077782"/>
          </a:xfrm>
          <a:prstGeom prst="rect">
            <a:avLst/>
          </a:prstGeom>
        </p:spPr>
      </p:pic>
      <p:pic>
        <p:nvPicPr>
          <p:cNvPr id="9" name="Εικόνα 8" descr="Εικόνα που περιέχει κείμενο&#10;&#10;Περιγραφή που δημιουργήθηκε αυτόματα">
            <a:extLst>
              <a:ext uri="{FF2B5EF4-FFF2-40B4-BE49-F238E27FC236}">
                <a16:creationId xmlns:a16="http://schemas.microsoft.com/office/drawing/2014/main" id="{ADA92E4D-BD0D-CB40-3C80-F0EDE2D121B2}"/>
              </a:ext>
            </a:extLst>
          </p:cNvPr>
          <p:cNvPicPr>
            <a:picLocks noChangeAspect="1"/>
          </p:cNvPicPr>
          <p:nvPr/>
        </p:nvPicPr>
        <p:blipFill>
          <a:blip r:embed="rId3"/>
          <a:stretch>
            <a:fillRect/>
          </a:stretch>
        </p:blipFill>
        <p:spPr>
          <a:xfrm>
            <a:off x="5974668" y="3429000"/>
            <a:ext cx="4625271" cy="1327442"/>
          </a:xfrm>
          <a:prstGeom prst="rect">
            <a:avLst/>
          </a:prstGeom>
        </p:spPr>
      </p:pic>
      <p:pic>
        <p:nvPicPr>
          <p:cNvPr id="11" name="Εικόνα 10">
            <a:extLst>
              <a:ext uri="{FF2B5EF4-FFF2-40B4-BE49-F238E27FC236}">
                <a16:creationId xmlns:a16="http://schemas.microsoft.com/office/drawing/2014/main" id="{0E73E805-9B88-0A91-FFBC-7C4580BAB996}"/>
              </a:ext>
            </a:extLst>
          </p:cNvPr>
          <p:cNvPicPr>
            <a:picLocks noChangeAspect="1"/>
          </p:cNvPicPr>
          <p:nvPr/>
        </p:nvPicPr>
        <p:blipFill>
          <a:blip r:embed="rId4"/>
          <a:stretch>
            <a:fillRect/>
          </a:stretch>
        </p:blipFill>
        <p:spPr>
          <a:xfrm>
            <a:off x="5974668" y="5042517"/>
            <a:ext cx="4625270" cy="579885"/>
          </a:xfrm>
          <a:prstGeom prst="rect">
            <a:avLst/>
          </a:prstGeom>
        </p:spPr>
      </p:pic>
    </p:spTree>
    <p:extLst>
      <p:ext uri="{BB962C8B-B14F-4D97-AF65-F5344CB8AC3E}">
        <p14:creationId xmlns:p14="http://schemas.microsoft.com/office/powerpoint/2010/main" val="412892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BBFA602-5257-44E8-5B21-EB1782635BB7}"/>
              </a:ext>
            </a:extLst>
          </p:cNvPr>
          <p:cNvSpPr>
            <a:spLocks noGrp="1"/>
          </p:cNvSpPr>
          <p:nvPr>
            <p:ph type="title"/>
          </p:nvPr>
        </p:nvSpPr>
        <p:spPr>
          <a:xfrm>
            <a:off x="1823935" y="82878"/>
            <a:ext cx="8544125" cy="917319"/>
          </a:xfrm>
        </p:spPr>
        <p:txBody>
          <a:bodyPr/>
          <a:lstStyle/>
          <a:p>
            <a:pPr algn="ctr"/>
            <a:r>
              <a:rPr lang="el-GR" b="1" dirty="0"/>
              <a:t>1</a:t>
            </a:r>
            <a:r>
              <a:rPr lang="el-GR" b="1" baseline="30000" dirty="0"/>
              <a:t>η</a:t>
            </a:r>
            <a:r>
              <a:rPr lang="el-GR" b="1" dirty="0"/>
              <a:t> εργασια</a:t>
            </a:r>
            <a:r>
              <a:rPr lang="en-US" b="1" dirty="0"/>
              <a:t>/Multilayer perceptron</a:t>
            </a:r>
            <a:r>
              <a:rPr lang="el-GR" b="1" dirty="0"/>
              <a:t> (</a:t>
            </a:r>
            <a:r>
              <a:rPr lang="en-US" b="1" dirty="0"/>
              <a:t>mlp</a:t>
            </a:r>
            <a:r>
              <a:rPr lang="el-GR" b="1" dirty="0"/>
              <a:t>)</a:t>
            </a:r>
          </a:p>
        </p:txBody>
      </p:sp>
      <p:sp>
        <p:nvSpPr>
          <p:cNvPr id="3" name="TextBox 2">
            <a:extLst>
              <a:ext uri="{FF2B5EF4-FFF2-40B4-BE49-F238E27FC236}">
                <a16:creationId xmlns:a16="http://schemas.microsoft.com/office/drawing/2014/main" id="{7359B6C9-FDE5-28BB-3494-67C11906064A}"/>
              </a:ext>
            </a:extLst>
          </p:cNvPr>
          <p:cNvSpPr txBox="1"/>
          <p:nvPr/>
        </p:nvSpPr>
        <p:spPr>
          <a:xfrm>
            <a:off x="1184215" y="1247896"/>
            <a:ext cx="5163317" cy="5401479"/>
          </a:xfrm>
          <a:prstGeom prst="rect">
            <a:avLst/>
          </a:prstGeom>
          <a:noFill/>
        </p:spPr>
        <p:txBody>
          <a:bodyPr wrap="square" rtlCol="0">
            <a:spAutoFit/>
          </a:bodyPr>
          <a:lstStyle/>
          <a:p>
            <a:pPr algn="just"/>
            <a:r>
              <a:rPr lang="el-GR" sz="1500" b="0" i="0" u="sng" dirty="0">
                <a:effectLst/>
                <a:latin typeface="Arial Narrow" panose="020B0606020202030204" pitchFamily="34" charset="0"/>
                <a:ea typeface="Microsoft JhengHei Light" panose="020B0304030504040204" pitchFamily="34" charset="-120"/>
              </a:rPr>
              <a:t>Σύντομη Περιγραφή</a:t>
            </a:r>
            <a:r>
              <a:rPr lang="en-US" sz="1500" b="0" i="0" dirty="0">
                <a:effectLst/>
                <a:latin typeface="Arial Narrow" panose="020B0606020202030204" pitchFamily="34" charset="0"/>
                <a:ea typeface="Microsoft JhengHei Light" panose="020B0304030504040204" pitchFamily="34" charset="-120"/>
              </a:rPr>
              <a:t>: </a:t>
            </a:r>
            <a:r>
              <a:rPr lang="el-GR" sz="1500" b="0" i="0" dirty="0">
                <a:effectLst/>
                <a:latin typeface="Arial Narrow" panose="020B0606020202030204" pitchFamily="34" charset="0"/>
                <a:ea typeface="Microsoft JhengHei Light" panose="020B0304030504040204" pitchFamily="34" charset="-120"/>
              </a:rPr>
              <a:t>Το </a:t>
            </a:r>
            <a:r>
              <a:rPr lang="el-GR" sz="1500" dirty="0">
                <a:latin typeface="Arial Narrow" panose="020B0606020202030204" pitchFamily="34" charset="0"/>
                <a:ea typeface="Microsoft JhengHei Light" panose="020B0304030504040204" pitchFamily="34" charset="-120"/>
              </a:rPr>
              <a:t>Ν</a:t>
            </a:r>
            <a:r>
              <a:rPr lang="el-GR" sz="1500" b="0" i="0" dirty="0">
                <a:effectLst/>
                <a:latin typeface="Arial Narrow" panose="020B0606020202030204" pitchFamily="34" charset="0"/>
                <a:ea typeface="Microsoft JhengHei Light" panose="020B0304030504040204" pitchFamily="34" charset="-120"/>
              </a:rPr>
              <a:t>ευρωνικό </a:t>
            </a:r>
            <a:r>
              <a:rPr lang="el-GR" sz="1500" dirty="0">
                <a:latin typeface="Arial Narrow" panose="020B0606020202030204" pitchFamily="34" charset="0"/>
                <a:ea typeface="Microsoft JhengHei Light" panose="020B0304030504040204" pitchFamily="34" charset="-120"/>
              </a:rPr>
              <a:t>Δί</a:t>
            </a:r>
            <a:r>
              <a:rPr lang="el-GR" sz="1500" b="0" i="0" dirty="0">
                <a:effectLst/>
                <a:latin typeface="Arial Narrow" panose="020B0606020202030204" pitchFamily="34" charset="0"/>
                <a:ea typeface="Microsoft JhengHei Light" panose="020B0304030504040204" pitchFamily="34" charset="-120"/>
              </a:rPr>
              <a:t>κτυο το οποίο δημιουργείται στα πλαίσια της εργασίας προορίζεται για την κατηγοριοποίηση των χειρόγραφων ψηφίων της βάσης σε μία από τις πιθανές κλάσεις και</a:t>
            </a:r>
            <a:r>
              <a:rPr lang="en-US" sz="1500" b="0" i="0" dirty="0">
                <a:effectLst/>
                <a:latin typeface="Arial Narrow" panose="020B0606020202030204" pitchFamily="34" charset="0"/>
                <a:ea typeface="Microsoft JhengHei Light" panose="020B0304030504040204" pitchFamily="34" charset="-120"/>
              </a:rPr>
              <a:t> </a:t>
            </a:r>
            <a:r>
              <a:rPr lang="el-GR" sz="1500" b="0" i="0" dirty="0">
                <a:effectLst/>
                <a:latin typeface="Arial Narrow" panose="020B0606020202030204" pitchFamily="34" charset="0"/>
                <a:ea typeface="Microsoft JhengHei Light" panose="020B0304030504040204" pitchFamily="34" charset="-120"/>
              </a:rPr>
              <a:t>έχει δημιουργηθεί μέσα από τα έτοιμα νευρωνικά δίκτυα του </a:t>
            </a:r>
            <a:r>
              <a:rPr lang="el-GR" sz="1500" b="0" i="1" dirty="0">
                <a:effectLst/>
                <a:latin typeface="Arial Narrow" panose="020B0606020202030204" pitchFamily="34" charset="0"/>
                <a:ea typeface="Microsoft JhengHei Light" panose="020B0304030504040204" pitchFamily="34" charset="-120"/>
              </a:rPr>
              <a:t>keras</a:t>
            </a:r>
            <a:r>
              <a:rPr lang="el-GR" sz="1500" b="0" i="0" dirty="0">
                <a:effectLst/>
                <a:latin typeface="Arial Narrow" panose="020B0606020202030204" pitchFamily="34" charset="0"/>
                <a:ea typeface="Microsoft JhengHei Light" panose="020B0304030504040204" pitchFamily="34" charset="-120"/>
              </a:rPr>
              <a:t>. Είναι εύκολο να κατανοήσει κανείς ότι στο επίπεδο εισόδου του δικτύου ο αριθμός των διαστάσεων </a:t>
            </a:r>
            <a:r>
              <a:rPr lang="el-GR" sz="1500" dirty="0">
                <a:latin typeface="Arial Narrow" panose="020B0606020202030204" pitchFamily="34" charset="0"/>
                <a:ea typeface="Microsoft JhengHei Light" panose="020B0304030504040204" pitchFamily="34" charset="-120"/>
              </a:rPr>
              <a:t>θ</a:t>
            </a:r>
            <a:r>
              <a:rPr lang="el-GR" sz="1500" b="0" i="0" dirty="0">
                <a:effectLst/>
                <a:latin typeface="Arial Narrow" panose="020B0606020202030204" pitchFamily="34" charset="0"/>
                <a:ea typeface="Microsoft JhengHei Light" panose="020B0304030504040204" pitchFamily="34" charset="-120"/>
              </a:rPr>
              <a:t>α ισούται με </a:t>
            </a:r>
            <a:r>
              <a:rPr lang="el-GR" sz="1500" b="1" i="0" dirty="0">
                <a:effectLst/>
                <a:latin typeface="Arial Narrow" panose="020B0606020202030204" pitchFamily="34" charset="0"/>
                <a:ea typeface="Microsoft JhengHei Light" panose="020B0304030504040204" pitchFamily="34" charset="-120"/>
              </a:rPr>
              <a:t>784</a:t>
            </a:r>
            <a:r>
              <a:rPr lang="el-GR" sz="1500" b="0" i="0" dirty="0">
                <a:effectLst/>
                <a:latin typeface="Arial Narrow" panose="020B0606020202030204" pitchFamily="34" charset="0"/>
                <a:ea typeface="Microsoft JhengHei Light" panose="020B0304030504040204" pitchFamily="34" charset="-120"/>
              </a:rPr>
              <a:t> (ΔΕΝ γίνεται χρήση </a:t>
            </a:r>
            <a:r>
              <a:rPr lang="el-GR" sz="1500" b="1" i="0" dirty="0">
                <a:effectLst/>
                <a:latin typeface="Arial Narrow" panose="020B0606020202030204" pitchFamily="34" charset="0"/>
                <a:ea typeface="Microsoft JhengHei Light" panose="020B0304030504040204" pitchFamily="34" charset="-120"/>
              </a:rPr>
              <a:t>PCA</a:t>
            </a:r>
            <a:r>
              <a:rPr lang="el-GR" sz="1500" b="0" i="0" dirty="0">
                <a:effectLst/>
                <a:latin typeface="Arial Narrow" panose="020B0606020202030204" pitchFamily="34" charset="0"/>
                <a:ea typeface="Microsoft JhengHei Light" panose="020B0304030504040204" pitchFamily="34" charset="-120"/>
              </a:rPr>
              <a:t>) ενώ σε αυτό της εξόδου με </a:t>
            </a:r>
            <a:r>
              <a:rPr lang="el-GR" sz="1500" b="1" i="0" dirty="0">
                <a:effectLst/>
                <a:latin typeface="Arial Narrow" panose="020B0606020202030204" pitchFamily="34" charset="0"/>
                <a:ea typeface="Microsoft JhengHei Light" panose="020B0304030504040204" pitchFamily="34" charset="-120"/>
              </a:rPr>
              <a:t>10 νευρ</a:t>
            </a:r>
            <a:r>
              <a:rPr lang="el-GR" sz="1500" b="1" dirty="0">
                <a:latin typeface="Arial Narrow" panose="020B0606020202030204" pitchFamily="34" charset="0"/>
                <a:ea typeface="Microsoft JhengHei Light" panose="020B0304030504040204" pitchFamily="34" charset="-120"/>
              </a:rPr>
              <a:t>ώ</a:t>
            </a:r>
            <a:r>
              <a:rPr lang="el-GR" sz="1500" b="1" i="0" dirty="0">
                <a:effectLst/>
                <a:latin typeface="Arial Narrow" panose="020B0606020202030204" pitchFamily="34" charset="0"/>
                <a:ea typeface="Microsoft JhengHei Light" panose="020B0304030504040204" pitchFamily="34" charset="-120"/>
              </a:rPr>
              <a:t>νες</a:t>
            </a:r>
            <a:r>
              <a:rPr lang="el-GR" sz="1500" b="0" i="0" dirty="0">
                <a:effectLst/>
                <a:latin typeface="Arial Narrow" panose="020B0606020202030204" pitchFamily="34" charset="0"/>
                <a:ea typeface="Microsoft JhengHei Light" panose="020B0304030504040204" pitchFamily="34" charset="-120"/>
              </a:rPr>
              <a:t> (λόγω των χειρόγραφων ψηφίων). Στα κρυφά επίπεδα (</a:t>
            </a:r>
            <a:r>
              <a:rPr lang="el-GR" sz="1500" b="0" i="1" dirty="0">
                <a:effectLst/>
                <a:latin typeface="Arial Narrow" panose="020B0606020202030204" pitchFamily="34" charset="0"/>
                <a:ea typeface="Microsoft JhengHei Light" panose="020B0304030504040204" pitchFamily="34" charset="-120"/>
              </a:rPr>
              <a:t>hidden layers</a:t>
            </a:r>
            <a:r>
              <a:rPr lang="el-GR" sz="1500" b="0" i="0" dirty="0">
                <a:effectLst/>
                <a:latin typeface="Arial Narrow" panose="020B0606020202030204" pitchFamily="34" charset="0"/>
                <a:ea typeface="Microsoft JhengHei Light" panose="020B0304030504040204" pitchFamily="34" charset="-120"/>
              </a:rPr>
              <a:t>) γίνονται διάφορες επιλογές για τον αριθμό των νευρώνων, οι οποίες αλλάζουν σύμφωνα με την ελπίδα να βελτιστοποιηθεί το δίκτυο (το ίδιο ισχύει και για τις υπόλοιπες παραμέτρους τις οποίες ΔΕΝ μπορούμε να παραγωγίσουμε). Για το συγκεκριμένο πρόβλημα </a:t>
            </a:r>
            <a:r>
              <a:rPr lang="el-GR" sz="1500" dirty="0">
                <a:latin typeface="Arial Narrow" panose="020B0606020202030204" pitchFamily="34" charset="0"/>
                <a:ea typeface="Microsoft JhengHei Light" panose="020B0304030504040204" pitchFamily="34" charset="-120"/>
              </a:rPr>
              <a:t>θ</a:t>
            </a:r>
            <a:r>
              <a:rPr lang="el-GR" sz="1500" b="0" i="0" dirty="0">
                <a:effectLst/>
                <a:latin typeface="Arial Narrow" panose="020B0606020202030204" pitchFamily="34" charset="0"/>
                <a:ea typeface="Microsoft JhengHei Light" panose="020B0304030504040204" pitchFamily="34" charset="-120"/>
              </a:rPr>
              <a:t>α γίνει χρήση ενός τυπικού </a:t>
            </a:r>
            <a:r>
              <a:rPr lang="el-GR" sz="1500" dirty="0">
                <a:latin typeface="Arial Narrow" panose="020B0606020202030204" pitchFamily="34" charset="0"/>
                <a:ea typeface="Microsoft JhengHei Light" panose="020B0304030504040204" pitchFamily="34" charset="-120"/>
              </a:rPr>
              <a:t>Ν</a:t>
            </a:r>
            <a:r>
              <a:rPr lang="el-GR" sz="1500" b="0" i="0" dirty="0">
                <a:effectLst/>
                <a:latin typeface="Arial Narrow" panose="020B0606020202030204" pitchFamily="34" charset="0"/>
                <a:ea typeface="Microsoft JhengHei Light" panose="020B0304030504040204" pitchFamily="34" charset="-120"/>
              </a:rPr>
              <a:t>ευρωνικού Δικτύου (</a:t>
            </a:r>
            <a:r>
              <a:rPr lang="el-GR" sz="1500" b="0" i="1" dirty="0">
                <a:effectLst/>
                <a:latin typeface="Arial Narrow" panose="020B0606020202030204" pitchFamily="34" charset="0"/>
                <a:ea typeface="Microsoft JhengHei Light" panose="020B0304030504040204" pitchFamily="34" charset="-120"/>
              </a:rPr>
              <a:t>Sequential</a:t>
            </a:r>
            <a:r>
              <a:rPr lang="el-GR" sz="1500" b="0" i="0" dirty="0">
                <a:effectLst/>
                <a:latin typeface="Arial Narrow" panose="020B0606020202030204" pitchFamily="34" charset="0"/>
                <a:ea typeface="Microsoft JhengHei Light" panose="020B0304030504040204" pitchFamily="34" charset="-120"/>
              </a:rPr>
              <a:t>). Επίσης, για την συνάρτηση ενεργοποίησης κάθε νευρώνα του δικτύου γίνεται χρήση της σιγμοειδής συνάρτησης λόγω της απλότητας της σε σχέση με τις υπόλοιπες. Επίσης γίνεται χρήση της συνάρτησης </a:t>
            </a:r>
            <a:r>
              <a:rPr lang="el-GR" sz="1500" b="0" i="1" dirty="0">
                <a:effectLst/>
                <a:latin typeface="Arial Narrow" panose="020B0606020202030204" pitchFamily="34" charset="0"/>
                <a:ea typeface="Microsoft JhengHei Light" panose="020B0304030504040204" pitchFamily="34" charset="-120"/>
              </a:rPr>
              <a:t>Softmax</a:t>
            </a:r>
            <a:r>
              <a:rPr lang="el-GR" sz="1500" b="0" i="0" dirty="0">
                <a:effectLst/>
                <a:latin typeface="Arial Narrow" panose="020B0606020202030204" pitchFamily="34" charset="0"/>
                <a:ea typeface="Microsoft JhengHei Light" panose="020B0304030504040204" pitchFamily="34" charset="-120"/>
              </a:rPr>
              <a:t> στην έξοδο του δικτύου με σκοπό την αποτύπωση των αποτελεσμάτων σε διάστημα πιθανότητας. Τέλος, χρησιμοποιείται για βελτιστοποιητής ο </a:t>
            </a:r>
            <a:r>
              <a:rPr lang="el-GR" sz="1500" b="0" i="1" dirty="0">
                <a:effectLst/>
                <a:latin typeface="Arial Narrow" panose="020B0606020202030204" pitchFamily="34" charset="0"/>
                <a:ea typeface="Microsoft JhengHei Light" panose="020B0304030504040204" pitchFamily="34" charset="-120"/>
              </a:rPr>
              <a:t>SGD</a:t>
            </a:r>
            <a:r>
              <a:rPr lang="el-GR" sz="1500" b="0" i="0" dirty="0">
                <a:effectLst/>
                <a:latin typeface="Arial Narrow" panose="020B0606020202030204" pitchFamily="34" charset="0"/>
                <a:ea typeface="Microsoft JhengHei Light" panose="020B0304030504040204" pitchFamily="34" charset="-120"/>
              </a:rPr>
              <a:t> (Stohastic Gradient Descent) και για σφάλμα το </a:t>
            </a:r>
            <a:r>
              <a:rPr lang="el-GR" sz="1500" b="0" i="1" dirty="0">
                <a:effectLst/>
                <a:latin typeface="Arial Narrow" panose="020B0606020202030204" pitchFamily="34" charset="0"/>
                <a:ea typeface="Microsoft JhengHei Light" panose="020B0304030504040204" pitchFamily="34" charset="-120"/>
              </a:rPr>
              <a:t>Μέσο Τετραγωνικό Σφάλμα</a:t>
            </a:r>
            <a:r>
              <a:rPr lang="el-GR" sz="1500" b="0" i="0" dirty="0">
                <a:effectLst/>
                <a:latin typeface="Arial Narrow" panose="020B0606020202030204" pitchFamily="34" charset="0"/>
                <a:ea typeface="Microsoft JhengHei Light" panose="020B0304030504040204" pitchFamily="34" charset="-120"/>
              </a:rPr>
              <a:t> ή αλλιώς </a:t>
            </a:r>
            <a:r>
              <a:rPr lang="el-GR" sz="1500" b="0" i="1" dirty="0">
                <a:effectLst/>
                <a:latin typeface="Arial Narrow" panose="020B0606020202030204" pitchFamily="34" charset="0"/>
                <a:ea typeface="Microsoft JhengHei Light" panose="020B0304030504040204" pitchFamily="34" charset="-120"/>
              </a:rPr>
              <a:t>L2 Loss</a:t>
            </a:r>
            <a:r>
              <a:rPr lang="el-GR" sz="1500" b="0" i="0" dirty="0">
                <a:effectLst/>
                <a:latin typeface="Arial Narrow" panose="020B0606020202030204" pitchFamily="34" charset="0"/>
                <a:ea typeface="Microsoft JhengHei Light" panose="020B0304030504040204" pitchFamily="34" charset="-120"/>
              </a:rPr>
              <a:t> (γιατί αυτό διδαχθήκαμε και στο μάθημα). Αυτό είναι το γενικό μοντέλο (ή μοντέλο πρότυπο) το οποίο θα αλλάζει κάθε φορά τις παραμέτρους του για την βελτιστοποίηση του Νευρωνικού μας Δικτύου!</a:t>
            </a:r>
            <a:endParaRPr lang="el-GR" sz="1500" dirty="0">
              <a:latin typeface="Arial Narrow" panose="020B0606020202030204" pitchFamily="34" charset="0"/>
              <a:ea typeface="Microsoft JhengHei Light" panose="020B0304030504040204" pitchFamily="34" charset="-120"/>
            </a:endParaRPr>
          </a:p>
        </p:txBody>
      </p:sp>
      <p:sp>
        <p:nvSpPr>
          <p:cNvPr id="4" name="TextBox 3">
            <a:extLst>
              <a:ext uri="{FF2B5EF4-FFF2-40B4-BE49-F238E27FC236}">
                <a16:creationId xmlns:a16="http://schemas.microsoft.com/office/drawing/2014/main" id="{9649C28B-9B56-2BBE-8D63-B69B08B18915}"/>
              </a:ext>
            </a:extLst>
          </p:cNvPr>
          <p:cNvSpPr txBox="1"/>
          <p:nvPr/>
        </p:nvSpPr>
        <p:spPr>
          <a:xfrm>
            <a:off x="3503110" y="754715"/>
            <a:ext cx="5688844" cy="369332"/>
          </a:xfrm>
          <a:prstGeom prst="rect">
            <a:avLst/>
          </a:prstGeom>
          <a:noFill/>
        </p:spPr>
        <p:txBody>
          <a:bodyPr wrap="square" rtlCol="0">
            <a:spAutoFit/>
          </a:bodyPr>
          <a:lstStyle/>
          <a:p>
            <a:r>
              <a:rPr lang="el-GR" dirty="0"/>
              <a:t>(περιγραφή του πρότυπου ΝΝ &amp; κώδικας πρότυπου ΝΝ)</a:t>
            </a:r>
          </a:p>
        </p:txBody>
      </p:sp>
      <p:pic>
        <p:nvPicPr>
          <p:cNvPr id="6" name="Εικόνα 5" descr="Εικόνα που περιέχει κείμενο&#10;&#10;Περιγραφή που δημιουργήθηκε αυτόματα">
            <a:extLst>
              <a:ext uri="{FF2B5EF4-FFF2-40B4-BE49-F238E27FC236}">
                <a16:creationId xmlns:a16="http://schemas.microsoft.com/office/drawing/2014/main" id="{C97853DE-6BD9-4A62-18C9-35C5DEE337AC}"/>
              </a:ext>
            </a:extLst>
          </p:cNvPr>
          <p:cNvPicPr>
            <a:picLocks noChangeAspect="1"/>
          </p:cNvPicPr>
          <p:nvPr/>
        </p:nvPicPr>
        <p:blipFill>
          <a:blip r:embed="rId2"/>
          <a:stretch>
            <a:fillRect/>
          </a:stretch>
        </p:blipFill>
        <p:spPr>
          <a:xfrm>
            <a:off x="6347532" y="1382228"/>
            <a:ext cx="5033641" cy="5132813"/>
          </a:xfrm>
          <a:prstGeom prst="rect">
            <a:avLst/>
          </a:prstGeom>
        </p:spPr>
      </p:pic>
    </p:spTree>
    <p:extLst>
      <p:ext uri="{BB962C8B-B14F-4D97-AF65-F5344CB8AC3E}">
        <p14:creationId xmlns:p14="http://schemas.microsoft.com/office/powerpoint/2010/main" val="201062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535EAF6-BD27-86F2-5B6B-6B8329E0BA82}"/>
              </a:ext>
            </a:extLst>
          </p:cNvPr>
          <p:cNvSpPr>
            <a:spLocks noGrp="1"/>
          </p:cNvSpPr>
          <p:nvPr>
            <p:ph type="title"/>
          </p:nvPr>
        </p:nvSpPr>
        <p:spPr>
          <a:xfrm>
            <a:off x="1952664" y="210145"/>
            <a:ext cx="8286672" cy="650989"/>
          </a:xfrm>
        </p:spPr>
        <p:txBody>
          <a:bodyPr/>
          <a:lstStyle/>
          <a:p>
            <a:r>
              <a:rPr lang="el-GR" b="1" dirty="0"/>
              <a:t>1</a:t>
            </a:r>
            <a:r>
              <a:rPr lang="el-GR" b="1" baseline="30000" dirty="0"/>
              <a:t>η</a:t>
            </a:r>
            <a:r>
              <a:rPr lang="el-GR" b="1" dirty="0"/>
              <a:t> εργασια</a:t>
            </a:r>
            <a:r>
              <a:rPr lang="en-US" b="1" dirty="0"/>
              <a:t>/Multilayer perceptron</a:t>
            </a:r>
            <a:r>
              <a:rPr lang="el-GR" b="1" dirty="0"/>
              <a:t> (</a:t>
            </a:r>
            <a:r>
              <a:rPr lang="en-US" b="1" dirty="0"/>
              <a:t>mlp</a:t>
            </a:r>
            <a:r>
              <a:rPr lang="el-GR" b="1" dirty="0"/>
              <a:t>)</a:t>
            </a:r>
            <a:endParaRPr lang="el-GR" dirty="0"/>
          </a:p>
        </p:txBody>
      </p:sp>
      <p:sp>
        <p:nvSpPr>
          <p:cNvPr id="3" name="TextBox 2">
            <a:extLst>
              <a:ext uri="{FF2B5EF4-FFF2-40B4-BE49-F238E27FC236}">
                <a16:creationId xmlns:a16="http://schemas.microsoft.com/office/drawing/2014/main" id="{7A54088D-9061-5F01-D7C7-018993233F8E}"/>
              </a:ext>
            </a:extLst>
          </p:cNvPr>
          <p:cNvSpPr txBox="1"/>
          <p:nvPr/>
        </p:nvSpPr>
        <p:spPr>
          <a:xfrm>
            <a:off x="2984376" y="745725"/>
            <a:ext cx="6223247" cy="369332"/>
          </a:xfrm>
          <a:prstGeom prst="rect">
            <a:avLst/>
          </a:prstGeom>
          <a:noFill/>
        </p:spPr>
        <p:txBody>
          <a:bodyPr wrap="square" rtlCol="0">
            <a:spAutoFit/>
          </a:bodyPr>
          <a:lstStyle/>
          <a:p>
            <a:r>
              <a:rPr lang="el-GR" dirty="0"/>
              <a:t>(αποτελέσματα μετά από διάφορα πειράματα &amp; βέλτιστο ΝΝ)</a:t>
            </a:r>
          </a:p>
        </p:txBody>
      </p:sp>
      <p:sp>
        <p:nvSpPr>
          <p:cNvPr id="4" name="TextBox 3">
            <a:extLst>
              <a:ext uri="{FF2B5EF4-FFF2-40B4-BE49-F238E27FC236}">
                <a16:creationId xmlns:a16="http://schemas.microsoft.com/office/drawing/2014/main" id="{D49868CD-3F0C-2CC0-466F-EEFE9F02090E}"/>
              </a:ext>
            </a:extLst>
          </p:cNvPr>
          <p:cNvSpPr txBox="1"/>
          <p:nvPr/>
        </p:nvSpPr>
        <p:spPr>
          <a:xfrm>
            <a:off x="1723747" y="1109099"/>
            <a:ext cx="8744505" cy="1200329"/>
          </a:xfrm>
          <a:prstGeom prst="rect">
            <a:avLst/>
          </a:prstGeom>
          <a:noFill/>
        </p:spPr>
        <p:txBody>
          <a:bodyPr wrap="square" rtlCol="0">
            <a:spAutoFit/>
          </a:bodyPr>
          <a:lstStyle/>
          <a:p>
            <a:pPr algn="just"/>
            <a:r>
              <a:rPr lang="el-GR" b="0" i="0" u="sng" dirty="0">
                <a:effectLst/>
                <a:latin typeface="Monotype Corsiva" panose="03010101010201010101" pitchFamily="66" charset="0"/>
              </a:rPr>
              <a:t>Τελικά Αποτελέσματα</a:t>
            </a:r>
            <a:r>
              <a:rPr lang="en-US" b="0" i="0" dirty="0">
                <a:effectLst/>
                <a:latin typeface="Monotype Corsiva" panose="03010101010201010101" pitchFamily="66" charset="0"/>
              </a:rPr>
              <a:t>: </a:t>
            </a:r>
            <a:r>
              <a:rPr lang="el-GR" b="0" i="0" dirty="0">
                <a:effectLst/>
                <a:latin typeface="Monotype Corsiva" panose="03010101010201010101" pitchFamily="66" charset="0"/>
              </a:rPr>
              <a:t>Από όλες τι δοκιμές που έκανα κατάλαβα πως οι καλύτεροι παράμετροι για το νευρωνικό μου δίκτυο είναι:</a:t>
            </a:r>
            <a:r>
              <a:rPr lang="en-US" b="0" i="0" dirty="0">
                <a:effectLst/>
                <a:latin typeface="Monotype Corsiva" panose="03010101010201010101" pitchFamily="66" charset="0"/>
              </a:rPr>
              <a:t> </a:t>
            </a:r>
            <a:r>
              <a:rPr lang="el-GR" b="0" i="0" dirty="0">
                <a:effectLst/>
                <a:latin typeface="Monotype Corsiva" panose="03010101010201010101" pitchFamily="66" charset="0"/>
              </a:rPr>
              <a:t>α)τα ίδια </a:t>
            </a:r>
            <a:r>
              <a:rPr lang="el-GR" b="0" i="1" dirty="0">
                <a:effectLst/>
                <a:latin typeface="Monotype Corsiva" panose="03010101010201010101" pitchFamily="66" charset="0"/>
              </a:rPr>
              <a:t>hidden layers</a:t>
            </a:r>
            <a:r>
              <a:rPr lang="el-GR" b="0" i="0" dirty="0">
                <a:effectLst/>
                <a:latin typeface="Monotype Corsiva" panose="03010101010201010101" pitchFamily="66" charset="0"/>
              </a:rPr>
              <a:t> του πρότυπου νευρωνικού δικτύου, το </a:t>
            </a:r>
            <a:r>
              <a:rPr lang="el-GR" b="1" i="0" dirty="0">
                <a:effectLst/>
                <a:latin typeface="Monotype Corsiva" panose="03010101010201010101" pitchFamily="66" charset="0"/>
              </a:rPr>
              <a:t>128 Batch Size</a:t>
            </a:r>
            <a:r>
              <a:rPr lang="el-GR" b="0" i="0" dirty="0">
                <a:effectLst/>
                <a:latin typeface="Monotype Corsiva" panose="03010101010201010101" pitchFamily="66" charset="0"/>
              </a:rPr>
              <a:t> (ως προς το accuracy ΚΑΙ ΟΧΙ ως προς τον χρόνο), η συνάρτηση ενεργοποίησης της </a:t>
            </a:r>
            <a:r>
              <a:rPr lang="el-GR" b="1" i="0" dirty="0">
                <a:effectLst/>
                <a:latin typeface="Monotype Corsiva" panose="03010101010201010101" pitchFamily="66" charset="0"/>
              </a:rPr>
              <a:t>ReLU</a:t>
            </a:r>
            <a:r>
              <a:rPr lang="el-GR" b="0" i="0" dirty="0">
                <a:effectLst/>
                <a:latin typeface="Monotype Corsiva" panose="03010101010201010101" pitchFamily="66" charset="0"/>
              </a:rPr>
              <a:t> για τα </a:t>
            </a:r>
            <a:r>
              <a:rPr lang="el-GR" b="0" i="1" dirty="0">
                <a:effectLst/>
                <a:latin typeface="Monotype Corsiva" panose="03010101010201010101" pitchFamily="66" charset="0"/>
              </a:rPr>
              <a:t>hidden layers</a:t>
            </a:r>
            <a:r>
              <a:rPr lang="el-GR" b="0" i="0" dirty="0">
                <a:effectLst/>
                <a:latin typeface="Monotype Corsiva" panose="03010101010201010101" pitchFamily="66" charset="0"/>
              </a:rPr>
              <a:t>, ο </a:t>
            </a:r>
            <a:r>
              <a:rPr lang="el-GR" b="1" i="0" dirty="0">
                <a:effectLst/>
                <a:latin typeface="Monotype Corsiva" panose="03010101010201010101" pitchFamily="66" charset="0"/>
              </a:rPr>
              <a:t>Adam</a:t>
            </a:r>
            <a:r>
              <a:rPr lang="el-GR" b="0" i="0" dirty="0">
                <a:effectLst/>
                <a:latin typeface="Monotype Corsiva" panose="03010101010201010101" pitchFamily="66" charset="0"/>
              </a:rPr>
              <a:t> ως </a:t>
            </a:r>
            <a:r>
              <a:rPr lang="el-GR" b="0" i="1" dirty="0">
                <a:effectLst/>
                <a:latin typeface="Monotype Corsiva" panose="03010101010201010101" pitchFamily="66" charset="0"/>
              </a:rPr>
              <a:t>Optimizer</a:t>
            </a:r>
            <a:r>
              <a:rPr lang="el-GR" b="0" i="0" dirty="0">
                <a:effectLst/>
                <a:latin typeface="Monotype Corsiva" panose="03010101010201010101" pitchFamily="66" charset="0"/>
              </a:rPr>
              <a:t> και το </a:t>
            </a:r>
            <a:r>
              <a:rPr lang="el-GR" b="1" i="0" dirty="0">
                <a:effectLst/>
                <a:latin typeface="Monotype Corsiva" panose="03010101010201010101" pitchFamily="66" charset="0"/>
              </a:rPr>
              <a:t>Categorical Crossentropy</a:t>
            </a:r>
            <a:r>
              <a:rPr lang="el-GR" b="0" i="0" dirty="0">
                <a:effectLst/>
                <a:latin typeface="Monotype Corsiva" panose="03010101010201010101" pitchFamily="66" charset="0"/>
              </a:rPr>
              <a:t> ως </a:t>
            </a:r>
            <a:r>
              <a:rPr lang="el-GR" b="0" i="1" dirty="0">
                <a:effectLst/>
                <a:latin typeface="Monotype Corsiva" panose="03010101010201010101" pitchFamily="66" charset="0"/>
              </a:rPr>
              <a:t>loss</a:t>
            </a:r>
            <a:r>
              <a:rPr lang="el-GR" b="0" i="0" dirty="0">
                <a:effectLst/>
                <a:latin typeface="Monotype Corsiva" panose="03010101010201010101" pitchFamily="66" charset="0"/>
              </a:rPr>
              <a:t>!</a:t>
            </a:r>
            <a:endParaRPr lang="el-GR" dirty="0">
              <a:latin typeface="Monotype Corsiva" panose="03010101010201010101" pitchFamily="66" charset="0"/>
            </a:endParaRPr>
          </a:p>
        </p:txBody>
      </p:sp>
      <p:pic>
        <p:nvPicPr>
          <p:cNvPr id="6" name="Εικόνα 5" descr="Εικόνα που περιέχει κείμενο&#10;&#10;Περιγραφή που δημιουργήθηκε αυτόματα">
            <a:extLst>
              <a:ext uri="{FF2B5EF4-FFF2-40B4-BE49-F238E27FC236}">
                <a16:creationId xmlns:a16="http://schemas.microsoft.com/office/drawing/2014/main" id="{1B742E69-0C5A-E93C-7F88-B4C47AEE54FC}"/>
              </a:ext>
            </a:extLst>
          </p:cNvPr>
          <p:cNvPicPr>
            <a:picLocks noChangeAspect="1"/>
          </p:cNvPicPr>
          <p:nvPr/>
        </p:nvPicPr>
        <p:blipFill>
          <a:blip r:embed="rId2"/>
          <a:stretch>
            <a:fillRect/>
          </a:stretch>
        </p:blipFill>
        <p:spPr>
          <a:xfrm>
            <a:off x="239822" y="2432538"/>
            <a:ext cx="5747270" cy="4267774"/>
          </a:xfrm>
          <a:prstGeom prst="rect">
            <a:avLst/>
          </a:prstGeom>
        </p:spPr>
      </p:pic>
      <p:pic>
        <p:nvPicPr>
          <p:cNvPr id="8" name="Εικόνα 7">
            <a:extLst>
              <a:ext uri="{FF2B5EF4-FFF2-40B4-BE49-F238E27FC236}">
                <a16:creationId xmlns:a16="http://schemas.microsoft.com/office/drawing/2014/main" id="{0BF92887-62C0-4FDF-C8FF-EE2BAC95F6B6}"/>
              </a:ext>
            </a:extLst>
          </p:cNvPr>
          <p:cNvPicPr>
            <a:picLocks noChangeAspect="1"/>
          </p:cNvPicPr>
          <p:nvPr/>
        </p:nvPicPr>
        <p:blipFill>
          <a:blip r:embed="rId3"/>
          <a:stretch>
            <a:fillRect/>
          </a:stretch>
        </p:blipFill>
        <p:spPr>
          <a:xfrm>
            <a:off x="6095999" y="2432538"/>
            <a:ext cx="2834937" cy="4259459"/>
          </a:xfrm>
          <a:prstGeom prst="rect">
            <a:avLst/>
          </a:prstGeom>
        </p:spPr>
      </p:pic>
      <p:pic>
        <p:nvPicPr>
          <p:cNvPr id="10" name="Εικόνα 9">
            <a:extLst>
              <a:ext uri="{FF2B5EF4-FFF2-40B4-BE49-F238E27FC236}">
                <a16:creationId xmlns:a16="http://schemas.microsoft.com/office/drawing/2014/main" id="{4F964232-5321-6ECF-A7CC-DB1DA66FCDB2}"/>
              </a:ext>
            </a:extLst>
          </p:cNvPr>
          <p:cNvPicPr>
            <a:picLocks noChangeAspect="1"/>
          </p:cNvPicPr>
          <p:nvPr/>
        </p:nvPicPr>
        <p:blipFill>
          <a:blip r:embed="rId4"/>
          <a:stretch>
            <a:fillRect/>
          </a:stretch>
        </p:blipFill>
        <p:spPr>
          <a:xfrm>
            <a:off x="9039843" y="2432538"/>
            <a:ext cx="3075702" cy="1775478"/>
          </a:xfrm>
          <a:prstGeom prst="rect">
            <a:avLst/>
          </a:prstGeom>
        </p:spPr>
      </p:pic>
      <p:sp>
        <p:nvSpPr>
          <p:cNvPr id="11" name="TextBox 10">
            <a:extLst>
              <a:ext uri="{FF2B5EF4-FFF2-40B4-BE49-F238E27FC236}">
                <a16:creationId xmlns:a16="http://schemas.microsoft.com/office/drawing/2014/main" id="{644131D8-D911-BAB8-71A5-72D33E9FBE78}"/>
              </a:ext>
            </a:extLst>
          </p:cNvPr>
          <p:cNvSpPr txBox="1"/>
          <p:nvPr/>
        </p:nvSpPr>
        <p:spPr>
          <a:xfrm>
            <a:off x="9039843" y="4339531"/>
            <a:ext cx="2166151" cy="1754326"/>
          </a:xfrm>
          <a:prstGeom prst="rect">
            <a:avLst/>
          </a:prstGeom>
          <a:noFill/>
        </p:spPr>
        <p:txBody>
          <a:bodyPr wrap="square" rtlCol="0">
            <a:spAutoFit/>
          </a:bodyPr>
          <a:lstStyle/>
          <a:p>
            <a:pPr algn="ctr"/>
            <a:r>
              <a:rPr lang="el-GR" dirty="0">
                <a:latin typeface="Bahnschrift Light Condensed" panose="020B0502040204020203" pitchFamily="34" charset="0"/>
              </a:rPr>
              <a:t>Σύμφωνα με τις εικόνες παρατηρούμε την ακρίβεια που πιάνει το βέλτιστο μοντέλο μας στο σύνολο δεδομένων της </a:t>
            </a:r>
            <a:r>
              <a:rPr lang="en-US" dirty="0">
                <a:latin typeface="Bahnschrift Light Condensed" panose="020B0502040204020203" pitchFamily="34" charset="0"/>
              </a:rPr>
              <a:t>MNIST!</a:t>
            </a:r>
            <a:endParaRPr lang="el-GR" dirty="0">
              <a:latin typeface="Bahnschrift Light Condensed" panose="020B0502040204020203" pitchFamily="34" charset="0"/>
            </a:endParaRPr>
          </a:p>
        </p:txBody>
      </p:sp>
    </p:spTree>
    <p:extLst>
      <p:ext uri="{BB962C8B-B14F-4D97-AF65-F5344CB8AC3E}">
        <p14:creationId xmlns:p14="http://schemas.microsoft.com/office/powerpoint/2010/main" val="340518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2367949-9F1B-DCA8-1D81-75C570E8EF0C}"/>
              </a:ext>
            </a:extLst>
          </p:cNvPr>
          <p:cNvSpPr>
            <a:spLocks noGrp="1"/>
          </p:cNvSpPr>
          <p:nvPr>
            <p:ph type="title"/>
          </p:nvPr>
        </p:nvSpPr>
        <p:spPr>
          <a:xfrm>
            <a:off x="1704089" y="174634"/>
            <a:ext cx="8783822" cy="748643"/>
          </a:xfrm>
        </p:spPr>
        <p:txBody>
          <a:bodyPr/>
          <a:lstStyle/>
          <a:p>
            <a:r>
              <a:rPr lang="en-US" b="1" dirty="0"/>
              <a:t>2</a:t>
            </a:r>
            <a:r>
              <a:rPr lang="el-GR" b="1" baseline="30000" dirty="0"/>
              <a:t>η</a:t>
            </a:r>
            <a:r>
              <a:rPr lang="el-GR" b="1" dirty="0"/>
              <a:t> εργασια</a:t>
            </a:r>
            <a:r>
              <a:rPr lang="en-US" b="1" dirty="0"/>
              <a:t>/Support Vector machine (svm)</a:t>
            </a:r>
            <a:endParaRPr lang="el-GR" dirty="0"/>
          </a:p>
        </p:txBody>
      </p:sp>
      <p:sp>
        <p:nvSpPr>
          <p:cNvPr id="3" name="TextBox 2">
            <a:extLst>
              <a:ext uri="{FF2B5EF4-FFF2-40B4-BE49-F238E27FC236}">
                <a16:creationId xmlns:a16="http://schemas.microsoft.com/office/drawing/2014/main" id="{B2200127-A087-E8CF-63D0-6AF0F8AD37DC}"/>
              </a:ext>
            </a:extLst>
          </p:cNvPr>
          <p:cNvSpPr txBox="1"/>
          <p:nvPr/>
        </p:nvSpPr>
        <p:spPr>
          <a:xfrm>
            <a:off x="3614691" y="732407"/>
            <a:ext cx="4962617" cy="381740"/>
          </a:xfrm>
          <a:prstGeom prst="rect">
            <a:avLst/>
          </a:prstGeom>
          <a:noFill/>
        </p:spPr>
        <p:txBody>
          <a:bodyPr wrap="square" rtlCol="0">
            <a:spAutoFit/>
          </a:bodyPr>
          <a:lstStyle/>
          <a:p>
            <a:r>
              <a:rPr lang="en-US" dirty="0"/>
              <a:t>(</a:t>
            </a:r>
            <a:r>
              <a:rPr lang="el-GR" dirty="0"/>
              <a:t>περιγραφή του </a:t>
            </a:r>
            <a:r>
              <a:rPr lang="en-US" dirty="0"/>
              <a:t>SVM, </a:t>
            </a:r>
            <a:r>
              <a:rPr lang="el-GR" dirty="0"/>
              <a:t>κώδικας &amp; αποτελέσματα</a:t>
            </a:r>
            <a:r>
              <a:rPr lang="en-US" dirty="0"/>
              <a:t>)</a:t>
            </a:r>
            <a:endParaRPr lang="el-GR" dirty="0"/>
          </a:p>
        </p:txBody>
      </p:sp>
      <p:sp>
        <p:nvSpPr>
          <p:cNvPr id="4" name="TextBox 3">
            <a:extLst>
              <a:ext uri="{FF2B5EF4-FFF2-40B4-BE49-F238E27FC236}">
                <a16:creationId xmlns:a16="http://schemas.microsoft.com/office/drawing/2014/main" id="{683D0D11-C0A4-15E4-CFCA-F4C5EEB20DF7}"/>
              </a:ext>
            </a:extLst>
          </p:cNvPr>
          <p:cNvSpPr txBox="1"/>
          <p:nvPr/>
        </p:nvSpPr>
        <p:spPr>
          <a:xfrm>
            <a:off x="1186542" y="1118625"/>
            <a:ext cx="9818916" cy="3108543"/>
          </a:xfrm>
          <a:prstGeom prst="rect">
            <a:avLst/>
          </a:prstGeom>
          <a:noFill/>
        </p:spPr>
        <p:txBody>
          <a:bodyPr wrap="square" rtlCol="0">
            <a:spAutoFit/>
          </a:bodyPr>
          <a:lstStyle/>
          <a:p>
            <a:pPr algn="just"/>
            <a:r>
              <a:rPr lang="el-GR" sz="1400" b="0" i="0" u="sng" dirty="0">
                <a:effectLst/>
                <a:latin typeface="Arial Narrow" panose="020B0606020202030204" pitchFamily="34" charset="0"/>
                <a:ea typeface="Microsoft JhengHei Light" panose="020B0304030504040204" pitchFamily="34" charset="-120"/>
              </a:rPr>
              <a:t>Σύντομη Περιγραφή</a:t>
            </a:r>
            <a:r>
              <a:rPr lang="en-US" sz="1400" b="0" i="0" dirty="0">
                <a:effectLst/>
                <a:latin typeface="Arial Narrow" panose="020B0606020202030204" pitchFamily="34" charset="0"/>
                <a:ea typeface="Microsoft JhengHei Light" panose="020B0304030504040204" pitchFamily="34" charset="-120"/>
              </a:rPr>
              <a:t>: </a:t>
            </a:r>
            <a:r>
              <a:rPr lang="el-GR" sz="1400" b="0" i="0" dirty="0">
                <a:effectLst/>
                <a:latin typeface="Arial Narrow" panose="020B0606020202030204" pitchFamily="34" charset="0"/>
                <a:ea typeface="Microsoft JhengHei Light" panose="020B0304030504040204" pitchFamily="34" charset="-120"/>
              </a:rPr>
              <a:t>Ο</a:t>
            </a:r>
            <a:r>
              <a:rPr lang="el-GR" sz="1400" b="0" i="0" dirty="0">
                <a:effectLst/>
                <a:latin typeface="Arial Narrow" panose="020B0606020202030204" pitchFamily="34" charset="0"/>
              </a:rPr>
              <a:t>ι </a:t>
            </a:r>
            <a:r>
              <a:rPr lang="el-GR" sz="1400" b="0" i="1" dirty="0">
                <a:effectLst/>
                <a:latin typeface="Arial Narrow" panose="020B0606020202030204" pitchFamily="34" charset="0"/>
              </a:rPr>
              <a:t>Μηχανές Διανυσμάτων Υποστήριξης</a:t>
            </a:r>
            <a:r>
              <a:rPr lang="el-GR" sz="1400" b="0" i="0" dirty="0">
                <a:effectLst/>
                <a:latin typeface="Arial Narrow" panose="020B0606020202030204" pitchFamily="34" charset="0"/>
              </a:rPr>
              <a:t> (</a:t>
            </a:r>
            <a:r>
              <a:rPr lang="el-GR" sz="1400" b="1" i="0" dirty="0">
                <a:effectLst/>
                <a:latin typeface="Arial Narrow" panose="020B0606020202030204" pitchFamily="34" charset="0"/>
              </a:rPr>
              <a:t>SVM</a:t>
            </a:r>
            <a:r>
              <a:rPr lang="en-US" sz="1400" b="1" i="0" dirty="0">
                <a:effectLst/>
                <a:latin typeface="Arial Narrow" panose="020B0606020202030204" pitchFamily="34" charset="0"/>
              </a:rPr>
              <a:t>s</a:t>
            </a:r>
            <a:r>
              <a:rPr lang="el-GR" sz="1400" b="0" i="0" dirty="0">
                <a:effectLst/>
                <a:latin typeface="Arial Narrow" panose="020B0606020202030204" pitchFamily="34" charset="0"/>
              </a:rPr>
              <a:t>) θεωρούνται μια προσέγγιση ταξινόμησης, αλλά μπορούν να χρησιμοποιηθούν τόσο σε προβλήματα ταξινόμησης όσο και σε προβλήματα παλινδρόμησης. Μπορούν εύκολα να χειριστούν πολλαπλές συνεχείς και κατηγορικές μεταβλητές. Επίσης, το </a:t>
            </a:r>
            <a:r>
              <a:rPr lang="el-GR" sz="1400" b="0" i="1" dirty="0">
                <a:effectLst/>
                <a:latin typeface="Arial Narrow" panose="020B0606020202030204" pitchFamily="34" charset="0"/>
              </a:rPr>
              <a:t>SVM</a:t>
            </a:r>
            <a:r>
              <a:rPr lang="el-GR" sz="1400" b="0" i="0" dirty="0">
                <a:effectLst/>
                <a:latin typeface="Arial Narrow" panose="020B0606020202030204" pitchFamily="34" charset="0"/>
              </a:rPr>
              <a:t> κατασκευάζει ένα υπερεπίπεδο σε πολυδιάστατο χώρο για να διαχωρίσει διαφορετικές κλάσεις. Μάλιστα, δημιουργεί το βέλτιστο υπερεπίπεδο με επαναληπτικό τρόπο, ο οποίος χρησιμοποιείται για την ελαχιστοποίηση ενός σφάλματος. Η βασική ιδέα του </a:t>
            </a:r>
            <a:r>
              <a:rPr lang="el-GR" sz="1400" b="0" i="1" dirty="0">
                <a:effectLst/>
                <a:latin typeface="Arial Narrow" panose="020B0606020202030204" pitchFamily="34" charset="0"/>
              </a:rPr>
              <a:t>SVM</a:t>
            </a:r>
            <a:r>
              <a:rPr lang="el-GR" sz="1400" b="0" i="0" dirty="0">
                <a:effectLst/>
                <a:latin typeface="Arial Narrow" panose="020B0606020202030204" pitchFamily="34" charset="0"/>
              </a:rPr>
              <a:t> είναι να βρει ένα μέγιστο </a:t>
            </a:r>
            <a:r>
              <a:rPr lang="el-GR" sz="1400" b="0" i="1" dirty="0">
                <a:effectLst/>
                <a:latin typeface="Arial Narrow" panose="020B0606020202030204" pitchFamily="34" charset="0"/>
              </a:rPr>
              <a:t>Margin</a:t>
            </a:r>
            <a:r>
              <a:rPr lang="el-GR" sz="1400" b="0" i="0" dirty="0">
                <a:effectLst/>
                <a:latin typeface="Arial Narrow" panose="020B0606020202030204" pitchFamily="34" charset="0"/>
              </a:rPr>
              <a:t> που διαιρεί καλύτερα το σύνολο δεδομένων σε κλάσεις.</a:t>
            </a:r>
          </a:p>
          <a:p>
            <a:pPr algn="just"/>
            <a:endParaRPr lang="el-GR" sz="1400" dirty="0">
              <a:latin typeface="Arial Narrow" panose="020B0606020202030204" pitchFamily="34" charset="0"/>
            </a:endParaRPr>
          </a:p>
          <a:p>
            <a:pPr algn="l"/>
            <a:r>
              <a:rPr lang="el-GR" sz="1400" b="1" i="0" dirty="0">
                <a:effectLst/>
                <a:latin typeface="Arial Narrow" panose="020B0606020202030204" pitchFamily="34" charset="0"/>
              </a:rPr>
              <a:t>Διανύσματα υποστήριξης</a:t>
            </a:r>
            <a:r>
              <a:rPr lang="el-GR" sz="1400" b="0" i="0" dirty="0">
                <a:effectLst/>
                <a:latin typeface="Arial Narrow" panose="020B0606020202030204" pitchFamily="34" charset="0"/>
              </a:rPr>
              <a:t>(</a:t>
            </a:r>
            <a:r>
              <a:rPr lang="el-GR" sz="1400" b="0" i="1" dirty="0">
                <a:effectLst/>
                <a:latin typeface="Arial Narrow" panose="020B0606020202030204" pitchFamily="34" charset="0"/>
              </a:rPr>
              <a:t>Support Vectors</a:t>
            </a:r>
            <a:r>
              <a:rPr lang="el-GR" sz="1400" b="0" i="0" dirty="0">
                <a:effectLst/>
                <a:latin typeface="Arial Narrow" panose="020B0606020202030204" pitchFamily="34" charset="0"/>
              </a:rPr>
              <a:t>): Τα διανύσματα υποστήριξης είναι τα σημεία δεδομένων που βρίσκονται πιο κοντά στο υπερεπίπεδο. Αυτά τα σημεία θα καθορίσουν καλύτερα τη διαχωριστική γραμμή υπολογίζοντας τα περιθώρια. Επίσης, σχετίζονται περισσότερο με την κατασκευή του </a:t>
            </a:r>
            <a:r>
              <a:rPr lang="el-GR" sz="1400" b="0" i="1" dirty="0">
                <a:effectLst/>
                <a:latin typeface="Arial Narrow" panose="020B0606020202030204" pitchFamily="34" charset="0"/>
              </a:rPr>
              <a:t>Margin</a:t>
            </a:r>
            <a:r>
              <a:rPr lang="el-GR" sz="1400" b="0" i="0" dirty="0">
                <a:effectLst/>
                <a:latin typeface="Arial Narrow" panose="020B0606020202030204" pitchFamily="34" charset="0"/>
              </a:rPr>
              <a:t>.</a:t>
            </a:r>
          </a:p>
          <a:p>
            <a:pPr algn="l"/>
            <a:endParaRPr lang="el-GR" sz="1400" b="0" i="0" dirty="0">
              <a:effectLst/>
              <a:latin typeface="Arial Narrow" panose="020B0606020202030204" pitchFamily="34" charset="0"/>
            </a:endParaRPr>
          </a:p>
          <a:p>
            <a:pPr algn="l"/>
            <a:r>
              <a:rPr lang="el-GR" sz="1400" b="1" i="0" dirty="0">
                <a:effectLst/>
                <a:latin typeface="Arial Narrow" panose="020B0606020202030204" pitchFamily="34" charset="0"/>
              </a:rPr>
              <a:t>Περιθώριο</a:t>
            </a:r>
            <a:r>
              <a:rPr lang="el-GR" sz="1400" b="0" i="0" dirty="0">
                <a:effectLst/>
                <a:latin typeface="Arial Narrow" panose="020B0606020202030204" pitchFamily="34" charset="0"/>
              </a:rPr>
              <a:t>(</a:t>
            </a:r>
            <a:r>
              <a:rPr lang="el-GR" sz="1400" b="0" i="1" dirty="0">
                <a:effectLst/>
                <a:latin typeface="Arial Narrow" panose="020B0606020202030204" pitchFamily="34" charset="0"/>
              </a:rPr>
              <a:t>Margin</a:t>
            </a:r>
            <a:r>
              <a:rPr lang="el-GR" sz="1400" b="0" i="0" dirty="0">
                <a:effectLst/>
                <a:latin typeface="Arial Narrow" panose="020B0606020202030204" pitchFamily="34" charset="0"/>
              </a:rPr>
              <a:t>): Ένα περιθώριο είναι ένα κενό μεταξύ των δύο γραμμών στα πλησιέστερα σημεία κατηγορίας. Αυτό υπολογίζεται ως η κάθετη απόσταση από την ευθεία σε διανύσματα στήριξης ή στα πλησιέστερα σημεία. Εάν το περιθώριο είναι μεγαλύτερο μεταξύ των κατηγοριών τότε θεωρείται καλό περιθώριο ενώ ένα μικρότερο περιθώριο θεωρείται κακό.</a:t>
            </a:r>
          </a:p>
          <a:p>
            <a:pPr algn="just"/>
            <a:endParaRPr lang="el-GR" sz="1400" dirty="0">
              <a:latin typeface="Arial Narrow" panose="020B0606020202030204" pitchFamily="34" charset="0"/>
            </a:endParaRPr>
          </a:p>
        </p:txBody>
      </p:sp>
      <p:pic>
        <p:nvPicPr>
          <p:cNvPr id="6" name="Εικόνα 5" descr="Εικόνα που περιέχει κείμενο&#10;&#10;Περιγραφή που δημιουργήθηκε αυτόματα">
            <a:extLst>
              <a:ext uri="{FF2B5EF4-FFF2-40B4-BE49-F238E27FC236}">
                <a16:creationId xmlns:a16="http://schemas.microsoft.com/office/drawing/2014/main" id="{5B7C6D27-DBBE-DEB5-8477-CB76FB936110}"/>
              </a:ext>
            </a:extLst>
          </p:cNvPr>
          <p:cNvPicPr>
            <a:picLocks noChangeAspect="1"/>
          </p:cNvPicPr>
          <p:nvPr/>
        </p:nvPicPr>
        <p:blipFill>
          <a:blip r:embed="rId2"/>
          <a:stretch>
            <a:fillRect/>
          </a:stretch>
        </p:blipFill>
        <p:spPr>
          <a:xfrm>
            <a:off x="1275424" y="4005225"/>
            <a:ext cx="6320902" cy="1800771"/>
          </a:xfrm>
          <a:prstGeom prst="rect">
            <a:avLst/>
          </a:prstGeom>
        </p:spPr>
      </p:pic>
      <p:pic>
        <p:nvPicPr>
          <p:cNvPr id="8" name="Εικόνα 7">
            <a:extLst>
              <a:ext uri="{FF2B5EF4-FFF2-40B4-BE49-F238E27FC236}">
                <a16:creationId xmlns:a16="http://schemas.microsoft.com/office/drawing/2014/main" id="{85B21E0E-8725-D3D3-38F5-2DA6AAF402AF}"/>
              </a:ext>
            </a:extLst>
          </p:cNvPr>
          <p:cNvPicPr>
            <a:picLocks noChangeAspect="1"/>
          </p:cNvPicPr>
          <p:nvPr/>
        </p:nvPicPr>
        <p:blipFill>
          <a:blip r:embed="rId3"/>
          <a:stretch>
            <a:fillRect/>
          </a:stretch>
        </p:blipFill>
        <p:spPr>
          <a:xfrm>
            <a:off x="7702858" y="4005225"/>
            <a:ext cx="4077810" cy="2377748"/>
          </a:xfrm>
          <a:prstGeom prst="rect">
            <a:avLst/>
          </a:prstGeom>
        </p:spPr>
      </p:pic>
      <p:sp>
        <p:nvSpPr>
          <p:cNvPr id="9" name="TextBox 8">
            <a:extLst>
              <a:ext uri="{FF2B5EF4-FFF2-40B4-BE49-F238E27FC236}">
                <a16:creationId xmlns:a16="http://schemas.microsoft.com/office/drawing/2014/main" id="{98BA5D38-429E-49FA-4C61-3EC0E01B93D6}"/>
              </a:ext>
            </a:extLst>
          </p:cNvPr>
          <p:cNvSpPr txBox="1"/>
          <p:nvPr/>
        </p:nvSpPr>
        <p:spPr>
          <a:xfrm>
            <a:off x="1186542" y="5901491"/>
            <a:ext cx="6320901" cy="584775"/>
          </a:xfrm>
          <a:prstGeom prst="rect">
            <a:avLst/>
          </a:prstGeom>
          <a:noFill/>
        </p:spPr>
        <p:txBody>
          <a:bodyPr wrap="square" rtlCol="0">
            <a:spAutoFit/>
          </a:bodyPr>
          <a:lstStyle/>
          <a:p>
            <a:r>
              <a:rPr lang="el-GR" sz="1600" dirty="0">
                <a:latin typeface="Bahnschrift Light Condensed" panose="020B0502040204020203" pitchFamily="34" charset="0"/>
              </a:rPr>
              <a:t>Σύμφωνα με τις εικόνες παρατηρούμε την ακρίβεια που πιάνει το βέλτιστο μοντέλο μας στο σύνολο δεδομένων της </a:t>
            </a:r>
            <a:r>
              <a:rPr lang="en-US" sz="1600" dirty="0">
                <a:latin typeface="Bahnschrift Light Condensed" panose="020B0502040204020203" pitchFamily="34" charset="0"/>
              </a:rPr>
              <a:t>MNIST!</a:t>
            </a:r>
            <a:endParaRPr lang="el-GR" sz="1600" dirty="0">
              <a:latin typeface="Bahnschrift Light Condensed" panose="020B0502040204020203" pitchFamily="34" charset="0"/>
            </a:endParaRPr>
          </a:p>
        </p:txBody>
      </p:sp>
    </p:spTree>
    <p:extLst>
      <p:ext uri="{BB962C8B-B14F-4D97-AF65-F5344CB8AC3E}">
        <p14:creationId xmlns:p14="http://schemas.microsoft.com/office/powerpoint/2010/main" val="357654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5CEFB8-ABD5-970E-EF96-2DBFDEF79176}"/>
              </a:ext>
            </a:extLst>
          </p:cNvPr>
          <p:cNvSpPr>
            <a:spLocks noGrp="1"/>
          </p:cNvSpPr>
          <p:nvPr>
            <p:ph type="title"/>
          </p:nvPr>
        </p:nvSpPr>
        <p:spPr>
          <a:xfrm>
            <a:off x="1813580" y="174633"/>
            <a:ext cx="8564838" cy="633234"/>
          </a:xfrm>
        </p:spPr>
        <p:txBody>
          <a:bodyPr>
            <a:noAutofit/>
          </a:bodyPr>
          <a:lstStyle/>
          <a:p>
            <a:r>
              <a:rPr lang="en-US" b="1" dirty="0"/>
              <a:t>3</a:t>
            </a:r>
            <a:r>
              <a:rPr lang="el-GR" b="1" baseline="30000" dirty="0"/>
              <a:t>η</a:t>
            </a:r>
            <a:r>
              <a:rPr lang="el-GR" b="1" dirty="0"/>
              <a:t> εργασια</a:t>
            </a:r>
            <a:r>
              <a:rPr lang="en-US" b="1" dirty="0"/>
              <a:t>/radial basis function nn (rbf)</a:t>
            </a:r>
            <a:endParaRPr lang="el-GR" dirty="0"/>
          </a:p>
        </p:txBody>
      </p:sp>
      <p:sp>
        <p:nvSpPr>
          <p:cNvPr id="3" name="TextBox 2">
            <a:extLst>
              <a:ext uri="{FF2B5EF4-FFF2-40B4-BE49-F238E27FC236}">
                <a16:creationId xmlns:a16="http://schemas.microsoft.com/office/drawing/2014/main" id="{B4AE45BC-C16F-F3E1-8669-920C61DA00A8}"/>
              </a:ext>
            </a:extLst>
          </p:cNvPr>
          <p:cNvSpPr txBox="1"/>
          <p:nvPr/>
        </p:nvSpPr>
        <p:spPr>
          <a:xfrm>
            <a:off x="3681273" y="701335"/>
            <a:ext cx="4829452" cy="369332"/>
          </a:xfrm>
          <a:prstGeom prst="rect">
            <a:avLst/>
          </a:prstGeom>
          <a:noFill/>
        </p:spPr>
        <p:txBody>
          <a:bodyPr wrap="square" rtlCol="0">
            <a:spAutoFit/>
          </a:bodyPr>
          <a:lstStyle/>
          <a:p>
            <a:r>
              <a:rPr lang="en-US" dirty="0"/>
              <a:t>(</a:t>
            </a:r>
            <a:r>
              <a:rPr lang="el-GR" dirty="0"/>
              <a:t>περιγραφή του</a:t>
            </a:r>
            <a:r>
              <a:rPr lang="en-US" dirty="0"/>
              <a:t> RBF, </a:t>
            </a:r>
            <a:r>
              <a:rPr lang="el-GR" dirty="0"/>
              <a:t>κώδικας &amp; αποτελέσματα</a:t>
            </a:r>
            <a:r>
              <a:rPr lang="en-US" dirty="0"/>
              <a:t>)</a:t>
            </a:r>
            <a:endParaRPr lang="el-GR" dirty="0"/>
          </a:p>
        </p:txBody>
      </p:sp>
      <p:sp>
        <p:nvSpPr>
          <p:cNvPr id="4" name="TextBox 3">
            <a:extLst>
              <a:ext uri="{FF2B5EF4-FFF2-40B4-BE49-F238E27FC236}">
                <a16:creationId xmlns:a16="http://schemas.microsoft.com/office/drawing/2014/main" id="{32FF9FBA-9A6E-1986-7B89-1482DA6CD3CC}"/>
              </a:ext>
            </a:extLst>
          </p:cNvPr>
          <p:cNvSpPr txBox="1"/>
          <p:nvPr/>
        </p:nvSpPr>
        <p:spPr>
          <a:xfrm>
            <a:off x="800468" y="1031625"/>
            <a:ext cx="10767136" cy="1754326"/>
          </a:xfrm>
          <a:prstGeom prst="rect">
            <a:avLst/>
          </a:prstGeom>
          <a:noFill/>
        </p:spPr>
        <p:txBody>
          <a:bodyPr wrap="square" rtlCol="0">
            <a:spAutoFit/>
          </a:bodyPr>
          <a:lstStyle/>
          <a:p>
            <a:pPr algn="just"/>
            <a:r>
              <a:rPr lang="el-GR" sz="1200" b="0" i="0" u="sng" dirty="0">
                <a:effectLst/>
                <a:latin typeface="Arial Narrow" panose="020B0606020202030204" pitchFamily="34" charset="0"/>
                <a:ea typeface="Microsoft JhengHei Light" panose="020B0304030504040204" pitchFamily="34" charset="-120"/>
              </a:rPr>
              <a:t>Σύντομη Περιγραφή</a:t>
            </a:r>
            <a:r>
              <a:rPr lang="en-US" sz="1200" b="0" i="0" dirty="0">
                <a:effectLst/>
                <a:latin typeface="Arial Narrow" panose="020B0606020202030204" pitchFamily="34" charset="0"/>
                <a:ea typeface="Microsoft JhengHei Light" panose="020B0304030504040204" pitchFamily="34" charset="-120"/>
              </a:rPr>
              <a:t>:</a:t>
            </a:r>
            <a:r>
              <a:rPr lang="el-GR" sz="1200" b="0" i="0" dirty="0">
                <a:effectLst/>
                <a:latin typeface="Arial Narrow" panose="020B0606020202030204" pitchFamily="34" charset="0"/>
                <a:ea typeface="Microsoft JhengHei Light" panose="020B0304030504040204" pitchFamily="34" charset="-120"/>
              </a:rPr>
              <a:t> </a:t>
            </a:r>
            <a:r>
              <a:rPr lang="el-GR" sz="1200" b="0" i="0" dirty="0">
                <a:effectLst/>
                <a:latin typeface="Arial Narrow" panose="020B0606020202030204" pitchFamily="34" charset="0"/>
              </a:rPr>
              <a:t>Ένα σύνηθες </a:t>
            </a:r>
            <a:r>
              <a:rPr lang="el-GR" sz="1200" b="0" i="1" dirty="0">
                <a:effectLst/>
                <a:latin typeface="Arial Narrow" panose="020B0606020202030204" pitchFamily="34" charset="0"/>
              </a:rPr>
              <a:t>Νευρωνικό Δίκτυο Συνάρτησης Ακτινικής Βάσης</a:t>
            </a:r>
            <a:r>
              <a:rPr lang="el-GR" sz="1200" b="0" i="0" dirty="0">
                <a:effectLst/>
                <a:latin typeface="Arial Narrow" panose="020B0606020202030204" pitchFamily="34" charset="0"/>
              </a:rPr>
              <a:t> (ή αλλιώς </a:t>
            </a:r>
            <a:r>
              <a:rPr lang="el-GR" sz="1200" b="1" i="0" dirty="0">
                <a:effectLst/>
                <a:latin typeface="Arial Narrow" panose="020B0606020202030204" pitchFamily="34" charset="0"/>
              </a:rPr>
              <a:t>Radial Basis Function Neural Network</a:t>
            </a:r>
            <a:r>
              <a:rPr lang="el-GR" sz="1200" b="0" i="0" dirty="0">
                <a:effectLst/>
                <a:latin typeface="Arial Narrow" panose="020B0606020202030204" pitchFamily="34" charset="0"/>
              </a:rPr>
              <a:t>) αποτελείται από μία αρχιτεκτονική 3 επιπέδων νευρώνων. Στο 1ο επίπεδο βρίσκονται οι νευρώνες εισόδου, οι οποίοι συνδέονται πλήρως με το 2o στρώμα που αποτελείται από νευρώνες με συνάρτηση ενεργοποίησης κάποια συνάρτηση ακτινικής βάσης (για αυτό και ονομάζεται έτσι το δίκτυο). Ακόμα, οι έξοδοι του μεσαίου στρώματος προωθούνται στο τελευταίο στρώμα, αυτό της εξόδου, το οποίο για προβλήματα κατηγοριοποίησης αποτελείται από </a:t>
            </a:r>
            <a:r>
              <a:rPr lang="el-GR" sz="1200" b="1" i="0" dirty="0">
                <a:effectLst/>
                <a:latin typeface="Arial Narrow" panose="020B0606020202030204" pitchFamily="34" charset="0"/>
              </a:rPr>
              <a:t>Κ </a:t>
            </a:r>
            <a:r>
              <a:rPr lang="el-GR" sz="1200" i="0" dirty="0">
                <a:effectLst/>
                <a:latin typeface="Arial Narrow" panose="020B0606020202030204" pitchFamily="34" charset="0"/>
              </a:rPr>
              <a:t>νευρώνες</a:t>
            </a:r>
            <a:r>
              <a:rPr lang="el-GR" sz="1200" b="0" i="0" dirty="0">
                <a:effectLst/>
                <a:latin typeface="Arial Narrow" panose="020B0606020202030204" pitchFamily="34" charset="0"/>
              </a:rPr>
              <a:t>, όπου </a:t>
            </a:r>
            <a:r>
              <a:rPr lang="el-GR" sz="1200" b="1" dirty="0">
                <a:effectLst/>
                <a:latin typeface="Arial Narrow" panose="020B0606020202030204" pitchFamily="34" charset="0"/>
              </a:rPr>
              <a:t>Κ</a:t>
            </a:r>
            <a:r>
              <a:rPr lang="el-GR" sz="1200" b="0" i="0" dirty="0">
                <a:effectLst/>
                <a:latin typeface="Arial Narrow" panose="020B0606020202030204" pitchFamily="34" charset="0"/>
              </a:rPr>
              <a:t> ο αριθμός των πιθανών κλάσεων για ένα δείγμα. Ο βασικός στόχος του δικτύου είναι η δημιουργία συστάδων γύρω από κάποια κέντρα, οι οποίες θα περιέχουν το σύνολο των δειγμάτων που θεωρεί το δίκτυο πως ανήκουν στην ίδια κλάση. Έτσι όταν καλείται να κατηγοριοποιήσει κάποιο νέο δείγμα υπολογίζει την απόσταση του από το κέντρο κάθε συστάδας και παράγει το ανάλογο αποτέλεσμα. Μάλιστα, για το μεσαίο στρώμα, το οποίο είναι και υπεύθυνο για την δημιουργία συστάδων και τον υπολογισμό των αποστάσεων κάθε δείγματος από τα κέντρα τους, απαιτείται το κέντρο καθώς και η διασπορά για κάθε νευρώνα του. Για να βρεθούν τα κέντρα μπορεί να γίνει τυχαία επιλογή από τα δείγματα εκπαίδευσης ή χρήση κάποιας μεθόδου ομαδοποίησης, όπως αυτή των </a:t>
            </a:r>
            <a:r>
              <a:rPr lang="el-GR" sz="1200" b="0" i="1" dirty="0">
                <a:effectLst/>
                <a:latin typeface="Arial Narrow" panose="020B0606020202030204" pitchFamily="34" charset="0"/>
              </a:rPr>
              <a:t>Κ-Μέσων</a:t>
            </a:r>
            <a:r>
              <a:rPr lang="el-GR" sz="1200" b="0" i="0" dirty="0">
                <a:effectLst/>
                <a:latin typeface="Arial Narrow" panose="020B0606020202030204" pitchFamily="34" charset="0"/>
              </a:rPr>
              <a:t> (</a:t>
            </a:r>
            <a:r>
              <a:rPr lang="el-GR" sz="1200" b="1" i="0" dirty="0">
                <a:effectLst/>
                <a:latin typeface="Arial Narrow" panose="020B0606020202030204" pitchFamily="34" charset="0"/>
              </a:rPr>
              <a:t>K-Means</a:t>
            </a:r>
            <a:r>
              <a:rPr lang="el-GR" sz="1200" b="0" i="0" dirty="0">
                <a:effectLst/>
                <a:latin typeface="Arial Narrow" panose="020B0606020202030204" pitchFamily="34" charset="0"/>
              </a:rPr>
              <a:t>). Τέλος, για την διασπορά κάθε συστάδας γίνεται χρήση της μέγιστης απόστασης ανάμεσα σε δύο διαφορετικά κέντρα από αυτά που έχουν επιλεγεί στο προηγούμενο βήμα</a:t>
            </a:r>
            <a:r>
              <a:rPr lang="en-US" sz="1200" b="0" i="0" dirty="0">
                <a:effectLst/>
                <a:latin typeface="Arial Narrow" panose="020B0606020202030204" pitchFamily="34" charset="0"/>
              </a:rPr>
              <a:t>.</a:t>
            </a:r>
            <a:endParaRPr lang="el-GR" sz="1200" dirty="0">
              <a:latin typeface="Arial Narrow" panose="020B0606020202030204" pitchFamily="34" charset="0"/>
            </a:endParaRPr>
          </a:p>
        </p:txBody>
      </p:sp>
      <p:pic>
        <p:nvPicPr>
          <p:cNvPr id="6" name="Εικόνα 5">
            <a:extLst>
              <a:ext uri="{FF2B5EF4-FFF2-40B4-BE49-F238E27FC236}">
                <a16:creationId xmlns:a16="http://schemas.microsoft.com/office/drawing/2014/main" id="{B8F89DC4-345D-6745-8395-0355291C5D8F}"/>
              </a:ext>
            </a:extLst>
          </p:cNvPr>
          <p:cNvPicPr>
            <a:picLocks noChangeAspect="1"/>
          </p:cNvPicPr>
          <p:nvPr/>
        </p:nvPicPr>
        <p:blipFill>
          <a:blip r:embed="rId2"/>
          <a:stretch>
            <a:fillRect/>
          </a:stretch>
        </p:blipFill>
        <p:spPr>
          <a:xfrm>
            <a:off x="243973" y="2785951"/>
            <a:ext cx="3786489" cy="3995133"/>
          </a:xfrm>
          <a:prstGeom prst="rect">
            <a:avLst/>
          </a:prstGeom>
        </p:spPr>
      </p:pic>
      <p:pic>
        <p:nvPicPr>
          <p:cNvPr id="8" name="Εικόνα 7">
            <a:extLst>
              <a:ext uri="{FF2B5EF4-FFF2-40B4-BE49-F238E27FC236}">
                <a16:creationId xmlns:a16="http://schemas.microsoft.com/office/drawing/2014/main" id="{19DA3EA1-00F4-2C68-F937-C9780DD32BCE}"/>
              </a:ext>
            </a:extLst>
          </p:cNvPr>
          <p:cNvPicPr>
            <a:picLocks noChangeAspect="1"/>
          </p:cNvPicPr>
          <p:nvPr/>
        </p:nvPicPr>
        <p:blipFill>
          <a:blip r:embed="rId3"/>
          <a:stretch>
            <a:fillRect/>
          </a:stretch>
        </p:blipFill>
        <p:spPr>
          <a:xfrm>
            <a:off x="4105689" y="2785950"/>
            <a:ext cx="3937480" cy="3995133"/>
          </a:xfrm>
          <a:prstGeom prst="rect">
            <a:avLst/>
          </a:prstGeom>
        </p:spPr>
      </p:pic>
      <p:pic>
        <p:nvPicPr>
          <p:cNvPr id="10" name="Εικόνα 9">
            <a:extLst>
              <a:ext uri="{FF2B5EF4-FFF2-40B4-BE49-F238E27FC236}">
                <a16:creationId xmlns:a16="http://schemas.microsoft.com/office/drawing/2014/main" id="{5C5E1316-8512-B111-7BCC-DFA4D50546F3}"/>
              </a:ext>
            </a:extLst>
          </p:cNvPr>
          <p:cNvPicPr>
            <a:picLocks noChangeAspect="1"/>
          </p:cNvPicPr>
          <p:nvPr/>
        </p:nvPicPr>
        <p:blipFill>
          <a:blip r:embed="rId4"/>
          <a:stretch>
            <a:fillRect/>
          </a:stretch>
        </p:blipFill>
        <p:spPr>
          <a:xfrm>
            <a:off x="8118396" y="2785950"/>
            <a:ext cx="3829631" cy="2706104"/>
          </a:xfrm>
          <a:prstGeom prst="rect">
            <a:avLst/>
          </a:prstGeom>
        </p:spPr>
      </p:pic>
      <p:sp>
        <p:nvSpPr>
          <p:cNvPr id="11" name="TextBox 10">
            <a:extLst>
              <a:ext uri="{FF2B5EF4-FFF2-40B4-BE49-F238E27FC236}">
                <a16:creationId xmlns:a16="http://schemas.microsoft.com/office/drawing/2014/main" id="{292EF315-22F3-6030-5178-DB4E0D056D58}"/>
              </a:ext>
            </a:extLst>
          </p:cNvPr>
          <p:cNvSpPr txBox="1"/>
          <p:nvPr/>
        </p:nvSpPr>
        <p:spPr>
          <a:xfrm>
            <a:off x="8118396" y="5556500"/>
            <a:ext cx="3829631" cy="1200329"/>
          </a:xfrm>
          <a:prstGeom prst="rect">
            <a:avLst/>
          </a:prstGeom>
          <a:noFill/>
        </p:spPr>
        <p:txBody>
          <a:bodyPr wrap="square" rtlCol="0">
            <a:spAutoFit/>
          </a:bodyPr>
          <a:lstStyle/>
          <a:p>
            <a:pPr algn="ctr"/>
            <a:r>
              <a:rPr lang="el-GR" sz="1800" dirty="0">
                <a:latin typeface="Bahnschrift Light Condensed" panose="020B0502040204020203" pitchFamily="34" charset="0"/>
              </a:rPr>
              <a:t>Σύμφωνα με τις εικόνες παρατηρούμε την ακρίβεια που πιάνει το μοντέλο μας (αυξάνοντας το </a:t>
            </a:r>
            <a:r>
              <a:rPr lang="en-US" sz="1800" dirty="0">
                <a:latin typeface="Bahnschrift Light Condensed" panose="020B0502040204020203" pitchFamily="34" charset="0"/>
              </a:rPr>
              <a:t>k</a:t>
            </a:r>
            <a:r>
              <a:rPr lang="el-GR" sz="1800" dirty="0">
                <a:latin typeface="Bahnschrift Light Condensed" panose="020B0502040204020203" pitchFamily="34" charset="0"/>
              </a:rPr>
              <a:t>) στο σύνολο δεδομένων της </a:t>
            </a:r>
            <a:r>
              <a:rPr lang="en-US" sz="1800" dirty="0">
                <a:latin typeface="Bahnschrift Light Condensed" panose="020B0502040204020203" pitchFamily="34" charset="0"/>
              </a:rPr>
              <a:t>MNIST!</a:t>
            </a:r>
            <a:endParaRPr lang="el-GR" sz="1800" dirty="0">
              <a:latin typeface="Bahnschrift Light Condensed" panose="020B0502040204020203" pitchFamily="34" charset="0"/>
            </a:endParaRPr>
          </a:p>
        </p:txBody>
      </p:sp>
    </p:spTree>
    <p:extLst>
      <p:ext uri="{BB962C8B-B14F-4D97-AF65-F5344CB8AC3E}">
        <p14:creationId xmlns:p14="http://schemas.microsoft.com/office/powerpoint/2010/main" val="2628703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Κύκλωμα">
  <a:themeElements>
    <a:clrScheme name="Διαβάθμιση του γκρι">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Light-Constantia">
      <a:majorFont>
        <a:latin typeface="Calibri Light"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Κύκλωμα">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TM04033919[[fn=Κύκλωμα]]</Template>
  <TotalTime>520</TotalTime>
  <Words>1909</Words>
  <Application>Microsoft Office PowerPoint</Application>
  <PresentationFormat>Ευρεία οθόνη</PresentationFormat>
  <Paragraphs>48</Paragraphs>
  <Slides>10</Slides>
  <Notes>0</Notes>
  <HiddenSlides>0</HiddenSlides>
  <MMClips>0</MMClips>
  <ScaleCrop>false</ScaleCrop>
  <HeadingPairs>
    <vt:vector size="6" baseType="variant">
      <vt:variant>
        <vt:lpstr>Γραμματοσειρές που χρησιμοποιούνται</vt:lpstr>
      </vt:variant>
      <vt:variant>
        <vt:i4>9</vt:i4>
      </vt:variant>
      <vt:variant>
        <vt:lpstr>Θέμα</vt:lpstr>
      </vt:variant>
      <vt:variant>
        <vt:i4>1</vt:i4>
      </vt:variant>
      <vt:variant>
        <vt:lpstr>Τίτλοι διαφανειών</vt:lpstr>
      </vt:variant>
      <vt:variant>
        <vt:i4>10</vt:i4>
      </vt:variant>
    </vt:vector>
  </HeadingPairs>
  <TitlesOfParts>
    <vt:vector size="20" baseType="lpstr">
      <vt:lpstr>Arial</vt:lpstr>
      <vt:lpstr>Arial Narrow</vt:lpstr>
      <vt:lpstr>Bahnschrift Light Condensed</vt:lpstr>
      <vt:lpstr>Bookman Old Style</vt:lpstr>
      <vt:lpstr>Calibri</vt:lpstr>
      <vt:lpstr>Calibri Light</vt:lpstr>
      <vt:lpstr>Constantia</vt:lpstr>
      <vt:lpstr>Monotype Corsiva</vt:lpstr>
      <vt:lpstr>Wingdings</vt:lpstr>
      <vt:lpstr>Κύκλωμα</vt:lpstr>
      <vt:lpstr>Παρουσιαση Υποχρεωτικων εργασιων στο μαθημα: Νευρωνικα δικτυα – βαθια μαθηση</vt:lpstr>
      <vt:lpstr>Αναλυση κυριων συνιστωσων (Pca)</vt:lpstr>
      <vt:lpstr>Αναλυση κυριων συνιστωσων (Pca)</vt:lpstr>
      <vt:lpstr>Κατηγοριοποιητης Κ Πλησιεστερων Γειτονων (Knn)</vt:lpstr>
      <vt:lpstr>Κατηγοριοποιητης Πλησιεστερου Κεντρου (ncc)</vt:lpstr>
      <vt:lpstr>1η εργασια/Multilayer perceptron (mlp)</vt:lpstr>
      <vt:lpstr>1η εργασια/Multilayer perceptron (mlp)</vt:lpstr>
      <vt:lpstr>2η εργασια/Support Vector machine (svm)</vt:lpstr>
      <vt:lpstr>3η εργασια/radial basis function nn (rbf)</vt:lpstr>
      <vt:lpstr>Συνολικα συμπερασματα - Σχολια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Σωτήρης Καμπύλης</dc:creator>
  <cp:lastModifiedBy>Σωτήρης Καμπύλης</cp:lastModifiedBy>
  <cp:revision>44</cp:revision>
  <dcterms:created xsi:type="dcterms:W3CDTF">2023-01-13T16:36:01Z</dcterms:created>
  <dcterms:modified xsi:type="dcterms:W3CDTF">2023-01-14T21:54:45Z</dcterms:modified>
</cp:coreProperties>
</file>