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4" r:id="rId11"/>
    <p:sldId id="263" r:id="rId12"/>
    <p:sldId id="265" r:id="rId13"/>
    <p:sldId id="266" r:id="rId14"/>
    <p:sldId id="267" r:id="rId15"/>
    <p:sldId id="268" r:id="rId16"/>
    <p:sldId id="26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F762EC-D47C-41F8-B006-954A4014EF44}" v="736" dt="2022-05-07T18:10:25.629"/>
    <p1510:client id="{7C87562F-871A-47A7-92CC-B4DEEC48B7FE}" v="13" dt="2022-05-07T18:16:41.1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-72" y="-40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E2813-601B-4697-B14D-165027600992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5EF03-110B-4710-A708-FEF192761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F8F91-4F38-4A01-947F-C76C21BA8A7A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CCA95-4F40-4CDD-BF1E-B8C9EB86E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5/7/2022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7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5/7/2022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178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5/7/2022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6423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5/7/2022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2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5/7/2022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646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5/7/2022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5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5/7/2022</a:t>
            </a:fld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2361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5/7/2022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6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5/7/2022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2467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5/7/2022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5036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5/7/2022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4670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B7810A5-1A13-4087-8DFA-155E6E5B5D73}" type="datetimeFigureOut">
              <a:rPr lang="tr-TR" smtClean="0"/>
              <a:t>7.05.2022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758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ewSQL" TargetMode="External"/><Relationship Id="rId7" Type="http://schemas.openxmlformats.org/officeDocument/2006/relationships/hyperlink" Target="https://www.postgresql.org/" TargetMode="External"/><Relationship Id="rId2" Type="http://schemas.openxmlformats.org/officeDocument/2006/relationships/hyperlink" Target="https://en.wikipedia.org/wiki/NoSQ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ysql.com/" TargetMode="External"/><Relationship Id="rId5" Type="http://schemas.openxmlformats.org/officeDocument/2006/relationships/hyperlink" Target="https://www.sqlite.org/index.html" TargetMode="External"/><Relationship Id="rId4" Type="http://schemas.openxmlformats.org/officeDocument/2006/relationships/hyperlink" Target="https://db-engines.com/en/ranking_categorie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ysql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ostgresql.or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athon.com/blog/react-vs-or-angular-js-javascript-framework-use/" TargetMode="External"/><Relationship Id="rId2" Type="http://schemas.openxmlformats.org/officeDocument/2006/relationships/hyperlink" Target="https://devathon.com/blog/firebase-vs-mongodb-stitch-vs-aws-amplify-vs-azure-mobile-app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sqlite.org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2629" y="3126286"/>
            <a:ext cx="7365654" cy="2268559"/>
          </a:xfrm>
        </p:spPr>
        <p:txBody>
          <a:bodyPr>
            <a:normAutofit/>
          </a:bodyPr>
          <a:lstStyle/>
          <a:p>
            <a:r>
              <a:rPr lang="en-US" sz="4800" i="1" u="sng" dirty="0">
                <a:solidFill>
                  <a:schemeClr val="accent3">
                    <a:lumMod val="60000"/>
                    <a:lumOff val="40000"/>
                  </a:schemeClr>
                </a:solidFill>
                <a:cs typeface="Arial"/>
              </a:rPr>
              <a:t>Introduction of Databases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5589" y="5243718"/>
            <a:ext cx="5357600" cy="1160213"/>
          </a:xfrm>
        </p:spPr>
        <p:txBody>
          <a:bodyPr/>
          <a:lstStyle/>
          <a:p>
            <a:r>
              <a:rPr lang="en-US" dirty="0">
                <a:cs typeface="Arial"/>
              </a:rPr>
              <a:t>Realized by Skander </a:t>
            </a:r>
            <a:r>
              <a:rPr lang="en-US" dirty="0" err="1">
                <a:cs typeface="Arial"/>
              </a:rPr>
              <a:t>Houidi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AED92-EB5E-43C5-757F-7D6999972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644" y="254823"/>
            <a:ext cx="5327865" cy="1077229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Key features of SQLite :</a:t>
            </a:r>
            <a:endParaRPr lang="en-US">
              <a:solidFill>
                <a:schemeClr val="accent3">
                  <a:lumMod val="60000"/>
                  <a:lumOff val="40000"/>
                </a:schemeClr>
              </a:solidFill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A8656-DDEF-80EE-455B-4DED2AAE4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421" y="1853788"/>
            <a:ext cx="9310101" cy="4770266"/>
          </a:xfrm>
        </p:spPr>
        <p:txBody>
          <a:bodyPr/>
          <a:lstStyle/>
          <a:p>
            <a:pPr marL="344170" indent="-344170">
              <a:buNone/>
            </a:pPr>
            <a:r>
              <a:rPr lang="en-US" dirty="0">
                <a:ea typeface="+mn-lt"/>
                <a:cs typeface="+mn-lt"/>
              </a:rPr>
              <a:t>SQLite is a free RDBMS since it’s open-source. The following features of SQLite are noteworthy:</a:t>
            </a:r>
            <a:endParaRPr lang="en-US" dirty="0">
              <a:cs typeface="Arial" panose="020B0604020202020204"/>
            </a:endParaRPr>
          </a:p>
          <a:p>
            <a:pPr marL="344170" indent="-344170">
              <a:buFont typeface="Wingdings"/>
              <a:buChar char="§"/>
            </a:pPr>
            <a:r>
              <a:rPr lang="en-US" dirty="0">
                <a:ea typeface="+mn-lt"/>
                <a:cs typeface="+mn-lt"/>
              </a:rPr>
              <a:t>SQLite was developed using ANSI-C. </a:t>
            </a:r>
            <a:endParaRPr lang="en-US" dirty="0"/>
          </a:p>
          <a:p>
            <a:pPr marL="344170" indent="-344170">
              <a:buFont typeface="Wingdings"/>
              <a:buChar char="§"/>
            </a:pPr>
            <a:r>
              <a:rPr lang="en-US" dirty="0">
                <a:ea typeface="+mn-lt"/>
                <a:cs typeface="+mn-lt"/>
              </a:rPr>
              <a:t>SQLite doesn’t require a server specifically for database management.</a:t>
            </a:r>
            <a:endParaRPr lang="en-US" dirty="0"/>
          </a:p>
          <a:p>
            <a:pPr marL="344170" indent="-344170">
              <a:buFont typeface="Wingdings"/>
              <a:buChar char="§"/>
            </a:pPr>
            <a:r>
              <a:rPr lang="en-US" dirty="0">
                <a:ea typeface="+mn-lt"/>
                <a:cs typeface="+mn-lt"/>
              </a:rPr>
              <a:t>This flexible database allows you to work with multiple databases simultaneously.</a:t>
            </a:r>
            <a:endParaRPr lang="en-US" dirty="0"/>
          </a:p>
          <a:p>
            <a:pPr marL="344170" indent="-344170">
              <a:buFont typeface="Wingdings"/>
              <a:buChar char="§"/>
            </a:pPr>
            <a:r>
              <a:rPr lang="en-US" dirty="0">
                <a:ea typeface="+mn-lt"/>
                <a:cs typeface="+mn-lt"/>
              </a:rPr>
              <a:t>SQLite supports a wide range of operating systems like Windows, Mac OS, Linux, and Unix. </a:t>
            </a:r>
            <a:endParaRPr lang="en-US" dirty="0"/>
          </a:p>
          <a:p>
            <a:pPr marL="344170" indent="-344170">
              <a:buFont typeface="Wingdings"/>
              <a:buChar char="§"/>
            </a:pPr>
            <a:r>
              <a:rPr lang="en-US" dirty="0">
                <a:ea typeface="+mn-lt"/>
                <a:cs typeface="+mn-lt"/>
              </a:rPr>
              <a:t>This RDBMS doesn’t require configuration and administration. </a:t>
            </a:r>
            <a:endParaRPr lang="en-US" dirty="0"/>
          </a:p>
          <a:p>
            <a:pPr marL="0" indent="0">
              <a:buNone/>
            </a:pPr>
            <a:endParaRPr lang="en-US" dirty="0">
              <a:cs typeface="Arial" panose="020B0604020202020204"/>
            </a:endParaRPr>
          </a:p>
          <a:p>
            <a:pPr marL="344170" indent="-344170"/>
            <a:endParaRPr lang="en-US" dirty="0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960842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06904-EB5C-9905-3311-54E3718DE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095" y="192193"/>
            <a:ext cx="4868579" cy="1077229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90000"/>
                  </a:schemeClr>
                </a:solidFill>
              </a:rPr>
              <a:t>Advantages of SQLite</a:t>
            </a:r>
            <a:r>
              <a:rPr lang="en-US" dirty="0"/>
              <a:t> </a:t>
            </a:r>
          </a:p>
          <a:p>
            <a:endParaRPr lang="en-US" dirty="0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CB8C2-4A40-ED52-5B4E-752CDC56B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216" y="1331870"/>
            <a:ext cx="4769418" cy="5083417"/>
          </a:xfrm>
        </p:spPr>
        <p:txBody>
          <a:bodyPr>
            <a:normAutofit/>
          </a:bodyPr>
          <a:lstStyle/>
          <a:p>
            <a:pPr marL="344170" indent="-344170"/>
            <a:r>
              <a:rPr lang="en-US" b="1" dirty="0">
                <a:ea typeface="+mn-lt"/>
                <a:cs typeface="+mn-lt"/>
              </a:rPr>
              <a:t>Ease of use</a:t>
            </a:r>
            <a:endParaRPr lang="en-US" b="1" dirty="0">
              <a:cs typeface="Arial"/>
            </a:endParaRPr>
          </a:p>
          <a:p>
            <a:pPr marL="344170" indent="-344170"/>
            <a:r>
              <a:rPr lang="en-US" b="1" dirty="0">
                <a:ea typeface="+mn-lt"/>
                <a:cs typeface="+mn-lt"/>
              </a:rPr>
              <a:t>Lightweight</a:t>
            </a:r>
            <a:endParaRPr lang="en-US" b="1" dirty="0">
              <a:cs typeface="Arial"/>
            </a:endParaRPr>
          </a:p>
          <a:p>
            <a:pPr marL="344170" indent="-344170"/>
            <a:r>
              <a:rPr lang="en-US" b="1" dirty="0">
                <a:ea typeface="+mn-lt"/>
                <a:cs typeface="+mn-lt"/>
              </a:rPr>
              <a:t>Performance</a:t>
            </a:r>
            <a:endParaRPr lang="en-US" b="1" dirty="0">
              <a:cs typeface="Arial"/>
            </a:endParaRPr>
          </a:p>
          <a:p>
            <a:pPr marL="344170" indent="-344170"/>
            <a:r>
              <a:rPr lang="en-US" b="1" dirty="0">
                <a:ea typeface="+mn-lt"/>
                <a:cs typeface="+mn-lt"/>
              </a:rPr>
              <a:t>Reliability</a:t>
            </a:r>
            <a:endParaRPr lang="en-US" b="1" dirty="0">
              <a:cs typeface="Arial"/>
            </a:endParaRPr>
          </a:p>
          <a:p>
            <a:pPr marL="344170" indent="-344170"/>
            <a:r>
              <a:rPr lang="en-US" b="1" dirty="0">
                <a:ea typeface="+mn-lt"/>
                <a:cs typeface="+mn-lt"/>
              </a:rPr>
              <a:t>Flexibility</a:t>
            </a:r>
            <a:endParaRPr lang="en-US" b="1" dirty="0">
              <a:cs typeface="Arial"/>
            </a:endParaRPr>
          </a:p>
          <a:p>
            <a:pPr marL="344170" indent="-344170"/>
            <a:r>
              <a:rPr lang="en-US" b="1" dirty="0">
                <a:ea typeface="+mn-lt"/>
                <a:cs typeface="+mn-lt"/>
              </a:rPr>
              <a:t>Compatibility</a:t>
            </a:r>
            <a:endParaRPr lang="en-US" b="1" dirty="0">
              <a:cs typeface="Arial"/>
            </a:endParaRPr>
          </a:p>
          <a:p>
            <a:pPr marL="344170" indent="-344170"/>
            <a:r>
              <a:rPr lang="en-US" b="1" dirty="0">
                <a:ea typeface="+mn-lt"/>
                <a:cs typeface="+mn-lt"/>
              </a:rPr>
              <a:t>Tooling</a:t>
            </a:r>
            <a:endParaRPr lang="en-US" b="1" dirty="0">
              <a:cs typeface="Arial"/>
            </a:endParaRPr>
          </a:p>
          <a:p>
            <a:pPr marL="344170" indent="-344170"/>
            <a:r>
              <a:rPr lang="en-US" b="1" dirty="0">
                <a:ea typeface="+mn-lt"/>
                <a:cs typeface="+mn-lt"/>
              </a:rPr>
              <a:t>Cost savings</a:t>
            </a:r>
            <a:endParaRPr lang="en-US" b="1" dirty="0">
              <a:cs typeface="Arial"/>
            </a:endParaRPr>
          </a:p>
          <a:p>
            <a:pPr marL="344170" indent="-344170"/>
            <a:endParaRPr lang="en-US" b="1" dirty="0">
              <a:cs typeface="Arial"/>
            </a:endParaRPr>
          </a:p>
          <a:p>
            <a:pPr marL="344170" indent="-344170"/>
            <a:endParaRPr lang="en-US" dirty="0">
              <a:cs typeface="Arial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279409-1877-2E62-1E46-8EF0ECC2BC10}"/>
              </a:ext>
            </a:extLst>
          </p:cNvPr>
          <p:cNvSpPr txBox="1">
            <a:spLocks/>
          </p:cNvSpPr>
          <p:nvPr/>
        </p:nvSpPr>
        <p:spPr>
          <a:xfrm>
            <a:off x="5540807" y="198456"/>
            <a:ext cx="5505320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Disadvantages of SQLite</a:t>
            </a:r>
            <a:endParaRPr lang="en-US" dirty="0">
              <a:solidFill>
                <a:srgbClr val="FF0000"/>
              </a:solidFill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B79E663-7DC2-9CCE-3AA3-7AC50DA9EA80}"/>
              </a:ext>
            </a:extLst>
          </p:cNvPr>
          <p:cNvSpPr txBox="1">
            <a:spLocks/>
          </p:cNvSpPr>
          <p:nvPr/>
        </p:nvSpPr>
        <p:spPr>
          <a:xfrm>
            <a:off x="6099260" y="1275502"/>
            <a:ext cx="5124322" cy="25051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/>
            <a:r>
              <a:rPr lang="en-US" b="1" dirty="0">
                <a:ea typeface="+mn-lt"/>
                <a:cs typeface="+mn-lt"/>
              </a:rPr>
              <a:t>Limitations in terms of functionalities</a:t>
            </a:r>
            <a:endParaRPr lang="en-US" b="1" dirty="0">
              <a:cs typeface="Arial"/>
            </a:endParaRPr>
          </a:p>
          <a:p>
            <a:pPr marL="344170" indent="-344170"/>
            <a:r>
              <a:rPr lang="en-US" b="1" dirty="0">
                <a:ea typeface="+mn-lt"/>
                <a:cs typeface="+mn-lt"/>
              </a:rPr>
              <a:t>Limitations in terms of features</a:t>
            </a:r>
            <a:endParaRPr lang="en-US" b="1" dirty="0">
              <a:cs typeface="Arial"/>
            </a:endParaRPr>
          </a:p>
          <a:p>
            <a:pPr marL="344170" indent="-344170"/>
            <a:r>
              <a:rPr lang="en-US" b="1" dirty="0">
                <a:ea typeface="+mn-lt"/>
                <a:cs typeface="+mn-lt"/>
              </a:rPr>
              <a:t>Volume-related restrictions</a:t>
            </a:r>
          </a:p>
          <a:p>
            <a:pPr marL="344170" indent="-344170"/>
            <a:endParaRPr lang="en-US" b="1" dirty="0">
              <a:cs typeface="Arial"/>
            </a:endParaRPr>
          </a:p>
          <a:p>
            <a:pPr marL="344170" indent="-344170"/>
            <a:endParaRPr lang="en-US" b="1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0666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D0728-7B08-CF83-8057-22C387C0A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2603" y="275700"/>
            <a:ext cx="7958331" cy="1077229"/>
          </a:xfrm>
        </p:spPr>
        <p:txBody>
          <a:bodyPr/>
          <a:lstStyle/>
          <a:p>
            <a:r>
              <a:rPr lang="en-US" u="sng" dirty="0">
                <a:solidFill>
                  <a:srgbClr val="94CDE2"/>
                </a:solidFill>
              </a:rPr>
              <a:t>MySQL vs PostgreSQL vs SQLite:</a:t>
            </a:r>
          </a:p>
          <a:p>
            <a:endParaRPr lang="en-US" u="sng" dirty="0">
              <a:solidFill>
                <a:srgbClr val="94CDE2"/>
              </a:solidFill>
              <a:cs typeface="Arial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54C483B-CBD5-144E-4CE2-DEEE055D9B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3188" y="1655048"/>
            <a:ext cx="9216156" cy="4677139"/>
          </a:xfrm>
        </p:spPr>
      </p:pic>
    </p:spTree>
    <p:extLst>
      <p:ext uri="{BB962C8B-B14F-4D97-AF65-F5344CB8AC3E}">
        <p14:creationId xmlns:p14="http://schemas.microsoft.com/office/powerpoint/2010/main" val="4090046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1127C-C17F-061C-4281-387F9DED1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288" y="2342495"/>
            <a:ext cx="10223453" cy="1077229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tx2">
                    <a:lumMod val="90000"/>
                  </a:schemeClr>
                </a:solidFill>
                <a:cs typeface="Arial"/>
              </a:rPr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02162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45131-C79C-E731-C65F-05DC218DF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233" y="265262"/>
            <a:ext cx="2593016" cy="858024"/>
          </a:xfrm>
        </p:spPr>
        <p:txBody>
          <a:bodyPr/>
          <a:lstStyle/>
          <a:p>
            <a:r>
              <a:rPr lang="en-US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Introduction:</a:t>
            </a:r>
            <a:endParaRPr lang="en-US" u="sng" dirty="0">
              <a:solidFill>
                <a:schemeClr val="accent3">
                  <a:lumMod val="60000"/>
                  <a:lumOff val="40000"/>
                </a:schemeClr>
              </a:solidFill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0D93D-39A5-52F3-9FF7-429F0E15C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0640" y="1634582"/>
            <a:ext cx="9257909" cy="3997828"/>
          </a:xfrm>
        </p:spPr>
        <p:txBody>
          <a:bodyPr>
            <a:normAutofit/>
          </a:bodyPr>
          <a:lstStyle/>
          <a:p>
            <a:pPr marL="344170" indent="-344170"/>
            <a:r>
              <a:rPr lang="en-US" dirty="0">
                <a:ea typeface="+mn-lt"/>
                <a:cs typeface="+mn-lt"/>
              </a:rPr>
              <a:t>The </a:t>
            </a:r>
            <a:r>
              <a:rPr lang="en-US" i="1" dirty="0">
                <a:ea typeface="+mn-lt"/>
                <a:cs typeface="+mn-lt"/>
              </a:rPr>
              <a:t>relational data model</a:t>
            </a:r>
            <a:r>
              <a:rPr lang="en-US" dirty="0">
                <a:ea typeface="+mn-lt"/>
                <a:cs typeface="+mn-lt"/>
              </a:rPr>
              <a:t>, which organizes data in tables of rows and columns, predominates in database management tools. Today there are other data models, including </a:t>
            </a:r>
            <a:r>
              <a:rPr lang="en-US" dirty="0">
                <a:ea typeface="+mn-lt"/>
                <a:cs typeface="+mn-lt"/>
                <a:hlinkClick r:id="rId2"/>
              </a:rPr>
              <a:t>NoSQL</a:t>
            </a:r>
            <a:r>
              <a:rPr lang="en-US" dirty="0">
                <a:ea typeface="+mn-lt"/>
                <a:cs typeface="+mn-lt"/>
              </a:rPr>
              <a:t> and </a:t>
            </a:r>
            <a:r>
              <a:rPr lang="en-US" dirty="0">
                <a:ea typeface="+mn-lt"/>
                <a:cs typeface="+mn-lt"/>
                <a:hlinkClick r:id="rId3"/>
              </a:rPr>
              <a:t>NewSQL</a:t>
            </a:r>
            <a:r>
              <a:rPr lang="en-US" dirty="0">
                <a:ea typeface="+mn-lt"/>
                <a:cs typeface="+mn-lt"/>
              </a:rPr>
              <a:t>, but relational database management systems (RDBMSs) </a:t>
            </a:r>
            <a:r>
              <a:rPr lang="en-US" dirty="0">
                <a:ea typeface="+mn-lt"/>
                <a:cs typeface="+mn-lt"/>
                <a:hlinkClick r:id="rId4"/>
              </a:rPr>
              <a:t>remain dominant</a:t>
            </a:r>
            <a:r>
              <a:rPr lang="en-US" dirty="0">
                <a:ea typeface="+mn-lt"/>
                <a:cs typeface="+mn-lt"/>
              </a:rPr>
              <a:t> for storing and managing data worldwide.</a:t>
            </a:r>
            <a:endParaRPr lang="en-US" dirty="0">
              <a:cs typeface="Arial" panose="020B0604020202020204"/>
            </a:endParaRPr>
          </a:p>
          <a:p>
            <a:pPr marL="344170" indent="-344170"/>
            <a:r>
              <a:rPr lang="en-US" dirty="0">
                <a:ea typeface="+mn-lt"/>
                <a:cs typeface="+mn-lt"/>
              </a:rPr>
              <a:t>This article compares and contrasts three of the most widely implemented open-source RDBMSs: </a:t>
            </a:r>
            <a:r>
              <a:rPr lang="en-US" dirty="0">
                <a:ea typeface="+mn-lt"/>
                <a:cs typeface="+mn-lt"/>
                <a:hlinkClick r:id="rId5"/>
              </a:rPr>
              <a:t>SQLite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>
                <a:ea typeface="+mn-lt"/>
                <a:cs typeface="+mn-lt"/>
                <a:hlinkClick r:id="rId6"/>
              </a:rPr>
              <a:t>MySQL</a:t>
            </a:r>
            <a:r>
              <a:rPr lang="en-US" dirty="0">
                <a:ea typeface="+mn-lt"/>
                <a:cs typeface="+mn-lt"/>
              </a:rPr>
              <a:t>, and </a:t>
            </a:r>
            <a:r>
              <a:rPr lang="en-US" dirty="0">
                <a:ea typeface="+mn-lt"/>
                <a:cs typeface="+mn-lt"/>
                <a:hlinkClick r:id="rId7"/>
              </a:rPr>
              <a:t>PostgreSQL</a:t>
            </a:r>
            <a:r>
              <a:rPr lang="en-US" dirty="0">
                <a:ea typeface="+mn-lt"/>
                <a:cs typeface="+mn-lt"/>
              </a:rPr>
              <a:t>. Specifically, it will explore the data types that each RDBMS uses, their advantages and disadvantages, and situations where they are best optimized.</a:t>
            </a:r>
            <a:endParaRPr lang="en-US" dirty="0"/>
          </a:p>
          <a:p>
            <a:pPr marL="344170" indent="-344170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4252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39E00-614A-86E9-B139-5DA03479C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753" y="275700"/>
            <a:ext cx="1757948" cy="878901"/>
          </a:xfrm>
        </p:spPr>
        <p:txBody>
          <a:bodyPr/>
          <a:lstStyle/>
          <a:p>
            <a:r>
              <a:rPr lang="en-US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MySQL:</a:t>
            </a:r>
            <a:endParaRPr lang="en-US" u="sng">
              <a:solidFill>
                <a:schemeClr val="accent3">
                  <a:lumMod val="60000"/>
                  <a:lumOff val="40000"/>
                </a:schemeClr>
              </a:solidFill>
              <a:cs typeface="Arial"/>
            </a:endParaRPr>
          </a:p>
          <a:p>
            <a:endParaRPr lang="en-US" dirty="0">
              <a:cs typeface="Arial"/>
            </a:endParaRPr>
          </a:p>
        </p:txBody>
      </p: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E9983088-609F-B9C9-EBB4-B31CC18D5D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6724" y="1373623"/>
            <a:ext cx="4301141" cy="399782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F30F9A-1909-2F38-9016-00D9ACA96A52}"/>
              </a:ext>
            </a:extLst>
          </p:cNvPr>
          <p:cNvSpPr txBox="1"/>
          <p:nvPr/>
        </p:nvSpPr>
        <p:spPr>
          <a:xfrm>
            <a:off x="1572016" y="5507277"/>
            <a:ext cx="952813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Noto Sans"/>
                <a:ea typeface="Noto Sans"/>
                <a:cs typeface="Noto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MySQL</a:t>
            </a:r>
            <a:r>
              <a:rPr lang="en-US" dirty="0">
                <a:latin typeface="Noto Sans"/>
                <a:ea typeface="Noto Sans"/>
                <a:cs typeface="Noto Sans"/>
              </a:rPr>
              <a:t> occupies a prominent place among open-source RDBMSs. Many prominent companies use it since MySQL offers several key advantages</a:t>
            </a:r>
            <a:r>
              <a:rPr lang="en-US" dirty="0">
                <a:solidFill>
                  <a:srgbClr val="757B85"/>
                </a:solidFill>
                <a:latin typeface="Noto Sans"/>
                <a:ea typeface="Noto Sans"/>
                <a:cs typeface="Noto Sans"/>
              </a:rPr>
              <a:t>. </a:t>
            </a:r>
            <a:endParaRPr lang="en-US" dirty="0"/>
          </a:p>
        </p:txBody>
      </p:sp>
      <p:pic>
        <p:nvPicPr>
          <p:cNvPr id="6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4AEF111B-7774-FA20-F7F4-B10F8A9A6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9551" y="1369744"/>
            <a:ext cx="5561555" cy="399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51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AED92-EB5E-43C5-757F-7D6999972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424" y="254823"/>
            <a:ext cx="4826825" cy="1077229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Key features of MySQL:</a:t>
            </a:r>
          </a:p>
          <a:p>
            <a:endParaRPr lang="en-US" dirty="0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A8656-DDEF-80EE-455B-4DED2AAE4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6613" y="1279678"/>
            <a:ext cx="9153526" cy="477026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As an RDBMS, MySQL is based on SQL. The key features of MySQL are as follows:</a:t>
            </a:r>
            <a:endParaRPr lang="en-US" dirty="0">
              <a:cs typeface="Arial" panose="020B0604020202020204"/>
            </a:endParaRPr>
          </a:p>
          <a:p>
            <a:pPr marL="344170" indent="-344170"/>
            <a:r>
              <a:rPr lang="en-US" dirty="0">
                <a:ea typeface="+mn-lt"/>
                <a:cs typeface="+mn-lt"/>
              </a:rPr>
              <a:t>The creators of this RDBMS used C and C++ to create MySQL.</a:t>
            </a:r>
            <a:endParaRPr lang="en-US" dirty="0"/>
          </a:p>
          <a:p>
            <a:pPr marL="344170" indent="-344170"/>
            <a:r>
              <a:rPr lang="en-US" dirty="0">
                <a:ea typeface="+mn-lt"/>
                <a:cs typeface="+mn-lt"/>
              </a:rPr>
              <a:t>MySQL uses a client-server architecture.</a:t>
            </a:r>
            <a:endParaRPr lang="en-US" dirty="0"/>
          </a:p>
          <a:p>
            <a:pPr marL="344170" indent="-344170"/>
            <a:r>
              <a:rPr lang="en-US" dirty="0">
                <a:ea typeface="+mn-lt"/>
                <a:cs typeface="+mn-lt"/>
              </a:rPr>
              <a:t>This RDBMS works with a wide range of operating systems like Windows, Linux, Unix, OS/2, FreeBSD, etc. </a:t>
            </a:r>
            <a:endParaRPr lang="en-US" dirty="0"/>
          </a:p>
          <a:p>
            <a:pPr marL="344170" indent="-344170"/>
            <a:r>
              <a:rPr lang="en-US" dirty="0">
                <a:ea typeface="+mn-lt"/>
                <a:cs typeface="+mn-lt"/>
              </a:rPr>
              <a:t>You can install and run MySQL on all key platforms. </a:t>
            </a:r>
            <a:endParaRPr lang="en-US" dirty="0"/>
          </a:p>
          <a:p>
            <a:pPr marL="344170" indent="-344170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7185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06904-EB5C-9905-3311-54E3718DE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095" y="192193"/>
            <a:ext cx="4868579" cy="1077229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90000"/>
                  </a:schemeClr>
                </a:solidFill>
              </a:rPr>
              <a:t>Advantages of MySQL</a:t>
            </a:r>
            <a:r>
              <a:rPr lang="en-US" dirty="0"/>
              <a:t> </a:t>
            </a:r>
          </a:p>
          <a:p>
            <a:endParaRPr lang="en-US" dirty="0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CB8C2-4A40-ED52-5B4E-752CDC56B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216" y="1331870"/>
            <a:ext cx="4769418" cy="5083417"/>
          </a:xfrm>
        </p:spPr>
        <p:txBody>
          <a:bodyPr>
            <a:normAutofit fontScale="85000" lnSpcReduction="20000"/>
          </a:bodyPr>
          <a:lstStyle/>
          <a:p>
            <a:pPr marL="344170" indent="-344170"/>
            <a:r>
              <a:rPr lang="en-US" b="1" dirty="0">
                <a:ea typeface="+mn-lt"/>
                <a:cs typeface="+mn-lt"/>
              </a:rPr>
              <a:t>The ease of installation</a:t>
            </a:r>
            <a:endParaRPr lang="en-US" dirty="0"/>
          </a:p>
          <a:p>
            <a:pPr marL="344170" indent="-344170"/>
            <a:r>
              <a:rPr lang="en-US" b="1" dirty="0">
                <a:ea typeface="+mn-lt"/>
                <a:cs typeface="+mn-lt"/>
              </a:rPr>
              <a:t>Tooling support</a:t>
            </a:r>
            <a:endParaRPr lang="en-US" dirty="0"/>
          </a:p>
          <a:p>
            <a:pPr marL="344170" indent="-344170"/>
            <a:r>
              <a:rPr lang="en-US" b="1" dirty="0">
                <a:ea typeface="+mn-lt"/>
                <a:cs typeface="+mn-lt"/>
              </a:rPr>
              <a:t>Compatibility</a:t>
            </a:r>
            <a:endParaRPr lang="en-US" dirty="0"/>
          </a:p>
          <a:p>
            <a:pPr marL="344170" indent="-344170"/>
            <a:r>
              <a:rPr lang="en-US" b="1" dirty="0">
                <a:ea typeface="+mn-lt"/>
                <a:cs typeface="+mn-lt"/>
              </a:rPr>
              <a:t>The ease of use</a:t>
            </a:r>
            <a:endParaRPr lang="en-US" dirty="0"/>
          </a:p>
          <a:p>
            <a:pPr marL="344170" indent="-344170"/>
            <a:r>
              <a:rPr lang="en-US" b="1" dirty="0">
                <a:ea typeface="+mn-lt"/>
                <a:cs typeface="+mn-lt"/>
              </a:rPr>
              <a:t>Security</a:t>
            </a:r>
            <a:endParaRPr lang="en-US" dirty="0"/>
          </a:p>
          <a:p>
            <a:pPr marL="344170" indent="-344170"/>
            <a:r>
              <a:rPr lang="en-US" b="1" dirty="0">
                <a:ea typeface="+mn-lt"/>
                <a:cs typeface="+mn-lt"/>
              </a:rPr>
              <a:t>Performance</a:t>
            </a:r>
            <a:endParaRPr lang="en-US" dirty="0"/>
          </a:p>
          <a:p>
            <a:pPr marL="344170" indent="-344170"/>
            <a:r>
              <a:rPr lang="en-US" b="1" dirty="0">
                <a:ea typeface="+mn-lt"/>
                <a:cs typeface="+mn-lt"/>
              </a:rPr>
              <a:t>Scalability</a:t>
            </a:r>
            <a:endParaRPr lang="en-US" dirty="0"/>
          </a:p>
          <a:p>
            <a:pPr marL="344170" indent="-344170"/>
            <a:r>
              <a:rPr lang="en-US" b="1" dirty="0">
                <a:ea typeface="+mn-lt"/>
                <a:cs typeface="+mn-lt"/>
              </a:rPr>
              <a:t>Availability</a:t>
            </a:r>
            <a:endParaRPr lang="en-US" dirty="0"/>
          </a:p>
          <a:p>
            <a:pPr marL="344170" indent="-344170"/>
            <a:r>
              <a:rPr lang="en-US" b="1" dirty="0">
                <a:ea typeface="+mn-lt"/>
                <a:cs typeface="+mn-lt"/>
              </a:rPr>
              <a:t>High productivity</a:t>
            </a:r>
            <a:endParaRPr lang="en-US" dirty="0"/>
          </a:p>
          <a:p>
            <a:pPr marL="344170" indent="-344170"/>
            <a:r>
              <a:rPr lang="en-US" b="1" dirty="0">
                <a:ea typeface="+mn-lt"/>
                <a:cs typeface="+mn-lt"/>
              </a:rPr>
              <a:t>Efficiency</a:t>
            </a:r>
            <a:endParaRPr lang="en-US" dirty="0"/>
          </a:p>
          <a:p>
            <a:pPr marL="344170" indent="-344170"/>
            <a:r>
              <a:rPr lang="en-US" b="1" dirty="0">
                <a:ea typeface="+mn-lt"/>
                <a:cs typeface="+mn-lt"/>
              </a:rPr>
              <a:t>Support</a:t>
            </a:r>
            <a:endParaRPr lang="en-US" dirty="0"/>
          </a:p>
          <a:p>
            <a:pPr marL="344170" indent="-344170"/>
            <a:endParaRPr lang="en-US" dirty="0">
              <a:cs typeface="Arial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279409-1877-2E62-1E46-8EF0ECC2BC10}"/>
              </a:ext>
            </a:extLst>
          </p:cNvPr>
          <p:cNvSpPr txBox="1">
            <a:spLocks/>
          </p:cNvSpPr>
          <p:nvPr/>
        </p:nvSpPr>
        <p:spPr>
          <a:xfrm>
            <a:off x="5540807" y="198456"/>
            <a:ext cx="5505320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Disadvantages of MySQL</a:t>
            </a:r>
            <a:endParaRPr lang="en-US">
              <a:solidFill>
                <a:srgbClr val="FF0000"/>
              </a:solidFill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B79E663-7DC2-9CCE-3AA3-7AC50DA9EA80}"/>
              </a:ext>
            </a:extLst>
          </p:cNvPr>
          <p:cNvSpPr txBox="1">
            <a:spLocks/>
          </p:cNvSpPr>
          <p:nvPr/>
        </p:nvSpPr>
        <p:spPr>
          <a:xfrm>
            <a:off x="6099260" y="1379886"/>
            <a:ext cx="5124322" cy="5083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/>
            <a:r>
              <a:rPr lang="en-US" b="1" dirty="0">
                <a:ea typeface="+mn-lt"/>
                <a:cs typeface="+mn-lt"/>
              </a:rPr>
              <a:t>Limitations vis-a-vis embedding in an application</a:t>
            </a:r>
            <a:endParaRPr lang="en-US" b="1" dirty="0">
              <a:cs typeface="Arial"/>
            </a:endParaRPr>
          </a:p>
          <a:p>
            <a:pPr marL="344170" indent="-344170"/>
            <a:r>
              <a:rPr lang="en-US" b="1" dirty="0">
                <a:ea typeface="+mn-lt"/>
                <a:cs typeface="+mn-lt"/>
              </a:rPr>
              <a:t>Business logic-related limitations</a:t>
            </a:r>
            <a:endParaRPr lang="en-US" b="1" dirty="0">
              <a:cs typeface="Arial"/>
            </a:endParaRPr>
          </a:p>
          <a:p>
            <a:pPr marL="344170" indent="-344170"/>
            <a:r>
              <a:rPr lang="en-US" b="1" dirty="0">
                <a:ea typeface="+mn-lt"/>
                <a:cs typeface="+mn-lt"/>
              </a:rPr>
              <a:t>Stability issues</a:t>
            </a:r>
            <a:endParaRPr lang="en-US" b="1" dirty="0">
              <a:cs typeface="Arial"/>
            </a:endParaRPr>
          </a:p>
          <a:p>
            <a:pPr marL="344170" indent="-344170"/>
            <a:r>
              <a:rPr lang="en-US" b="1" dirty="0">
                <a:ea typeface="+mn-lt"/>
                <a:cs typeface="+mn-lt"/>
              </a:rPr>
              <a:t>The dependency on add-ons</a:t>
            </a:r>
            <a:endParaRPr lang="en-US" b="1" dirty="0">
              <a:cs typeface="Arial"/>
            </a:endParaRPr>
          </a:p>
          <a:p>
            <a:pPr marL="344170" indent="-344170"/>
            <a:r>
              <a:rPr lang="en-US" b="1" dirty="0">
                <a:ea typeface="+mn-lt"/>
                <a:cs typeface="+mn-lt"/>
              </a:rPr>
              <a:t>Limitations concerning tools when compared to paid databases</a:t>
            </a:r>
            <a:endParaRPr lang="en-US" b="1" dirty="0">
              <a:cs typeface="Arial"/>
            </a:endParaRPr>
          </a:p>
          <a:p>
            <a:pPr marL="344170" indent="-344170"/>
            <a:r>
              <a:rPr lang="en-US" dirty="0">
                <a:ea typeface="+mn-lt"/>
                <a:cs typeface="+mn-lt"/>
              </a:rPr>
              <a:t>MySQL isn’t very efficient when handling large databases</a:t>
            </a:r>
            <a:endParaRPr lang="en-US" b="1" dirty="0">
              <a:cs typeface="Arial"/>
            </a:endParaRPr>
          </a:p>
          <a:p>
            <a:pPr marL="344170" indent="-344170"/>
            <a:r>
              <a:rPr lang="en-US" dirty="0">
                <a:ea typeface="+mn-lt"/>
                <a:cs typeface="+mn-lt"/>
              </a:rPr>
              <a:t>MySQL versions prior to 5.0 don’t support commits and stored procedures</a:t>
            </a:r>
            <a:endParaRPr lang="en-US" b="1" dirty="0">
              <a:cs typeface="Arial"/>
            </a:endParaRPr>
          </a:p>
          <a:p>
            <a:pPr marL="344170" indent="-344170"/>
            <a:endParaRPr lang="en-US" b="1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6535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5271-A296-492D-4CB8-0A749EF15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863" y="129563"/>
            <a:ext cx="2770468" cy="1077229"/>
          </a:xfrm>
        </p:spPr>
        <p:txBody>
          <a:bodyPr/>
          <a:lstStyle/>
          <a:p>
            <a:r>
              <a:rPr lang="en-US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PostgreSQL:</a:t>
            </a:r>
            <a:endParaRPr lang="en-US" u="sng" dirty="0">
              <a:solidFill>
                <a:schemeClr val="accent3">
                  <a:lumMod val="60000"/>
                  <a:lumOff val="40000"/>
                </a:schemeClr>
              </a:solidFill>
              <a:cs typeface="Arial"/>
            </a:endParaRPr>
          </a:p>
          <a:p>
            <a:endParaRPr lang="en-US" dirty="0">
              <a:cs typeface="Arial"/>
            </a:endParaRPr>
          </a:p>
        </p:txBody>
      </p:sp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F19369D7-36E7-EF1B-5B25-64D890D581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8171" y="1331869"/>
            <a:ext cx="4027642" cy="3997828"/>
          </a:xfrm>
        </p:spPr>
      </p:pic>
      <p:pic>
        <p:nvPicPr>
          <p:cNvPr id="5" name="Picture 5" descr="Text, company name&#10;&#10;Description automatically generated">
            <a:extLst>
              <a:ext uri="{FF2B5EF4-FFF2-40B4-BE49-F238E27FC236}">
                <a16:creationId xmlns:a16="http://schemas.microsoft.com/office/drawing/2014/main" id="{91C395AD-A874-A2EF-D09E-AF0FFF6E0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797" y="1337904"/>
            <a:ext cx="5237967" cy="39943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C11797-8CD2-803F-D76A-EA2D21BAC533}"/>
              </a:ext>
            </a:extLst>
          </p:cNvPr>
          <p:cNvSpPr txBox="1"/>
          <p:nvPr/>
        </p:nvSpPr>
        <p:spPr>
          <a:xfrm>
            <a:off x="1206675" y="5642975"/>
            <a:ext cx="961163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Noto Sans"/>
                <a:ea typeface="Noto Sans"/>
                <a:cs typeface="Noto Sans"/>
              </a:rPr>
              <a:t>Among the established open-source RDBMSs, </a:t>
            </a:r>
            <a:r>
              <a:rPr lang="en-US" dirty="0">
                <a:latin typeface="Noto Sans"/>
                <a:ea typeface="Noto Sans"/>
                <a:cs typeface="Noto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PostgreSQL</a:t>
            </a:r>
            <a:r>
              <a:rPr lang="en-US" dirty="0">
                <a:latin typeface="Noto Sans"/>
                <a:ea typeface="Noto Sans"/>
                <a:cs typeface="Noto Sans"/>
              </a:rPr>
              <a:t> enjoys a lot of prominences. This RDBMS is also known as “Postgres”, and it enjoys high popularity.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468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AED92-EB5E-43C5-757F-7D6999972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02" y="254823"/>
            <a:ext cx="5724523" cy="1077229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Key features of 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PostreSQL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: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A8656-DDEF-80EE-455B-4DED2AAE4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6613" y="1770280"/>
            <a:ext cx="9466676" cy="5166924"/>
          </a:xfrm>
        </p:spPr>
        <p:txBody>
          <a:bodyPr>
            <a:normAutofit lnSpcReduction="10000"/>
          </a:bodyPr>
          <a:lstStyle/>
          <a:p>
            <a:pPr marL="344170" indent="-344170">
              <a:buNone/>
            </a:pPr>
            <a:r>
              <a:rPr lang="en-US" dirty="0">
                <a:ea typeface="+mn-lt"/>
                <a:cs typeface="+mn-lt"/>
              </a:rPr>
              <a:t>The following are the noticeable features of PostgreSQL:</a:t>
            </a:r>
            <a:endParaRPr lang="en-US" dirty="0">
              <a:cs typeface="Arial" panose="020B0604020202020204"/>
            </a:endParaRPr>
          </a:p>
          <a:p>
            <a:pPr marL="344170" indent="-344170">
              <a:buFont typeface="Wingdings"/>
              <a:buChar char="§"/>
            </a:pPr>
            <a:r>
              <a:rPr lang="en-US" dirty="0">
                <a:ea typeface="+mn-lt"/>
                <a:cs typeface="+mn-lt"/>
              </a:rPr>
              <a:t>This open-source RDBMS is free.</a:t>
            </a:r>
            <a:endParaRPr lang="en-US" dirty="0"/>
          </a:p>
          <a:p>
            <a:pPr marL="344170" indent="-344170">
              <a:buFont typeface="Wingdings"/>
              <a:buChar char="§"/>
            </a:pPr>
            <a:r>
              <a:rPr lang="en-US" dirty="0">
                <a:ea typeface="+mn-lt"/>
                <a:cs typeface="+mn-lt"/>
              </a:rPr>
              <a:t>Its creators used the C language to develop PostgreSQL.</a:t>
            </a:r>
            <a:endParaRPr lang="en-US" dirty="0"/>
          </a:p>
          <a:p>
            <a:pPr marL="344170" indent="-344170">
              <a:buFont typeface="Wingdings"/>
              <a:buChar char="§"/>
            </a:pPr>
            <a:r>
              <a:rPr lang="en-US" dirty="0">
                <a:ea typeface="+mn-lt"/>
                <a:cs typeface="+mn-lt"/>
              </a:rPr>
              <a:t>PostgreSQL supports all the key platforms like Windows, Linux, Mac, etc.</a:t>
            </a:r>
            <a:endParaRPr lang="en-US" dirty="0"/>
          </a:p>
          <a:p>
            <a:pPr marL="344170" indent="-344170">
              <a:buFont typeface="Wingdings"/>
              <a:buChar char="§"/>
            </a:pPr>
            <a:r>
              <a:rPr lang="en-US" dirty="0">
                <a:ea typeface="+mn-lt"/>
                <a:cs typeface="+mn-lt"/>
              </a:rPr>
              <a:t>This RDBMS uses SQL and offers features similar to traditional RDBMSs like Oracle and DB2. </a:t>
            </a:r>
            <a:endParaRPr lang="en-US" dirty="0"/>
          </a:p>
          <a:p>
            <a:pPr marL="344170" indent="-344170">
              <a:buFont typeface="Wingdings"/>
              <a:buChar char="§"/>
            </a:pPr>
            <a:r>
              <a:rPr lang="en-US" dirty="0">
                <a:ea typeface="+mn-lt"/>
                <a:cs typeface="+mn-lt"/>
              </a:rPr>
              <a:t>PostgreSQL offers noticeable extensibility. You can use it along with other popular RDBMSs like Oracle and MySQL. Furthermore, you can use it along with popular NoSQL databases like </a:t>
            </a:r>
            <a:r>
              <a:rPr lang="en-US" b="1" dirty="0">
                <a:ea typeface="+mn-lt"/>
                <a:cs typeface="+mn-lt"/>
                <a:hlinkClick r:id="rId2"/>
              </a:rPr>
              <a:t>MongoDB</a:t>
            </a:r>
            <a:r>
              <a:rPr lang="en-US" dirty="0">
                <a:ea typeface="+mn-lt"/>
                <a:cs typeface="+mn-lt"/>
              </a:rPr>
              <a:t>.  </a:t>
            </a:r>
            <a:endParaRPr lang="en-US" dirty="0"/>
          </a:p>
          <a:p>
            <a:pPr marL="344170" indent="-344170">
              <a:buFont typeface="Wingdings"/>
              <a:buChar char="§"/>
            </a:pPr>
            <a:r>
              <a:rPr lang="en-US" dirty="0">
                <a:ea typeface="+mn-lt"/>
                <a:cs typeface="+mn-lt"/>
              </a:rPr>
              <a:t>PostgreSQL supports all popular languages like Java, Python, C, C++, C#, </a:t>
            </a:r>
            <a:r>
              <a:rPr lang="en-US" b="1" dirty="0">
                <a:ea typeface="+mn-lt"/>
                <a:cs typeface="+mn-lt"/>
                <a:hlinkClick r:id="rId3"/>
              </a:rPr>
              <a:t>JavaScript</a:t>
            </a:r>
            <a:r>
              <a:rPr lang="en-US" dirty="0">
                <a:ea typeface="+mn-lt"/>
                <a:cs typeface="+mn-lt"/>
              </a:rPr>
              <a:t>, Ruby, Go, etc. </a:t>
            </a:r>
            <a:endParaRPr lang="en-US" dirty="0"/>
          </a:p>
          <a:p>
            <a:pPr marL="0" indent="0">
              <a:buNone/>
            </a:pPr>
            <a:endParaRPr lang="en-US" dirty="0">
              <a:cs typeface="Arial" panose="020B0604020202020204"/>
            </a:endParaRPr>
          </a:p>
          <a:p>
            <a:pPr marL="344170" indent="-344170"/>
            <a:endParaRPr lang="en-US" dirty="0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711707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06904-EB5C-9905-3311-54E3718DE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151" y="192193"/>
            <a:ext cx="5400934" cy="1077229"/>
          </a:xfrm>
        </p:spPr>
        <p:txBody>
          <a:bodyPr/>
          <a:lstStyle/>
          <a:p>
            <a:r>
              <a:rPr lang="en-US" sz="3200" dirty="0">
                <a:solidFill>
                  <a:schemeClr val="tx2">
                    <a:lumMod val="90000"/>
                  </a:schemeClr>
                </a:solidFill>
              </a:rPr>
              <a:t>Advantages of </a:t>
            </a:r>
            <a:r>
              <a:rPr lang="en-US" sz="3200" dirty="0" err="1">
                <a:solidFill>
                  <a:schemeClr val="tx2">
                    <a:lumMod val="90000"/>
                  </a:schemeClr>
                </a:solidFill>
              </a:rPr>
              <a:t>PostreSQL</a:t>
            </a:r>
            <a:r>
              <a:rPr lang="en-US" dirty="0"/>
              <a:t> </a:t>
            </a:r>
          </a:p>
          <a:p>
            <a:endParaRPr lang="en-US" dirty="0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CB8C2-4A40-ED52-5B4E-752CDC56B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216" y="1331870"/>
            <a:ext cx="4769418" cy="5083417"/>
          </a:xfrm>
        </p:spPr>
        <p:txBody>
          <a:bodyPr>
            <a:normAutofit fontScale="85000" lnSpcReduction="20000"/>
          </a:bodyPr>
          <a:lstStyle/>
          <a:p>
            <a:pPr marL="344170" indent="-344170"/>
            <a:r>
              <a:rPr lang="en-US" b="1" dirty="0">
                <a:ea typeface="+mn-lt"/>
                <a:cs typeface="+mn-lt"/>
              </a:rPr>
              <a:t>Powerful features</a:t>
            </a:r>
            <a:endParaRPr lang="en-US" b="1" dirty="0">
              <a:cs typeface="Arial"/>
            </a:endParaRPr>
          </a:p>
          <a:p>
            <a:pPr marL="344170" indent="-344170"/>
            <a:r>
              <a:rPr lang="en-US" b="1" dirty="0">
                <a:ea typeface="+mn-lt"/>
                <a:cs typeface="+mn-lt"/>
              </a:rPr>
              <a:t>The ease of handling transactions</a:t>
            </a:r>
            <a:endParaRPr lang="en-US" b="1" dirty="0">
              <a:cs typeface="Arial"/>
            </a:endParaRPr>
          </a:p>
          <a:p>
            <a:pPr marL="344170" indent="-344170"/>
            <a:r>
              <a:rPr lang="en-US" b="1" dirty="0">
                <a:ea typeface="+mn-lt"/>
                <a:cs typeface="+mn-lt"/>
              </a:rPr>
              <a:t>“Code comments”</a:t>
            </a:r>
            <a:endParaRPr lang="en-US" b="1" dirty="0">
              <a:cs typeface="Arial"/>
            </a:endParaRPr>
          </a:p>
          <a:p>
            <a:pPr marL="344170" indent="-344170"/>
            <a:r>
              <a:rPr lang="en-US" b="1" dirty="0">
                <a:ea typeface="+mn-lt"/>
                <a:cs typeface="+mn-lt"/>
              </a:rPr>
              <a:t>Parameters</a:t>
            </a:r>
            <a:endParaRPr lang="en-US" b="1" dirty="0">
              <a:cs typeface="Arial"/>
            </a:endParaRPr>
          </a:p>
          <a:p>
            <a:pPr marL="344170" indent="-344170"/>
            <a:r>
              <a:rPr lang="en-US" b="1" dirty="0">
                <a:ea typeface="+mn-lt"/>
                <a:cs typeface="+mn-lt"/>
              </a:rPr>
              <a:t>Extensibility</a:t>
            </a:r>
            <a:endParaRPr lang="en-US" b="1" dirty="0">
              <a:cs typeface="Arial"/>
            </a:endParaRPr>
          </a:p>
          <a:p>
            <a:pPr marL="344170" indent="-344170"/>
            <a:r>
              <a:rPr lang="en-US" b="1" dirty="0">
                <a:ea typeface="+mn-lt"/>
                <a:cs typeface="+mn-lt"/>
              </a:rPr>
              <a:t>Security</a:t>
            </a:r>
            <a:endParaRPr lang="en-US" b="1" dirty="0">
              <a:cs typeface="Arial"/>
            </a:endParaRPr>
          </a:p>
          <a:p>
            <a:pPr marL="344170" indent="-344170"/>
            <a:r>
              <a:rPr lang="en-US" b="1" dirty="0">
                <a:ea typeface="+mn-lt"/>
                <a:cs typeface="+mn-lt"/>
              </a:rPr>
              <a:t>“Rich” SQL</a:t>
            </a:r>
            <a:endParaRPr lang="en-US" b="1" dirty="0">
              <a:cs typeface="Arial"/>
            </a:endParaRPr>
          </a:p>
          <a:p>
            <a:pPr marL="344170" indent="-344170"/>
            <a:r>
              <a:rPr lang="en-US" b="1" dirty="0">
                <a:ea typeface="+mn-lt"/>
                <a:cs typeface="+mn-lt"/>
              </a:rPr>
              <a:t>Flexibility</a:t>
            </a:r>
            <a:endParaRPr lang="en-US" b="1" dirty="0">
              <a:cs typeface="Arial"/>
            </a:endParaRPr>
          </a:p>
          <a:p>
            <a:pPr marL="344170" indent="-344170"/>
            <a:r>
              <a:rPr lang="en-US" b="1" dirty="0">
                <a:ea typeface="+mn-lt"/>
                <a:cs typeface="+mn-lt"/>
              </a:rPr>
              <a:t>Performance</a:t>
            </a:r>
            <a:endParaRPr lang="en-US" b="1" dirty="0">
              <a:cs typeface="Arial"/>
            </a:endParaRPr>
          </a:p>
          <a:p>
            <a:pPr marL="344170" indent="-344170"/>
            <a:r>
              <a:rPr lang="en-US" b="1" dirty="0">
                <a:ea typeface="+mn-lt"/>
                <a:cs typeface="+mn-lt"/>
              </a:rPr>
              <a:t>Popularity</a:t>
            </a:r>
            <a:endParaRPr lang="en-US" b="1" dirty="0">
              <a:cs typeface="Arial"/>
            </a:endParaRPr>
          </a:p>
          <a:p>
            <a:pPr marL="344170" indent="-344170"/>
            <a:r>
              <a:rPr lang="en-US" b="1" dirty="0">
                <a:ea typeface="+mn-lt"/>
                <a:cs typeface="+mn-lt"/>
              </a:rPr>
              <a:t>Support</a:t>
            </a:r>
            <a:endParaRPr lang="en-US" b="1" dirty="0">
              <a:cs typeface="Arial"/>
            </a:endParaRPr>
          </a:p>
          <a:p>
            <a:pPr marL="344170" indent="-344170"/>
            <a:endParaRPr lang="en-US" dirty="0">
              <a:cs typeface="Arial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279409-1877-2E62-1E46-8EF0ECC2BC10}"/>
              </a:ext>
            </a:extLst>
          </p:cNvPr>
          <p:cNvSpPr txBox="1">
            <a:spLocks/>
          </p:cNvSpPr>
          <p:nvPr/>
        </p:nvSpPr>
        <p:spPr>
          <a:xfrm>
            <a:off x="5530370" y="188018"/>
            <a:ext cx="5922853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F0000"/>
                </a:solidFill>
              </a:rPr>
              <a:t>Disadvantages of </a:t>
            </a:r>
            <a:r>
              <a:rPr lang="en-US" sz="3200" dirty="0" err="1">
                <a:solidFill>
                  <a:srgbClr val="FF0000"/>
                </a:solidFill>
              </a:rPr>
              <a:t>PostreSQL</a:t>
            </a:r>
            <a:endParaRPr lang="en-US" sz="3200">
              <a:solidFill>
                <a:srgbClr val="FF0000"/>
              </a:solidFill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B79E663-7DC2-9CCE-3AA3-7AC50DA9EA80}"/>
              </a:ext>
            </a:extLst>
          </p:cNvPr>
          <p:cNvSpPr txBox="1">
            <a:spLocks/>
          </p:cNvSpPr>
          <p:nvPr/>
        </p:nvSpPr>
        <p:spPr>
          <a:xfrm>
            <a:off x="6047068" y="1265064"/>
            <a:ext cx="5124322" cy="3715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/>
            <a:r>
              <a:rPr lang="en-US" b="1" dirty="0">
                <a:ea typeface="+mn-lt"/>
                <a:cs typeface="+mn-lt"/>
              </a:rPr>
              <a:t>The lack of data compression</a:t>
            </a:r>
            <a:endParaRPr lang="en-US" b="1" dirty="0">
              <a:cs typeface="Arial"/>
            </a:endParaRPr>
          </a:p>
          <a:p>
            <a:pPr marL="344170" indent="-344170"/>
            <a:r>
              <a:rPr lang="en-US" b="1" dirty="0">
                <a:ea typeface="+mn-lt"/>
                <a:cs typeface="+mn-lt"/>
              </a:rPr>
              <a:t>Analytics-related limitations</a:t>
            </a:r>
            <a:endParaRPr lang="en-US" b="1" dirty="0">
              <a:cs typeface="Arial"/>
            </a:endParaRPr>
          </a:p>
          <a:p>
            <a:pPr marL="344170" indent="-344170"/>
            <a:r>
              <a:rPr lang="en-US" b="1" dirty="0">
                <a:ea typeface="+mn-lt"/>
                <a:cs typeface="+mn-lt"/>
              </a:rPr>
              <a:t>Performance-related limitations</a:t>
            </a:r>
            <a:endParaRPr lang="en-US" b="1" dirty="0">
              <a:cs typeface="Arial"/>
            </a:endParaRPr>
          </a:p>
          <a:p>
            <a:pPr marL="344170" indent="-344170"/>
            <a:r>
              <a:rPr lang="en-US" b="1" dirty="0">
                <a:ea typeface="+mn-lt"/>
                <a:cs typeface="+mn-lt"/>
              </a:rPr>
              <a:t>Administration-related challenges</a:t>
            </a:r>
            <a:endParaRPr lang="en-US" b="1" dirty="0">
              <a:cs typeface="Arial"/>
            </a:endParaRPr>
          </a:p>
          <a:p>
            <a:pPr marL="344170" indent="-344170"/>
            <a:endParaRPr lang="en-US" b="1" dirty="0">
              <a:cs typeface="Arial"/>
            </a:endParaRPr>
          </a:p>
          <a:p>
            <a:pPr marL="344170" indent="-344170"/>
            <a:endParaRPr lang="en-US" dirty="0">
              <a:cs typeface="Arial"/>
            </a:endParaRPr>
          </a:p>
          <a:p>
            <a:pPr marL="344170" indent="-344170"/>
            <a:endParaRPr lang="en-US" b="1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9234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39E00-614A-86E9-B139-5DA03479C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753" y="275700"/>
            <a:ext cx="1757948" cy="878901"/>
          </a:xfrm>
        </p:spPr>
        <p:txBody>
          <a:bodyPr/>
          <a:lstStyle/>
          <a:p>
            <a:r>
              <a:rPr lang="en-US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SQLite:</a:t>
            </a:r>
            <a:endParaRPr lang="en-US" u="sng">
              <a:solidFill>
                <a:schemeClr val="accent3">
                  <a:lumMod val="60000"/>
                  <a:lumOff val="40000"/>
                </a:schemeClr>
              </a:solidFill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F30F9A-1909-2F38-9016-00D9ACA96A52}"/>
              </a:ext>
            </a:extLst>
          </p:cNvPr>
          <p:cNvSpPr txBox="1"/>
          <p:nvPr/>
        </p:nvSpPr>
        <p:spPr>
          <a:xfrm>
            <a:off x="1572016" y="5507277"/>
            <a:ext cx="952813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SQLite</a:t>
            </a:r>
            <a:r>
              <a:rPr lang="en-US" dirty="0">
                <a:ea typeface="+mn-lt"/>
                <a:cs typeface="+mn-lt"/>
              </a:rPr>
              <a:t> is another popular open-source RDBMS. Unlike other popular open-source RDBMSs we talked about, SQLite doesn’t use a client-server database engine. Your development team can embed it into the program code. </a:t>
            </a:r>
            <a:endParaRPr lang="en-US" dirty="0"/>
          </a:p>
        </p:txBody>
      </p:sp>
      <p:pic>
        <p:nvPicPr>
          <p:cNvPr id="8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72CDC4F3-E2F6-3E99-047D-2945A667F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64421" y="1368788"/>
            <a:ext cx="3736020" cy="3850924"/>
          </a:xfrm>
        </p:spPr>
      </p:pic>
      <p:pic>
        <p:nvPicPr>
          <p:cNvPr id="9" name="Picture 9" descr="Diagram, logo, company name&#10;&#10;Description automatically generated">
            <a:extLst>
              <a:ext uri="{FF2B5EF4-FFF2-40B4-BE49-F238E27FC236}">
                <a16:creationId xmlns:a16="http://schemas.microsoft.com/office/drawing/2014/main" id="{B12464C6-4B9D-743D-0DAA-F03A27A60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8592" y="1365012"/>
            <a:ext cx="5425857" cy="385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4529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B0F2AC-8567-4D03-BFFC-653DB596C52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7C2F7BF6-CD39-4568-B8BD-EA8D252E10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1</Words>
  <Application>Microsoft Office PowerPoint</Application>
  <PresentationFormat>Widescreen</PresentationFormat>
  <Paragraphs>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Madison</vt:lpstr>
      <vt:lpstr>Introduction of Databases</vt:lpstr>
      <vt:lpstr>Introduction: </vt:lpstr>
      <vt:lpstr>MySQL: </vt:lpstr>
      <vt:lpstr>Key features of MySQL: </vt:lpstr>
      <vt:lpstr>Advantages of MySQL  </vt:lpstr>
      <vt:lpstr>PostgreSQL: </vt:lpstr>
      <vt:lpstr>Key features of PostreSQL: </vt:lpstr>
      <vt:lpstr>Advantages of PostreSQL  </vt:lpstr>
      <vt:lpstr>SQLite: </vt:lpstr>
      <vt:lpstr>Key features of SQLite : </vt:lpstr>
      <vt:lpstr>Advantages of SQLite  </vt:lpstr>
      <vt:lpstr>MySQL vs PostgreSQL vs SQLite: 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315</cp:revision>
  <dcterms:created xsi:type="dcterms:W3CDTF">2022-05-07T16:47:40Z</dcterms:created>
  <dcterms:modified xsi:type="dcterms:W3CDTF">2022-05-07T18:17:39Z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