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81" r:id="rId2"/>
    <p:sldId id="282" r:id="rId3"/>
    <p:sldId id="283" r:id="rId4"/>
    <p:sldId id="285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88" r:id="rId13"/>
    <p:sldId id="302" r:id="rId14"/>
    <p:sldId id="303" r:id="rId15"/>
    <p:sldId id="299" r:id="rId16"/>
    <p:sldId id="304" r:id="rId17"/>
    <p:sldId id="305" r:id="rId18"/>
    <p:sldId id="306" r:id="rId19"/>
    <p:sldId id="307" r:id="rId20"/>
    <p:sldId id="300" r:id="rId21"/>
    <p:sldId id="308" r:id="rId22"/>
    <p:sldId id="309" r:id="rId23"/>
    <p:sldId id="310" r:id="rId24"/>
    <p:sldId id="301" r:id="rId25"/>
    <p:sldId id="267" r:id="rId26"/>
  </p:sldIdLst>
  <p:sldSz cx="12192000" cy="6858000"/>
  <p:notesSz cx="7104063" cy="10234613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  <p:ext uri="{1BD7E111-0CB8-44D6-8891-C1BB2F81B7CC}">
      <p1710:readonlyRecommended xmlns:p1710="http://schemas.microsoft.com/office/powerpoint/2017/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9885" autoAdjust="0"/>
  </p:normalViewPr>
  <p:slideViewPr>
    <p:cSldViewPr snapToGrid="0">
      <p:cViewPr varScale="1">
        <p:scale>
          <a:sx n="116" d="100"/>
          <a:sy n="116" d="100"/>
        </p:scale>
        <p:origin x="-336" y="-102"/>
      </p:cViewPr>
      <p:guideLst>
        <p:guide orient="horz" pos="216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9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167998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90"/>
            </a:lvl1pPr>
          </a:lstStyle>
          <a:p>
            <a:fld id="{0F9B84EA-7D68-4D60-9CB1-D50884785D1C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9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167998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9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228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07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28F8A-CD66-4840-9519-BA6D1AEDB21C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28F8A-CD66-4840-9519-BA6D1AEDB21C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28F8A-CD66-4840-9519-BA6D1AEDB21C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28F8A-CD66-4840-9519-BA6D1AEDB21C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28F8A-CD66-4840-9519-BA6D1AEDB21C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28F8A-CD66-4840-9519-BA6D1AEDB21C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28F8A-CD66-4840-9519-BA6D1AEDB21C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28F8A-CD66-4840-9519-BA6D1AEDB21C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28F8A-CD66-4840-9519-BA6D1AEDB21C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28F8A-CD66-4840-9519-BA6D1AEDB21C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28F8A-CD66-4840-9519-BA6D1AEDB21C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31EF0-3A80-4409-8A95-AB9ACB8AA79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31EF0-3A80-4409-8A95-AB9ACB8AA79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31EF0-3A80-4409-8A95-AB9ACB8AA79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31EF0-3A80-4409-8A95-AB9ACB8AA79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31EF0-3A80-4409-8A95-AB9ACB8AA79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31EF0-3A80-4409-8A95-AB9ACB8AA793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t">
            <a:normAutofit/>
          </a:bodyPr>
          <a:lstStyle>
            <a:lvl1pPr algn="ctr">
              <a:defRPr sz="6000"/>
            </a:lvl1pPr>
          </a:lstStyle>
          <a:p>
            <a:r>
              <a:rPr lang="x-none" altLang="x-none" sz="5900">
                <a:latin typeface="NanumGothic"/>
                <a:ea typeface="NanumGothic"/>
              </a:rPr>
              <a:t>마스터 제목 스타일을 편집하려면 여기를 클릭하세요.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x-none" altLang="x-none">
                <a:latin typeface="NanumGothic"/>
                <a:ea typeface="NanumGothic"/>
              </a:rPr>
              <a:t>마스터 자막 스타일을 편집하려면 여기를 클릭하세요.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82F288E0-7875-42C4-84C8-98DBBD3BF4D2}" type="datetimeFigureOut">
              <a:rPr lang="x-none" altLang="x-none" sz="1100" smtClean="0">
                <a:latin typeface="NanumGothic"/>
                <a:ea typeface="NanumGothic"/>
              </a:rPr>
              <a:t>2024-09-11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D9BB5D0-35E4-459D-AEF3-FE4D7C45CC19}" type="slidenum">
              <a:rPr lang="x-none" altLang="x-none" smtClean="0">
                <a:latin typeface="NanumGothic"/>
                <a:ea typeface="NanumGothic"/>
              </a:r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pPr lvl="0"/>
            <a:r>
              <a:rPr lang="x-none" altLang="x-none">
                <a:latin typeface="NanumGothic"/>
                <a:ea typeface="NanumGothic"/>
              </a:rPr>
              <a:t>마스터 텍스트 스타일을 편집하려면 여기를 클릭하세요.</a:t>
            </a:r>
          </a:p>
          <a:p>
            <a:pPr lvl="1"/>
            <a:r>
              <a:rPr lang="x-none" altLang="x-none">
                <a:latin typeface="NanumGothic"/>
                <a:ea typeface="NanumGothic"/>
              </a:rPr>
              <a:t>두 번째 수준</a:t>
            </a:r>
          </a:p>
          <a:p>
            <a:pPr lvl="2"/>
            <a:r>
              <a:rPr lang="x-none" altLang="x-none">
                <a:latin typeface="NanumGothic"/>
                <a:ea typeface="NanumGothic"/>
              </a:rPr>
              <a:t>레벨 3</a:t>
            </a:r>
          </a:p>
          <a:p>
            <a:pPr lvl="3"/>
            <a:r>
              <a:rPr lang="x-none" altLang="x-none">
                <a:latin typeface="NanumGothic"/>
                <a:ea typeface="NanumGothic"/>
              </a:rPr>
              <a:t>레벨 4</a:t>
            </a:r>
          </a:p>
          <a:p>
            <a:pPr lvl="4"/>
            <a:r>
              <a:rPr lang="x-none" altLang="x-none">
                <a:latin typeface="NanumGothic"/>
                <a:ea typeface="NanumGothic"/>
              </a:rPr>
              <a:t>레벨 5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82F288E0-7875-42C4-84C8-98DBBD3BF4D2}" type="datetimeFigureOut">
              <a:rPr lang="x-none" altLang="x-none" sz="1100" smtClean="0">
                <a:latin typeface="NanumGothic"/>
                <a:ea typeface="NanumGothic"/>
              </a:rPr>
              <a:t>2024-09-11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D9BB5D0-35E4-459D-AEF3-FE4D7C45CC19}" type="slidenum">
              <a:rPr lang="x-none" altLang="x-none" smtClean="0">
                <a:latin typeface="NanumGothic"/>
                <a:ea typeface="NanumGothic"/>
              </a:r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 userDrawn="1"/>
        </p:nvSpPr>
        <p:spPr>
          <a:xfrm>
            <a:off x="1209303" y="356659"/>
            <a:ext cx="7863029" cy="440676"/>
          </a:xfrm>
          <a:prstGeom prst="rect">
            <a:avLst/>
          </a:prstGeom>
        </p:spPr>
        <p:txBody>
          <a:bodyPr vert="horz" lIns="68580" tIns="34290" rIns="68580" bIns="34290" rtlCol="0" anchor="t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935" b="0" i="0" kern="120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defTabSz="685165"/>
            <a:r>
              <a:rPr lang="x-none" altLang="x-none">
                <a:latin typeface="NanumGothic"/>
                <a:ea typeface="NanumGothic"/>
              </a:rPr>
              <a:t>키워드를 입력해주세요</a:t>
            </a:r>
            <a:endParaRPr lang="zh-CN" altLang="en-US"/>
          </a:p>
        </p:txBody>
      </p:sp>
      <p:cxnSp>
        <p:nvCxnSpPr>
          <p:cNvPr id="3" name="直接连接符 2"/>
          <p:cNvCxnSpPr/>
          <p:nvPr userDrawn="1"/>
        </p:nvCxnSpPr>
        <p:spPr>
          <a:xfrm flipV="1">
            <a:off x="1270838" y="872083"/>
            <a:ext cx="10479237" cy="1"/>
          </a:xfrm>
          <a:prstGeom prst="line">
            <a:avLst/>
          </a:prstGeom>
          <a:ln w="158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 userDrawn="1"/>
        </p:nvGrpSpPr>
        <p:grpSpPr>
          <a:xfrm>
            <a:off x="527435" y="331259"/>
            <a:ext cx="528000" cy="528000"/>
            <a:chOff x="406574" y="236732"/>
            <a:chExt cx="612048" cy="593261"/>
          </a:xfrm>
        </p:grpSpPr>
        <p:sp>
          <p:nvSpPr>
            <p:cNvPr id="5" name="矩形 4"/>
            <p:cNvSpPr/>
            <p:nvPr userDrawn="1"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6" name="矩形 5"/>
            <p:cNvSpPr/>
            <p:nvPr userDrawn="1"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9402666" y="372929"/>
            <a:ext cx="2776988" cy="429533"/>
            <a:chOff x="2906155" y="507015"/>
            <a:chExt cx="2295778" cy="475718"/>
          </a:xfrm>
        </p:grpSpPr>
        <p:sp>
          <p:nvSpPr>
            <p:cNvPr id="8" name="TextBox 18"/>
            <p:cNvSpPr txBox="1"/>
            <p:nvPr/>
          </p:nvSpPr>
          <p:spPr>
            <a:xfrm>
              <a:off x="3741008" y="507015"/>
              <a:ext cx="1325774" cy="320694"/>
            </a:xfrm>
            <a:prstGeom prst="rect">
              <a:avLst/>
            </a:prstGeom>
            <a:noFill/>
          </p:spPr>
          <p:txBody>
            <a:bodyPr wrap="square" rtlCol="0">
              <a:normAutofit lnSpcReduction="20000"/>
            </a:bodyPr>
            <a:lstStyle/>
            <a:p>
              <a:r>
                <a:rPr lang="x-none" altLang="x-none" sz="13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Gothic"/>
                  <a:ea typeface="NanumGothic"/>
                </a:rPr>
                <a:t>당신의 회사 이름</a:t>
              </a:r>
            </a:p>
          </p:txBody>
        </p:sp>
        <p:sp>
          <p:nvSpPr>
            <p:cNvPr id="9" name="TextBox 19"/>
            <p:cNvSpPr txBox="1"/>
            <p:nvPr/>
          </p:nvSpPr>
          <p:spPr>
            <a:xfrm>
              <a:off x="3743580" y="735461"/>
              <a:ext cx="1458352" cy="247272"/>
            </a:xfrm>
            <a:prstGeom prst="rect">
              <a:avLst/>
            </a:prstGeom>
            <a:noFill/>
          </p:spPr>
          <p:txBody>
            <a:bodyPr wrap="square" rtlCol="0">
              <a:normAutofit lnSpcReduction="20000"/>
            </a:bodyPr>
            <a:lstStyle/>
            <a:p>
              <a:r>
                <a:rPr lang="x-none" altLang="x-none" sz="865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Gothic"/>
                  <a:ea typeface="NanumGothic"/>
                  <a:cs typeface="Arial" panose="020B0604020202020204" pitchFamily="34" charset="0"/>
                </a:rPr>
                <a:t>귀하의 회사 이름</a:t>
              </a:r>
              <a:endParaRPr lang="zh-CN" altLang="en-US" sz="865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20"/>
            <p:cNvSpPr txBox="1"/>
            <p:nvPr/>
          </p:nvSpPr>
          <p:spPr>
            <a:xfrm>
              <a:off x="2906155" y="512789"/>
              <a:ext cx="1063242" cy="421966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x-none" altLang="x-none" sz="1900" spc="-200">
                  <a:solidFill>
                    <a:schemeClr val="accent1"/>
                  </a:solidFill>
                  <a:latin typeface="NanumGothic"/>
                  <a:ea typeface="NanumGothic"/>
                  <a:cs typeface="Arial" panose="020B0604020202020204" pitchFamily="34" charset="0"/>
                </a:rPr>
                <a:t>심벌 마크</a:t>
              </a:r>
              <a:endParaRPr lang="zh-CN" altLang="en-US" sz="3735" spc="-20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isInverted="1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 userDrawn="1"/>
        </p:nvSpPr>
        <p:spPr>
          <a:xfrm>
            <a:off x="1209303" y="356659"/>
            <a:ext cx="7863029" cy="440676"/>
          </a:xfrm>
          <a:prstGeom prst="rect">
            <a:avLst/>
          </a:prstGeom>
        </p:spPr>
        <p:txBody>
          <a:bodyPr vert="horz" lIns="68580" tIns="34290" rIns="68580" bIns="34290" rtlCol="0" anchor="t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935" b="0" i="0" kern="120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defTabSz="685165"/>
            <a:r>
              <a:rPr lang="x-none" altLang="x-none">
                <a:latin typeface="NanumGothic"/>
                <a:ea typeface="NanumGothic"/>
              </a:rPr>
              <a:t>키워드를 입력해주세요</a:t>
            </a:r>
            <a:endParaRPr lang="zh-CN" altLang="en-US"/>
          </a:p>
        </p:txBody>
      </p:sp>
      <p:cxnSp>
        <p:nvCxnSpPr>
          <p:cNvPr id="3" name="直接连接符 2"/>
          <p:cNvCxnSpPr/>
          <p:nvPr userDrawn="1"/>
        </p:nvCxnSpPr>
        <p:spPr>
          <a:xfrm flipV="1">
            <a:off x="1270838" y="872083"/>
            <a:ext cx="10479237" cy="1"/>
          </a:xfrm>
          <a:prstGeom prst="line">
            <a:avLst/>
          </a:prstGeom>
          <a:ln w="158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 userDrawn="1"/>
        </p:nvGrpSpPr>
        <p:grpSpPr>
          <a:xfrm>
            <a:off x="527435" y="331259"/>
            <a:ext cx="528000" cy="528000"/>
            <a:chOff x="406574" y="236732"/>
            <a:chExt cx="612048" cy="593261"/>
          </a:xfrm>
        </p:grpSpPr>
        <p:sp>
          <p:nvSpPr>
            <p:cNvPr id="5" name="矩形 4"/>
            <p:cNvSpPr/>
            <p:nvPr userDrawn="1"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6" name="矩形 5"/>
            <p:cNvSpPr/>
            <p:nvPr userDrawn="1"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9402666" y="372929"/>
            <a:ext cx="2776988" cy="429533"/>
            <a:chOff x="2906155" y="507015"/>
            <a:chExt cx="2295778" cy="475718"/>
          </a:xfrm>
        </p:grpSpPr>
        <p:sp>
          <p:nvSpPr>
            <p:cNvPr id="8" name="TextBox 18"/>
            <p:cNvSpPr txBox="1"/>
            <p:nvPr/>
          </p:nvSpPr>
          <p:spPr>
            <a:xfrm>
              <a:off x="3741008" y="507015"/>
              <a:ext cx="1325774" cy="320694"/>
            </a:xfrm>
            <a:prstGeom prst="rect">
              <a:avLst/>
            </a:prstGeom>
            <a:noFill/>
          </p:spPr>
          <p:txBody>
            <a:bodyPr wrap="square" rtlCol="0">
              <a:normAutofit lnSpcReduction="20000"/>
            </a:bodyPr>
            <a:lstStyle/>
            <a:p>
              <a:r>
                <a:rPr lang="x-none" altLang="x-none" sz="13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Gothic"/>
                  <a:ea typeface="NanumGothic"/>
                </a:rPr>
                <a:t>당신의 회사 이름</a:t>
              </a:r>
            </a:p>
          </p:txBody>
        </p:sp>
        <p:sp>
          <p:nvSpPr>
            <p:cNvPr id="9" name="TextBox 19"/>
            <p:cNvSpPr txBox="1"/>
            <p:nvPr/>
          </p:nvSpPr>
          <p:spPr>
            <a:xfrm>
              <a:off x="3743580" y="735461"/>
              <a:ext cx="1458352" cy="247272"/>
            </a:xfrm>
            <a:prstGeom prst="rect">
              <a:avLst/>
            </a:prstGeom>
            <a:noFill/>
          </p:spPr>
          <p:txBody>
            <a:bodyPr wrap="square" rtlCol="0">
              <a:normAutofit lnSpcReduction="20000"/>
            </a:bodyPr>
            <a:lstStyle/>
            <a:p>
              <a:r>
                <a:rPr lang="x-none" altLang="x-none" sz="865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Gothic"/>
                  <a:ea typeface="NanumGothic"/>
                  <a:cs typeface="Arial" panose="020B0604020202020204" pitchFamily="34" charset="0"/>
                </a:rPr>
                <a:t>귀하의 회사 이름</a:t>
              </a:r>
              <a:endParaRPr lang="zh-CN" altLang="en-US" sz="865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20"/>
            <p:cNvSpPr txBox="1"/>
            <p:nvPr/>
          </p:nvSpPr>
          <p:spPr>
            <a:xfrm>
              <a:off x="2906155" y="512789"/>
              <a:ext cx="1063242" cy="421966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x-none" altLang="x-none" sz="1900" spc="-200">
                  <a:solidFill>
                    <a:schemeClr val="accent1"/>
                  </a:solidFill>
                  <a:latin typeface="NanumGothic"/>
                  <a:ea typeface="NanumGothic"/>
                  <a:cs typeface="Arial" panose="020B0604020202020204" pitchFamily="34" charset="0"/>
                </a:rPr>
                <a:t>심벌 마크</a:t>
              </a:r>
              <a:endParaRPr lang="zh-CN" altLang="en-US" sz="3735" spc="-20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>
        <p14:switch dir="r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 userDrawn="1"/>
        </p:nvSpPr>
        <p:spPr>
          <a:xfrm>
            <a:off x="1209303" y="356659"/>
            <a:ext cx="7863029" cy="440676"/>
          </a:xfrm>
          <a:prstGeom prst="rect">
            <a:avLst/>
          </a:prstGeom>
        </p:spPr>
        <p:txBody>
          <a:bodyPr vert="horz" lIns="68580" tIns="34290" rIns="68580" bIns="34290" rtlCol="0" anchor="t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935" b="0" i="0" kern="120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defTabSz="685165"/>
            <a:r>
              <a:rPr lang="x-none" altLang="x-none">
                <a:latin typeface="NanumGothic"/>
                <a:ea typeface="NanumGothic"/>
              </a:rPr>
              <a:t>키워드를 입력해주세요</a:t>
            </a:r>
            <a:endParaRPr lang="zh-CN" altLang="en-US"/>
          </a:p>
        </p:txBody>
      </p:sp>
      <p:cxnSp>
        <p:nvCxnSpPr>
          <p:cNvPr id="3" name="直接连接符 2"/>
          <p:cNvCxnSpPr/>
          <p:nvPr userDrawn="1"/>
        </p:nvCxnSpPr>
        <p:spPr>
          <a:xfrm flipV="1">
            <a:off x="1270838" y="872083"/>
            <a:ext cx="10479237" cy="1"/>
          </a:xfrm>
          <a:prstGeom prst="line">
            <a:avLst/>
          </a:prstGeom>
          <a:ln w="158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 userDrawn="1"/>
        </p:nvGrpSpPr>
        <p:grpSpPr>
          <a:xfrm>
            <a:off x="527435" y="331259"/>
            <a:ext cx="528000" cy="528000"/>
            <a:chOff x="406574" y="236732"/>
            <a:chExt cx="612048" cy="593261"/>
          </a:xfrm>
        </p:grpSpPr>
        <p:sp>
          <p:nvSpPr>
            <p:cNvPr id="5" name="矩形 4"/>
            <p:cNvSpPr/>
            <p:nvPr userDrawn="1"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6" name="矩形 5"/>
            <p:cNvSpPr/>
            <p:nvPr userDrawn="1"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9402666" y="372929"/>
            <a:ext cx="2776988" cy="429533"/>
            <a:chOff x="2906155" y="507015"/>
            <a:chExt cx="2295778" cy="475718"/>
          </a:xfrm>
        </p:grpSpPr>
        <p:sp>
          <p:nvSpPr>
            <p:cNvPr id="8" name="TextBox 18"/>
            <p:cNvSpPr txBox="1"/>
            <p:nvPr/>
          </p:nvSpPr>
          <p:spPr>
            <a:xfrm>
              <a:off x="3741008" y="507015"/>
              <a:ext cx="1325774" cy="320694"/>
            </a:xfrm>
            <a:prstGeom prst="rect">
              <a:avLst/>
            </a:prstGeom>
            <a:noFill/>
          </p:spPr>
          <p:txBody>
            <a:bodyPr wrap="square" rtlCol="0">
              <a:normAutofit lnSpcReduction="20000"/>
            </a:bodyPr>
            <a:lstStyle/>
            <a:p>
              <a:r>
                <a:rPr lang="x-none" altLang="x-none" sz="13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Gothic"/>
                  <a:ea typeface="NanumGothic"/>
                </a:rPr>
                <a:t>당신의 회사 이름</a:t>
              </a:r>
            </a:p>
          </p:txBody>
        </p:sp>
        <p:sp>
          <p:nvSpPr>
            <p:cNvPr id="9" name="TextBox 19"/>
            <p:cNvSpPr txBox="1"/>
            <p:nvPr/>
          </p:nvSpPr>
          <p:spPr>
            <a:xfrm>
              <a:off x="3743580" y="735461"/>
              <a:ext cx="1458352" cy="247272"/>
            </a:xfrm>
            <a:prstGeom prst="rect">
              <a:avLst/>
            </a:prstGeom>
            <a:noFill/>
          </p:spPr>
          <p:txBody>
            <a:bodyPr wrap="square" rtlCol="0">
              <a:normAutofit lnSpcReduction="20000"/>
            </a:bodyPr>
            <a:lstStyle/>
            <a:p>
              <a:r>
                <a:rPr lang="x-none" altLang="x-none" sz="865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Gothic"/>
                  <a:ea typeface="NanumGothic"/>
                  <a:cs typeface="Arial" panose="020B0604020202020204" pitchFamily="34" charset="0"/>
                </a:rPr>
                <a:t>귀하의 회사 이름</a:t>
              </a:r>
              <a:endParaRPr lang="zh-CN" altLang="en-US" sz="865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20"/>
            <p:cNvSpPr txBox="1"/>
            <p:nvPr/>
          </p:nvSpPr>
          <p:spPr>
            <a:xfrm>
              <a:off x="2906155" y="512789"/>
              <a:ext cx="1063242" cy="421966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x-none" altLang="x-none" sz="1900" spc="-200">
                  <a:solidFill>
                    <a:schemeClr val="accent1"/>
                  </a:solidFill>
                  <a:latin typeface="NanumGothic"/>
                  <a:ea typeface="NanumGothic"/>
                  <a:cs typeface="Arial" panose="020B0604020202020204" pitchFamily="34" charset="0"/>
                </a:rPr>
                <a:t>심벌 마크</a:t>
              </a:r>
              <a:endParaRPr lang="zh-CN" altLang="en-US" sz="3735" spc="-20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>
        <p14:flip dir="r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 userDrawn="1"/>
        </p:nvSpPr>
        <p:spPr>
          <a:xfrm>
            <a:off x="1209303" y="356659"/>
            <a:ext cx="7863029" cy="440676"/>
          </a:xfrm>
          <a:prstGeom prst="rect">
            <a:avLst/>
          </a:prstGeom>
        </p:spPr>
        <p:txBody>
          <a:bodyPr vert="horz" lIns="68580" tIns="34290" rIns="68580" bIns="34290" rtlCol="0" anchor="t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935" b="0" i="0" kern="120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defTabSz="685165"/>
            <a:r>
              <a:rPr lang="x-none" altLang="x-none">
                <a:latin typeface="NanumGothic"/>
                <a:ea typeface="NanumGothic"/>
              </a:rPr>
              <a:t>키워드를 입력해주세요</a:t>
            </a:r>
            <a:endParaRPr lang="zh-CN" altLang="en-US"/>
          </a:p>
        </p:txBody>
      </p:sp>
      <p:cxnSp>
        <p:nvCxnSpPr>
          <p:cNvPr id="3" name="直接连接符 2"/>
          <p:cNvCxnSpPr/>
          <p:nvPr userDrawn="1"/>
        </p:nvCxnSpPr>
        <p:spPr>
          <a:xfrm flipV="1">
            <a:off x="1270838" y="872083"/>
            <a:ext cx="10479237" cy="1"/>
          </a:xfrm>
          <a:prstGeom prst="line">
            <a:avLst/>
          </a:prstGeom>
          <a:ln w="158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 userDrawn="1"/>
        </p:nvGrpSpPr>
        <p:grpSpPr>
          <a:xfrm>
            <a:off x="527435" y="331259"/>
            <a:ext cx="528000" cy="528000"/>
            <a:chOff x="406574" y="236732"/>
            <a:chExt cx="612048" cy="593261"/>
          </a:xfrm>
        </p:grpSpPr>
        <p:sp>
          <p:nvSpPr>
            <p:cNvPr id="5" name="矩形 4"/>
            <p:cNvSpPr/>
            <p:nvPr userDrawn="1"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6" name="矩形 5"/>
            <p:cNvSpPr/>
            <p:nvPr userDrawn="1"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9402666" y="372929"/>
            <a:ext cx="2776988" cy="429533"/>
            <a:chOff x="2906155" y="507015"/>
            <a:chExt cx="2295778" cy="475718"/>
          </a:xfrm>
        </p:grpSpPr>
        <p:sp>
          <p:nvSpPr>
            <p:cNvPr id="8" name="TextBox 18"/>
            <p:cNvSpPr txBox="1"/>
            <p:nvPr/>
          </p:nvSpPr>
          <p:spPr>
            <a:xfrm>
              <a:off x="3741008" y="507015"/>
              <a:ext cx="1325774" cy="320694"/>
            </a:xfrm>
            <a:prstGeom prst="rect">
              <a:avLst/>
            </a:prstGeom>
            <a:noFill/>
          </p:spPr>
          <p:txBody>
            <a:bodyPr wrap="square" rtlCol="0">
              <a:normAutofit lnSpcReduction="20000"/>
            </a:bodyPr>
            <a:lstStyle/>
            <a:p>
              <a:r>
                <a:rPr lang="x-none" altLang="x-none" sz="13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Gothic"/>
                  <a:ea typeface="NanumGothic"/>
                </a:rPr>
                <a:t>당신의 회사 이름</a:t>
              </a:r>
            </a:p>
          </p:txBody>
        </p:sp>
        <p:sp>
          <p:nvSpPr>
            <p:cNvPr id="9" name="TextBox 19"/>
            <p:cNvSpPr txBox="1"/>
            <p:nvPr/>
          </p:nvSpPr>
          <p:spPr>
            <a:xfrm>
              <a:off x="3743580" y="735461"/>
              <a:ext cx="1458352" cy="247272"/>
            </a:xfrm>
            <a:prstGeom prst="rect">
              <a:avLst/>
            </a:prstGeom>
            <a:noFill/>
          </p:spPr>
          <p:txBody>
            <a:bodyPr wrap="square" rtlCol="0">
              <a:normAutofit lnSpcReduction="20000"/>
            </a:bodyPr>
            <a:lstStyle/>
            <a:p>
              <a:r>
                <a:rPr lang="x-none" altLang="x-none" sz="865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Gothic"/>
                  <a:ea typeface="NanumGothic"/>
                  <a:cs typeface="Arial" panose="020B0604020202020204" pitchFamily="34" charset="0"/>
                </a:rPr>
                <a:t>귀하의 회사 이름</a:t>
              </a:r>
              <a:endParaRPr lang="zh-CN" altLang="en-US" sz="865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20"/>
            <p:cNvSpPr txBox="1"/>
            <p:nvPr/>
          </p:nvSpPr>
          <p:spPr>
            <a:xfrm>
              <a:off x="2906155" y="512789"/>
              <a:ext cx="1063242" cy="421966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x-none" altLang="x-none" sz="1900" spc="-200">
                  <a:solidFill>
                    <a:schemeClr val="accent1"/>
                  </a:solidFill>
                  <a:latin typeface="NanumGothic"/>
                  <a:ea typeface="NanumGothic"/>
                  <a:cs typeface="Arial" panose="020B0604020202020204" pitchFamily="34" charset="0"/>
                </a:rPr>
                <a:t>심벌 마크</a:t>
              </a:r>
              <a:endParaRPr lang="zh-CN" altLang="en-US" sz="3735" spc="-20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gallery dir="l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 altLang="x-none" sz="3500">
                <a:latin typeface="NanumGothic"/>
                <a:ea typeface="NanumGothic"/>
              </a:rPr>
              <a:t>마스터 제목 스타일을 편집하려면 여기를 클릭하세요.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x-none" altLang="x-none">
                <a:latin typeface="NanumGothic"/>
                <a:ea typeface="NanumGothic"/>
              </a:rPr>
              <a:t>마스터 텍스트 스타일을 편집하려면 여기를 클릭하세요.</a:t>
            </a:r>
          </a:p>
          <a:p>
            <a:pPr lvl="1"/>
            <a:r>
              <a:rPr lang="x-none" altLang="x-none">
                <a:latin typeface="NanumGothic"/>
                <a:ea typeface="NanumGothic"/>
              </a:rPr>
              <a:t>두 번째 수준</a:t>
            </a:r>
          </a:p>
          <a:p>
            <a:pPr lvl="2"/>
            <a:r>
              <a:rPr lang="x-none" altLang="x-none">
                <a:latin typeface="NanumGothic"/>
                <a:ea typeface="NanumGothic"/>
              </a:rPr>
              <a:t>레벨 3</a:t>
            </a:r>
          </a:p>
          <a:p>
            <a:pPr lvl="3"/>
            <a:r>
              <a:rPr lang="x-none" altLang="x-none">
                <a:latin typeface="NanumGothic"/>
                <a:ea typeface="NanumGothic"/>
              </a:rPr>
              <a:t>레벨 4</a:t>
            </a:r>
          </a:p>
          <a:p>
            <a:pPr lvl="4"/>
            <a:r>
              <a:rPr lang="x-none" altLang="x-none">
                <a:latin typeface="NanumGothic"/>
                <a:ea typeface="NanumGothic"/>
              </a:rPr>
              <a:t>레벨 5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82F288E0-7875-42C4-84C8-98DBBD3BF4D2}" type="datetimeFigureOut">
              <a:rPr lang="x-none" altLang="x-none" sz="1100" smtClean="0">
                <a:latin typeface="NanumGothic"/>
                <a:ea typeface="NanumGothic"/>
              </a:rPr>
              <a:t>2024-09-11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D9BB5D0-35E4-459D-AEF3-FE4D7C45CC19}" type="slidenum">
              <a:rPr lang="x-none" altLang="x-none" smtClean="0">
                <a:latin typeface="NanumGothic"/>
                <a:ea typeface="NanumGothic"/>
              </a:r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t">
            <a:normAutofit/>
          </a:bodyPr>
          <a:lstStyle>
            <a:lvl1pPr>
              <a:defRPr sz="6000"/>
            </a:lvl1pPr>
          </a:lstStyle>
          <a:p>
            <a:r>
              <a:rPr lang="x-none" altLang="x-none" sz="3200">
                <a:latin typeface="NanumGothic"/>
                <a:ea typeface="NanumGothic"/>
              </a:rPr>
              <a:t>마스터 제목 스타일을 편집하려면 여기를 클릭하세요.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altLang="x-none">
                <a:latin typeface="NanumGothic"/>
                <a:ea typeface="NanumGothic"/>
              </a:rPr>
              <a:t>마스터 텍스트 스타일을 편집하려면 여기를 클릭하세요.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82F288E0-7875-42C4-84C8-98DBBD3BF4D2}" type="datetimeFigureOut">
              <a:rPr lang="x-none" altLang="x-none" sz="1100" smtClean="0">
                <a:latin typeface="NanumGothic"/>
                <a:ea typeface="NanumGothic"/>
              </a:rPr>
              <a:t>2024-09-11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D9BB5D0-35E4-459D-AEF3-FE4D7C45CC19}" type="slidenum">
              <a:rPr lang="x-none" altLang="x-none" smtClean="0">
                <a:latin typeface="NanumGothic"/>
                <a:ea typeface="NanumGothic"/>
              </a:r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 altLang="x-none" sz="3500">
                <a:latin typeface="NanumGothic"/>
                <a:ea typeface="NanumGothic"/>
              </a:rPr>
              <a:t>마스터 제목 스타일을 편집하려면 여기를 클릭하세요.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lvl="0"/>
            <a:r>
              <a:rPr lang="x-none" altLang="x-none" sz="1400">
                <a:latin typeface="NanumGothic"/>
                <a:ea typeface="NanumGothic"/>
              </a:rPr>
              <a:t>마스터 텍스트 스타일을 편집하려면 여기를 클릭하세요.</a:t>
            </a:r>
          </a:p>
          <a:p>
            <a:pPr lvl="1"/>
            <a:r>
              <a:rPr lang="x-none" altLang="x-none">
                <a:latin typeface="NanumGothic"/>
                <a:ea typeface="NanumGothic"/>
              </a:rPr>
              <a:t>두 번째 수준</a:t>
            </a:r>
          </a:p>
          <a:p>
            <a:pPr lvl="2"/>
            <a:r>
              <a:rPr lang="x-none" altLang="x-none">
                <a:latin typeface="NanumGothic"/>
                <a:ea typeface="NanumGothic"/>
              </a:rPr>
              <a:t>레벨 3</a:t>
            </a:r>
          </a:p>
          <a:p>
            <a:pPr lvl="3"/>
            <a:r>
              <a:rPr lang="x-none" altLang="x-none">
                <a:latin typeface="NanumGothic"/>
                <a:ea typeface="NanumGothic"/>
              </a:rPr>
              <a:t>레벨 4</a:t>
            </a:r>
          </a:p>
          <a:p>
            <a:pPr lvl="4"/>
            <a:r>
              <a:rPr lang="x-none" altLang="x-none">
                <a:latin typeface="NanumGothic"/>
                <a:ea typeface="NanumGothic"/>
              </a:rPr>
              <a:t>레벨 5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lvl="0"/>
            <a:r>
              <a:rPr lang="x-none" altLang="x-none" sz="1400">
                <a:latin typeface="NanumGothic"/>
                <a:ea typeface="NanumGothic"/>
              </a:rPr>
              <a:t>마스터 텍스트 스타일을 편집하려면 여기를 클릭하세요.</a:t>
            </a:r>
          </a:p>
          <a:p>
            <a:pPr lvl="1"/>
            <a:r>
              <a:rPr lang="x-none" altLang="x-none">
                <a:latin typeface="NanumGothic"/>
                <a:ea typeface="NanumGothic"/>
              </a:rPr>
              <a:t>두 번째 수준</a:t>
            </a:r>
          </a:p>
          <a:p>
            <a:pPr lvl="2"/>
            <a:r>
              <a:rPr lang="x-none" altLang="x-none">
                <a:latin typeface="NanumGothic"/>
                <a:ea typeface="NanumGothic"/>
              </a:rPr>
              <a:t>레벨 3</a:t>
            </a:r>
          </a:p>
          <a:p>
            <a:pPr lvl="3"/>
            <a:r>
              <a:rPr lang="x-none" altLang="x-none">
                <a:latin typeface="NanumGothic"/>
                <a:ea typeface="NanumGothic"/>
              </a:rPr>
              <a:t>레벨 4</a:t>
            </a:r>
          </a:p>
          <a:p>
            <a:pPr lvl="4"/>
            <a:r>
              <a:rPr lang="x-none" altLang="x-none">
                <a:latin typeface="NanumGothic"/>
                <a:ea typeface="NanumGothic"/>
              </a:rPr>
              <a:t>레벨 5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82F288E0-7875-42C4-84C8-98DBBD3BF4D2}" type="datetimeFigureOut">
              <a:rPr lang="x-none" altLang="x-none" sz="1100" smtClean="0">
                <a:latin typeface="NanumGothic"/>
                <a:ea typeface="NanumGothic"/>
              </a:rPr>
              <a:t>2024-09-11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D9BB5D0-35E4-459D-AEF3-FE4D7C45CC19}" type="slidenum">
              <a:rPr lang="x-none" altLang="x-none" smtClean="0">
                <a:latin typeface="NanumGothic"/>
                <a:ea typeface="NanumGothic"/>
              </a:r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/>
          <a:p>
            <a:r>
              <a:rPr lang="x-none" altLang="x-none" sz="3500">
                <a:latin typeface="NanumGothic"/>
                <a:ea typeface="NanumGothic"/>
              </a:rPr>
              <a:t>마스터 제목 스타일을 편집하려면 여기를 클릭하세요.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x-none" altLang="x-none" sz="1400">
                <a:latin typeface="NanumGothic"/>
                <a:ea typeface="NanumGothic"/>
              </a:rPr>
              <a:t>마스터 텍스트 스타일을 편집하려면 여기를 클릭하세요.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>
            <a:normAutofit/>
          </a:bodyPr>
          <a:lstStyle/>
          <a:p>
            <a:pPr lvl="0"/>
            <a:r>
              <a:rPr lang="x-none" altLang="x-none" sz="1400">
                <a:latin typeface="NanumGothic"/>
                <a:ea typeface="NanumGothic"/>
              </a:rPr>
              <a:t>마스터 텍스트 스타일을 편집하려면 여기를 클릭하세요.</a:t>
            </a:r>
          </a:p>
          <a:p>
            <a:pPr lvl="1"/>
            <a:r>
              <a:rPr lang="x-none" altLang="x-none">
                <a:latin typeface="NanumGothic"/>
                <a:ea typeface="NanumGothic"/>
              </a:rPr>
              <a:t>두 번째 수준</a:t>
            </a:r>
          </a:p>
          <a:p>
            <a:pPr lvl="2"/>
            <a:r>
              <a:rPr lang="x-none" altLang="x-none">
                <a:latin typeface="NanumGothic"/>
                <a:ea typeface="NanumGothic"/>
              </a:rPr>
              <a:t>레벨 3</a:t>
            </a:r>
          </a:p>
          <a:p>
            <a:pPr lvl="3"/>
            <a:r>
              <a:rPr lang="x-none" altLang="x-none">
                <a:latin typeface="NanumGothic"/>
                <a:ea typeface="NanumGothic"/>
              </a:rPr>
              <a:t>레벨 4</a:t>
            </a:r>
          </a:p>
          <a:p>
            <a:pPr lvl="4"/>
            <a:r>
              <a:rPr lang="x-none" altLang="x-none">
                <a:latin typeface="NanumGothic"/>
                <a:ea typeface="NanumGothic"/>
              </a:rPr>
              <a:t>레벨 5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x-none" altLang="x-none" sz="1400">
                <a:latin typeface="NanumGothic"/>
                <a:ea typeface="NanumGothic"/>
              </a:rPr>
              <a:t>마스터 텍스트 스타일을 편집하려면 여기를 클릭하세요.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>
            <a:normAutofit/>
          </a:bodyPr>
          <a:lstStyle/>
          <a:p>
            <a:pPr lvl="0"/>
            <a:r>
              <a:rPr lang="x-none" altLang="x-none" sz="1400">
                <a:latin typeface="NanumGothic"/>
                <a:ea typeface="NanumGothic"/>
              </a:rPr>
              <a:t>마스터 텍스트 스타일을 편집하려면 여기를 클릭하세요.</a:t>
            </a:r>
          </a:p>
          <a:p>
            <a:pPr lvl="1"/>
            <a:r>
              <a:rPr lang="x-none" altLang="x-none">
                <a:latin typeface="NanumGothic"/>
                <a:ea typeface="NanumGothic"/>
              </a:rPr>
              <a:t>두 번째 수준</a:t>
            </a:r>
          </a:p>
          <a:p>
            <a:pPr lvl="2"/>
            <a:r>
              <a:rPr lang="x-none" altLang="x-none">
                <a:latin typeface="NanumGothic"/>
                <a:ea typeface="NanumGothic"/>
              </a:rPr>
              <a:t>레벨 3</a:t>
            </a:r>
          </a:p>
          <a:p>
            <a:pPr lvl="3"/>
            <a:r>
              <a:rPr lang="x-none" altLang="x-none">
                <a:latin typeface="NanumGothic"/>
                <a:ea typeface="NanumGothic"/>
              </a:rPr>
              <a:t>레벨 4</a:t>
            </a:r>
          </a:p>
          <a:p>
            <a:pPr lvl="4"/>
            <a:r>
              <a:rPr lang="x-none" altLang="x-none">
                <a:latin typeface="NanumGothic"/>
                <a:ea typeface="NanumGothic"/>
              </a:rPr>
              <a:t>레벨 5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82F288E0-7875-42C4-84C8-98DBBD3BF4D2}" type="datetimeFigureOut">
              <a:rPr lang="x-none" altLang="x-none" sz="1100" smtClean="0">
                <a:latin typeface="NanumGothic"/>
                <a:ea typeface="NanumGothic"/>
              </a:rPr>
              <a:t>2024-09-11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D9BB5D0-35E4-459D-AEF3-FE4D7C45CC19}" type="slidenum">
              <a:rPr lang="x-none" altLang="x-none" smtClean="0">
                <a:latin typeface="NanumGothic"/>
                <a:ea typeface="NanumGothic"/>
              </a:r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 altLang="x-none" sz="3500">
                <a:latin typeface="NanumGothic"/>
                <a:ea typeface="NanumGothic"/>
              </a:rPr>
              <a:t>마스터 제목 스타일을 편집하려면 여기를 클릭하세요.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82F288E0-7875-42C4-84C8-98DBBD3BF4D2}" type="datetimeFigureOut">
              <a:rPr lang="x-none" altLang="x-none" sz="1100" smtClean="0">
                <a:latin typeface="NanumGothic"/>
                <a:ea typeface="NanumGothic"/>
              </a:rPr>
              <a:t>2024-09-11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D9BB5D0-35E4-459D-AEF3-FE4D7C45CC19}" type="slidenum">
              <a:rPr lang="x-none" altLang="x-none" smtClean="0">
                <a:latin typeface="NanumGothic"/>
                <a:ea typeface="NanumGothic"/>
              </a:r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82F288E0-7875-42C4-84C8-98DBBD3BF4D2}" type="datetimeFigureOut">
              <a:rPr lang="x-none" altLang="x-none" sz="1100" smtClean="0">
                <a:latin typeface="NanumGothic"/>
                <a:ea typeface="NanumGothic"/>
              </a:rPr>
              <a:t>2024-09-11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D9BB5D0-35E4-459D-AEF3-FE4D7C45CC19}" type="slidenum">
              <a:rPr lang="x-none" altLang="x-none" smtClean="0">
                <a:latin typeface="NanumGothic"/>
                <a:ea typeface="NanumGothic"/>
              </a:r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x-none" altLang="x-none" sz="1300">
                <a:latin typeface="NanumGothic"/>
                <a:ea typeface="NanumGothic"/>
              </a:rPr>
              <a:t>마스터 제목 스타일을 편집하려면 여기를 클릭하세요.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 altLang="x-none" sz="1000">
                <a:latin typeface="NanumGothic"/>
                <a:ea typeface="NanumGothic"/>
              </a:rPr>
              <a:t>마스터 텍스트 스타일을 편집하려면 여기를 클릭하세요.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82F288E0-7875-42C4-84C8-98DBBD3BF4D2}" type="datetimeFigureOut">
              <a:rPr lang="x-none" altLang="x-none" sz="1100" smtClean="0">
                <a:latin typeface="NanumGothic"/>
                <a:ea typeface="NanumGothic"/>
              </a:rPr>
              <a:t>2024-09-11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D9BB5D0-35E4-459D-AEF3-FE4D7C45CC19}" type="slidenum">
              <a:rPr lang="x-none" altLang="x-none" smtClean="0">
                <a:latin typeface="NanumGothic"/>
                <a:ea typeface="NanumGothic"/>
              </a:r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vert">
            <a:normAutofit/>
          </a:bodyPr>
          <a:lstStyle/>
          <a:p>
            <a:r>
              <a:rPr lang="x-none" altLang="x-none" sz="3900">
                <a:latin typeface="NanumGothic"/>
                <a:ea typeface="NanumGothic"/>
              </a:rPr>
              <a:t>마스터 제목 스타일을 편집하려면 여기를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vert">
            <a:normAutofit/>
          </a:bodyPr>
          <a:lstStyle/>
          <a:p>
            <a:pPr lvl="0"/>
            <a:r>
              <a:rPr lang="x-none" altLang="x-none" sz="1800">
                <a:latin typeface="NanumGothic"/>
                <a:ea typeface="NanumGothic"/>
              </a:rPr>
              <a:t>마스터 텍스트 스타일을 편집하려면 여기를</a:t>
            </a:r>
          </a:p>
          <a:p>
            <a:pPr lvl="1"/>
            <a:r>
              <a:rPr lang="x-none" altLang="x-none">
                <a:latin typeface="NanumGothic"/>
                <a:ea typeface="NanumGothic"/>
              </a:rPr>
              <a:t>두 번째 수준</a:t>
            </a:r>
          </a:p>
          <a:p>
            <a:pPr lvl="2"/>
            <a:r>
              <a:rPr lang="x-none" altLang="x-none">
                <a:latin typeface="NanumGothic"/>
                <a:ea typeface="NanumGothic"/>
              </a:rPr>
              <a:t>레벨 3</a:t>
            </a:r>
          </a:p>
          <a:p>
            <a:pPr lvl="3"/>
            <a:r>
              <a:rPr lang="x-none" altLang="x-none">
                <a:latin typeface="NanumGothic"/>
                <a:ea typeface="NanumGothic"/>
              </a:rPr>
              <a:t>레벨 4</a:t>
            </a:r>
          </a:p>
          <a:p>
            <a:pPr lvl="4"/>
            <a:r>
              <a:rPr lang="x-none" altLang="x-none">
                <a:latin typeface="NanumGothic"/>
                <a:ea typeface="NanumGothic"/>
              </a:rPr>
              <a:t>레벨 5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82F288E0-7875-42C4-84C8-98DBBD3BF4D2}" type="datetimeFigureOut">
              <a:rPr lang="x-none" altLang="x-none" sz="1100" smtClean="0">
                <a:latin typeface="NanumGothic"/>
                <a:ea typeface="NanumGothic"/>
              </a:rPr>
              <a:t>2024-09-11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D9BB5D0-35E4-459D-AEF3-FE4D7C45CC19}" type="slidenum">
              <a:rPr lang="x-none" altLang="x-none" smtClean="0">
                <a:latin typeface="NanumGothic"/>
                <a:ea typeface="NanumGothic"/>
              </a:r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x-none" altLang="x-none" sz="3500">
                <a:latin typeface="NanumGothic"/>
                <a:ea typeface="NanumGothic"/>
              </a:rPr>
              <a:t>마스터 제목 스타일을 편집하려면 여기를 클릭하세요.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altLang="x-none">
                <a:latin typeface="NanumGothic"/>
                <a:ea typeface="NanumGothic"/>
              </a:rPr>
              <a:t>마스터 텍스트 스타일을 편집하려면 여기를 클릭하세요.</a:t>
            </a:r>
          </a:p>
          <a:p>
            <a:pPr lvl="1"/>
            <a:r>
              <a:rPr lang="x-none" altLang="x-none">
                <a:latin typeface="NanumGothic"/>
                <a:ea typeface="NanumGothic"/>
              </a:rPr>
              <a:t>두 번째 수준</a:t>
            </a:r>
          </a:p>
          <a:p>
            <a:pPr lvl="2"/>
            <a:r>
              <a:rPr lang="x-none" altLang="x-none">
                <a:latin typeface="NanumGothic"/>
                <a:ea typeface="NanumGothic"/>
              </a:rPr>
              <a:t>레벨 3</a:t>
            </a:r>
          </a:p>
          <a:p>
            <a:pPr lvl="3"/>
            <a:r>
              <a:rPr lang="x-none" altLang="x-none">
                <a:latin typeface="NanumGothic"/>
                <a:ea typeface="NanumGothic"/>
              </a:rPr>
              <a:t>레벨 4</a:t>
            </a:r>
          </a:p>
          <a:p>
            <a:pPr lvl="4"/>
            <a:r>
              <a:rPr lang="x-none" altLang="x-none">
                <a:latin typeface="NanumGothic"/>
                <a:ea typeface="NanumGothic"/>
              </a:rPr>
              <a:t>레벨 5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x-none" altLang="x-none" sz="1100" smtClean="0">
                <a:latin typeface="NanumGothic"/>
                <a:ea typeface="NanumGothic"/>
              </a:rPr>
              <a:t>2024-09-11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x-none" altLang="x-none" smtClean="0">
                <a:latin typeface="NanumGothic"/>
                <a:ea typeface="NanumGothic"/>
              </a:r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jpeg"/><Relationship Id="rId4" Type="http://schemas.openxmlformats.org/officeDocument/2006/relationships/image" Target="../media/image12.png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jpe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26.png"/><Relationship Id="rId10" Type="http://schemas.openxmlformats.org/officeDocument/2006/relationships/image" Target="../media/image35.png"/><Relationship Id="rId4" Type="http://schemas.openxmlformats.org/officeDocument/2006/relationships/image" Target="../media/image30.png"/><Relationship Id="rId9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6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0" y="-45085"/>
            <a:ext cx="12192000" cy="6708140"/>
            <a:chOff x="0" y="0"/>
            <a:chExt cx="12192000" cy="7578726"/>
          </a:xfrm>
        </p:grpSpPr>
        <p:sp>
          <p:nvSpPr>
            <p:cNvPr id="7" name="矩形 6"/>
            <p:cNvSpPr/>
            <p:nvPr/>
          </p:nvSpPr>
          <p:spPr>
            <a:xfrm>
              <a:off x="0" y="0"/>
              <a:ext cx="12192000" cy="378936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3789363"/>
              <a:ext cx="12192000" cy="3789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rcRect l="928" t="-271" r="1233" b="2775"/>
          <a:stretch>
            <a:fillRect/>
          </a:stretch>
        </p:blipFill>
        <p:spPr>
          <a:xfrm>
            <a:off x="8890" y="-9525"/>
            <a:ext cx="12183110" cy="68770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889125" y="2380213"/>
            <a:ext cx="8413750" cy="8229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x-none" sz="4800" b="1" dirty="0">
                <a:solidFill>
                  <a:schemeClr val="accent1">
                    <a:lumMod val="50000"/>
                  </a:schemeClr>
                </a:solidFill>
                <a:latin typeface="NanumGothic"/>
                <a:ea typeface="NanumGothic"/>
              </a:rPr>
              <a:t>IoT 119 </a:t>
            </a:r>
            <a:r>
              <a:rPr lang="ko-KR" altLang="en-US" sz="4800" b="1" dirty="0">
                <a:solidFill>
                  <a:schemeClr val="accent1">
                    <a:lumMod val="50000"/>
                  </a:schemeClr>
                </a:solidFill>
                <a:latin typeface="NanumGothic"/>
                <a:ea typeface="NanumGothic"/>
              </a:rPr>
              <a:t>기획서</a:t>
            </a:r>
          </a:p>
        </p:txBody>
      </p:sp>
      <p:graphicFrame>
        <p:nvGraphicFramePr>
          <p:cNvPr id="10" name="Google Shape;84;p1">
            <a:extLst>
              <a:ext uri="{FF2B5EF4-FFF2-40B4-BE49-F238E27FC236}">
                <a16:creationId xmlns:a16="http://schemas.microsoft.com/office/drawing/2014/main" xmlns="" id="{0C090D44-04F2-1F1F-01C2-5A7244DB7B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7192007"/>
              </p:ext>
            </p:extLst>
          </p:nvPr>
        </p:nvGraphicFramePr>
        <p:xfrm>
          <a:off x="7753922" y="4986020"/>
          <a:ext cx="3324950" cy="84426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62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624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400" b="1" kern="1200" spc="-1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Tahoma"/>
                        </a:rPr>
                        <a:t>조</a:t>
                      </a:r>
                      <a:endParaRPr sz="1400" b="1" kern="1200" spc="-1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  <a:sym typeface="Tahom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9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400" b="1" kern="1200" spc="-1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Tahoma"/>
                        </a:rPr>
                        <a:t>성 명</a:t>
                      </a:r>
                      <a:endParaRPr sz="1400" b="1" kern="1200" spc="-1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  <a:sym typeface="Tahom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949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400" b="1" kern="1200" spc="-1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Tahoma"/>
                        </a:rPr>
                        <a:t>4</a:t>
                      </a:r>
                      <a:r>
                        <a:rPr lang="ko-KR" altLang="en-US" sz="1400" b="1" kern="1200" spc="-1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Tahoma"/>
                        </a:rPr>
                        <a:t>조</a:t>
                      </a:r>
                      <a:endParaRPr sz="1400" b="1" kern="1200" spc="-1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  <a:sym typeface="Tahom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400" b="1" kern="1200" spc="-1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Tahoma"/>
                        </a:rPr>
                        <a:t>정석환</a:t>
                      </a:r>
                      <a:r>
                        <a:rPr lang="en-US" sz="1400" b="1" kern="1200" spc="-1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Tahoma"/>
                        </a:rPr>
                        <a:t> </a:t>
                      </a:r>
                      <a:endParaRPr sz="1400" b="1" kern="1200" spc="-1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  <a:sym typeface="Tahom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C1309900-AEBE-0755-E4A0-8A20CBC06427}"/>
              </a:ext>
            </a:extLst>
          </p:cNvPr>
          <p:cNvSpPr/>
          <p:nvPr/>
        </p:nvSpPr>
        <p:spPr>
          <a:xfrm>
            <a:off x="337351" y="585926"/>
            <a:ext cx="3488925" cy="479394"/>
          </a:xfrm>
          <a:prstGeom prst="rect">
            <a:avLst/>
          </a:prstGeom>
          <a:noFill/>
          <a:ln w="25400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spc="-5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AICT Learning Program </a:t>
            </a:r>
            <a:r>
              <a:rPr lang="en-US" altLang="ko-KR" sz="1600" spc="-5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en-US" altLang="ko-KR" sz="1600" spc="-5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CA</a:t>
            </a:r>
            <a:endParaRPr lang="ko-KR" altLang="en-US" sz="1600" spc="-50" dirty="0">
              <a:ln>
                <a:solidFill>
                  <a:prstClr val="black">
                    <a:alpha val="0"/>
                  </a:prstClr>
                </a:solidFill>
              </a:ln>
              <a:solidFill>
                <a:schemeClr val="tx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split orient="vert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 advTm="3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970819" y="2607681"/>
            <a:ext cx="1974706" cy="1975278"/>
            <a:chOff x="2714799" y="2648622"/>
            <a:chExt cx="1891378" cy="1891378"/>
          </a:xfrm>
          <a:solidFill>
            <a:srgbClr val="005DA2"/>
          </a:solidFill>
        </p:grpSpPr>
        <p:sp>
          <p:nvSpPr>
            <p:cNvPr id="18" name="Oval 8"/>
            <p:cNvSpPr/>
            <p:nvPr/>
          </p:nvSpPr>
          <p:spPr>
            <a:xfrm>
              <a:off x="2714799" y="2648622"/>
              <a:ext cx="1891378" cy="189137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66675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" name="Text Placeholder 2"/>
            <p:cNvSpPr txBox="1"/>
            <p:nvPr/>
          </p:nvSpPr>
          <p:spPr>
            <a:xfrm>
              <a:off x="3053643" y="3310606"/>
              <a:ext cx="1224135" cy="567411"/>
            </a:xfrm>
            <a:prstGeom prst="rect">
              <a:avLst/>
            </a:prstGeom>
            <a:noFill/>
            <a:ln w="66675">
              <a:noFill/>
            </a:ln>
          </p:spPr>
          <p:txBody>
            <a:bodyPr vert="horz" anchor="ctr">
              <a:norm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/>
                <a:buNone/>
                <a:defRPr/>
              </a:pPr>
              <a:r>
                <a:rPr kumimoji="0" lang="en-US" altLang="x-none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NanumGothic"/>
                  <a:ea typeface="NanumGothic"/>
                </a:rPr>
                <a:t>DB</a:t>
              </a:r>
              <a:endParaRPr kumimoji="0" lang="x-none" altLang="x-none" sz="16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NanumGothic"/>
                <a:ea typeface="NanumGothic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748216" y="2607681"/>
            <a:ext cx="1974706" cy="1975278"/>
            <a:chOff x="4290947" y="2648622"/>
            <a:chExt cx="1891378" cy="1891378"/>
          </a:xfrm>
          <a:solidFill>
            <a:srgbClr val="FFC400"/>
          </a:solidFill>
        </p:grpSpPr>
        <p:sp>
          <p:nvSpPr>
            <p:cNvPr id="16" name="Oval 9"/>
            <p:cNvSpPr/>
            <p:nvPr/>
          </p:nvSpPr>
          <p:spPr>
            <a:xfrm>
              <a:off x="4290947" y="2648622"/>
              <a:ext cx="1891378" cy="189137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66675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" name="Text Placeholder 2"/>
            <p:cNvSpPr txBox="1"/>
            <p:nvPr/>
          </p:nvSpPr>
          <p:spPr>
            <a:xfrm>
              <a:off x="4636691" y="3291168"/>
              <a:ext cx="1224135" cy="567411"/>
            </a:xfrm>
            <a:prstGeom prst="rect">
              <a:avLst/>
            </a:prstGeom>
            <a:noFill/>
            <a:ln w="66675">
              <a:noFill/>
            </a:ln>
          </p:spPr>
          <p:txBody>
            <a:bodyPr vert="horz" anchor="ctr">
              <a:norm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/>
                <a:buNone/>
                <a:defRPr/>
              </a:pPr>
              <a:r>
                <a:rPr kumimoji="0" lang="en-US" altLang="x-none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NanumGothic"/>
                  <a:ea typeface="NanumGothic"/>
                </a:rPr>
                <a:t>Backend</a:t>
              </a:r>
              <a:endParaRPr kumimoji="0" lang="x-none" altLang="x-none" sz="16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NanumGothic"/>
                <a:ea typeface="NanumGothic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517374" y="2607681"/>
            <a:ext cx="1974706" cy="1975278"/>
            <a:chOff x="5867096" y="2648622"/>
            <a:chExt cx="1891378" cy="1891378"/>
          </a:xfrm>
          <a:solidFill>
            <a:srgbClr val="005DA2"/>
          </a:solidFill>
        </p:grpSpPr>
        <p:sp>
          <p:nvSpPr>
            <p:cNvPr id="14" name="Oval 10"/>
            <p:cNvSpPr/>
            <p:nvPr/>
          </p:nvSpPr>
          <p:spPr>
            <a:xfrm>
              <a:off x="5867096" y="2648622"/>
              <a:ext cx="1891378" cy="189137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66675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" name="Text Placeholder 2"/>
            <p:cNvSpPr txBox="1"/>
            <p:nvPr/>
          </p:nvSpPr>
          <p:spPr>
            <a:xfrm>
              <a:off x="6240798" y="3291168"/>
              <a:ext cx="1224135" cy="567411"/>
            </a:xfrm>
            <a:prstGeom prst="rect">
              <a:avLst/>
            </a:prstGeom>
            <a:noFill/>
            <a:ln w="66675">
              <a:noFill/>
            </a:ln>
          </p:spPr>
          <p:txBody>
            <a:bodyPr vert="horz" anchor="ctr">
              <a:norm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/>
                <a:buNone/>
                <a:defRPr/>
              </a:pPr>
              <a:r>
                <a:rPr kumimoji="0" lang="en-US" altLang="x-none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NanumGothic"/>
                  <a:ea typeface="NanumGothic"/>
                </a:rPr>
                <a:t>Frontend</a:t>
              </a:r>
              <a:endParaRPr kumimoji="0" lang="x-none" altLang="x-none" sz="16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NanumGothic"/>
                <a:ea typeface="NanumGothic"/>
              </a:endParaRPr>
            </a:p>
          </p:txBody>
        </p:sp>
      </p:grpSp>
      <p:cxnSp>
        <p:nvCxnSpPr>
          <p:cNvPr id="28" name="直接连接符 27"/>
          <p:cNvCxnSpPr>
            <a:stCxn id="14" idx="4"/>
          </p:cNvCxnSpPr>
          <p:nvPr/>
        </p:nvCxnSpPr>
        <p:spPr>
          <a:xfrm rot="5400000">
            <a:off x="6020144" y="4298384"/>
            <a:ext cx="1200009" cy="1769158"/>
          </a:xfrm>
          <a:prstGeom prst="bentConnector2">
            <a:avLst/>
          </a:pr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solid"/>
            <a:headEnd type="none"/>
            <a:tailEnd type="oval"/>
          </a:ln>
          <a:effectLst/>
        </p:spPr>
      </p:cxnSp>
      <p:grpSp>
        <p:nvGrpSpPr>
          <p:cNvPr id="29" name="组合 28"/>
          <p:cNvGrpSpPr/>
          <p:nvPr/>
        </p:nvGrpSpPr>
        <p:grpSpPr>
          <a:xfrm>
            <a:off x="2982011" y="5488115"/>
            <a:ext cx="2523800" cy="939079"/>
            <a:chOff x="7478500" y="3176376"/>
            <a:chExt cx="2523800" cy="939079"/>
          </a:xfrm>
        </p:grpSpPr>
        <p:sp>
          <p:nvSpPr>
            <p:cNvPr id="30" name="文本框 29"/>
            <p:cNvSpPr txBox="1"/>
            <p:nvPr/>
          </p:nvSpPr>
          <p:spPr>
            <a:xfrm>
              <a:off x="7500021" y="3628384"/>
              <a:ext cx="2502279" cy="48707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Axios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/  </a:t>
              </a:r>
              <a:r>
                <a:rPr lang="en-US" altLang="zh-CN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ChartJS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/  </a:t>
              </a:r>
              <a:r>
                <a:rPr lang="en-US" altLang="zh-CN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Vuex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/  </a:t>
              </a:r>
              <a:r>
                <a:rPr lang="en-US" altLang="zh-CN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VScode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7478500" y="3176376"/>
              <a:ext cx="2523800" cy="4671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r">
                <a:lnSpc>
                  <a:spcPct val="120000"/>
                </a:lnSpc>
              </a:pPr>
              <a:endParaRPr lang="zh-CN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cxnSp>
        <p:nvCxnSpPr>
          <p:cNvPr id="40" name="直接连接符 39"/>
          <p:cNvCxnSpPr>
            <a:stCxn id="16" idx="0"/>
          </p:cNvCxnSpPr>
          <p:nvPr/>
        </p:nvCxnSpPr>
        <p:spPr>
          <a:xfrm rot="5400000" flipH="1" flipV="1">
            <a:off x="6191449" y="1170889"/>
            <a:ext cx="980913" cy="1892672"/>
          </a:xfrm>
          <a:prstGeom prst="bentConnector2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headEnd type="none"/>
            <a:tailEnd type="oval"/>
          </a:ln>
          <a:effectLst/>
        </p:spPr>
      </p:cxnSp>
      <p:grpSp>
        <p:nvGrpSpPr>
          <p:cNvPr id="41" name="组合 40"/>
          <p:cNvGrpSpPr/>
          <p:nvPr/>
        </p:nvGrpSpPr>
        <p:grpSpPr>
          <a:xfrm>
            <a:off x="7975318" y="1178146"/>
            <a:ext cx="2523800" cy="939079"/>
            <a:chOff x="7478500" y="3176376"/>
            <a:chExt cx="2523800" cy="939079"/>
          </a:xfrm>
        </p:grpSpPr>
        <p:sp>
          <p:nvSpPr>
            <p:cNvPr id="42" name="文本框 41"/>
            <p:cNvSpPr txBox="1"/>
            <p:nvPr/>
          </p:nvSpPr>
          <p:spPr>
            <a:xfrm>
              <a:off x="7489261" y="3628384"/>
              <a:ext cx="2502279" cy="487070"/>
            </a:xfrm>
            <a:prstGeom prst="rect">
              <a:avLst/>
            </a:prstGeom>
            <a:noFill/>
          </p:spPr>
          <p:txBody>
            <a:bodyPr wrap="square" rtlCol="0">
              <a:normAutofit fontScale="92500"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POST 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  Apache POI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/  JDBC  /  </a:t>
              </a:r>
              <a:r>
                <a:rPr lang="en-US" altLang="zh-CN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Thymeleaf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/  Lombok  /  Eclipse  ..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7478500" y="3176376"/>
              <a:ext cx="2523800" cy="4671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x-none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Gothic"/>
                  <a:ea typeface="NanumGothic"/>
                </a:rPr>
                <a:t>Java Spring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358140" y="304800"/>
            <a:ext cx="2863850" cy="335280"/>
            <a:chOff x="564" y="480"/>
            <a:chExt cx="4510" cy="528"/>
          </a:xfrm>
        </p:grpSpPr>
        <p:grpSp>
          <p:nvGrpSpPr>
            <p:cNvPr id="45" name="组合 44"/>
            <p:cNvGrpSpPr/>
            <p:nvPr/>
          </p:nvGrpSpPr>
          <p:grpSpPr>
            <a:xfrm>
              <a:off x="564" y="512"/>
              <a:ext cx="466" cy="466"/>
              <a:chOff x="3386" y="3538"/>
              <a:chExt cx="3309" cy="3309"/>
            </a:xfrm>
          </p:grpSpPr>
          <p:sp>
            <p:nvSpPr>
              <p:cNvPr id="46" name="椭圆 45"/>
              <p:cNvSpPr/>
              <p:nvPr/>
            </p:nvSpPr>
            <p:spPr>
              <a:xfrm>
                <a:off x="3386" y="3538"/>
                <a:ext cx="3309" cy="330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3943" y="4095"/>
                <a:ext cx="2196" cy="219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1168" y="480"/>
              <a:ext cx="3906" cy="528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l"/>
              <a:r>
                <a:rPr lang="ko-KR" altLang="en-US" sz="1600" b="1" dirty="0" smtClean="0">
                  <a:solidFill>
                    <a:schemeClr val="accent1">
                      <a:lumMod val="50000"/>
                    </a:schemeClr>
                  </a:solidFill>
                  <a:latin typeface="NanumGothic"/>
                  <a:ea typeface="NanumGothic"/>
                </a:rPr>
                <a:t>기술 </a:t>
              </a:r>
              <a:r>
                <a:rPr lang="ko-KR" altLang="en-US" sz="1600" b="1" dirty="0" err="1" smtClean="0">
                  <a:solidFill>
                    <a:schemeClr val="accent1">
                      <a:lumMod val="50000"/>
                    </a:schemeClr>
                  </a:solidFill>
                  <a:latin typeface="NanumGothic"/>
                  <a:ea typeface="NanumGothic"/>
                </a:rPr>
                <a:t>스택</a:t>
              </a:r>
              <a:r>
                <a:rPr lang="ko-KR" altLang="en-US" sz="1600" b="1" dirty="0" smtClean="0">
                  <a:solidFill>
                    <a:schemeClr val="accent1">
                      <a:lumMod val="50000"/>
                    </a:schemeClr>
                  </a:solidFill>
                  <a:latin typeface="NanumGothic"/>
                  <a:ea typeface="NanumGothic"/>
                </a:rPr>
                <a:t> 선정</a:t>
              </a:r>
              <a:endPara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365272" y="1066747"/>
            <a:ext cx="3592900" cy="1762716"/>
            <a:chOff x="365272" y="803131"/>
            <a:chExt cx="3592900" cy="1762716"/>
          </a:xfrm>
        </p:grpSpPr>
        <p:grpSp>
          <p:nvGrpSpPr>
            <p:cNvPr id="32" name="组合 31"/>
            <p:cNvGrpSpPr/>
            <p:nvPr/>
          </p:nvGrpSpPr>
          <p:grpSpPr>
            <a:xfrm>
              <a:off x="365272" y="1610073"/>
              <a:ext cx="3592900" cy="955774"/>
              <a:chOff x="365272" y="1610073"/>
              <a:chExt cx="3592900" cy="955774"/>
            </a:xfrm>
          </p:grpSpPr>
          <p:cxnSp>
            <p:nvCxnSpPr>
              <p:cNvPr id="34" name="直接连接符 33"/>
              <p:cNvCxnSpPr>
                <a:stCxn id="18" idx="0"/>
              </p:cNvCxnSpPr>
              <p:nvPr/>
            </p:nvCxnSpPr>
            <p:spPr>
              <a:xfrm rot="16200000" flipV="1">
                <a:off x="3223085" y="1608978"/>
                <a:ext cx="733992" cy="736182"/>
              </a:xfrm>
              <a:prstGeom prst="bentConnector2">
                <a:avLst/>
              </a:prstGeom>
              <a:noFill/>
              <a:ln w="9525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tailEnd type="oval"/>
              </a:ln>
              <a:effectLst/>
            </p:spPr>
          </p:cxnSp>
          <p:grpSp>
            <p:nvGrpSpPr>
              <p:cNvPr id="35" name="组合 34"/>
              <p:cNvGrpSpPr/>
              <p:nvPr/>
            </p:nvGrpSpPr>
            <p:grpSpPr>
              <a:xfrm>
                <a:off x="365272" y="1626768"/>
                <a:ext cx="2523800" cy="939079"/>
                <a:chOff x="7478500" y="3176376"/>
                <a:chExt cx="2523800" cy="939079"/>
              </a:xfrm>
            </p:grpSpPr>
            <p:sp>
              <p:nvSpPr>
                <p:cNvPr id="36" name="文本框 35"/>
                <p:cNvSpPr txBox="1"/>
                <p:nvPr/>
              </p:nvSpPr>
              <p:spPr>
                <a:xfrm>
                  <a:off x="7500021" y="3628384"/>
                  <a:ext cx="2502279" cy="48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lang="en-US" altLang="zh-CN" sz="11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anumGothic"/>
                      <a:ea typeface="NanumGothic"/>
                    </a:rPr>
                    <a:t>Azure Data Studio</a:t>
                  </a:r>
                  <a:endPara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37" name="矩形 36"/>
                <p:cNvSpPr/>
                <p:nvPr/>
              </p:nvSpPr>
              <p:spPr>
                <a:xfrm>
                  <a:off x="7478500" y="3176376"/>
                  <a:ext cx="2523800" cy="4671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endParaRPr lang="zh-CN" altLang="en-US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p:grpSp>
        </p:grpSp>
        <p:pic>
          <p:nvPicPr>
            <p:cNvPr id="3074" name="Picture 2" descr="Part 1. Postgresql, 내가 널 왜 써야 하니?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5725" y="803131"/>
              <a:ext cx="1273347" cy="1275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6" name="Picture 4" descr="Java Spring (1)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7" t="28203" r="15617" b="29141"/>
          <a:stretch/>
        </p:blipFill>
        <p:spPr bwMode="auto">
          <a:xfrm>
            <a:off x="7986079" y="1066747"/>
            <a:ext cx="1680776" cy="53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Vue.js 기본 사용법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033" y="5018626"/>
            <a:ext cx="1685803" cy="101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11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3000">
        <p14:pris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358140" y="304800"/>
            <a:ext cx="2863850" cy="335280"/>
            <a:chOff x="564" y="480"/>
            <a:chExt cx="4510" cy="528"/>
          </a:xfrm>
        </p:grpSpPr>
        <p:grpSp>
          <p:nvGrpSpPr>
            <p:cNvPr id="45" name="组合 44"/>
            <p:cNvGrpSpPr/>
            <p:nvPr/>
          </p:nvGrpSpPr>
          <p:grpSpPr>
            <a:xfrm>
              <a:off x="564" y="512"/>
              <a:ext cx="466" cy="466"/>
              <a:chOff x="3386" y="3538"/>
              <a:chExt cx="3309" cy="3309"/>
            </a:xfrm>
          </p:grpSpPr>
          <p:sp>
            <p:nvSpPr>
              <p:cNvPr id="46" name="椭圆 45"/>
              <p:cNvSpPr/>
              <p:nvPr/>
            </p:nvSpPr>
            <p:spPr>
              <a:xfrm>
                <a:off x="3386" y="3538"/>
                <a:ext cx="3309" cy="330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3943" y="4095"/>
                <a:ext cx="2196" cy="219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1168" y="480"/>
              <a:ext cx="3906" cy="528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l"/>
              <a:r>
                <a:rPr lang="en-US" altLang="zh-CN" sz="1600" b="1" dirty="0" smtClean="0">
                  <a:solidFill>
                    <a:schemeClr val="accent1">
                      <a:lumMod val="50000"/>
                    </a:schemeClr>
                  </a:solidFill>
                  <a:latin typeface="NanumGothic"/>
                  <a:ea typeface="NanumGothic"/>
                </a:rPr>
                <a:t>ERD </a:t>
              </a:r>
              <a:r>
                <a:rPr lang="ko-KR" altLang="en-US" sz="1600" b="1" dirty="0" smtClean="0">
                  <a:solidFill>
                    <a:schemeClr val="accent1">
                      <a:lumMod val="50000"/>
                    </a:schemeClr>
                  </a:solidFill>
                  <a:latin typeface="NanumGothic"/>
                  <a:ea typeface="NanumGothic"/>
                </a:rPr>
                <a:t>설계</a:t>
              </a:r>
              <a:endPara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2050" name="Picture 2" descr="D:\Downloads\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460" y="1303020"/>
            <a:ext cx="7008143" cy="454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/>
          <p:cNvSpPr/>
          <p:nvPr/>
        </p:nvSpPr>
        <p:spPr>
          <a:xfrm>
            <a:off x="5980671" y="3690551"/>
            <a:ext cx="3245708" cy="2157444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아래로 구부러진 화살표 2"/>
          <p:cNvSpPr/>
          <p:nvPr/>
        </p:nvSpPr>
        <p:spPr>
          <a:xfrm rot="676456">
            <a:off x="8500814" y="3481275"/>
            <a:ext cx="1579944" cy="550360"/>
          </a:xfrm>
          <a:prstGeom prst="curvedDownArrow">
            <a:avLst>
              <a:gd name="adj1" fmla="val 25000"/>
              <a:gd name="adj2" fmla="val 44442"/>
              <a:gd name="adj3" fmla="val 25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545603" y="4264833"/>
            <a:ext cx="1320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 smtClean="0"/>
              <a:t>Vuex</a:t>
            </a:r>
            <a:r>
              <a:rPr lang="ko-KR" altLang="en-US" sz="1000" b="1" dirty="0" smtClean="0"/>
              <a:t>를 통해 </a:t>
            </a:r>
            <a:endParaRPr lang="en-US" altLang="ko-KR" sz="1000" b="1" dirty="0" smtClean="0"/>
          </a:p>
          <a:p>
            <a:r>
              <a:rPr lang="en-US" altLang="ko-KR" sz="1000" b="1" dirty="0" smtClean="0"/>
              <a:t>Local</a:t>
            </a:r>
            <a:r>
              <a:rPr lang="ko-KR" altLang="en-US" sz="1000" b="1" dirty="0" smtClean="0"/>
              <a:t> 저장으로 변경</a:t>
            </a:r>
            <a:endParaRPr lang="en-US" altLang="ko-KR" sz="1000" b="1" dirty="0" smtClean="0"/>
          </a:p>
        </p:txBody>
      </p:sp>
    </p:spTree>
    <p:extLst>
      <p:ext uri="{BB962C8B-B14F-4D97-AF65-F5344CB8AC3E}">
        <p14:creationId xmlns:p14="http://schemas.microsoft.com/office/powerpoint/2010/main" val="82109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3000">
        <p14:pris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0" y="-45085"/>
            <a:ext cx="12192000" cy="6708140"/>
            <a:chOff x="0" y="0"/>
            <a:chExt cx="12192000" cy="7578726"/>
          </a:xfrm>
        </p:grpSpPr>
        <p:sp>
          <p:nvSpPr>
            <p:cNvPr id="7" name="矩形 6"/>
            <p:cNvSpPr/>
            <p:nvPr/>
          </p:nvSpPr>
          <p:spPr>
            <a:xfrm>
              <a:off x="0" y="0"/>
              <a:ext cx="12192000" cy="378936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3789363"/>
              <a:ext cx="12192000" cy="3789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rcRect l="928" t="-271" r="1233" b="2775"/>
          <a:stretch>
            <a:fillRect/>
          </a:stretch>
        </p:blipFill>
        <p:spPr>
          <a:xfrm>
            <a:off x="13970" y="16510"/>
            <a:ext cx="12183110" cy="68770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966845" y="1901190"/>
            <a:ext cx="7412990" cy="100584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x-none" sz="6000" b="1" dirty="0" smtClean="0">
                <a:solidFill>
                  <a:schemeClr val="accent1">
                    <a:lumMod val="50000"/>
                  </a:schemeClr>
                </a:solidFill>
                <a:latin typeface="NanumGothic"/>
                <a:ea typeface="NanumGothic"/>
              </a:rPr>
              <a:t>02</a:t>
            </a:r>
            <a:endParaRPr lang="x-none" altLang="x-none" sz="6000" b="1">
              <a:solidFill>
                <a:schemeClr val="accent1">
                  <a:lumMod val="50000"/>
                </a:schemeClr>
              </a:solidFill>
              <a:latin typeface="NanumGothic"/>
              <a:ea typeface="NanumGothic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090669" y="3166744"/>
            <a:ext cx="4236086" cy="1500988"/>
            <a:chOff x="8703" y="4327"/>
            <a:chExt cx="6671" cy="2364"/>
          </a:xfrm>
        </p:grpSpPr>
        <p:sp>
          <p:nvSpPr>
            <p:cNvPr id="3" name="矩形 2"/>
            <p:cNvSpPr/>
            <p:nvPr/>
          </p:nvSpPr>
          <p:spPr>
            <a:xfrm>
              <a:off x="8703" y="4327"/>
              <a:ext cx="6671" cy="864"/>
            </a:xfrm>
            <a:prstGeom prst="rect">
              <a:avLst/>
            </a:prstGeom>
          </p:spPr>
          <p:txBody>
            <a:bodyPr wrap="square" lIns="0" tIns="0" rIns="0" bIns="0">
              <a:normAutofit fontScale="92500" lnSpcReduction="20000"/>
            </a:bodyPr>
            <a:lstStyle/>
            <a:p>
              <a:pPr lvl="0"/>
              <a:r>
                <a:rPr lang="ko-KR" altLang="en-US" sz="4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+mn-ea"/>
                  <a:sym typeface="+mn-ea"/>
                </a:rPr>
                <a:t>기술적 구현 능력</a:t>
              </a:r>
              <a:endParaRPr lang="zh-CN" altLang="zh-C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8703" y="5727"/>
              <a:ext cx="2429" cy="405"/>
            </a:xfrm>
            <a:prstGeom prst="rect">
              <a:avLst/>
            </a:prstGeom>
            <a:noFill/>
          </p:spPr>
          <p:txBody>
            <a:bodyPr wrap="none" lIns="86687" tIns="43343" rIns="86687" bIns="43343" rtlCol="0">
              <a:normAutofit/>
            </a:bodyPr>
            <a:lstStyle/>
            <a:p>
              <a:pPr marL="121920" lvl="1" indent="-121920">
                <a:buFont typeface="Arial" panose="020B0604020202020204" pitchFamily="34" charset="0"/>
                <a:buChar char="•"/>
              </a:pPr>
              <a:r>
                <a:rPr lang="ko-KR" altLang="en-US" sz="1100" dirty="0" smtClean="0">
                  <a:latin typeface="NanumGothic"/>
                  <a:ea typeface="NanumGothic"/>
                  <a:cs typeface="+mn-ea"/>
                  <a:sym typeface="Arial" panose="020B0604020202020204" pitchFamily="34" charset="0"/>
                </a:rPr>
                <a:t>서비스 기술 구성</a:t>
              </a:r>
              <a:endParaRPr lang="ko-KR" altLang="en-US" sz="1100" dirty="0">
                <a:latin typeface="NanumGothic"/>
                <a:ea typeface="NanumGothic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079" y="5727"/>
              <a:ext cx="2429" cy="405"/>
            </a:xfrm>
            <a:prstGeom prst="rect">
              <a:avLst/>
            </a:prstGeom>
            <a:noFill/>
          </p:spPr>
          <p:txBody>
            <a:bodyPr wrap="none" lIns="86687" tIns="43343" rIns="86687" bIns="43343" rtlCol="0">
              <a:normAutofit/>
            </a:bodyPr>
            <a:lstStyle/>
            <a:p>
              <a:pPr marL="121920" lvl="1" indent="-121920">
                <a:buFont typeface="Arial" panose="020B0604020202020204" pitchFamily="34" charset="0"/>
                <a:buChar char="•"/>
              </a:pPr>
              <a:r>
                <a:rPr lang="ko-KR" altLang="en-US" sz="1100" dirty="0" smtClean="0">
                  <a:latin typeface="NanumGothic"/>
                  <a:ea typeface="NanumGothic"/>
                  <a:cs typeface="+mn-ea"/>
                  <a:sym typeface="Arial" panose="020B0604020202020204" pitchFamily="34" charset="0"/>
                </a:rPr>
                <a:t>기술 구현 특징</a:t>
              </a:r>
              <a:endParaRPr lang="ko-KR" altLang="en-US" sz="1100" dirty="0">
                <a:latin typeface="NanumGothic"/>
                <a:ea typeface="NanumGothic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TextBox 11"/>
            <p:cNvSpPr txBox="1"/>
            <p:nvPr/>
          </p:nvSpPr>
          <p:spPr>
            <a:xfrm>
              <a:off x="8703" y="6286"/>
              <a:ext cx="2429" cy="405"/>
            </a:xfrm>
            <a:prstGeom prst="rect">
              <a:avLst/>
            </a:prstGeom>
            <a:noFill/>
          </p:spPr>
          <p:txBody>
            <a:bodyPr wrap="none" lIns="86687" tIns="43343" rIns="86687" bIns="43343" rtlCol="0">
              <a:normAutofit fontScale="85000" lnSpcReduction="10000"/>
            </a:bodyPr>
            <a:lstStyle/>
            <a:p>
              <a:pPr marL="121920" lvl="1" indent="-121920">
                <a:buFont typeface="Arial" panose="020B0604020202020204" pitchFamily="34" charset="0"/>
                <a:buChar char="•"/>
              </a:pPr>
              <a:endParaRPr lang="en-US" altLang="zh-CN" sz="1465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4" name="TextBox 11"/>
            <p:cNvSpPr txBox="1"/>
            <p:nvPr/>
          </p:nvSpPr>
          <p:spPr>
            <a:xfrm>
              <a:off x="12079" y="6286"/>
              <a:ext cx="2429" cy="405"/>
            </a:xfrm>
            <a:prstGeom prst="rect">
              <a:avLst/>
            </a:prstGeom>
            <a:noFill/>
          </p:spPr>
          <p:txBody>
            <a:bodyPr wrap="none" lIns="86687" tIns="43343" rIns="86687" bIns="43343" rtlCol="0">
              <a:normAutofit fontScale="85000" lnSpcReduction="10000"/>
            </a:bodyPr>
            <a:lstStyle/>
            <a:p>
              <a:pPr marL="121920" lvl="1" indent="-121920">
                <a:buFont typeface="Arial" panose="020B0604020202020204" pitchFamily="34" charset="0"/>
                <a:buChar char="•"/>
              </a:pPr>
              <a:endParaRPr lang="en-US" altLang="zh-CN" sz="1465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split orient="vert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 advTm="3000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358140" y="304800"/>
            <a:ext cx="2863850" cy="335280"/>
            <a:chOff x="564" y="480"/>
            <a:chExt cx="4510" cy="528"/>
          </a:xfrm>
        </p:grpSpPr>
        <p:grpSp>
          <p:nvGrpSpPr>
            <p:cNvPr id="45" name="组合 44"/>
            <p:cNvGrpSpPr/>
            <p:nvPr/>
          </p:nvGrpSpPr>
          <p:grpSpPr>
            <a:xfrm>
              <a:off x="564" y="512"/>
              <a:ext cx="466" cy="466"/>
              <a:chOff x="3386" y="3538"/>
              <a:chExt cx="3309" cy="3309"/>
            </a:xfrm>
          </p:grpSpPr>
          <p:sp>
            <p:nvSpPr>
              <p:cNvPr id="46" name="椭圆 45"/>
              <p:cNvSpPr/>
              <p:nvPr/>
            </p:nvSpPr>
            <p:spPr>
              <a:xfrm>
                <a:off x="3386" y="3538"/>
                <a:ext cx="3309" cy="330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3943" y="4095"/>
                <a:ext cx="2196" cy="219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1168" y="480"/>
              <a:ext cx="3906" cy="528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l"/>
              <a:r>
                <a:rPr lang="ko-KR" altLang="en-US" sz="1600" b="1" dirty="0" smtClean="0">
                  <a:solidFill>
                    <a:schemeClr val="accent1">
                      <a:lumMod val="50000"/>
                    </a:schemeClr>
                  </a:solidFill>
                  <a:latin typeface="NanumGothic"/>
                  <a:ea typeface="NanumGothic"/>
                </a:rPr>
                <a:t>서비스 기술 구성</a:t>
              </a:r>
              <a:endPara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8255549" y="2398317"/>
            <a:ext cx="2039499" cy="2209495"/>
            <a:chOff x="7472956" y="2065369"/>
            <a:chExt cx="2039499" cy="2209495"/>
          </a:xfrm>
        </p:grpSpPr>
        <p:grpSp>
          <p:nvGrpSpPr>
            <p:cNvPr id="27" name="그룹 26"/>
            <p:cNvGrpSpPr/>
            <p:nvPr/>
          </p:nvGrpSpPr>
          <p:grpSpPr>
            <a:xfrm>
              <a:off x="7472956" y="2065369"/>
              <a:ext cx="2039499" cy="2209495"/>
              <a:chOff x="1864487" y="2026508"/>
              <a:chExt cx="2039499" cy="2209495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1864487" y="2026508"/>
                <a:ext cx="2039499" cy="220949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011026" y="2133600"/>
                <a:ext cx="17464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Client</a:t>
                </a:r>
                <a:endParaRPr lang="ko-KR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pic>
          <p:nvPicPr>
            <p:cNvPr id="20" name="Picture 6" descr="Vue.js 기본 사용법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7195" y="2797364"/>
              <a:ext cx="1685803" cy="101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그룹 33"/>
          <p:cNvGrpSpPr/>
          <p:nvPr/>
        </p:nvGrpSpPr>
        <p:grpSpPr>
          <a:xfrm>
            <a:off x="1765631" y="2398317"/>
            <a:ext cx="2039499" cy="2209495"/>
            <a:chOff x="1864487" y="2026508"/>
            <a:chExt cx="2039499" cy="2209495"/>
          </a:xfrm>
        </p:grpSpPr>
        <p:grpSp>
          <p:nvGrpSpPr>
            <p:cNvPr id="35" name="그룹 34"/>
            <p:cNvGrpSpPr/>
            <p:nvPr/>
          </p:nvGrpSpPr>
          <p:grpSpPr>
            <a:xfrm>
              <a:off x="1864487" y="2026508"/>
              <a:ext cx="2039499" cy="2209495"/>
              <a:chOff x="1864487" y="2026508"/>
              <a:chExt cx="2039499" cy="2209495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1864487" y="2026508"/>
                <a:ext cx="2039499" cy="220949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011026" y="2133600"/>
                <a:ext cx="17464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Database</a:t>
                </a:r>
                <a:endParaRPr lang="ko-KR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pic>
          <p:nvPicPr>
            <p:cNvPr id="36" name="Picture 2" descr="Part 1. Postgresql, 내가 널 왜 써야 하니?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7564" y="2637614"/>
              <a:ext cx="1273347" cy="1275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그룹 38"/>
          <p:cNvGrpSpPr/>
          <p:nvPr/>
        </p:nvGrpSpPr>
        <p:grpSpPr>
          <a:xfrm>
            <a:off x="5010590" y="2398317"/>
            <a:ext cx="2039499" cy="2209495"/>
            <a:chOff x="4577356" y="2026508"/>
            <a:chExt cx="2039499" cy="2209495"/>
          </a:xfrm>
        </p:grpSpPr>
        <p:grpSp>
          <p:nvGrpSpPr>
            <p:cNvPr id="40" name="그룹 39"/>
            <p:cNvGrpSpPr/>
            <p:nvPr/>
          </p:nvGrpSpPr>
          <p:grpSpPr>
            <a:xfrm>
              <a:off x="4577356" y="2026508"/>
              <a:ext cx="2039499" cy="2209495"/>
              <a:chOff x="1864487" y="2026508"/>
              <a:chExt cx="2039499" cy="2209495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1864487" y="2026508"/>
                <a:ext cx="2039499" cy="220949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011026" y="2133600"/>
                <a:ext cx="17464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Server</a:t>
                </a:r>
                <a:endParaRPr lang="ko-KR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pic>
          <p:nvPicPr>
            <p:cNvPr id="41" name="Picture 4" descr="왜 자바 Spring만 뽑나요? 꼭 배워야 하나요?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5563" y="2988998"/>
              <a:ext cx="1762690" cy="572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왼쪽/오른쪽 화살표 9"/>
          <p:cNvSpPr/>
          <p:nvPr/>
        </p:nvSpPr>
        <p:spPr>
          <a:xfrm>
            <a:off x="3921210" y="3360807"/>
            <a:ext cx="930876" cy="208005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왼쪽/오른쪽 화살표 48"/>
          <p:cNvSpPr/>
          <p:nvPr/>
        </p:nvSpPr>
        <p:spPr>
          <a:xfrm>
            <a:off x="7220464" y="3399061"/>
            <a:ext cx="930876" cy="208005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8" name="Picture 6" descr="Excel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5991" y="640080"/>
            <a:ext cx="1058114" cy="1058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왼쪽 화살표 10"/>
          <p:cNvSpPr/>
          <p:nvPr/>
        </p:nvSpPr>
        <p:spPr>
          <a:xfrm rot="18622057">
            <a:off x="9363118" y="1845275"/>
            <a:ext cx="733168" cy="205946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Picture 8" descr="자바스크립트 비동기 axios 객체 전달하기 : 네이버 블로그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52" b="22396"/>
          <a:stretch/>
        </p:blipFill>
        <p:spPr bwMode="auto">
          <a:xfrm>
            <a:off x="7268498" y="3036452"/>
            <a:ext cx="834808" cy="24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면접 셤? 단골문제 JPA Propagation과 Isolation 이해하기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53" t="12768" r="28946" b="13521"/>
          <a:stretch/>
        </p:blipFill>
        <p:spPr bwMode="auto">
          <a:xfrm>
            <a:off x="4024305" y="2579785"/>
            <a:ext cx="757638" cy="773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Apache POI™ - the Java API for Microsoft Document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650" y="4979773"/>
            <a:ext cx="1602695" cy="46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6" name="Picture 14" descr="Produce graphs in Javascript with chartjs - A.I. Shel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620" y="4756093"/>
            <a:ext cx="1234119" cy="100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8" name="Picture 16" descr="Vuex 러닝 가이드북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5368" y="4799021"/>
            <a:ext cx="809231" cy="809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79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3000">
        <p14:pris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358140" y="304800"/>
            <a:ext cx="2863850" cy="335280"/>
            <a:chOff x="564" y="480"/>
            <a:chExt cx="4510" cy="528"/>
          </a:xfrm>
        </p:grpSpPr>
        <p:grpSp>
          <p:nvGrpSpPr>
            <p:cNvPr id="45" name="组合 44"/>
            <p:cNvGrpSpPr/>
            <p:nvPr/>
          </p:nvGrpSpPr>
          <p:grpSpPr>
            <a:xfrm>
              <a:off x="564" y="512"/>
              <a:ext cx="466" cy="466"/>
              <a:chOff x="3386" y="3538"/>
              <a:chExt cx="3309" cy="3309"/>
            </a:xfrm>
          </p:grpSpPr>
          <p:sp>
            <p:nvSpPr>
              <p:cNvPr id="46" name="椭圆 45"/>
              <p:cNvSpPr/>
              <p:nvPr/>
            </p:nvSpPr>
            <p:spPr>
              <a:xfrm>
                <a:off x="3386" y="3538"/>
                <a:ext cx="3309" cy="330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3943" y="4095"/>
                <a:ext cx="2196" cy="219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1168" y="480"/>
              <a:ext cx="3906" cy="528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l"/>
              <a:r>
                <a:rPr lang="ko-KR" altLang="en-US" sz="1600" b="1" dirty="0" smtClean="0">
                  <a:solidFill>
                    <a:schemeClr val="accent1">
                      <a:lumMod val="50000"/>
                    </a:schemeClr>
                  </a:solidFill>
                  <a:latin typeface="NanumGothic"/>
                  <a:ea typeface="NanumGothic"/>
                </a:rPr>
                <a:t>기술 구현 특징</a:t>
              </a:r>
              <a:endPara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676960" y="1849398"/>
            <a:ext cx="7953071" cy="572630"/>
            <a:chOff x="1619295" y="1610496"/>
            <a:chExt cx="7953071" cy="572630"/>
          </a:xfrm>
        </p:grpSpPr>
        <p:pic>
          <p:nvPicPr>
            <p:cNvPr id="31" name="Picture 12" descr="Apache POI™ - the Java API for Microsoft Document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295" y="1610496"/>
              <a:ext cx="1602695" cy="460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" name="그룹 3"/>
            <p:cNvGrpSpPr/>
            <p:nvPr/>
          </p:nvGrpSpPr>
          <p:grpSpPr>
            <a:xfrm>
              <a:off x="3577615" y="1696056"/>
              <a:ext cx="5994751" cy="487070"/>
              <a:chOff x="3602329" y="1696055"/>
              <a:chExt cx="5994751" cy="487070"/>
            </a:xfrm>
          </p:grpSpPr>
          <p:cxnSp>
            <p:nvCxnSpPr>
              <p:cNvPr id="32" name="直接连接符 33"/>
              <p:cNvCxnSpPr/>
              <p:nvPr/>
            </p:nvCxnSpPr>
            <p:spPr>
              <a:xfrm flipH="1">
                <a:off x="3602329" y="1939590"/>
                <a:ext cx="1711076" cy="1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tailEnd type="oval"/>
              </a:ln>
              <a:effectLst/>
            </p:spPr>
          </p:cxnSp>
          <p:sp>
            <p:nvSpPr>
              <p:cNvPr id="51" name="文本框 41"/>
              <p:cNvSpPr txBox="1"/>
              <p:nvPr/>
            </p:nvSpPr>
            <p:spPr>
              <a:xfrm>
                <a:off x="5656794" y="1696055"/>
                <a:ext cx="3940286" cy="487070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925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Client page</a:t>
                </a:r>
                <a:r>
                  <a:rPr lang="ko-KR" altLang="en-US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에서 받아온 </a:t>
                </a:r>
                <a:r>
                  <a:rPr lang="en-US" altLang="ko-KR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Excel </a:t>
                </a:r>
                <a:r>
                  <a:rPr lang="ko-KR" altLang="en-US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파일의 특정 열과 고정 값인 첫 행을 제외한 나머지 행을 읽어와 </a:t>
                </a:r>
                <a:r>
                  <a:rPr lang="en-US" altLang="ko-KR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DB</a:t>
                </a:r>
                <a:r>
                  <a:rPr lang="ko-KR" altLang="en-US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로 저장 </a:t>
                </a:r>
                <a:r>
                  <a:rPr lang="en-US" altLang="zh-CN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2075452" y="2866439"/>
            <a:ext cx="7554579" cy="1178339"/>
            <a:chOff x="2075452" y="2278243"/>
            <a:chExt cx="7554579" cy="1178339"/>
          </a:xfrm>
        </p:grpSpPr>
        <p:pic>
          <p:nvPicPr>
            <p:cNvPr id="52" name="Picture 16" descr="Vuex 러닝 가이드북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5452" y="2278243"/>
              <a:ext cx="809231" cy="809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3" name="直接连接符 33"/>
            <p:cNvCxnSpPr/>
            <p:nvPr/>
          </p:nvCxnSpPr>
          <p:spPr>
            <a:xfrm flipH="1">
              <a:off x="3602329" y="2682437"/>
              <a:ext cx="1711076" cy="1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tailEnd type="oval"/>
            </a:ln>
            <a:effectLst/>
          </p:spPr>
        </p:cxnSp>
        <p:sp>
          <p:nvSpPr>
            <p:cNvPr id="54" name="文本框 41"/>
            <p:cNvSpPr txBox="1"/>
            <p:nvPr/>
          </p:nvSpPr>
          <p:spPr>
            <a:xfrm>
              <a:off x="5689745" y="2439323"/>
              <a:ext cx="3940286" cy="1017259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페이지간 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DB</a:t>
              </a:r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를 거치치 </a:t>
              </a:r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않고 </a:t>
              </a:r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빠른 </a:t>
              </a:r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데이터 저장 및 공유를 통해 중요한 정보는 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DB</a:t>
              </a:r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에 저장하는 방식과 다르게 추천정보와 같은 이력 데이터는 </a:t>
              </a:r>
              <a:r>
                <a:rPr lang="en-US" altLang="ko-KR" sz="11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Vuex</a:t>
              </a:r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를 통해 저장 및 관리</a:t>
              </a:r>
              <a:endPara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</a:t>
              </a:r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추천 이력과 같은 장기저장이 불필요한 일시적 데이터는 페이지 로드 이후 초기화 처리</a:t>
              </a:r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  <a:endPara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854769" y="4195936"/>
            <a:ext cx="7775262" cy="1000440"/>
            <a:chOff x="1854769" y="3957034"/>
            <a:chExt cx="7775262" cy="1000440"/>
          </a:xfrm>
        </p:grpSpPr>
        <p:pic>
          <p:nvPicPr>
            <p:cNvPr id="55" name="Picture 14" descr="Produce graphs in Javascript with chartjs - A.I. Shel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4769" y="3957034"/>
              <a:ext cx="1234119" cy="1000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6" name="그룹 55"/>
            <p:cNvGrpSpPr/>
            <p:nvPr/>
          </p:nvGrpSpPr>
          <p:grpSpPr>
            <a:xfrm>
              <a:off x="3602329" y="4336317"/>
              <a:ext cx="6027702" cy="507543"/>
              <a:chOff x="3602329" y="2439323"/>
              <a:chExt cx="6027702" cy="507543"/>
            </a:xfrm>
          </p:grpSpPr>
          <p:cxnSp>
            <p:nvCxnSpPr>
              <p:cNvPr id="58" name="直接连接符 33"/>
              <p:cNvCxnSpPr/>
              <p:nvPr/>
            </p:nvCxnSpPr>
            <p:spPr>
              <a:xfrm flipH="1">
                <a:off x="3602329" y="2682437"/>
                <a:ext cx="1711076" cy="1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tailEnd type="oval"/>
              </a:ln>
              <a:effectLst/>
            </p:spPr>
          </p:cxnSp>
          <p:sp>
            <p:nvSpPr>
              <p:cNvPr id="59" name="文本框 41"/>
              <p:cNvSpPr txBox="1"/>
              <p:nvPr/>
            </p:nvSpPr>
            <p:spPr>
              <a:xfrm>
                <a:off x="5689745" y="2439323"/>
                <a:ext cx="3940286" cy="507543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주 데이터인 </a:t>
                </a:r>
                <a:r>
                  <a:rPr lang="ko-KR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일일 </a:t>
                </a:r>
                <a:r>
                  <a:rPr lang="en-US" altLang="ko-KR" sz="11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</a:t>
                </a:r>
                <a:r>
                  <a:rPr lang="en-US" altLang="ko-KR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ko-KR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데이터 내 특징들을 시각적으로 빠르게 확인 할 수 있도록 </a:t>
                </a:r>
                <a:r>
                  <a:rPr lang="en-US" altLang="ko-KR" sz="11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CharJS</a:t>
                </a:r>
                <a:r>
                  <a:rPr lang="ko-KR" alt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를 통한 시각화</a:t>
                </a:r>
                <a:endPara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0435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3000">
        <p14:pris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0" y="-45085"/>
            <a:ext cx="12192000" cy="6708140"/>
            <a:chOff x="0" y="0"/>
            <a:chExt cx="12192000" cy="7578726"/>
          </a:xfrm>
        </p:grpSpPr>
        <p:sp>
          <p:nvSpPr>
            <p:cNvPr id="7" name="矩形 6"/>
            <p:cNvSpPr/>
            <p:nvPr/>
          </p:nvSpPr>
          <p:spPr>
            <a:xfrm>
              <a:off x="0" y="0"/>
              <a:ext cx="12192000" cy="378936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3789363"/>
              <a:ext cx="12192000" cy="3789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rcRect l="928" t="-271" r="1233" b="2775"/>
          <a:stretch>
            <a:fillRect/>
          </a:stretch>
        </p:blipFill>
        <p:spPr>
          <a:xfrm>
            <a:off x="13970" y="16510"/>
            <a:ext cx="12183110" cy="68770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966845" y="1901190"/>
            <a:ext cx="7412990" cy="100584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x-none" sz="6000" b="1" dirty="0" smtClean="0">
                <a:solidFill>
                  <a:schemeClr val="accent1">
                    <a:lumMod val="50000"/>
                  </a:schemeClr>
                </a:solidFill>
                <a:latin typeface="NanumGothic"/>
                <a:ea typeface="NanumGothic"/>
              </a:rPr>
              <a:t>0</a:t>
            </a:r>
            <a:r>
              <a:rPr lang="en-US" altLang="x-none" sz="6000" b="1" dirty="0">
                <a:solidFill>
                  <a:schemeClr val="accent1">
                    <a:lumMod val="50000"/>
                  </a:schemeClr>
                </a:solidFill>
                <a:latin typeface="NanumGothic"/>
                <a:ea typeface="NanumGothic"/>
              </a:rPr>
              <a:t>3</a:t>
            </a:r>
            <a:endParaRPr lang="x-none" altLang="x-none" sz="6000" b="1">
              <a:solidFill>
                <a:schemeClr val="accent1">
                  <a:lumMod val="50000"/>
                </a:schemeClr>
              </a:solidFill>
              <a:latin typeface="NanumGothic"/>
              <a:ea typeface="NanumGothic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90669" y="3105785"/>
            <a:ext cx="5915025" cy="670495"/>
          </a:xfrm>
          <a:prstGeom prst="rect">
            <a:avLst/>
          </a:prstGeom>
        </p:spPr>
        <p:txBody>
          <a:bodyPr wrap="square" lIns="0" tIns="0" rIns="0" bIns="0">
            <a:normAutofit lnSpcReduction="10000"/>
          </a:bodyPr>
          <a:lstStyle/>
          <a:p>
            <a:pPr lvl="0"/>
            <a:r>
              <a:rPr lang="ko-KR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n-ea"/>
                <a:sym typeface="+mn-ea"/>
              </a:rPr>
              <a:t>아키텍처 </a:t>
            </a:r>
            <a:r>
              <a:rPr lang="ko-KR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n-ea"/>
                <a:sym typeface="+mn-ea"/>
              </a:rPr>
              <a:t>설계</a:t>
            </a:r>
            <a:endParaRPr lang="ko-KR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+mn-ea"/>
              <a:sym typeface="+mn-ea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090669" y="4055653"/>
            <a:ext cx="1542415" cy="257150"/>
          </a:xfrm>
          <a:prstGeom prst="rect">
            <a:avLst/>
          </a:prstGeom>
          <a:noFill/>
        </p:spPr>
        <p:txBody>
          <a:bodyPr wrap="none" lIns="86687" tIns="43343" rIns="86687" bIns="43343" rtlCol="0">
            <a:normAutofit fontScale="85000" lnSpcReduction="10000"/>
          </a:bodyPr>
          <a:lstStyle/>
          <a:p>
            <a:pPr marL="121920" lvl="1" indent="-121920">
              <a:buFont typeface="Arial" panose="020B0604020202020204" pitchFamily="34" charset="0"/>
              <a:buChar char="•"/>
            </a:pPr>
            <a:r>
              <a:rPr lang="en-US" altLang="ko-KR" sz="1465" dirty="0" smtClean="0">
                <a:latin typeface="NanumGothic" pitchFamily="50" charset="-127"/>
                <a:ea typeface="NanumGothic" pitchFamily="50" charset="-127"/>
                <a:sym typeface="Arial" panose="020B0604020202020204" pitchFamily="34" charset="0"/>
              </a:rPr>
              <a:t>3tier-architecture</a:t>
            </a:r>
            <a:endParaRPr lang="en-US" altLang="zh-CN" sz="1465" dirty="0">
              <a:latin typeface="NanumGothic" pitchFamily="50" charset="-127"/>
              <a:ea typeface="NanumGothic" pitchFamily="50" charset="-127"/>
              <a:sym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34429" y="4055653"/>
            <a:ext cx="1542415" cy="257150"/>
          </a:xfrm>
          <a:prstGeom prst="rect">
            <a:avLst/>
          </a:prstGeom>
          <a:noFill/>
        </p:spPr>
        <p:txBody>
          <a:bodyPr wrap="none" lIns="86687" tIns="43343" rIns="86687" bIns="43343" rtlCol="0">
            <a:normAutofit fontScale="85000" lnSpcReduction="10000"/>
          </a:bodyPr>
          <a:lstStyle/>
          <a:p>
            <a:pPr marL="121920" lvl="1" indent="-121920">
              <a:buFont typeface="Arial" panose="020B0604020202020204" pitchFamily="34" charset="0"/>
              <a:buChar char="•"/>
            </a:pPr>
            <a:r>
              <a:rPr lang="ko-KR" altLang="en-US" sz="1465" dirty="0" smtClean="0">
                <a:latin typeface="NanumGothic" pitchFamily="50" charset="-127"/>
                <a:ea typeface="NanumGothic" pitchFamily="50" charset="-127"/>
                <a:sym typeface="Arial" panose="020B0604020202020204" pitchFamily="34" charset="0"/>
              </a:rPr>
              <a:t>세부 구성</a:t>
            </a:r>
            <a:endParaRPr lang="en-US" altLang="zh-CN" sz="1465" dirty="0">
              <a:latin typeface="NanumGothic" pitchFamily="50" charset="-127"/>
              <a:ea typeface="NanumGothic" pitchFamily="50" charset="-127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43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split orient="vert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 advTm="3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1765631" y="1286186"/>
            <a:ext cx="2039499" cy="4900430"/>
            <a:chOff x="1864487" y="2026507"/>
            <a:chExt cx="2039499" cy="4900430"/>
          </a:xfrm>
        </p:grpSpPr>
        <p:sp>
          <p:nvSpPr>
            <p:cNvPr id="37" name="직사각형 36"/>
            <p:cNvSpPr/>
            <p:nvPr/>
          </p:nvSpPr>
          <p:spPr>
            <a:xfrm>
              <a:off x="1864487" y="2026507"/>
              <a:ext cx="2039499" cy="49004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011026" y="2133600"/>
              <a:ext cx="1746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Database</a:t>
              </a:r>
              <a:endPara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1853513" y="2617509"/>
            <a:ext cx="1869989" cy="1575550"/>
            <a:chOff x="1853516" y="2257165"/>
            <a:chExt cx="1869989" cy="1575550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1853516" y="2257165"/>
              <a:ext cx="1869989" cy="157555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184514" y="2281878"/>
              <a:ext cx="12017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accent1">
                      <a:lumMod val="50000"/>
                    </a:schemeClr>
                  </a:solidFill>
                </a:rPr>
                <a:t>IoT119</a:t>
              </a:r>
              <a:endParaRPr lang="ko-KR" alt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358140" y="304800"/>
            <a:ext cx="2863850" cy="335280"/>
            <a:chOff x="564" y="480"/>
            <a:chExt cx="4510" cy="528"/>
          </a:xfrm>
        </p:grpSpPr>
        <p:grpSp>
          <p:nvGrpSpPr>
            <p:cNvPr id="45" name="组合 44"/>
            <p:cNvGrpSpPr/>
            <p:nvPr/>
          </p:nvGrpSpPr>
          <p:grpSpPr>
            <a:xfrm>
              <a:off x="564" y="512"/>
              <a:ext cx="466" cy="466"/>
              <a:chOff x="3386" y="3538"/>
              <a:chExt cx="3309" cy="3309"/>
            </a:xfrm>
          </p:grpSpPr>
          <p:sp>
            <p:nvSpPr>
              <p:cNvPr id="46" name="椭圆 45"/>
              <p:cNvSpPr/>
              <p:nvPr/>
            </p:nvSpPr>
            <p:spPr>
              <a:xfrm>
                <a:off x="3386" y="3538"/>
                <a:ext cx="3309" cy="330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3943" y="4095"/>
                <a:ext cx="2196" cy="219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1168" y="480"/>
              <a:ext cx="3906" cy="528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altLang="ko-KR" sz="1600" b="1" dirty="0" smtClean="0">
                  <a:solidFill>
                    <a:schemeClr val="accent1">
                      <a:lumMod val="50000"/>
                    </a:schemeClr>
                  </a:solidFill>
                  <a:latin typeface="NanumGothic"/>
                  <a:ea typeface="NanumGothic"/>
                </a:rPr>
                <a:t>3 Tier-Architecture</a:t>
              </a:r>
              <a:endParaRPr lang="en-US" altLang="ko-KR" sz="1600" b="1" dirty="0">
                <a:solidFill>
                  <a:schemeClr val="accent1">
                    <a:lumMod val="50000"/>
                  </a:schemeClr>
                </a:solidFill>
                <a:latin typeface="NanumGothic"/>
                <a:ea typeface="NanumGothic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8255549" y="1286187"/>
            <a:ext cx="2039499" cy="4900429"/>
            <a:chOff x="1864487" y="2026508"/>
            <a:chExt cx="2039499" cy="4900429"/>
          </a:xfrm>
        </p:grpSpPr>
        <p:sp>
          <p:nvSpPr>
            <p:cNvPr id="28" name="직사각형 27"/>
            <p:cNvSpPr/>
            <p:nvPr/>
          </p:nvSpPr>
          <p:spPr>
            <a:xfrm>
              <a:off x="1864487" y="2026508"/>
              <a:ext cx="2039499" cy="49004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11026" y="2133600"/>
              <a:ext cx="1746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Client</a:t>
              </a:r>
              <a:endPara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5010590" y="1286187"/>
            <a:ext cx="2039499" cy="4900429"/>
            <a:chOff x="1864487" y="2026508"/>
            <a:chExt cx="2039499" cy="4900429"/>
          </a:xfrm>
        </p:grpSpPr>
        <p:sp>
          <p:nvSpPr>
            <p:cNvPr id="42" name="직사각형 41"/>
            <p:cNvSpPr/>
            <p:nvPr/>
          </p:nvSpPr>
          <p:spPr>
            <a:xfrm>
              <a:off x="1864487" y="2026508"/>
              <a:ext cx="2039499" cy="49004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011026" y="2133600"/>
              <a:ext cx="1746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Server</a:t>
              </a:r>
              <a:endPara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912169" y="3154033"/>
            <a:ext cx="1746422" cy="370703"/>
            <a:chOff x="1912170" y="2257165"/>
            <a:chExt cx="1746422" cy="370703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912170" y="2257165"/>
              <a:ext cx="1746422" cy="37070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184514" y="2281878"/>
              <a:ext cx="12017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accent1">
                      <a:lumMod val="50000"/>
                    </a:schemeClr>
                  </a:solidFill>
                </a:rPr>
                <a:t>Usage</a:t>
              </a:r>
              <a:endParaRPr lang="ko-KR" alt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1912168" y="3649904"/>
            <a:ext cx="1746422" cy="370703"/>
            <a:chOff x="1912170" y="2257165"/>
            <a:chExt cx="1746422" cy="370703"/>
          </a:xfrm>
        </p:grpSpPr>
        <p:sp>
          <p:nvSpPr>
            <p:cNvPr id="53" name="모서리가 둥근 직사각형 52"/>
            <p:cNvSpPr/>
            <p:nvPr/>
          </p:nvSpPr>
          <p:spPr>
            <a:xfrm>
              <a:off x="1912170" y="2257165"/>
              <a:ext cx="1746422" cy="37070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184514" y="2281878"/>
              <a:ext cx="12017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accent1">
                      <a:lumMod val="50000"/>
                    </a:schemeClr>
                  </a:solidFill>
                </a:rPr>
                <a:t>Customer</a:t>
              </a:r>
              <a:endParaRPr lang="ko-KR" alt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5157128" y="1854327"/>
            <a:ext cx="1746422" cy="370703"/>
            <a:chOff x="1912170" y="2257165"/>
            <a:chExt cx="1746422" cy="370703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1912170" y="2257165"/>
              <a:ext cx="1746422" cy="37070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060209" y="2281878"/>
              <a:ext cx="14910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err="1" smtClean="0">
                  <a:solidFill>
                    <a:schemeClr val="accent1">
                      <a:lumMod val="50000"/>
                    </a:schemeClr>
                  </a:solidFill>
                </a:rPr>
                <a:t>ApiController</a:t>
              </a:r>
              <a:endParaRPr lang="ko-KR" alt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5157128" y="2379735"/>
            <a:ext cx="1746422" cy="370703"/>
            <a:chOff x="1912170" y="2257165"/>
            <a:chExt cx="1746422" cy="370703"/>
          </a:xfrm>
        </p:grpSpPr>
        <p:sp>
          <p:nvSpPr>
            <p:cNvPr id="62" name="모서리가 둥근 직사각형 61"/>
            <p:cNvSpPr/>
            <p:nvPr/>
          </p:nvSpPr>
          <p:spPr>
            <a:xfrm>
              <a:off x="1912170" y="2257165"/>
              <a:ext cx="1746422" cy="37070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060210" y="2281878"/>
              <a:ext cx="14910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err="1" smtClean="0">
                  <a:solidFill>
                    <a:schemeClr val="accent1">
                      <a:lumMod val="50000"/>
                    </a:schemeClr>
                  </a:solidFill>
                </a:rPr>
                <a:t>CustomerDTO</a:t>
              </a:r>
              <a:endParaRPr lang="ko-KR" alt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8402088" y="2130697"/>
            <a:ext cx="1746422" cy="370703"/>
            <a:chOff x="1912170" y="2257165"/>
            <a:chExt cx="1746422" cy="370703"/>
          </a:xfrm>
        </p:grpSpPr>
        <p:sp>
          <p:nvSpPr>
            <p:cNvPr id="65" name="모서리가 둥근 직사각형 64"/>
            <p:cNvSpPr/>
            <p:nvPr/>
          </p:nvSpPr>
          <p:spPr>
            <a:xfrm>
              <a:off x="1912170" y="2257165"/>
              <a:ext cx="1746422" cy="37070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184514" y="2281878"/>
              <a:ext cx="12017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err="1" smtClean="0">
                  <a:solidFill>
                    <a:schemeClr val="accent1">
                      <a:lumMod val="50000"/>
                    </a:schemeClr>
                  </a:solidFill>
                </a:rPr>
                <a:t>App.vue</a:t>
              </a:r>
              <a:endParaRPr lang="ko-KR" alt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8402087" y="2865757"/>
            <a:ext cx="1746422" cy="370703"/>
            <a:chOff x="1912170" y="2257165"/>
            <a:chExt cx="1746422" cy="370703"/>
          </a:xfrm>
        </p:grpSpPr>
        <p:sp>
          <p:nvSpPr>
            <p:cNvPr id="68" name="모서리가 둥근 직사각형 67"/>
            <p:cNvSpPr/>
            <p:nvPr/>
          </p:nvSpPr>
          <p:spPr>
            <a:xfrm>
              <a:off x="1912170" y="2257165"/>
              <a:ext cx="1746422" cy="37070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003294" y="2281878"/>
              <a:ext cx="15816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 smtClean="0">
                  <a:solidFill>
                    <a:schemeClr val="accent1">
                      <a:lumMod val="50000"/>
                    </a:schemeClr>
                  </a:solidFill>
                </a:rPr>
                <a:t>HomePage.vue</a:t>
              </a:r>
              <a:endParaRPr lang="ko-KR" alt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8402087" y="3485485"/>
            <a:ext cx="1746422" cy="370703"/>
            <a:chOff x="1912170" y="2257165"/>
            <a:chExt cx="1746422" cy="370703"/>
          </a:xfrm>
        </p:grpSpPr>
        <p:sp>
          <p:nvSpPr>
            <p:cNvPr id="71" name="모서리가 둥근 직사각형 70"/>
            <p:cNvSpPr/>
            <p:nvPr/>
          </p:nvSpPr>
          <p:spPr>
            <a:xfrm>
              <a:off x="1912170" y="2257165"/>
              <a:ext cx="1746422" cy="37070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003294" y="2281878"/>
              <a:ext cx="15816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 smtClean="0">
                  <a:solidFill>
                    <a:schemeClr val="accent1">
                      <a:lumMod val="50000"/>
                    </a:schemeClr>
                  </a:solidFill>
                </a:rPr>
                <a:t>CustomerPage.vue</a:t>
              </a:r>
              <a:endParaRPr lang="ko-KR" alt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8402087" y="4105213"/>
            <a:ext cx="1746422" cy="370703"/>
            <a:chOff x="1912170" y="2257165"/>
            <a:chExt cx="1746422" cy="370703"/>
          </a:xfrm>
        </p:grpSpPr>
        <p:sp>
          <p:nvSpPr>
            <p:cNvPr id="74" name="모서리가 둥근 직사각형 73"/>
            <p:cNvSpPr/>
            <p:nvPr/>
          </p:nvSpPr>
          <p:spPr>
            <a:xfrm>
              <a:off x="1912170" y="2257165"/>
              <a:ext cx="1746422" cy="37070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003294" y="2281878"/>
              <a:ext cx="15816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 smtClean="0">
                  <a:solidFill>
                    <a:schemeClr val="accent1">
                      <a:lumMod val="50000"/>
                    </a:schemeClr>
                  </a:solidFill>
                </a:rPr>
                <a:t>ChargePage.vue</a:t>
              </a:r>
              <a:endParaRPr lang="ko-KR" alt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8402087" y="4716704"/>
            <a:ext cx="1746422" cy="370703"/>
            <a:chOff x="1912170" y="2257165"/>
            <a:chExt cx="1746422" cy="370703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1912170" y="2257165"/>
              <a:ext cx="1746422" cy="37070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003294" y="2281878"/>
              <a:ext cx="15816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 smtClean="0">
                  <a:solidFill>
                    <a:schemeClr val="accent1">
                      <a:lumMod val="50000"/>
                    </a:schemeClr>
                  </a:solidFill>
                </a:rPr>
                <a:t>HistoryPage.vue</a:t>
              </a:r>
              <a:endParaRPr lang="ko-KR" alt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5157128" y="2905143"/>
            <a:ext cx="1746422" cy="370703"/>
            <a:chOff x="1912170" y="2257165"/>
            <a:chExt cx="1746422" cy="370703"/>
          </a:xfrm>
        </p:grpSpPr>
        <p:sp>
          <p:nvSpPr>
            <p:cNvPr id="80" name="모서리가 둥근 직사각형 79"/>
            <p:cNvSpPr/>
            <p:nvPr/>
          </p:nvSpPr>
          <p:spPr>
            <a:xfrm>
              <a:off x="1912170" y="2257165"/>
              <a:ext cx="1746422" cy="37070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060210" y="2281878"/>
              <a:ext cx="14910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err="1" smtClean="0">
                  <a:solidFill>
                    <a:schemeClr val="accent1">
                      <a:lumMod val="50000"/>
                    </a:schemeClr>
                  </a:solidFill>
                </a:rPr>
                <a:t>ResultDTO</a:t>
              </a:r>
              <a:endParaRPr lang="ko-KR" alt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5157128" y="3430551"/>
            <a:ext cx="1746422" cy="370703"/>
            <a:chOff x="1912170" y="2257165"/>
            <a:chExt cx="1746422" cy="370703"/>
          </a:xfrm>
        </p:grpSpPr>
        <p:sp>
          <p:nvSpPr>
            <p:cNvPr id="83" name="모서리가 둥근 직사각형 82"/>
            <p:cNvSpPr/>
            <p:nvPr/>
          </p:nvSpPr>
          <p:spPr>
            <a:xfrm>
              <a:off x="1912170" y="2257165"/>
              <a:ext cx="1746422" cy="37070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060210" y="2281878"/>
              <a:ext cx="14910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accent1">
                      <a:lumMod val="50000"/>
                    </a:schemeClr>
                  </a:solidFill>
                </a:rPr>
                <a:t>Customer</a:t>
              </a:r>
              <a:endParaRPr lang="ko-KR" alt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5157128" y="3955959"/>
            <a:ext cx="1746422" cy="370703"/>
            <a:chOff x="1912170" y="2257165"/>
            <a:chExt cx="1746422" cy="370703"/>
          </a:xfrm>
        </p:grpSpPr>
        <p:sp>
          <p:nvSpPr>
            <p:cNvPr id="86" name="모서리가 둥근 직사각형 85"/>
            <p:cNvSpPr/>
            <p:nvPr/>
          </p:nvSpPr>
          <p:spPr>
            <a:xfrm>
              <a:off x="1912170" y="2257165"/>
              <a:ext cx="1746422" cy="37070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060210" y="2281878"/>
              <a:ext cx="14910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accent1">
                      <a:lumMod val="50000"/>
                    </a:schemeClr>
                  </a:solidFill>
                </a:rPr>
                <a:t>Usage</a:t>
              </a:r>
              <a:endParaRPr lang="ko-KR" alt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5157128" y="4481367"/>
            <a:ext cx="1750541" cy="370703"/>
            <a:chOff x="1912170" y="2257165"/>
            <a:chExt cx="1750541" cy="370703"/>
          </a:xfrm>
        </p:grpSpPr>
        <p:sp>
          <p:nvSpPr>
            <p:cNvPr id="89" name="모서리가 둥근 직사각형 88"/>
            <p:cNvSpPr/>
            <p:nvPr/>
          </p:nvSpPr>
          <p:spPr>
            <a:xfrm>
              <a:off x="1912170" y="2257165"/>
              <a:ext cx="1746422" cy="37070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932523" y="2281878"/>
              <a:ext cx="1730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 smtClean="0">
                  <a:solidFill>
                    <a:schemeClr val="accent1">
                      <a:lumMod val="50000"/>
                    </a:schemeClr>
                  </a:solidFill>
                </a:rPr>
                <a:t>CustomerRepository</a:t>
              </a:r>
              <a:endParaRPr lang="ko-KR" alt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5157128" y="5006775"/>
            <a:ext cx="1750541" cy="370703"/>
            <a:chOff x="1912170" y="2257165"/>
            <a:chExt cx="1750541" cy="370703"/>
          </a:xfrm>
        </p:grpSpPr>
        <p:sp>
          <p:nvSpPr>
            <p:cNvPr id="95" name="모서리가 둥근 직사각형 94"/>
            <p:cNvSpPr/>
            <p:nvPr/>
          </p:nvSpPr>
          <p:spPr>
            <a:xfrm>
              <a:off x="1912170" y="2257165"/>
              <a:ext cx="1746422" cy="37070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932523" y="2281878"/>
              <a:ext cx="1730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 smtClean="0">
                  <a:solidFill>
                    <a:schemeClr val="accent1">
                      <a:lumMod val="50000"/>
                    </a:schemeClr>
                  </a:solidFill>
                </a:rPr>
                <a:t>UsageRepository</a:t>
              </a:r>
              <a:endParaRPr lang="ko-KR" alt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5157128" y="5532183"/>
            <a:ext cx="1750541" cy="370703"/>
            <a:chOff x="1912170" y="2257165"/>
            <a:chExt cx="1750541" cy="370703"/>
          </a:xfrm>
        </p:grpSpPr>
        <p:sp>
          <p:nvSpPr>
            <p:cNvPr id="98" name="모서리가 둥근 직사각형 97"/>
            <p:cNvSpPr/>
            <p:nvPr/>
          </p:nvSpPr>
          <p:spPr>
            <a:xfrm>
              <a:off x="1912170" y="2257165"/>
              <a:ext cx="1746422" cy="37070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932523" y="2281878"/>
              <a:ext cx="1730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 smtClean="0">
                  <a:solidFill>
                    <a:schemeClr val="accent1">
                      <a:lumMod val="50000"/>
                    </a:schemeClr>
                  </a:solidFill>
                </a:rPr>
                <a:t>CustomerService</a:t>
              </a:r>
              <a:endParaRPr lang="ko-KR" alt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cxnSp>
        <p:nvCxnSpPr>
          <p:cNvPr id="9" name="꺾인 연결선 8"/>
          <p:cNvCxnSpPr>
            <a:stCxn id="68" idx="3"/>
            <a:endCxn id="71" idx="3"/>
          </p:cNvCxnSpPr>
          <p:nvPr/>
        </p:nvCxnSpPr>
        <p:spPr>
          <a:xfrm>
            <a:off x="10148509" y="3051109"/>
            <a:ext cx="12700" cy="619728"/>
          </a:xfrm>
          <a:prstGeom prst="bentConnector3">
            <a:avLst>
              <a:gd name="adj1" fmla="val 2643244"/>
            </a:avLst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71" idx="1"/>
            <a:endCxn id="59" idx="3"/>
          </p:cNvCxnSpPr>
          <p:nvPr/>
        </p:nvCxnSpPr>
        <p:spPr>
          <a:xfrm rot="10800000">
            <a:off x="6903551" y="2039679"/>
            <a:ext cx="1498537" cy="163115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>
            <a:stCxn id="74" idx="3"/>
            <a:endCxn id="77" idx="3"/>
          </p:cNvCxnSpPr>
          <p:nvPr/>
        </p:nvCxnSpPr>
        <p:spPr>
          <a:xfrm>
            <a:off x="10148509" y="4290565"/>
            <a:ext cx="12700" cy="611491"/>
          </a:xfrm>
          <a:prstGeom prst="bentConnector3">
            <a:avLst>
              <a:gd name="adj1" fmla="val 2578378"/>
            </a:avLst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59" idx="1"/>
            <a:endCxn id="2" idx="3"/>
          </p:cNvCxnSpPr>
          <p:nvPr/>
        </p:nvCxnSpPr>
        <p:spPr>
          <a:xfrm rot="10800000" flipV="1">
            <a:off x="3658592" y="2039679"/>
            <a:ext cx="1498537" cy="129970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59" idx="1"/>
            <a:endCxn id="53" idx="3"/>
          </p:cNvCxnSpPr>
          <p:nvPr/>
        </p:nvCxnSpPr>
        <p:spPr>
          <a:xfrm rot="10800000" flipV="1">
            <a:off x="3658590" y="2039678"/>
            <a:ext cx="1498538" cy="179557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덧셈 기호 116"/>
          <p:cNvSpPr/>
          <p:nvPr/>
        </p:nvSpPr>
        <p:spPr>
          <a:xfrm>
            <a:off x="9139627" y="2573750"/>
            <a:ext cx="288832" cy="237749"/>
          </a:xfrm>
          <a:prstGeom prst="mathPlus">
            <a:avLst>
              <a:gd name="adj1" fmla="val 80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3" name="꺾인 연결선 122"/>
          <p:cNvCxnSpPr>
            <a:stCxn id="59" idx="3"/>
            <a:endCxn id="74" idx="1"/>
          </p:cNvCxnSpPr>
          <p:nvPr/>
        </p:nvCxnSpPr>
        <p:spPr>
          <a:xfrm>
            <a:off x="6903550" y="2039679"/>
            <a:ext cx="1498537" cy="225088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7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3000">
        <p14:pris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358140" y="304800"/>
            <a:ext cx="5297170" cy="335280"/>
            <a:chOff x="564" y="480"/>
            <a:chExt cx="8342" cy="528"/>
          </a:xfrm>
        </p:grpSpPr>
        <p:grpSp>
          <p:nvGrpSpPr>
            <p:cNvPr id="45" name="组合 44"/>
            <p:cNvGrpSpPr/>
            <p:nvPr/>
          </p:nvGrpSpPr>
          <p:grpSpPr>
            <a:xfrm>
              <a:off x="564" y="512"/>
              <a:ext cx="466" cy="466"/>
              <a:chOff x="3386" y="3538"/>
              <a:chExt cx="3309" cy="3309"/>
            </a:xfrm>
          </p:grpSpPr>
          <p:sp>
            <p:nvSpPr>
              <p:cNvPr id="46" name="椭圆 45"/>
              <p:cNvSpPr/>
              <p:nvPr/>
            </p:nvSpPr>
            <p:spPr>
              <a:xfrm>
                <a:off x="3386" y="3538"/>
                <a:ext cx="3309" cy="330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3943" y="4095"/>
                <a:ext cx="2196" cy="219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1168" y="480"/>
              <a:ext cx="7738" cy="528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ko-KR" altLang="en-US" sz="1600" b="1" dirty="0" smtClean="0">
                  <a:solidFill>
                    <a:schemeClr val="accent1">
                      <a:lumMod val="50000"/>
                    </a:schemeClr>
                  </a:solidFill>
                  <a:latin typeface="NanumGothic"/>
                  <a:ea typeface="NanumGothic"/>
                </a:rPr>
                <a:t>세부구성</a:t>
              </a:r>
              <a:r>
                <a:rPr lang="en-US" altLang="ko-KR" sz="1600" b="1" dirty="0" smtClean="0">
                  <a:solidFill>
                    <a:schemeClr val="accent1">
                      <a:lumMod val="50000"/>
                    </a:schemeClr>
                  </a:solidFill>
                  <a:latin typeface="NanumGothic"/>
                  <a:ea typeface="NanumGothic"/>
                </a:rPr>
                <a:t>: 1. </a:t>
              </a:r>
              <a:r>
                <a:rPr lang="ko-KR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Gothic"/>
                  <a:ea typeface="NanumGothic"/>
                </a:rPr>
                <a:t>고객정보 </a:t>
              </a:r>
              <a:r>
                <a:rPr lang="ko-KR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Gothic"/>
                  <a:ea typeface="NanumGothic"/>
                </a:rPr>
                <a:t>입력 받은 후 </a:t>
              </a: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Gothic"/>
                  <a:ea typeface="NanumGothic"/>
                </a:rPr>
                <a:t>DB</a:t>
              </a:r>
              <a:r>
                <a:rPr lang="ko-KR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Gothic"/>
                  <a:ea typeface="NanumGothic"/>
                </a:rPr>
                <a:t>에 저장하기 </a:t>
              </a:r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Gothic"/>
                  <a:ea typeface="NanumGothic"/>
                </a:rPr>
                <a:t> </a:t>
              </a:r>
              <a:endPara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endParaRP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1503402" y="2308709"/>
            <a:ext cx="1746422" cy="370703"/>
            <a:chOff x="1912170" y="2257165"/>
            <a:chExt cx="1746422" cy="370703"/>
          </a:xfrm>
        </p:grpSpPr>
        <p:sp>
          <p:nvSpPr>
            <p:cNvPr id="114" name="모서리가 둥근 직사각형 113"/>
            <p:cNvSpPr/>
            <p:nvPr/>
          </p:nvSpPr>
          <p:spPr>
            <a:xfrm>
              <a:off x="1912170" y="2257165"/>
              <a:ext cx="1746422" cy="37070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003294" y="2281878"/>
              <a:ext cx="15816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 smtClean="0">
                  <a:solidFill>
                    <a:schemeClr val="accent1">
                      <a:lumMod val="50000"/>
                    </a:schemeClr>
                  </a:solidFill>
                </a:rPr>
                <a:t>HomePage.vue</a:t>
              </a:r>
              <a:endParaRPr lang="ko-KR" alt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116" name="그룹 115"/>
          <p:cNvGrpSpPr/>
          <p:nvPr/>
        </p:nvGrpSpPr>
        <p:grpSpPr>
          <a:xfrm>
            <a:off x="1466168" y="4426659"/>
            <a:ext cx="1746422" cy="370703"/>
            <a:chOff x="1912170" y="2257165"/>
            <a:chExt cx="1746422" cy="370703"/>
          </a:xfrm>
        </p:grpSpPr>
        <p:sp>
          <p:nvSpPr>
            <p:cNvPr id="118" name="모서리가 둥근 직사각형 117"/>
            <p:cNvSpPr/>
            <p:nvPr/>
          </p:nvSpPr>
          <p:spPr>
            <a:xfrm>
              <a:off x="1912170" y="2257165"/>
              <a:ext cx="1746422" cy="37070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003294" y="2281878"/>
              <a:ext cx="15816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 smtClean="0">
                  <a:solidFill>
                    <a:schemeClr val="accent1">
                      <a:lumMod val="50000"/>
                    </a:schemeClr>
                  </a:solidFill>
                </a:rPr>
                <a:t>CustomerPage.vue</a:t>
              </a:r>
              <a:endParaRPr lang="ko-KR" alt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cxnSp>
        <p:nvCxnSpPr>
          <p:cNvPr id="127" name="꺾인 연결선 126"/>
          <p:cNvCxnSpPr>
            <a:stCxn id="114" idx="1"/>
            <a:endCxn id="118" idx="1"/>
          </p:cNvCxnSpPr>
          <p:nvPr/>
        </p:nvCxnSpPr>
        <p:spPr>
          <a:xfrm rot="10800000" flipV="1">
            <a:off x="1466168" y="2494061"/>
            <a:ext cx="37234" cy="2117950"/>
          </a:xfrm>
          <a:prstGeom prst="bentConnector3">
            <a:avLst>
              <a:gd name="adj1" fmla="val 713955"/>
            </a:avLst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stCxn id="118" idx="3"/>
            <a:endCxn id="131" idx="1"/>
          </p:cNvCxnSpPr>
          <p:nvPr/>
        </p:nvCxnSpPr>
        <p:spPr>
          <a:xfrm flipV="1">
            <a:off x="3212590" y="2858015"/>
            <a:ext cx="1569472" cy="175399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그룹 129"/>
          <p:cNvGrpSpPr/>
          <p:nvPr/>
        </p:nvGrpSpPr>
        <p:grpSpPr>
          <a:xfrm>
            <a:off x="4782062" y="2672663"/>
            <a:ext cx="1746422" cy="370703"/>
            <a:chOff x="1912170" y="2257165"/>
            <a:chExt cx="1746422" cy="370703"/>
          </a:xfrm>
        </p:grpSpPr>
        <p:sp>
          <p:nvSpPr>
            <p:cNvPr id="131" name="모서리가 둥근 직사각형 130"/>
            <p:cNvSpPr/>
            <p:nvPr/>
          </p:nvSpPr>
          <p:spPr>
            <a:xfrm>
              <a:off x="1912170" y="2257165"/>
              <a:ext cx="1746422" cy="37070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060209" y="2281878"/>
              <a:ext cx="14910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err="1" smtClean="0">
                  <a:solidFill>
                    <a:schemeClr val="accent1">
                      <a:lumMod val="50000"/>
                    </a:schemeClr>
                  </a:solidFill>
                </a:rPr>
                <a:t>ApiController</a:t>
              </a:r>
              <a:endParaRPr lang="ko-KR" alt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4782062" y="3554632"/>
            <a:ext cx="1750541" cy="370703"/>
            <a:chOff x="1912170" y="2257165"/>
            <a:chExt cx="1750541" cy="370703"/>
          </a:xfrm>
        </p:grpSpPr>
        <p:sp>
          <p:nvSpPr>
            <p:cNvPr id="134" name="모서리가 둥근 직사각형 133"/>
            <p:cNvSpPr/>
            <p:nvPr/>
          </p:nvSpPr>
          <p:spPr>
            <a:xfrm>
              <a:off x="1912170" y="2257165"/>
              <a:ext cx="1746422" cy="37070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932523" y="2281878"/>
              <a:ext cx="1730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 smtClean="0">
                  <a:solidFill>
                    <a:schemeClr val="accent1">
                      <a:lumMod val="50000"/>
                    </a:schemeClr>
                  </a:solidFill>
                </a:rPr>
                <a:t>CustomerService</a:t>
              </a:r>
              <a:endParaRPr lang="ko-KR" alt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4785939" y="4434731"/>
            <a:ext cx="1750541" cy="370703"/>
            <a:chOff x="1912170" y="2257165"/>
            <a:chExt cx="1750541" cy="370703"/>
          </a:xfrm>
        </p:grpSpPr>
        <p:sp>
          <p:nvSpPr>
            <p:cNvPr id="137" name="모서리가 둥근 직사각형 136"/>
            <p:cNvSpPr/>
            <p:nvPr/>
          </p:nvSpPr>
          <p:spPr>
            <a:xfrm>
              <a:off x="1912170" y="2257165"/>
              <a:ext cx="1746422" cy="37070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932523" y="2281878"/>
              <a:ext cx="1730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 smtClean="0">
                  <a:solidFill>
                    <a:schemeClr val="accent1">
                      <a:lumMod val="50000"/>
                    </a:schemeClr>
                  </a:solidFill>
                </a:rPr>
                <a:t>CustomerRepository</a:t>
              </a:r>
              <a:endParaRPr lang="ko-KR" alt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cxnSp>
        <p:nvCxnSpPr>
          <p:cNvPr id="139" name="꺾인 연결선 138"/>
          <p:cNvCxnSpPr>
            <a:stCxn id="131" idx="2"/>
            <a:endCxn id="134" idx="0"/>
          </p:cNvCxnSpPr>
          <p:nvPr/>
        </p:nvCxnSpPr>
        <p:spPr>
          <a:xfrm>
            <a:off x="5655273" y="3043366"/>
            <a:ext cx="0" cy="51126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5782960" y="3110904"/>
            <a:ext cx="1491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accent1">
                    <a:lumMod val="50000"/>
                  </a:schemeClr>
                </a:solidFill>
              </a:rPr>
              <a:t>CustomerDTO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5782959" y="3987364"/>
            <a:ext cx="1491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accent1">
                    <a:lumMod val="50000"/>
                  </a:schemeClr>
                </a:solidFill>
              </a:rPr>
              <a:t>CustomerDTO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42" name="꺾인 연결선 138"/>
          <p:cNvCxnSpPr>
            <a:stCxn id="134" idx="2"/>
            <a:endCxn id="137" idx="0"/>
          </p:cNvCxnSpPr>
          <p:nvPr/>
        </p:nvCxnSpPr>
        <p:spPr>
          <a:xfrm>
            <a:off x="5655273" y="3925335"/>
            <a:ext cx="3877" cy="50939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그룹 142"/>
          <p:cNvGrpSpPr/>
          <p:nvPr/>
        </p:nvGrpSpPr>
        <p:grpSpPr>
          <a:xfrm>
            <a:off x="8605410" y="2665227"/>
            <a:ext cx="1746422" cy="370703"/>
            <a:chOff x="1912170" y="2257165"/>
            <a:chExt cx="1746422" cy="370703"/>
          </a:xfrm>
        </p:grpSpPr>
        <p:sp>
          <p:nvSpPr>
            <p:cNvPr id="144" name="모서리가 둥근 직사각형 143"/>
            <p:cNvSpPr/>
            <p:nvPr/>
          </p:nvSpPr>
          <p:spPr>
            <a:xfrm>
              <a:off x="1912170" y="2257165"/>
              <a:ext cx="1746422" cy="37070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184514" y="2281878"/>
              <a:ext cx="12017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accent1">
                      <a:lumMod val="50000"/>
                    </a:schemeClr>
                  </a:solidFill>
                </a:rPr>
                <a:t>Usage</a:t>
              </a:r>
              <a:endParaRPr lang="ko-KR" alt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146" name="그룹 145"/>
          <p:cNvGrpSpPr/>
          <p:nvPr/>
        </p:nvGrpSpPr>
        <p:grpSpPr>
          <a:xfrm>
            <a:off x="8605409" y="3161098"/>
            <a:ext cx="1746422" cy="370703"/>
            <a:chOff x="1912170" y="2257165"/>
            <a:chExt cx="1746422" cy="370703"/>
          </a:xfrm>
        </p:grpSpPr>
        <p:sp>
          <p:nvSpPr>
            <p:cNvPr id="147" name="모서리가 둥근 직사각형 146"/>
            <p:cNvSpPr/>
            <p:nvPr/>
          </p:nvSpPr>
          <p:spPr>
            <a:xfrm>
              <a:off x="1912170" y="2257165"/>
              <a:ext cx="1746422" cy="37070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2184514" y="2281878"/>
              <a:ext cx="12017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accent1">
                      <a:lumMod val="50000"/>
                    </a:schemeClr>
                  </a:solidFill>
                </a:rPr>
                <a:t>Customer</a:t>
              </a:r>
              <a:endParaRPr lang="ko-KR" alt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cxnSp>
        <p:nvCxnSpPr>
          <p:cNvPr id="149" name="꺾인 연결선 148"/>
          <p:cNvCxnSpPr>
            <a:stCxn id="137" idx="3"/>
            <a:endCxn id="144" idx="1"/>
          </p:cNvCxnSpPr>
          <p:nvPr/>
        </p:nvCxnSpPr>
        <p:spPr>
          <a:xfrm flipV="1">
            <a:off x="6532361" y="2850579"/>
            <a:ext cx="2073049" cy="176950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꺾인 연결선 149"/>
          <p:cNvCxnSpPr>
            <a:stCxn id="137" idx="3"/>
            <a:endCxn id="147" idx="1"/>
          </p:cNvCxnSpPr>
          <p:nvPr/>
        </p:nvCxnSpPr>
        <p:spPr>
          <a:xfrm flipV="1">
            <a:off x="6532361" y="3346450"/>
            <a:ext cx="2073048" cy="127363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7049900" y="2494061"/>
            <a:ext cx="1491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</a:rPr>
              <a:t>Customer(Entity)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7445315" y="3524450"/>
            <a:ext cx="1491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</a:rPr>
              <a:t>Usage(Entity)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785" y="2984226"/>
            <a:ext cx="1920493" cy="1080278"/>
          </a:xfrm>
          <a:prstGeom prst="rect">
            <a:avLst/>
          </a:prstGeom>
          <a:noFill/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803" y="5000704"/>
            <a:ext cx="1939110" cy="1090749"/>
          </a:xfrm>
          <a:prstGeom prst="rect">
            <a:avLst/>
          </a:prstGeom>
          <a:noFill/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" name="TextBox 152"/>
          <p:cNvSpPr txBox="1"/>
          <p:nvPr/>
        </p:nvSpPr>
        <p:spPr>
          <a:xfrm>
            <a:off x="3429992" y="4651688"/>
            <a:ext cx="1059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</a:rPr>
              <a:t>POST</a:t>
            </a:r>
          </a:p>
          <a:p>
            <a:pPr algn="ctr"/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</a:rPr>
              <a:t>(request)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26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3000">
        <p14:pris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358140" y="304800"/>
            <a:ext cx="5424805" cy="335280"/>
            <a:chOff x="564" y="480"/>
            <a:chExt cx="8543" cy="528"/>
          </a:xfrm>
        </p:grpSpPr>
        <p:grpSp>
          <p:nvGrpSpPr>
            <p:cNvPr id="45" name="组合 44"/>
            <p:cNvGrpSpPr/>
            <p:nvPr/>
          </p:nvGrpSpPr>
          <p:grpSpPr>
            <a:xfrm>
              <a:off x="564" y="512"/>
              <a:ext cx="466" cy="466"/>
              <a:chOff x="3386" y="3538"/>
              <a:chExt cx="3309" cy="3309"/>
            </a:xfrm>
          </p:grpSpPr>
          <p:sp>
            <p:nvSpPr>
              <p:cNvPr id="46" name="椭圆 45"/>
              <p:cNvSpPr/>
              <p:nvPr/>
            </p:nvSpPr>
            <p:spPr>
              <a:xfrm>
                <a:off x="3386" y="3538"/>
                <a:ext cx="3309" cy="330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3943" y="4095"/>
                <a:ext cx="2196" cy="219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1168" y="480"/>
              <a:ext cx="7939" cy="528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ko-KR" altLang="en-US" sz="1600" b="1" dirty="0" smtClean="0">
                  <a:solidFill>
                    <a:schemeClr val="accent1">
                      <a:lumMod val="50000"/>
                    </a:schemeClr>
                  </a:solidFill>
                  <a:latin typeface="NanumGothic"/>
                  <a:ea typeface="NanumGothic"/>
                </a:rPr>
                <a:t>세부구성</a:t>
              </a:r>
              <a:r>
                <a:rPr lang="en-US" altLang="ko-KR" sz="1600" b="1" dirty="0" smtClean="0">
                  <a:solidFill>
                    <a:schemeClr val="accent1">
                      <a:lumMod val="50000"/>
                    </a:schemeClr>
                  </a:solidFill>
                  <a:latin typeface="NanumGothic"/>
                  <a:ea typeface="NanumGothic"/>
                </a:rPr>
                <a:t>: 2. </a:t>
              </a:r>
              <a:r>
                <a:rPr lang="ko-KR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Gothic"/>
                  <a:ea typeface="NanumGothic"/>
                </a:rPr>
                <a:t>고객정보 </a:t>
              </a: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Gothic"/>
                  <a:ea typeface="NanumGothic"/>
                </a:rPr>
                <a:t>DB</a:t>
              </a:r>
              <a:r>
                <a:rPr lang="ko-KR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Gothic"/>
                  <a:ea typeface="NanumGothic"/>
                </a:rPr>
                <a:t>에서 불러와 분석 및 표출하기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endParaRPr>
            </a:p>
          </p:txBody>
        </p:sp>
      </p:grpSp>
      <p:grpSp>
        <p:nvGrpSpPr>
          <p:cNvPr id="116" name="그룹 115"/>
          <p:cNvGrpSpPr/>
          <p:nvPr/>
        </p:nvGrpSpPr>
        <p:grpSpPr>
          <a:xfrm>
            <a:off x="1499119" y="3801060"/>
            <a:ext cx="1746422" cy="370703"/>
            <a:chOff x="1912170" y="2257165"/>
            <a:chExt cx="1746422" cy="370703"/>
          </a:xfrm>
        </p:grpSpPr>
        <p:sp>
          <p:nvSpPr>
            <p:cNvPr id="118" name="모서리가 둥근 직사각형 117"/>
            <p:cNvSpPr/>
            <p:nvPr/>
          </p:nvSpPr>
          <p:spPr>
            <a:xfrm>
              <a:off x="1912170" y="2257165"/>
              <a:ext cx="1746422" cy="37070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003294" y="2281878"/>
              <a:ext cx="15816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 smtClean="0">
                  <a:solidFill>
                    <a:schemeClr val="accent1">
                      <a:lumMod val="50000"/>
                    </a:schemeClr>
                  </a:solidFill>
                </a:rPr>
                <a:t>ChargePage.vue</a:t>
              </a:r>
              <a:endParaRPr lang="ko-KR" alt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cxnSp>
        <p:nvCxnSpPr>
          <p:cNvPr id="129" name="꺾인 연결선 128"/>
          <p:cNvCxnSpPr>
            <a:stCxn id="131" idx="1"/>
            <a:endCxn id="57" idx="3"/>
          </p:cNvCxnSpPr>
          <p:nvPr/>
        </p:nvCxnSpPr>
        <p:spPr>
          <a:xfrm flipH="1">
            <a:off x="3237644" y="2858015"/>
            <a:ext cx="1544418" cy="237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그룹 129"/>
          <p:cNvGrpSpPr/>
          <p:nvPr/>
        </p:nvGrpSpPr>
        <p:grpSpPr>
          <a:xfrm>
            <a:off x="4782062" y="2672663"/>
            <a:ext cx="1746422" cy="370703"/>
            <a:chOff x="1912170" y="2257165"/>
            <a:chExt cx="1746422" cy="370703"/>
          </a:xfrm>
        </p:grpSpPr>
        <p:sp>
          <p:nvSpPr>
            <p:cNvPr id="131" name="모서리가 둥근 직사각형 130"/>
            <p:cNvSpPr/>
            <p:nvPr/>
          </p:nvSpPr>
          <p:spPr>
            <a:xfrm>
              <a:off x="1912170" y="2257165"/>
              <a:ext cx="1746422" cy="37070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060209" y="2281878"/>
              <a:ext cx="14910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err="1" smtClean="0">
                  <a:solidFill>
                    <a:schemeClr val="accent1">
                      <a:lumMod val="50000"/>
                    </a:schemeClr>
                  </a:solidFill>
                </a:rPr>
                <a:t>ApiController</a:t>
              </a:r>
              <a:endParaRPr lang="ko-KR" alt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4798538" y="3554632"/>
            <a:ext cx="1750541" cy="370703"/>
            <a:chOff x="1912170" y="2257165"/>
            <a:chExt cx="1750541" cy="370703"/>
          </a:xfrm>
        </p:grpSpPr>
        <p:sp>
          <p:nvSpPr>
            <p:cNvPr id="134" name="모서리가 둥근 직사각형 133"/>
            <p:cNvSpPr/>
            <p:nvPr/>
          </p:nvSpPr>
          <p:spPr>
            <a:xfrm>
              <a:off x="1912170" y="2257165"/>
              <a:ext cx="1746422" cy="37070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932523" y="2281878"/>
              <a:ext cx="1730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 smtClean="0">
                  <a:solidFill>
                    <a:schemeClr val="accent1">
                      <a:lumMod val="50000"/>
                    </a:schemeClr>
                  </a:solidFill>
                </a:rPr>
                <a:t>CustomerService</a:t>
              </a:r>
              <a:endParaRPr lang="ko-KR" alt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4785939" y="4434731"/>
            <a:ext cx="1750541" cy="370703"/>
            <a:chOff x="1912170" y="2257165"/>
            <a:chExt cx="1750541" cy="370703"/>
          </a:xfrm>
        </p:grpSpPr>
        <p:sp>
          <p:nvSpPr>
            <p:cNvPr id="137" name="모서리가 둥근 직사각형 136"/>
            <p:cNvSpPr/>
            <p:nvPr/>
          </p:nvSpPr>
          <p:spPr>
            <a:xfrm>
              <a:off x="1912170" y="2257165"/>
              <a:ext cx="1746422" cy="37070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932523" y="2281878"/>
              <a:ext cx="1730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 smtClean="0">
                  <a:solidFill>
                    <a:schemeClr val="accent1">
                      <a:lumMod val="50000"/>
                    </a:schemeClr>
                  </a:solidFill>
                </a:rPr>
                <a:t>UsageRepository</a:t>
              </a:r>
              <a:endParaRPr lang="ko-KR" alt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cxnSp>
        <p:nvCxnSpPr>
          <p:cNvPr id="139" name="꺾인 연결선 138"/>
          <p:cNvCxnSpPr>
            <a:stCxn id="134" idx="0"/>
            <a:endCxn id="132" idx="2"/>
          </p:cNvCxnSpPr>
          <p:nvPr/>
        </p:nvCxnSpPr>
        <p:spPr>
          <a:xfrm flipV="1">
            <a:off x="5671749" y="3035930"/>
            <a:ext cx="3876" cy="51870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5782960" y="3110904"/>
            <a:ext cx="1491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 smtClean="0">
                <a:solidFill>
                  <a:schemeClr val="accent1">
                    <a:lumMod val="50000"/>
                  </a:schemeClr>
                </a:solidFill>
              </a:rPr>
              <a:t>ResultDTO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5782959" y="4012078"/>
            <a:ext cx="1491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accent1">
                    <a:lumMod val="50000"/>
                  </a:schemeClr>
                </a:solidFill>
              </a:rPr>
              <a:t>ResultDTO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42" name="꺾인 연결선 138"/>
          <p:cNvCxnSpPr>
            <a:stCxn id="138" idx="0"/>
            <a:endCxn id="134" idx="2"/>
          </p:cNvCxnSpPr>
          <p:nvPr/>
        </p:nvCxnSpPr>
        <p:spPr>
          <a:xfrm flipV="1">
            <a:off x="5671386" y="3925335"/>
            <a:ext cx="363" cy="534109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그룹 142"/>
          <p:cNvGrpSpPr/>
          <p:nvPr/>
        </p:nvGrpSpPr>
        <p:grpSpPr>
          <a:xfrm>
            <a:off x="8605410" y="2665227"/>
            <a:ext cx="1746422" cy="370703"/>
            <a:chOff x="1912170" y="2257165"/>
            <a:chExt cx="1746422" cy="370703"/>
          </a:xfrm>
        </p:grpSpPr>
        <p:sp>
          <p:nvSpPr>
            <p:cNvPr id="144" name="모서리가 둥근 직사각형 143"/>
            <p:cNvSpPr/>
            <p:nvPr/>
          </p:nvSpPr>
          <p:spPr>
            <a:xfrm>
              <a:off x="1912170" y="2257165"/>
              <a:ext cx="1746422" cy="37070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184514" y="2281878"/>
              <a:ext cx="12017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accent1">
                      <a:lumMod val="50000"/>
                    </a:schemeClr>
                  </a:solidFill>
                </a:rPr>
                <a:t>Usage</a:t>
              </a:r>
              <a:endParaRPr lang="ko-KR" alt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146" name="그룹 145"/>
          <p:cNvGrpSpPr/>
          <p:nvPr/>
        </p:nvGrpSpPr>
        <p:grpSpPr>
          <a:xfrm>
            <a:off x="8605409" y="3589474"/>
            <a:ext cx="1746422" cy="370703"/>
            <a:chOff x="1912170" y="2257165"/>
            <a:chExt cx="1746422" cy="370703"/>
          </a:xfrm>
        </p:grpSpPr>
        <p:sp>
          <p:nvSpPr>
            <p:cNvPr id="147" name="모서리가 둥근 직사각형 146"/>
            <p:cNvSpPr/>
            <p:nvPr/>
          </p:nvSpPr>
          <p:spPr>
            <a:xfrm>
              <a:off x="1912170" y="2257165"/>
              <a:ext cx="1746422" cy="37070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2184514" y="2281878"/>
              <a:ext cx="12017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accent1">
                      <a:lumMod val="50000"/>
                    </a:schemeClr>
                  </a:solidFill>
                </a:rPr>
                <a:t>Customer</a:t>
              </a:r>
              <a:endParaRPr lang="ko-KR" alt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cxnSp>
        <p:nvCxnSpPr>
          <p:cNvPr id="149" name="꺾인 연결선 148"/>
          <p:cNvCxnSpPr>
            <a:stCxn id="144" idx="1"/>
            <a:endCxn id="137" idx="3"/>
          </p:cNvCxnSpPr>
          <p:nvPr/>
        </p:nvCxnSpPr>
        <p:spPr>
          <a:xfrm rot="10800000" flipV="1">
            <a:off x="6532362" y="2850579"/>
            <a:ext cx="2073049" cy="176950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6974318" y="2452389"/>
            <a:ext cx="1491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</a:rPr>
              <a:t>Customer(Entity)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2" name="꺾인 연결선 51"/>
          <p:cNvCxnSpPr>
            <a:stCxn id="147" idx="3"/>
            <a:endCxn id="144" idx="3"/>
          </p:cNvCxnSpPr>
          <p:nvPr/>
        </p:nvCxnSpPr>
        <p:spPr>
          <a:xfrm flipV="1">
            <a:off x="10351831" y="2850579"/>
            <a:ext cx="1" cy="924247"/>
          </a:xfrm>
          <a:prstGeom prst="bentConnector3">
            <a:avLst>
              <a:gd name="adj1" fmla="val 22860100000"/>
            </a:avLst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602099" y="3077432"/>
            <a:ext cx="930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</a:rPr>
              <a:t>Outer Join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1491222" y="2675040"/>
            <a:ext cx="1746422" cy="370703"/>
            <a:chOff x="1912170" y="2257165"/>
            <a:chExt cx="1746422" cy="370703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1912170" y="2257165"/>
              <a:ext cx="1746422" cy="37070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003294" y="2281878"/>
              <a:ext cx="15816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 smtClean="0">
                  <a:solidFill>
                    <a:schemeClr val="accent1">
                      <a:lumMod val="50000"/>
                    </a:schemeClr>
                  </a:solidFill>
                </a:rPr>
                <a:t>CustomerPage.vue</a:t>
              </a:r>
              <a:endParaRPr lang="ko-KR" alt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cxnSp>
        <p:nvCxnSpPr>
          <p:cNvPr id="60" name="꺾인 연결선 138"/>
          <p:cNvCxnSpPr>
            <a:stCxn id="57" idx="2"/>
            <a:endCxn id="118" idx="0"/>
          </p:cNvCxnSpPr>
          <p:nvPr/>
        </p:nvCxnSpPr>
        <p:spPr>
          <a:xfrm>
            <a:off x="2364433" y="3045743"/>
            <a:ext cx="7897" cy="75531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25690" y="3264792"/>
            <a:ext cx="1062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 smtClean="0">
                <a:solidFill>
                  <a:schemeClr val="accent1">
                    <a:lumMod val="50000"/>
                  </a:schemeClr>
                </a:solidFill>
              </a:rPr>
              <a:t>Vuex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553560" y="2327358"/>
            <a:ext cx="1059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</a:rPr>
              <a:t>POST</a:t>
            </a:r>
          </a:p>
          <a:p>
            <a:pPr algn="ctr"/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</a:rPr>
              <a:t>(response)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65" name="꺾인 연결선 64"/>
          <p:cNvCxnSpPr>
            <a:stCxn id="57" idx="1"/>
            <a:endCxn id="63" idx="0"/>
          </p:cNvCxnSpPr>
          <p:nvPr/>
        </p:nvCxnSpPr>
        <p:spPr>
          <a:xfrm rot="10800000" flipV="1">
            <a:off x="857010" y="2860392"/>
            <a:ext cx="634212" cy="404400"/>
          </a:xfrm>
          <a:prstGeom prst="bentConnector2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63" idx="2"/>
            <a:endCxn id="118" idx="1"/>
          </p:cNvCxnSpPr>
          <p:nvPr/>
        </p:nvCxnSpPr>
        <p:spPr>
          <a:xfrm rot="16200000" flipH="1">
            <a:off x="971143" y="3458435"/>
            <a:ext cx="413843" cy="642109"/>
          </a:xfrm>
          <a:prstGeom prst="bentConnector2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381075" y="3246855"/>
            <a:ext cx="105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</a:rPr>
              <a:t>redirect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27" y="4459444"/>
            <a:ext cx="2769452" cy="1557817"/>
          </a:xfrm>
          <a:prstGeom prst="rect">
            <a:avLst/>
          </a:prstGeom>
          <a:noFill/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986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3000">
        <p14:pris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358140" y="304800"/>
            <a:ext cx="5424805" cy="335280"/>
            <a:chOff x="564" y="480"/>
            <a:chExt cx="8543" cy="528"/>
          </a:xfrm>
        </p:grpSpPr>
        <p:grpSp>
          <p:nvGrpSpPr>
            <p:cNvPr id="45" name="组合 44"/>
            <p:cNvGrpSpPr/>
            <p:nvPr/>
          </p:nvGrpSpPr>
          <p:grpSpPr>
            <a:xfrm>
              <a:off x="564" y="512"/>
              <a:ext cx="466" cy="466"/>
              <a:chOff x="3386" y="3538"/>
              <a:chExt cx="3309" cy="3309"/>
            </a:xfrm>
          </p:grpSpPr>
          <p:sp>
            <p:nvSpPr>
              <p:cNvPr id="46" name="椭圆 45"/>
              <p:cNvSpPr/>
              <p:nvPr/>
            </p:nvSpPr>
            <p:spPr>
              <a:xfrm>
                <a:off x="3386" y="3538"/>
                <a:ext cx="3309" cy="330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3943" y="4095"/>
                <a:ext cx="2196" cy="219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1168" y="480"/>
              <a:ext cx="7939" cy="528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ko-KR" altLang="en-US" sz="1600" b="1" dirty="0" smtClean="0">
                  <a:solidFill>
                    <a:schemeClr val="accent1">
                      <a:lumMod val="50000"/>
                    </a:schemeClr>
                  </a:solidFill>
                  <a:latin typeface="NanumGothic"/>
                  <a:ea typeface="NanumGothic"/>
                </a:rPr>
                <a:t>세부구성</a:t>
              </a:r>
              <a:r>
                <a:rPr lang="en-US" altLang="ko-KR" sz="1600" b="1" dirty="0" smtClean="0">
                  <a:solidFill>
                    <a:schemeClr val="accent1">
                      <a:lumMod val="50000"/>
                    </a:schemeClr>
                  </a:solidFill>
                  <a:latin typeface="NanumGothic"/>
                  <a:ea typeface="NanumGothic"/>
                </a:rPr>
                <a:t>: 3. </a:t>
              </a:r>
              <a:r>
                <a:rPr lang="ko-KR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Gothic"/>
                  <a:ea typeface="NanumGothic"/>
                </a:rPr>
                <a:t>추천한 요금제 이력 저장 및 표출하기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5202459" y="2329050"/>
            <a:ext cx="1746422" cy="370703"/>
            <a:chOff x="1912170" y="2257165"/>
            <a:chExt cx="1746422" cy="370703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1912170" y="2257165"/>
              <a:ext cx="1746422" cy="37070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003294" y="2281878"/>
              <a:ext cx="15816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 smtClean="0">
                  <a:solidFill>
                    <a:schemeClr val="accent1">
                      <a:lumMod val="50000"/>
                    </a:schemeClr>
                  </a:solidFill>
                </a:rPr>
                <a:t>ChargePage.vue</a:t>
              </a:r>
              <a:endParaRPr lang="ko-KR" alt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1796023" y="2320813"/>
            <a:ext cx="1746422" cy="370703"/>
            <a:chOff x="1912170" y="2257165"/>
            <a:chExt cx="1746422" cy="370703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1912170" y="2257165"/>
              <a:ext cx="1746422" cy="37070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003294" y="2281878"/>
              <a:ext cx="15816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 smtClean="0">
                  <a:solidFill>
                    <a:schemeClr val="accent1">
                      <a:lumMod val="50000"/>
                    </a:schemeClr>
                  </a:solidFill>
                </a:rPr>
                <a:t>CustomerPage.vue</a:t>
              </a:r>
              <a:endParaRPr lang="ko-KR" alt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3841132" y="2120127"/>
            <a:ext cx="1062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</a:rPr>
              <a:t>m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</a:rPr>
              <a:t>ounted()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62" name="꺾인 연결선 61"/>
          <p:cNvCxnSpPr>
            <a:stCxn id="54" idx="3"/>
            <a:endCxn id="50" idx="1"/>
          </p:cNvCxnSpPr>
          <p:nvPr/>
        </p:nvCxnSpPr>
        <p:spPr>
          <a:xfrm>
            <a:off x="3542445" y="2506165"/>
            <a:ext cx="1660014" cy="823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/>
          <p:cNvGrpSpPr/>
          <p:nvPr/>
        </p:nvGrpSpPr>
        <p:grpSpPr>
          <a:xfrm>
            <a:off x="8608049" y="2329049"/>
            <a:ext cx="1746422" cy="370703"/>
            <a:chOff x="1912170" y="2257165"/>
            <a:chExt cx="1746422" cy="370703"/>
          </a:xfrm>
        </p:grpSpPr>
        <p:sp>
          <p:nvSpPr>
            <p:cNvPr id="68" name="모서리가 둥근 직사각형 67"/>
            <p:cNvSpPr/>
            <p:nvPr/>
          </p:nvSpPr>
          <p:spPr>
            <a:xfrm>
              <a:off x="1912170" y="2257165"/>
              <a:ext cx="1746422" cy="37070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003294" y="2281878"/>
              <a:ext cx="15816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 smtClean="0">
                  <a:solidFill>
                    <a:schemeClr val="accent1">
                      <a:lumMod val="50000"/>
                    </a:schemeClr>
                  </a:solidFill>
                </a:rPr>
                <a:t>HistoryPage.vue</a:t>
              </a:r>
              <a:endParaRPr lang="ko-KR" alt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cxnSp>
        <p:nvCxnSpPr>
          <p:cNvPr id="71" name="꺾인 연결선 70"/>
          <p:cNvCxnSpPr>
            <a:stCxn id="61" idx="0"/>
            <a:endCxn id="83" idx="1"/>
          </p:cNvCxnSpPr>
          <p:nvPr/>
        </p:nvCxnSpPr>
        <p:spPr>
          <a:xfrm rot="5400000" flipH="1" flipV="1">
            <a:off x="5190479" y="747162"/>
            <a:ext cx="554938" cy="2190992"/>
          </a:xfrm>
          <a:prstGeom prst="bentConnector2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855" y="3204856"/>
            <a:ext cx="2986991" cy="1680182"/>
          </a:xfrm>
          <a:prstGeom prst="rect">
            <a:avLst/>
          </a:prstGeom>
          <a:noFill/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470" y="3203942"/>
            <a:ext cx="2988613" cy="1681095"/>
          </a:xfrm>
          <a:prstGeom prst="rect">
            <a:avLst/>
          </a:prstGeom>
          <a:noFill/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324" y="3203942"/>
            <a:ext cx="2988616" cy="1681096"/>
          </a:xfrm>
          <a:prstGeom prst="rect">
            <a:avLst/>
          </a:prstGeom>
          <a:noFill/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TextBox 82"/>
          <p:cNvSpPr txBox="1"/>
          <p:nvPr/>
        </p:nvSpPr>
        <p:spPr>
          <a:xfrm>
            <a:off x="6563444" y="1411300"/>
            <a:ext cx="1062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 smtClean="0">
                <a:solidFill>
                  <a:schemeClr val="accent1">
                    <a:lumMod val="50000"/>
                  </a:schemeClr>
                </a:solidFill>
              </a:rPr>
              <a:t>Vuex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86" name="꺾인 연결선 85"/>
          <p:cNvCxnSpPr>
            <a:stCxn id="83" idx="3"/>
            <a:endCxn id="68" idx="0"/>
          </p:cNvCxnSpPr>
          <p:nvPr/>
        </p:nvCxnSpPr>
        <p:spPr>
          <a:xfrm>
            <a:off x="7626083" y="1565189"/>
            <a:ext cx="1855177" cy="763860"/>
          </a:xfrm>
          <a:prstGeom prst="bentConnector2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61"/>
          <p:cNvCxnSpPr>
            <a:stCxn id="50" idx="3"/>
            <a:endCxn id="68" idx="1"/>
          </p:cNvCxnSpPr>
          <p:nvPr/>
        </p:nvCxnSpPr>
        <p:spPr>
          <a:xfrm flipV="1">
            <a:off x="6948881" y="2514401"/>
            <a:ext cx="1659168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960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3000">
        <p14:pris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-5715" y="-20955"/>
            <a:ext cx="12192000" cy="6888480"/>
            <a:chOff x="0" y="0"/>
            <a:chExt cx="12192000" cy="7578726"/>
          </a:xfrm>
        </p:grpSpPr>
        <p:sp>
          <p:nvSpPr>
            <p:cNvPr id="7" name="矩形 6"/>
            <p:cNvSpPr/>
            <p:nvPr/>
          </p:nvSpPr>
          <p:spPr>
            <a:xfrm>
              <a:off x="0" y="0"/>
              <a:ext cx="12192000" cy="378936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3789363"/>
              <a:ext cx="12192000" cy="3789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rcRect l="928" t="-271" r="1233" b="2775"/>
          <a:stretch>
            <a:fillRect/>
          </a:stretch>
        </p:blipFill>
        <p:spPr>
          <a:xfrm>
            <a:off x="13970" y="16510"/>
            <a:ext cx="12183110" cy="6877050"/>
          </a:xfrm>
          <a:prstGeom prst="rect">
            <a:avLst/>
          </a:prstGeom>
        </p:spPr>
      </p:pic>
      <p:sp>
        <p:nvSpPr>
          <p:cNvPr id="68" name="文本框 67"/>
          <p:cNvSpPr txBox="1"/>
          <p:nvPr/>
        </p:nvSpPr>
        <p:spPr>
          <a:xfrm>
            <a:off x="5371013" y="869794"/>
            <a:ext cx="1488253" cy="646481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ctr"/>
            <a:r>
              <a:rPr lang="en-US" altLang="zh-CN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Contents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5718156" y="1672683"/>
            <a:ext cx="70252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>
            <a:off x="764598" y="2637263"/>
            <a:ext cx="1838102" cy="2684380"/>
            <a:chOff x="802888" y="2653990"/>
            <a:chExt cx="1996068" cy="3088888"/>
          </a:xfrm>
        </p:grpSpPr>
        <p:sp>
          <p:nvSpPr>
            <p:cNvPr id="71" name="矩形 70"/>
            <p:cNvSpPr/>
            <p:nvPr/>
          </p:nvSpPr>
          <p:spPr>
            <a:xfrm>
              <a:off x="802888" y="2653990"/>
              <a:ext cx="1996068" cy="308888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423254" y="3053516"/>
              <a:ext cx="755336" cy="646331"/>
            </a:xfrm>
            <a:prstGeom prst="rect">
              <a:avLst/>
            </a:prstGeom>
            <a:noFill/>
          </p:spPr>
          <p:txBody>
            <a:bodyPr wrap="none" rtlCol="0">
              <a:normAutofit fontScale="92500" lnSpcReduction="10000"/>
            </a:bodyPr>
            <a:lstStyle/>
            <a:p>
              <a:pPr algn="ctr"/>
              <a:r>
                <a:rPr lang="x-none" altLang="x-none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Gothic"/>
                  <a:ea typeface="NanumGothic"/>
                </a:rPr>
                <a:t>01</a:t>
              </a:r>
              <a:endPara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419961" y="3840033"/>
              <a:ext cx="761924" cy="869613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ko-KR" altLang="en-US" sz="2200" b="1" dirty="0" smtClean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서비스 </a:t>
              </a:r>
              <a:endParaRPr lang="en-US" altLang="ko-KR" sz="22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endParaRPr>
            </a:p>
            <a:p>
              <a:pPr algn="ctr"/>
              <a:r>
                <a:rPr lang="ko-KR" altLang="en-US" sz="2200" b="1" dirty="0" smtClean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기획</a:t>
              </a:r>
              <a:endParaRPr lang="zh-CN" altLang="en-US" sz="2200" b="1" dirty="0">
                <a:solidFill>
                  <a:schemeClr val="accent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2982838" y="2637263"/>
            <a:ext cx="1838102" cy="2684380"/>
            <a:chOff x="802888" y="2653990"/>
            <a:chExt cx="1996068" cy="3088888"/>
          </a:xfrm>
        </p:grpSpPr>
        <p:sp>
          <p:nvSpPr>
            <p:cNvPr id="76" name="矩形 75"/>
            <p:cNvSpPr/>
            <p:nvPr/>
          </p:nvSpPr>
          <p:spPr>
            <a:xfrm>
              <a:off x="802888" y="2653990"/>
              <a:ext cx="1996068" cy="308888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1423254" y="3053516"/>
              <a:ext cx="755336" cy="646331"/>
            </a:xfrm>
            <a:prstGeom prst="rect">
              <a:avLst/>
            </a:prstGeom>
            <a:noFill/>
          </p:spPr>
          <p:txBody>
            <a:bodyPr wrap="none" rtlCol="0">
              <a:normAutofit fontScale="92500" lnSpcReduction="10000"/>
            </a:bodyPr>
            <a:lstStyle/>
            <a:p>
              <a:pPr algn="ctr"/>
              <a:r>
                <a:rPr lang="x-none" altLang="x-none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Gothic"/>
                  <a:ea typeface="NanumGothic"/>
                </a:rPr>
                <a:t>02</a:t>
              </a:r>
              <a:endParaRPr lang="zh-CN" altLang="en-US" sz="3600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419960" y="3840033"/>
              <a:ext cx="761924" cy="869613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ko-KR" altLang="en-US" sz="2200" b="1" dirty="0" smtClean="0">
                  <a:solidFill>
                    <a:schemeClr val="accent1">
                      <a:lumMod val="50000"/>
                    </a:schemeClr>
                  </a:solidFill>
                  <a:sym typeface="+mn-ea"/>
                </a:rPr>
                <a:t>기술적</a:t>
              </a:r>
              <a:endParaRPr lang="en-US" altLang="ko-KR" sz="2200" b="1" dirty="0" smtClean="0">
                <a:solidFill>
                  <a:schemeClr val="accent1">
                    <a:lumMod val="50000"/>
                  </a:schemeClr>
                </a:solidFill>
                <a:sym typeface="+mn-ea"/>
              </a:endParaRPr>
            </a:p>
            <a:p>
              <a:pPr algn="ctr"/>
              <a:r>
                <a:rPr lang="ko-KR" altLang="en-US" sz="2200" b="1" dirty="0" smtClean="0">
                  <a:solidFill>
                    <a:schemeClr val="accent1">
                      <a:lumMod val="50000"/>
                    </a:schemeClr>
                  </a:solidFill>
                  <a:sym typeface="+mn-ea"/>
                </a:rPr>
                <a:t>구현 능력</a:t>
              </a:r>
              <a:endParaRPr lang="zh-CN" altLang="en-US" sz="2200" b="1" dirty="0">
                <a:solidFill>
                  <a:schemeClr val="accent1">
                    <a:lumMod val="50000"/>
                  </a:schemeClr>
                </a:solidFill>
                <a:sym typeface="+mn-ea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5201078" y="2637263"/>
            <a:ext cx="1838102" cy="2684380"/>
            <a:chOff x="802888" y="2653990"/>
            <a:chExt cx="1996068" cy="3088888"/>
          </a:xfrm>
        </p:grpSpPr>
        <p:sp>
          <p:nvSpPr>
            <p:cNvPr id="81" name="矩形 80"/>
            <p:cNvSpPr/>
            <p:nvPr/>
          </p:nvSpPr>
          <p:spPr>
            <a:xfrm>
              <a:off x="802888" y="2653990"/>
              <a:ext cx="1996068" cy="308888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1423254" y="3053516"/>
              <a:ext cx="755336" cy="646331"/>
            </a:xfrm>
            <a:prstGeom prst="rect">
              <a:avLst/>
            </a:prstGeom>
            <a:noFill/>
          </p:spPr>
          <p:txBody>
            <a:bodyPr wrap="none" rtlCol="0">
              <a:normAutofit fontScale="92500" lnSpcReduction="10000"/>
            </a:bodyPr>
            <a:lstStyle/>
            <a:p>
              <a:pPr algn="ctr"/>
              <a:r>
                <a:rPr lang="x-none" altLang="x-none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Gothic"/>
                  <a:ea typeface="NanumGothic"/>
                </a:rPr>
                <a:t>03</a:t>
              </a:r>
              <a:endParaRPr lang="zh-CN" altLang="en-US" sz="3600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1419959" y="3840033"/>
              <a:ext cx="761924" cy="869613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ko-KR" altLang="en-US" sz="2200" b="1" dirty="0">
                  <a:solidFill>
                    <a:schemeClr val="accent1">
                      <a:lumMod val="50000"/>
                    </a:schemeClr>
                  </a:solidFill>
                  <a:latin typeface="+mn-ea"/>
                  <a:sym typeface="+mn-ea"/>
                </a:rPr>
                <a:t>아키텍처 </a:t>
              </a:r>
              <a:endParaRPr lang="en-US" altLang="ko-KR" sz="2200" b="1" dirty="0" smtClean="0">
                <a:solidFill>
                  <a:schemeClr val="accent1">
                    <a:lumMod val="50000"/>
                  </a:schemeClr>
                </a:solidFill>
                <a:latin typeface="+mn-ea"/>
                <a:sym typeface="+mn-ea"/>
              </a:endParaRPr>
            </a:p>
            <a:p>
              <a:pPr algn="ctr"/>
              <a:r>
                <a:rPr lang="ko-KR" altLang="en-US" sz="2200" b="1" dirty="0" smtClean="0">
                  <a:solidFill>
                    <a:schemeClr val="accent1">
                      <a:lumMod val="50000"/>
                    </a:schemeClr>
                  </a:solidFill>
                  <a:latin typeface="+mn-ea"/>
                  <a:sym typeface="+mn-ea"/>
                </a:rPr>
                <a:t>설계</a:t>
              </a:r>
              <a:endParaRPr lang="zh-CN" altLang="en-US" sz="2200" b="1" dirty="0">
                <a:solidFill>
                  <a:schemeClr val="accent1">
                    <a:lumMod val="50000"/>
                  </a:schemeClr>
                </a:solidFill>
                <a:latin typeface="+mn-ea"/>
                <a:sym typeface="+mn-ea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7419318" y="2637263"/>
            <a:ext cx="1838102" cy="2684380"/>
            <a:chOff x="802888" y="2653990"/>
            <a:chExt cx="1996068" cy="3088888"/>
          </a:xfrm>
        </p:grpSpPr>
        <p:sp>
          <p:nvSpPr>
            <p:cNvPr id="86" name="矩形 85"/>
            <p:cNvSpPr/>
            <p:nvPr/>
          </p:nvSpPr>
          <p:spPr>
            <a:xfrm>
              <a:off x="802888" y="2653990"/>
              <a:ext cx="1996068" cy="308888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423254" y="3053516"/>
              <a:ext cx="755336" cy="646331"/>
            </a:xfrm>
            <a:prstGeom prst="rect">
              <a:avLst/>
            </a:prstGeom>
            <a:noFill/>
          </p:spPr>
          <p:txBody>
            <a:bodyPr wrap="none" rtlCol="0">
              <a:normAutofit fontScale="92500" lnSpcReduction="10000"/>
            </a:bodyPr>
            <a:lstStyle/>
            <a:p>
              <a:pPr algn="ctr"/>
              <a:r>
                <a:rPr lang="x-none" altLang="x-none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Gothic"/>
                  <a:ea typeface="NanumGothic"/>
                </a:rPr>
                <a:t>04</a:t>
              </a:r>
              <a:endParaRPr lang="zh-CN" altLang="en-US" sz="3600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1419960" y="3840033"/>
              <a:ext cx="761924" cy="869613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 algn="ctr"/>
              <a:r>
                <a:rPr lang="ko-KR" altLang="en-US" sz="2200" b="1" dirty="0" smtClean="0">
                  <a:solidFill>
                    <a:schemeClr val="accent1">
                      <a:lumMod val="50000"/>
                    </a:schemeClr>
                  </a:solidFill>
                  <a:sym typeface="+mn-ea"/>
                </a:rPr>
                <a:t>기능 구현</a:t>
              </a:r>
              <a:endParaRPr lang="zh-CN" altLang="en-US" sz="2200" b="1" dirty="0">
                <a:solidFill>
                  <a:schemeClr val="accent1">
                    <a:lumMod val="50000"/>
                  </a:schemeClr>
                </a:solidFill>
                <a:sym typeface="+mn-ea"/>
              </a:endParaRPr>
            </a:p>
          </p:txBody>
        </p:sp>
      </p:grpSp>
      <p:grpSp>
        <p:nvGrpSpPr>
          <p:cNvPr id="29" name="组合 84"/>
          <p:cNvGrpSpPr/>
          <p:nvPr/>
        </p:nvGrpSpPr>
        <p:grpSpPr>
          <a:xfrm>
            <a:off x="9637559" y="2637263"/>
            <a:ext cx="1838102" cy="2684380"/>
            <a:chOff x="802888" y="2653990"/>
            <a:chExt cx="1996068" cy="3088888"/>
          </a:xfrm>
        </p:grpSpPr>
        <p:sp>
          <p:nvSpPr>
            <p:cNvPr id="30" name="矩形 85"/>
            <p:cNvSpPr/>
            <p:nvPr/>
          </p:nvSpPr>
          <p:spPr>
            <a:xfrm>
              <a:off x="802888" y="2653990"/>
              <a:ext cx="1996068" cy="308888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86"/>
            <p:cNvSpPr txBox="1"/>
            <p:nvPr/>
          </p:nvSpPr>
          <p:spPr>
            <a:xfrm>
              <a:off x="1423254" y="3053516"/>
              <a:ext cx="755336" cy="646331"/>
            </a:xfrm>
            <a:prstGeom prst="rect">
              <a:avLst/>
            </a:prstGeom>
            <a:noFill/>
          </p:spPr>
          <p:txBody>
            <a:bodyPr wrap="none" rtlCol="0">
              <a:normAutofit fontScale="92500" lnSpcReduction="10000"/>
            </a:bodyPr>
            <a:lstStyle/>
            <a:p>
              <a:pPr algn="ctr"/>
              <a:r>
                <a:rPr lang="x-none" altLang="x-none" sz="3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Gothic"/>
                  <a:ea typeface="NanumGothic"/>
                </a:rPr>
                <a:t>0</a:t>
              </a:r>
              <a:r>
                <a:rPr lang="en-US" altLang="x-none" sz="3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Gothic"/>
                  <a:ea typeface="NanumGothic"/>
                </a:rPr>
                <a:t>5</a:t>
              </a:r>
              <a:endPara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2" name="文本框 87"/>
            <p:cNvSpPr txBox="1"/>
            <p:nvPr/>
          </p:nvSpPr>
          <p:spPr>
            <a:xfrm>
              <a:off x="1419960" y="3840033"/>
              <a:ext cx="761924" cy="869613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 algn="ctr"/>
              <a:r>
                <a:rPr lang="ko-KR" altLang="en-US" sz="2200" b="1" dirty="0" smtClean="0">
                  <a:solidFill>
                    <a:schemeClr val="accent1">
                      <a:lumMod val="50000"/>
                    </a:schemeClr>
                  </a:solidFill>
                  <a:sym typeface="+mn-ea"/>
                </a:rPr>
                <a:t>시연 영상</a:t>
              </a:r>
              <a:endParaRPr lang="zh-CN" altLang="en-US" sz="2200" b="1" dirty="0">
                <a:solidFill>
                  <a:schemeClr val="accent1">
                    <a:lumMod val="50000"/>
                  </a:schemeClr>
                </a:solidFill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split orient="vert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0" y="-45085"/>
            <a:ext cx="12192000" cy="6708140"/>
            <a:chOff x="0" y="0"/>
            <a:chExt cx="12192000" cy="7578726"/>
          </a:xfrm>
        </p:grpSpPr>
        <p:sp>
          <p:nvSpPr>
            <p:cNvPr id="7" name="矩形 6"/>
            <p:cNvSpPr/>
            <p:nvPr/>
          </p:nvSpPr>
          <p:spPr>
            <a:xfrm>
              <a:off x="0" y="0"/>
              <a:ext cx="12192000" cy="378936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3789363"/>
              <a:ext cx="12192000" cy="3789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rcRect l="928" t="-271" r="1233" b="2775"/>
          <a:stretch>
            <a:fillRect/>
          </a:stretch>
        </p:blipFill>
        <p:spPr>
          <a:xfrm>
            <a:off x="13970" y="16510"/>
            <a:ext cx="12183110" cy="68770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966845" y="1901190"/>
            <a:ext cx="7412990" cy="100584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x-none" sz="6000" b="1" dirty="0" smtClean="0">
                <a:solidFill>
                  <a:schemeClr val="accent1">
                    <a:lumMod val="50000"/>
                  </a:schemeClr>
                </a:solidFill>
                <a:latin typeface="NanumGothic"/>
                <a:ea typeface="NanumGothic"/>
              </a:rPr>
              <a:t>04</a:t>
            </a:r>
            <a:endParaRPr lang="x-none" altLang="x-none" sz="6000" b="1">
              <a:solidFill>
                <a:schemeClr val="accent1">
                  <a:lumMod val="50000"/>
                </a:schemeClr>
              </a:solidFill>
              <a:latin typeface="NanumGothic"/>
              <a:ea typeface="NanumGothic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90669" y="3105785"/>
            <a:ext cx="5915025" cy="670495"/>
          </a:xfrm>
          <a:prstGeom prst="rect">
            <a:avLst/>
          </a:prstGeom>
        </p:spPr>
        <p:txBody>
          <a:bodyPr wrap="square" lIns="0" tIns="0" rIns="0" bIns="0">
            <a:normAutofit lnSpcReduction="10000"/>
          </a:bodyPr>
          <a:lstStyle/>
          <a:p>
            <a:pPr lvl="0"/>
            <a:r>
              <a:rPr lang="ko-KR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n-ea"/>
                <a:sym typeface="+mn-ea"/>
              </a:rPr>
              <a:t>기능 구현</a:t>
            </a:r>
            <a:endParaRPr lang="ko-KR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+mn-ea"/>
              <a:sym typeface="+mn-ea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090669" y="4055653"/>
            <a:ext cx="1542415" cy="257150"/>
          </a:xfrm>
          <a:prstGeom prst="rect">
            <a:avLst/>
          </a:prstGeom>
          <a:noFill/>
        </p:spPr>
        <p:txBody>
          <a:bodyPr wrap="none" lIns="86687" tIns="43343" rIns="86687" bIns="43343" rtlCol="0">
            <a:normAutofit fontScale="85000" lnSpcReduction="10000"/>
          </a:bodyPr>
          <a:lstStyle/>
          <a:p>
            <a:pPr marL="121920" lvl="1" indent="-121920">
              <a:buFont typeface="Arial" panose="020B0604020202020204" pitchFamily="34" charset="0"/>
              <a:buChar char="•"/>
            </a:pPr>
            <a:r>
              <a:rPr lang="ko-KR" altLang="en-US" sz="1465" dirty="0" smtClean="0">
                <a:latin typeface="NanumGothic" pitchFamily="50" charset="-127"/>
                <a:ea typeface="NanumGothic" pitchFamily="50" charset="-127"/>
                <a:sym typeface="Arial" panose="020B0604020202020204" pitchFamily="34" charset="0"/>
              </a:rPr>
              <a:t>코드 구성</a:t>
            </a:r>
            <a:endParaRPr lang="en-US" altLang="zh-CN" sz="1465" dirty="0">
              <a:latin typeface="NanumGothic" pitchFamily="50" charset="-127"/>
              <a:ea typeface="NanumGothic" pitchFamily="50" charset="-127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80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split orient="vert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 advTm="3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358140" y="304800"/>
            <a:ext cx="5297170" cy="335280"/>
            <a:chOff x="564" y="480"/>
            <a:chExt cx="8342" cy="528"/>
          </a:xfrm>
        </p:grpSpPr>
        <p:grpSp>
          <p:nvGrpSpPr>
            <p:cNvPr id="45" name="组合 44"/>
            <p:cNvGrpSpPr/>
            <p:nvPr/>
          </p:nvGrpSpPr>
          <p:grpSpPr>
            <a:xfrm>
              <a:off x="564" y="512"/>
              <a:ext cx="466" cy="466"/>
              <a:chOff x="3386" y="3538"/>
              <a:chExt cx="3309" cy="3309"/>
            </a:xfrm>
          </p:grpSpPr>
          <p:sp>
            <p:nvSpPr>
              <p:cNvPr id="46" name="椭圆 45"/>
              <p:cNvSpPr/>
              <p:nvPr/>
            </p:nvSpPr>
            <p:spPr>
              <a:xfrm>
                <a:off x="3386" y="3538"/>
                <a:ext cx="3309" cy="330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3943" y="4095"/>
                <a:ext cx="2196" cy="219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1168" y="480"/>
              <a:ext cx="7738" cy="528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ko-KR" altLang="en-US" sz="1600" b="1" dirty="0" smtClean="0">
                  <a:solidFill>
                    <a:schemeClr val="accent1">
                      <a:lumMod val="50000"/>
                    </a:schemeClr>
                  </a:solidFill>
                  <a:latin typeface="NanumGothic"/>
                  <a:ea typeface="NanumGothic"/>
                </a:rPr>
                <a:t>세부구성</a:t>
              </a:r>
              <a:r>
                <a:rPr lang="en-US" altLang="ko-KR" sz="1600" b="1" dirty="0" smtClean="0">
                  <a:solidFill>
                    <a:schemeClr val="accent1">
                      <a:lumMod val="50000"/>
                    </a:schemeClr>
                  </a:solidFill>
                  <a:latin typeface="NanumGothic"/>
                  <a:ea typeface="NanumGothic"/>
                </a:rPr>
                <a:t>: 1. </a:t>
              </a:r>
              <a:r>
                <a:rPr lang="ko-KR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Gothic"/>
                  <a:ea typeface="NanumGothic"/>
                </a:rPr>
                <a:t>고객정보 </a:t>
              </a:r>
              <a:r>
                <a:rPr lang="ko-KR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Gothic"/>
                  <a:ea typeface="NanumGothic"/>
                </a:rPr>
                <a:t>입력 받은 후 </a:t>
              </a: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Gothic"/>
                  <a:ea typeface="NanumGothic"/>
                </a:rPr>
                <a:t>DB</a:t>
              </a:r>
              <a:r>
                <a:rPr lang="ko-KR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Gothic"/>
                  <a:ea typeface="NanumGothic"/>
                </a:rPr>
                <a:t>에 저장하기 </a:t>
              </a:r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Gothic"/>
                  <a:ea typeface="NanumGothic"/>
                </a:rPr>
                <a:t> </a:t>
              </a:r>
              <a:endPara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endParaRPr>
            </a:p>
          </p:txBody>
        </p:sp>
      </p:grp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92" y="1528081"/>
            <a:ext cx="2940308" cy="1657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0" name="꺾인 연결선 138"/>
          <p:cNvCxnSpPr>
            <a:stCxn id="12290" idx="2"/>
          </p:cNvCxnSpPr>
          <p:nvPr/>
        </p:nvCxnSpPr>
        <p:spPr>
          <a:xfrm>
            <a:off x="2492246" y="3185177"/>
            <a:ext cx="0" cy="115674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1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72" t="50000" r="37598" b="40875"/>
          <a:stretch/>
        </p:blipFill>
        <p:spPr bwMode="auto">
          <a:xfrm>
            <a:off x="1342896" y="3536064"/>
            <a:ext cx="2298700" cy="380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92" y="4341924"/>
            <a:ext cx="2986991" cy="1680182"/>
          </a:xfrm>
          <a:prstGeom prst="rect">
            <a:avLst/>
          </a:prstGeom>
          <a:noFill/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/>
          <p:cNvSpPr/>
          <p:nvPr/>
        </p:nvSpPr>
        <p:spPr>
          <a:xfrm>
            <a:off x="1323590" y="5586413"/>
            <a:ext cx="393292" cy="19526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꺾인 연결선 54"/>
          <p:cNvCxnSpPr>
            <a:stCxn id="51" idx="3"/>
            <a:endCxn id="12293" idx="1"/>
          </p:cNvCxnSpPr>
          <p:nvPr/>
        </p:nvCxnSpPr>
        <p:spPr>
          <a:xfrm flipV="1">
            <a:off x="4009083" y="2134459"/>
            <a:ext cx="1454938" cy="304755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2" name="Picture 4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50" t="30929" r="30134" b="22872"/>
          <a:stretch/>
        </p:blipFill>
        <p:spPr bwMode="auto">
          <a:xfrm>
            <a:off x="3962400" y="3344978"/>
            <a:ext cx="1376048" cy="837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0" t="27999" r="31917" b="31507"/>
          <a:stretch/>
        </p:blipFill>
        <p:spPr bwMode="auto">
          <a:xfrm>
            <a:off x="5464021" y="1528081"/>
            <a:ext cx="2643659" cy="1212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3" t="11852" r="27698" b="33333"/>
          <a:stretch/>
        </p:blipFill>
        <p:spPr bwMode="auto">
          <a:xfrm>
            <a:off x="5464021" y="3246137"/>
            <a:ext cx="2643659" cy="155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7" name="꺾인 연결선 138"/>
          <p:cNvCxnSpPr/>
          <p:nvPr/>
        </p:nvCxnSpPr>
        <p:spPr>
          <a:xfrm>
            <a:off x="6771843" y="2740836"/>
            <a:ext cx="0" cy="51126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138"/>
          <p:cNvCxnSpPr/>
          <p:nvPr/>
        </p:nvCxnSpPr>
        <p:spPr>
          <a:xfrm>
            <a:off x="6785850" y="4802049"/>
            <a:ext cx="0" cy="51126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5" name="Picture 7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4" t="8642" r="43889" b="77091"/>
          <a:stretch/>
        </p:blipFill>
        <p:spPr bwMode="auto">
          <a:xfrm>
            <a:off x="5464021" y="5313314"/>
            <a:ext cx="2643659" cy="56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0" name="꺾인 연결선 69"/>
          <p:cNvCxnSpPr>
            <a:stCxn id="12295" idx="3"/>
            <a:endCxn id="12296" idx="2"/>
          </p:cNvCxnSpPr>
          <p:nvPr/>
        </p:nvCxnSpPr>
        <p:spPr>
          <a:xfrm flipV="1">
            <a:off x="8107680" y="5057682"/>
            <a:ext cx="2132648" cy="535912"/>
          </a:xfrm>
          <a:prstGeom prst="bentConnector2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6" name="Picture 8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50" t="12306" r="49542" b="31597"/>
          <a:stretch/>
        </p:blipFill>
        <p:spPr bwMode="auto">
          <a:xfrm>
            <a:off x="8793480" y="1762307"/>
            <a:ext cx="2893695" cy="32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002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3000">
        <p14:pris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358140" y="304800"/>
            <a:ext cx="5424805" cy="335280"/>
            <a:chOff x="564" y="480"/>
            <a:chExt cx="8543" cy="528"/>
          </a:xfrm>
        </p:grpSpPr>
        <p:grpSp>
          <p:nvGrpSpPr>
            <p:cNvPr id="45" name="组合 44"/>
            <p:cNvGrpSpPr/>
            <p:nvPr/>
          </p:nvGrpSpPr>
          <p:grpSpPr>
            <a:xfrm>
              <a:off x="564" y="512"/>
              <a:ext cx="466" cy="466"/>
              <a:chOff x="3386" y="3538"/>
              <a:chExt cx="3309" cy="3309"/>
            </a:xfrm>
          </p:grpSpPr>
          <p:sp>
            <p:nvSpPr>
              <p:cNvPr id="46" name="椭圆 45"/>
              <p:cNvSpPr/>
              <p:nvPr/>
            </p:nvSpPr>
            <p:spPr>
              <a:xfrm>
                <a:off x="3386" y="3538"/>
                <a:ext cx="3309" cy="330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3943" y="4095"/>
                <a:ext cx="2196" cy="219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1168" y="480"/>
              <a:ext cx="7939" cy="528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ko-KR" altLang="en-US" sz="1600" b="1" dirty="0" smtClean="0">
                  <a:solidFill>
                    <a:schemeClr val="accent1">
                      <a:lumMod val="50000"/>
                    </a:schemeClr>
                  </a:solidFill>
                  <a:latin typeface="NanumGothic"/>
                  <a:ea typeface="NanumGothic"/>
                </a:rPr>
                <a:t>세부구성</a:t>
              </a:r>
              <a:r>
                <a:rPr lang="en-US" altLang="ko-KR" sz="1600" b="1" dirty="0" smtClean="0">
                  <a:solidFill>
                    <a:schemeClr val="accent1">
                      <a:lumMod val="50000"/>
                    </a:schemeClr>
                  </a:solidFill>
                  <a:latin typeface="NanumGothic"/>
                  <a:ea typeface="NanumGothic"/>
                </a:rPr>
                <a:t>: 2. </a:t>
              </a:r>
              <a:r>
                <a:rPr lang="ko-KR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Gothic"/>
                  <a:ea typeface="NanumGothic"/>
                </a:rPr>
                <a:t>고객정보 </a:t>
              </a: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Gothic"/>
                  <a:ea typeface="NanumGothic"/>
                </a:rPr>
                <a:t>DB</a:t>
              </a:r>
              <a:r>
                <a:rPr lang="ko-KR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Gothic"/>
                  <a:ea typeface="NanumGothic"/>
                </a:rPr>
                <a:t>에서 불러와 분석 및 표출하기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endParaRPr>
            </a:p>
          </p:txBody>
        </p:sp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369" y="4228879"/>
            <a:ext cx="3452161" cy="1941841"/>
          </a:xfrm>
          <a:prstGeom prst="rect">
            <a:avLst/>
          </a:prstGeom>
          <a:noFill/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9" t="23267" r="35158" b="56967"/>
          <a:stretch/>
        </p:blipFill>
        <p:spPr bwMode="auto">
          <a:xfrm>
            <a:off x="6693420" y="1398973"/>
            <a:ext cx="4295843" cy="101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6495713" y="1070631"/>
            <a:ext cx="4650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</a:rPr>
              <a:t>가장 최근에 등록된 고객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</a:rPr>
              <a:t>ID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</a:rPr>
              <a:t>와 동일한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</a:rPr>
              <a:t>Usage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</a:rPr>
              <a:t>데이터 조회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03" t="46914" r="40694" b="30247"/>
          <a:stretch/>
        </p:blipFill>
        <p:spPr bwMode="auto">
          <a:xfrm>
            <a:off x="6738401" y="2847612"/>
            <a:ext cx="4205142" cy="132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0" name="꺾인 연결선 138"/>
          <p:cNvCxnSpPr>
            <a:stCxn id="13314" idx="2"/>
            <a:endCxn id="13315" idx="0"/>
          </p:cNvCxnSpPr>
          <p:nvPr/>
        </p:nvCxnSpPr>
        <p:spPr>
          <a:xfrm flipH="1">
            <a:off x="8840972" y="2415173"/>
            <a:ext cx="370" cy="432439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0" t="27999" r="31917" b="31507"/>
          <a:stretch/>
        </p:blipFill>
        <p:spPr bwMode="auto">
          <a:xfrm>
            <a:off x="6960342" y="4756692"/>
            <a:ext cx="3449801" cy="1582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3" name="꺾인 연결선 138"/>
          <p:cNvCxnSpPr/>
          <p:nvPr/>
        </p:nvCxnSpPr>
        <p:spPr>
          <a:xfrm>
            <a:off x="8855442" y="4168412"/>
            <a:ext cx="0" cy="58828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51" idx="1"/>
            <a:endCxn id="59" idx="3"/>
          </p:cNvCxnSpPr>
          <p:nvPr/>
        </p:nvCxnSpPr>
        <p:spPr>
          <a:xfrm rot="10800000">
            <a:off x="3921212" y="1726971"/>
            <a:ext cx="3039131" cy="382100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692" y="1083043"/>
            <a:ext cx="2289519" cy="1287854"/>
          </a:xfrm>
          <a:prstGeom prst="rect">
            <a:avLst/>
          </a:prstGeom>
          <a:noFill/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6" name="꺾인 연결선 138"/>
          <p:cNvCxnSpPr>
            <a:stCxn id="59" idx="2"/>
            <a:endCxn id="10242" idx="0"/>
          </p:cNvCxnSpPr>
          <p:nvPr/>
        </p:nvCxnSpPr>
        <p:spPr>
          <a:xfrm flipH="1">
            <a:off x="2776450" y="2370897"/>
            <a:ext cx="2" cy="185798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6" name="Picture 4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53" t="28963" r="30139" b="21852"/>
          <a:stretch/>
        </p:blipFill>
        <p:spPr bwMode="auto">
          <a:xfrm>
            <a:off x="1941650" y="2664750"/>
            <a:ext cx="1669601" cy="1081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476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3000">
        <p14:pris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358140" y="304800"/>
            <a:ext cx="5424805" cy="335280"/>
            <a:chOff x="564" y="480"/>
            <a:chExt cx="8543" cy="528"/>
          </a:xfrm>
        </p:grpSpPr>
        <p:grpSp>
          <p:nvGrpSpPr>
            <p:cNvPr id="45" name="组合 44"/>
            <p:cNvGrpSpPr/>
            <p:nvPr/>
          </p:nvGrpSpPr>
          <p:grpSpPr>
            <a:xfrm>
              <a:off x="564" y="512"/>
              <a:ext cx="466" cy="466"/>
              <a:chOff x="3386" y="3538"/>
              <a:chExt cx="3309" cy="3309"/>
            </a:xfrm>
          </p:grpSpPr>
          <p:sp>
            <p:nvSpPr>
              <p:cNvPr id="46" name="椭圆 45"/>
              <p:cNvSpPr/>
              <p:nvPr/>
            </p:nvSpPr>
            <p:spPr>
              <a:xfrm>
                <a:off x="3386" y="3538"/>
                <a:ext cx="3309" cy="330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3943" y="4095"/>
                <a:ext cx="2196" cy="219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1168" y="480"/>
              <a:ext cx="7939" cy="528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ko-KR" altLang="en-US" sz="1600" b="1" dirty="0" smtClean="0">
                  <a:solidFill>
                    <a:schemeClr val="accent1">
                      <a:lumMod val="50000"/>
                    </a:schemeClr>
                  </a:solidFill>
                  <a:latin typeface="NanumGothic"/>
                  <a:ea typeface="NanumGothic"/>
                </a:rPr>
                <a:t>세부구성</a:t>
              </a:r>
              <a:r>
                <a:rPr lang="en-US" altLang="ko-KR" sz="1600" b="1" dirty="0" smtClean="0">
                  <a:solidFill>
                    <a:schemeClr val="accent1">
                      <a:lumMod val="50000"/>
                    </a:schemeClr>
                  </a:solidFill>
                  <a:latin typeface="NanumGothic"/>
                  <a:ea typeface="NanumGothic"/>
                </a:rPr>
                <a:t>: 3. </a:t>
              </a:r>
              <a:r>
                <a:rPr lang="ko-KR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Gothic"/>
                  <a:ea typeface="NanumGothic"/>
                </a:rPr>
                <a:t>추천한 요금제 이력 저장 및 표출하기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endParaRPr>
            </a:p>
          </p:txBody>
        </p:sp>
      </p:grp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748" y="1018296"/>
            <a:ext cx="2986991" cy="1680182"/>
          </a:xfrm>
          <a:prstGeom prst="rect">
            <a:avLst/>
          </a:prstGeom>
          <a:noFill/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976" y="4651947"/>
            <a:ext cx="2988613" cy="1681095"/>
          </a:xfrm>
          <a:prstGeom prst="rect">
            <a:avLst/>
          </a:prstGeom>
          <a:noFill/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20130"/>
            <a:ext cx="2988616" cy="1681096"/>
          </a:xfrm>
          <a:prstGeom prst="rect">
            <a:avLst/>
          </a:prstGeom>
          <a:noFill/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6" name="꺾인 연결선 138"/>
          <p:cNvCxnSpPr>
            <a:stCxn id="73" idx="2"/>
          </p:cNvCxnSpPr>
          <p:nvPr/>
        </p:nvCxnSpPr>
        <p:spPr>
          <a:xfrm flipH="1">
            <a:off x="3027243" y="2698478"/>
            <a:ext cx="1" cy="188876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89" t="19506" r="29305" b="18395"/>
          <a:stretch/>
        </p:blipFill>
        <p:spPr bwMode="auto">
          <a:xfrm>
            <a:off x="2183215" y="2901226"/>
            <a:ext cx="1688056" cy="133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9" name="꺾인 연결선 28"/>
          <p:cNvCxnSpPr>
            <a:stCxn id="74" idx="3"/>
            <a:endCxn id="11266" idx="2"/>
          </p:cNvCxnSpPr>
          <p:nvPr/>
        </p:nvCxnSpPr>
        <p:spPr>
          <a:xfrm flipV="1">
            <a:off x="4460589" y="2901226"/>
            <a:ext cx="3129719" cy="2591269"/>
          </a:xfrm>
          <a:prstGeom prst="bentConnector2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39" name="Picture 3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9" t="9899" r="45938" b="70617"/>
          <a:stretch/>
        </p:blipFill>
        <p:spPr bwMode="auto">
          <a:xfrm>
            <a:off x="7246198" y="3930934"/>
            <a:ext cx="2210502" cy="825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33" t="9565" r="42272" b="10926"/>
          <a:stretch/>
        </p:blipFill>
        <p:spPr bwMode="auto">
          <a:xfrm>
            <a:off x="5275298" y="4093689"/>
            <a:ext cx="1641404" cy="2266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176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3000">
        <p14:pris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0" y="-45085"/>
            <a:ext cx="12192000" cy="6708140"/>
            <a:chOff x="0" y="0"/>
            <a:chExt cx="12192000" cy="7578726"/>
          </a:xfrm>
        </p:grpSpPr>
        <p:sp>
          <p:nvSpPr>
            <p:cNvPr id="7" name="矩形 6"/>
            <p:cNvSpPr/>
            <p:nvPr/>
          </p:nvSpPr>
          <p:spPr>
            <a:xfrm>
              <a:off x="0" y="0"/>
              <a:ext cx="12192000" cy="378936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3789363"/>
              <a:ext cx="12192000" cy="3789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rcRect l="928" t="-271" r="1233" b="2775"/>
          <a:stretch>
            <a:fillRect/>
          </a:stretch>
        </p:blipFill>
        <p:spPr>
          <a:xfrm>
            <a:off x="13970" y="16510"/>
            <a:ext cx="12183110" cy="68770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966845" y="1901190"/>
            <a:ext cx="7412990" cy="100584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x-none" sz="6000" b="1" dirty="0" smtClean="0">
                <a:solidFill>
                  <a:schemeClr val="accent1">
                    <a:lumMod val="50000"/>
                  </a:schemeClr>
                </a:solidFill>
                <a:latin typeface="NanumGothic"/>
                <a:ea typeface="NanumGothic"/>
              </a:rPr>
              <a:t>04</a:t>
            </a:r>
            <a:endParaRPr lang="x-none" altLang="x-none" sz="6000" b="1">
              <a:solidFill>
                <a:schemeClr val="accent1">
                  <a:lumMod val="50000"/>
                </a:schemeClr>
              </a:solidFill>
              <a:latin typeface="NanumGothic"/>
              <a:ea typeface="NanumGothic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90669" y="3105785"/>
            <a:ext cx="5915025" cy="670495"/>
          </a:xfrm>
          <a:prstGeom prst="rect">
            <a:avLst/>
          </a:prstGeom>
        </p:spPr>
        <p:txBody>
          <a:bodyPr wrap="square" lIns="0" tIns="0" rIns="0" bIns="0">
            <a:normAutofit lnSpcReduction="10000"/>
          </a:bodyPr>
          <a:lstStyle/>
          <a:p>
            <a:pPr lvl="0"/>
            <a:r>
              <a:rPr lang="ko-KR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n-ea"/>
                <a:sym typeface="+mn-ea"/>
              </a:rPr>
              <a:t>시연 영상</a:t>
            </a:r>
            <a:endParaRPr lang="ko-KR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+mn-ea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7130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split orient="vert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 advTm="3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8140" y="304800"/>
            <a:ext cx="2863850" cy="335280"/>
            <a:chOff x="564" y="480"/>
            <a:chExt cx="4510" cy="528"/>
          </a:xfrm>
        </p:grpSpPr>
        <p:grpSp>
          <p:nvGrpSpPr>
            <p:cNvPr id="4" name="组合 3"/>
            <p:cNvGrpSpPr/>
            <p:nvPr/>
          </p:nvGrpSpPr>
          <p:grpSpPr>
            <a:xfrm>
              <a:off x="564" y="512"/>
              <a:ext cx="466" cy="466"/>
              <a:chOff x="3386" y="3538"/>
              <a:chExt cx="3309" cy="3309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3386" y="3538"/>
                <a:ext cx="3309" cy="330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3943" y="4095"/>
                <a:ext cx="2196" cy="219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1168" y="480"/>
              <a:ext cx="3906" cy="528"/>
            </a:xfrm>
            <a:prstGeom prst="rect">
              <a:avLst/>
            </a:prstGeom>
            <a:noFill/>
          </p:spPr>
          <p:txBody>
            <a:bodyPr wrap="square" rtlCol="0">
              <a:normAutofit fontScale="92500" lnSpcReduction="10000"/>
            </a:bodyPr>
            <a:lstStyle/>
            <a:p>
              <a:pPr algn="l"/>
              <a:r>
                <a:rPr lang="ko-KR" altLang="en-US" b="1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시연 영상</a:t>
              </a:r>
              <a:endPara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4015946" y="2588441"/>
            <a:ext cx="4160108" cy="1696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동영</a:t>
            </a:r>
            <a:r>
              <a:rPr lang="ko-KR" altLang="en-US" dirty="0"/>
              <a:t>상</a:t>
            </a:r>
            <a:r>
              <a:rPr lang="ko-KR" altLang="en-US" dirty="0" smtClean="0"/>
              <a:t> 첨부 대체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0" y="-45085"/>
            <a:ext cx="12192000" cy="6708140"/>
            <a:chOff x="0" y="0"/>
            <a:chExt cx="12192000" cy="7578726"/>
          </a:xfrm>
        </p:grpSpPr>
        <p:sp>
          <p:nvSpPr>
            <p:cNvPr id="7" name="矩形 6"/>
            <p:cNvSpPr/>
            <p:nvPr/>
          </p:nvSpPr>
          <p:spPr>
            <a:xfrm>
              <a:off x="0" y="0"/>
              <a:ext cx="12192000" cy="378936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3789363"/>
              <a:ext cx="12192000" cy="3789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rcRect l="928" t="-271" r="1233" b="2775"/>
          <a:stretch>
            <a:fillRect/>
          </a:stretch>
        </p:blipFill>
        <p:spPr>
          <a:xfrm>
            <a:off x="13970" y="16510"/>
            <a:ext cx="12183110" cy="68770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966845" y="1901190"/>
            <a:ext cx="7412990" cy="100584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x-none" sz="6000" b="1" dirty="0" smtClean="0">
                <a:solidFill>
                  <a:schemeClr val="accent1">
                    <a:lumMod val="50000"/>
                  </a:schemeClr>
                </a:solidFill>
                <a:latin typeface="NanumGothic"/>
                <a:ea typeface="NanumGothic"/>
              </a:rPr>
              <a:t>0</a:t>
            </a:r>
            <a:r>
              <a:rPr lang="x-none" altLang="x-none" sz="6000" b="1" smtClean="0">
                <a:solidFill>
                  <a:schemeClr val="accent1">
                    <a:lumMod val="50000"/>
                  </a:schemeClr>
                </a:solidFill>
                <a:latin typeface="NanumGothic"/>
                <a:ea typeface="NanumGothic"/>
              </a:rPr>
              <a:t>1</a:t>
            </a:r>
            <a:endParaRPr lang="x-none" altLang="x-none" sz="6000" b="1">
              <a:solidFill>
                <a:schemeClr val="accent1">
                  <a:lumMod val="50000"/>
                </a:schemeClr>
              </a:solidFill>
              <a:latin typeface="NanumGothic"/>
              <a:ea typeface="NanumGothic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90669" y="3105785"/>
            <a:ext cx="5915025" cy="670495"/>
          </a:xfrm>
          <a:prstGeom prst="rect">
            <a:avLst/>
          </a:prstGeom>
        </p:spPr>
        <p:txBody>
          <a:bodyPr wrap="square" lIns="0" tIns="0" rIns="0" bIns="0">
            <a:normAutofit lnSpcReduction="10000"/>
          </a:bodyPr>
          <a:lstStyle/>
          <a:p>
            <a:pPr lvl="0"/>
            <a:r>
              <a:rPr lang="ko-KR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n-ea"/>
                <a:sym typeface="+mn-ea"/>
              </a:rPr>
              <a:t>서비스 기획</a:t>
            </a:r>
            <a:endParaRPr lang="zh-CN" altLang="zh-CN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+mn-ea"/>
              <a:sym typeface="+mn-ea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090669" y="4055653"/>
            <a:ext cx="1542415" cy="257150"/>
          </a:xfrm>
          <a:prstGeom prst="rect">
            <a:avLst/>
          </a:prstGeom>
          <a:noFill/>
        </p:spPr>
        <p:txBody>
          <a:bodyPr wrap="none" lIns="86687" tIns="43343" rIns="86687" bIns="43343" rtlCol="0">
            <a:normAutofit fontScale="85000" lnSpcReduction="10000"/>
          </a:bodyPr>
          <a:lstStyle/>
          <a:p>
            <a:pPr marL="121920" lvl="1" indent="-121920">
              <a:buFont typeface="Arial" panose="020B0604020202020204" pitchFamily="34" charset="0"/>
              <a:buChar char="•"/>
            </a:pPr>
            <a:r>
              <a:rPr lang="ko-KR" altLang="en-US" sz="1465" dirty="0" smtClean="0">
                <a:latin typeface="NanumGothic" pitchFamily="50" charset="-127"/>
                <a:ea typeface="NanumGothic" pitchFamily="50" charset="-127"/>
                <a:sym typeface="Arial" panose="020B0604020202020204" pitchFamily="34" charset="0"/>
              </a:rPr>
              <a:t>현황 분석</a:t>
            </a:r>
            <a:endParaRPr lang="en-US" altLang="zh-CN" sz="1465" dirty="0">
              <a:latin typeface="NanumGothic" pitchFamily="50" charset="-127"/>
              <a:ea typeface="NanumGothic" pitchFamily="50" charset="-127"/>
              <a:sym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34429" y="4055653"/>
            <a:ext cx="1542415" cy="257150"/>
          </a:xfrm>
          <a:prstGeom prst="rect">
            <a:avLst/>
          </a:prstGeom>
          <a:noFill/>
        </p:spPr>
        <p:txBody>
          <a:bodyPr wrap="none" lIns="86687" tIns="43343" rIns="86687" bIns="43343" rtlCol="0">
            <a:normAutofit fontScale="85000" lnSpcReduction="10000"/>
          </a:bodyPr>
          <a:lstStyle/>
          <a:p>
            <a:pPr marL="121920" lvl="1" indent="-121920">
              <a:buFont typeface="Arial" panose="020B0604020202020204" pitchFamily="34" charset="0"/>
              <a:buChar char="•"/>
            </a:pPr>
            <a:r>
              <a:rPr lang="ko-KR" altLang="en-US" sz="1465" dirty="0" smtClean="0">
                <a:latin typeface="NanumGothic" pitchFamily="50" charset="-127"/>
                <a:ea typeface="NanumGothic" pitchFamily="50" charset="-127"/>
                <a:sym typeface="Arial" panose="020B0604020202020204" pitchFamily="34" charset="0"/>
              </a:rPr>
              <a:t>문제 정의</a:t>
            </a:r>
            <a:endParaRPr lang="en-US" altLang="zh-CN" sz="1465" dirty="0">
              <a:latin typeface="NanumGothic" pitchFamily="50" charset="-127"/>
              <a:ea typeface="NanumGothic" pitchFamily="50" charset="-127"/>
              <a:sym typeface="Arial" panose="020B0604020202020204" pitchFamily="34" charset="0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4090669" y="4410583"/>
            <a:ext cx="1542415" cy="257150"/>
          </a:xfrm>
          <a:prstGeom prst="rect">
            <a:avLst/>
          </a:prstGeom>
          <a:noFill/>
        </p:spPr>
        <p:txBody>
          <a:bodyPr wrap="none" lIns="86687" tIns="43343" rIns="86687" bIns="43343" rtlCol="0">
            <a:noAutofit/>
          </a:bodyPr>
          <a:lstStyle/>
          <a:p>
            <a:pPr marL="121920" lvl="1" indent="-12192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NanumGothic" pitchFamily="50" charset="-127"/>
                <a:ea typeface="NanumGothic" pitchFamily="50" charset="-127"/>
                <a:sym typeface="Arial" panose="020B0604020202020204" pitchFamily="34" charset="0"/>
              </a:rPr>
              <a:t>서비스 개요</a:t>
            </a:r>
            <a:endParaRPr lang="en-US" altLang="zh-CN" sz="1200" dirty="0">
              <a:latin typeface="NanumGothic" pitchFamily="50" charset="-127"/>
              <a:ea typeface="NanumGothic" pitchFamily="50" charset="-127"/>
              <a:sym typeface="Arial" panose="020B0604020202020204" pitchFamily="34" charset="0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6234429" y="4410583"/>
            <a:ext cx="1542415" cy="257150"/>
          </a:xfrm>
          <a:prstGeom prst="rect">
            <a:avLst/>
          </a:prstGeom>
          <a:noFill/>
        </p:spPr>
        <p:txBody>
          <a:bodyPr wrap="none" lIns="86687" tIns="43343" rIns="86687" bIns="43343" rtlCol="0">
            <a:normAutofit fontScale="85000" lnSpcReduction="10000"/>
          </a:bodyPr>
          <a:lstStyle/>
          <a:p>
            <a:pPr marL="121920" lvl="1" indent="-121920">
              <a:buFont typeface="Arial" panose="020B0604020202020204" pitchFamily="34" charset="0"/>
              <a:buChar char="•"/>
            </a:pPr>
            <a:r>
              <a:rPr lang="ko-KR" altLang="en-US" sz="1465" dirty="0" smtClean="0">
                <a:latin typeface="NanumGothic" pitchFamily="50" charset="-127"/>
                <a:ea typeface="NanumGothic" pitchFamily="50" charset="-127"/>
                <a:sym typeface="Arial" panose="020B0604020202020204" pitchFamily="34" charset="0"/>
              </a:rPr>
              <a:t>전략 과제</a:t>
            </a:r>
          </a:p>
        </p:txBody>
      </p:sp>
      <p:sp>
        <p:nvSpPr>
          <p:cNvPr id="15" name="TextBox 11"/>
          <p:cNvSpPr txBox="1"/>
          <p:nvPr/>
        </p:nvSpPr>
        <p:spPr>
          <a:xfrm>
            <a:off x="4090669" y="4779141"/>
            <a:ext cx="1542415" cy="257150"/>
          </a:xfrm>
          <a:prstGeom prst="rect">
            <a:avLst/>
          </a:prstGeom>
          <a:noFill/>
        </p:spPr>
        <p:txBody>
          <a:bodyPr wrap="none" lIns="86687" tIns="43343" rIns="86687" bIns="43343" rtlCol="0">
            <a:normAutofit fontScale="85000" lnSpcReduction="10000"/>
          </a:bodyPr>
          <a:lstStyle/>
          <a:p>
            <a:pPr marL="121920" lvl="1" indent="-121920">
              <a:buFont typeface="Arial" panose="020B0604020202020204" pitchFamily="34" charset="0"/>
              <a:buChar char="•"/>
            </a:pPr>
            <a:r>
              <a:rPr lang="ko-KR" altLang="en-US" sz="1465" dirty="0" smtClean="0">
                <a:latin typeface="NanumGothic" pitchFamily="50" charset="-127"/>
                <a:ea typeface="NanumGothic" pitchFamily="50" charset="-127"/>
                <a:sym typeface="Arial" panose="020B0604020202020204" pitchFamily="34" charset="0"/>
              </a:rPr>
              <a:t>기술 </a:t>
            </a:r>
            <a:r>
              <a:rPr lang="ko-KR" altLang="en-US" sz="1465" dirty="0" err="1" smtClean="0">
                <a:latin typeface="NanumGothic" pitchFamily="50" charset="-127"/>
                <a:ea typeface="NanumGothic" pitchFamily="50" charset="-127"/>
                <a:sym typeface="Arial" panose="020B0604020202020204" pitchFamily="34" charset="0"/>
              </a:rPr>
              <a:t>스택</a:t>
            </a:r>
            <a:r>
              <a:rPr lang="ko-KR" altLang="en-US" sz="1465" dirty="0" smtClean="0">
                <a:latin typeface="NanumGothic" pitchFamily="50" charset="-127"/>
                <a:ea typeface="NanumGothic" pitchFamily="50" charset="-127"/>
                <a:sym typeface="Arial" panose="020B0604020202020204" pitchFamily="34" charset="0"/>
              </a:rPr>
              <a:t> 선</a:t>
            </a:r>
            <a:r>
              <a:rPr lang="ko-KR" altLang="en-US" sz="1465" dirty="0">
                <a:latin typeface="NanumGothic" pitchFamily="50" charset="-127"/>
                <a:ea typeface="NanumGothic" pitchFamily="50" charset="-127"/>
                <a:sym typeface="Arial" panose="020B0604020202020204" pitchFamily="34" charset="0"/>
              </a:rPr>
              <a:t>정</a:t>
            </a:r>
            <a:endParaRPr lang="ko-KR" altLang="en-US" sz="1465" dirty="0" smtClean="0">
              <a:latin typeface="NanumGothic" pitchFamily="50" charset="-127"/>
              <a:ea typeface="NanumGothic" pitchFamily="50" charset="-127"/>
              <a:sym typeface="Arial" panose="020B0604020202020204" pitchFamily="34" charset="0"/>
            </a:endParaRPr>
          </a:p>
        </p:txBody>
      </p:sp>
      <p:sp>
        <p:nvSpPr>
          <p:cNvPr id="16" name="TextBox 11"/>
          <p:cNvSpPr txBox="1"/>
          <p:nvPr/>
        </p:nvSpPr>
        <p:spPr>
          <a:xfrm>
            <a:off x="6242667" y="4770903"/>
            <a:ext cx="1542415" cy="257150"/>
          </a:xfrm>
          <a:prstGeom prst="rect">
            <a:avLst/>
          </a:prstGeom>
          <a:noFill/>
        </p:spPr>
        <p:txBody>
          <a:bodyPr wrap="none" lIns="86687" tIns="43343" rIns="86687" bIns="43343" rtlCol="0">
            <a:normAutofit fontScale="85000" lnSpcReduction="10000"/>
          </a:bodyPr>
          <a:lstStyle/>
          <a:p>
            <a:pPr marL="121920" lvl="1" indent="-121920">
              <a:buFont typeface="Arial" panose="020B0604020202020204" pitchFamily="34" charset="0"/>
              <a:buChar char="•"/>
            </a:pPr>
            <a:r>
              <a:rPr lang="en-US" altLang="ko-KR" sz="1465" dirty="0" smtClean="0">
                <a:latin typeface="NanumGothic" pitchFamily="50" charset="-127"/>
                <a:ea typeface="NanumGothic" pitchFamily="50" charset="-127"/>
                <a:sym typeface="Arial" panose="020B0604020202020204" pitchFamily="34" charset="0"/>
              </a:rPr>
              <a:t>ERD </a:t>
            </a:r>
            <a:r>
              <a:rPr lang="ko-KR" altLang="en-US" sz="1465" dirty="0" smtClean="0">
                <a:latin typeface="NanumGothic" pitchFamily="50" charset="-127"/>
                <a:ea typeface="NanumGothic" pitchFamily="50" charset="-127"/>
                <a:sym typeface="Arial" panose="020B0604020202020204" pitchFamily="34" charset="0"/>
              </a:rPr>
              <a:t>설계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split orient="vert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 advTm="3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4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072640" y="3672840"/>
            <a:ext cx="3974996" cy="2457367"/>
          </a:xfrm>
          <a:custGeom>
            <a:avLst/>
            <a:gdLst>
              <a:gd name="connsiteX0" fmla="*/ 0 w 4005420"/>
              <a:gd name="connsiteY0" fmla="*/ 0 h 1887992"/>
              <a:gd name="connsiteX1" fmla="*/ 4005420 w 4005420"/>
              <a:gd name="connsiteY1" fmla="*/ 0 h 1887992"/>
              <a:gd name="connsiteX2" fmla="*/ 4005420 w 4005420"/>
              <a:gd name="connsiteY2" fmla="*/ 1887992 h 1887992"/>
              <a:gd name="connsiteX3" fmla="*/ 0 w 4005420"/>
              <a:gd name="connsiteY3" fmla="*/ 1887992 h 188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5420" h="1887991">
                <a:moveTo>
                  <a:pt x="0" y="0"/>
                </a:moveTo>
                <a:lnTo>
                  <a:pt x="4005420" y="0"/>
                </a:lnTo>
                <a:lnTo>
                  <a:pt x="4005420" y="1887992"/>
                </a:lnTo>
                <a:lnTo>
                  <a:pt x="0" y="1887992"/>
                </a:lnTo>
                <a:close/>
              </a:path>
            </a:pathLst>
          </a:custGeom>
        </p:spPr>
      </p:pic>
      <p:pic>
        <p:nvPicPr>
          <p:cNvPr id="4" name="图片占位符 25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6130598" y="1025186"/>
            <a:ext cx="4156401" cy="2350474"/>
          </a:xfrm>
          <a:custGeom>
            <a:avLst/>
            <a:gdLst>
              <a:gd name="connsiteX0" fmla="*/ 0 w 4005420"/>
              <a:gd name="connsiteY0" fmla="*/ 0 h 1887992"/>
              <a:gd name="connsiteX1" fmla="*/ 4005420 w 4005420"/>
              <a:gd name="connsiteY1" fmla="*/ 0 h 1887992"/>
              <a:gd name="connsiteX2" fmla="*/ 4005420 w 4005420"/>
              <a:gd name="connsiteY2" fmla="*/ 1887992 h 1887992"/>
              <a:gd name="connsiteX3" fmla="*/ 0 w 4005420"/>
              <a:gd name="connsiteY3" fmla="*/ 1887992 h 188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5420" h="1887991">
                <a:moveTo>
                  <a:pt x="0" y="0"/>
                </a:moveTo>
                <a:lnTo>
                  <a:pt x="4005420" y="0"/>
                </a:lnTo>
                <a:lnTo>
                  <a:pt x="4005420" y="1887992"/>
                </a:lnTo>
                <a:lnTo>
                  <a:pt x="0" y="1887992"/>
                </a:lnTo>
                <a:close/>
              </a:path>
            </a:pathLst>
          </a:custGeom>
        </p:spPr>
      </p:pic>
      <p:grpSp>
        <p:nvGrpSpPr>
          <p:cNvPr id="6" name="组合 5"/>
          <p:cNvGrpSpPr/>
          <p:nvPr/>
        </p:nvGrpSpPr>
        <p:grpSpPr>
          <a:xfrm>
            <a:off x="2072640" y="1025186"/>
            <a:ext cx="3978876" cy="2403814"/>
            <a:chOff x="-415552" y="1857830"/>
            <a:chExt cx="4420973" cy="2670904"/>
          </a:xfrm>
        </p:grpSpPr>
        <p:sp>
          <p:nvSpPr>
            <p:cNvPr id="7" name="矩形 6"/>
            <p:cNvSpPr/>
            <p:nvPr/>
          </p:nvSpPr>
          <p:spPr>
            <a:xfrm>
              <a:off x="-415552" y="1857830"/>
              <a:ext cx="4420973" cy="267090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40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-85352" y="1987901"/>
              <a:ext cx="3641350" cy="2312231"/>
              <a:chOff x="6610008" y="3169000"/>
              <a:chExt cx="3641350" cy="2312231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6610008" y="3556240"/>
                <a:ext cx="3641350" cy="1924991"/>
              </a:xfrm>
              <a:prstGeom prst="rect">
                <a:avLst/>
              </a:prstGeom>
            </p:spPr>
            <p:txBody>
              <a:bodyPr wrap="square">
                <a:no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00000"/>
                  </a:lnSpc>
                </a:pPr>
                <a:r>
                  <a:rPr lang="ko-KR" altLang="en-US" sz="1000" b="1" dirty="0" smtClean="0">
                    <a:solidFill>
                      <a:schemeClr val="bg1"/>
                    </a:solidFill>
                    <a:latin typeface="+mn-ea"/>
                    <a:sym typeface="+mn-ea"/>
                  </a:rPr>
                  <a:t>하루에 영업대표님들의 컨설팅 요청이 </a:t>
                </a:r>
                <a:r>
                  <a:rPr lang="en-US" altLang="ko-KR" sz="1000" b="1" dirty="0" smtClean="0">
                    <a:solidFill>
                      <a:schemeClr val="bg1"/>
                    </a:solidFill>
                    <a:latin typeface="+mn-ea"/>
                    <a:sym typeface="+mn-ea"/>
                  </a:rPr>
                  <a:t>15</a:t>
                </a:r>
                <a:r>
                  <a:rPr lang="ko-KR" altLang="en-US" sz="1000" b="1" dirty="0" smtClean="0">
                    <a:solidFill>
                      <a:schemeClr val="bg1"/>
                    </a:solidFill>
                    <a:latin typeface="+mn-ea"/>
                    <a:sym typeface="+mn-ea"/>
                  </a:rPr>
                  <a:t>건 이상씩 오는 바쁜 상황에서</a:t>
                </a:r>
                <a:r>
                  <a:rPr lang="en-US" altLang="ko-KR" sz="1000" b="1" dirty="0" smtClean="0">
                    <a:solidFill>
                      <a:schemeClr val="bg1"/>
                    </a:solidFill>
                    <a:latin typeface="+mn-ea"/>
                    <a:sym typeface="+mn-ea"/>
                  </a:rPr>
                  <a:t>..</a:t>
                </a:r>
              </a:p>
              <a:p>
                <a:pPr algn="just">
                  <a:lnSpc>
                    <a:spcPct val="100000"/>
                  </a:lnSpc>
                </a:pPr>
                <a:endParaRPr lang="en-US" altLang="ko-KR" sz="1000" b="1" dirty="0" smtClean="0">
                  <a:solidFill>
                    <a:schemeClr val="bg1"/>
                  </a:solidFill>
                  <a:latin typeface="+mn-ea"/>
                  <a:sym typeface="+mn-ea"/>
                </a:endParaRPr>
              </a:p>
              <a:p>
                <a:pPr algn="just">
                  <a:lnSpc>
                    <a:spcPct val="100000"/>
                  </a:lnSpc>
                </a:pPr>
                <a:r>
                  <a:rPr lang="ko-KR" altLang="en-US" sz="1000" b="1" dirty="0" smtClean="0">
                    <a:solidFill>
                      <a:schemeClr val="bg1"/>
                    </a:solidFill>
                    <a:latin typeface="+mn-ea"/>
                    <a:sym typeface="+mn-ea"/>
                  </a:rPr>
                  <a:t>대부분 어떠한 </a:t>
                </a:r>
                <a:r>
                  <a:rPr lang="en-US" altLang="ko-KR" sz="1000" b="1" dirty="0" smtClean="0">
                    <a:solidFill>
                      <a:schemeClr val="bg1"/>
                    </a:solidFill>
                    <a:latin typeface="+mn-ea"/>
                    <a:sym typeface="+mn-ea"/>
                  </a:rPr>
                  <a:t>IoT </a:t>
                </a:r>
                <a:r>
                  <a:rPr lang="ko-KR" altLang="en-US" sz="1000" b="1" dirty="0" smtClean="0">
                    <a:solidFill>
                      <a:schemeClr val="bg1"/>
                    </a:solidFill>
                    <a:latin typeface="+mn-ea"/>
                    <a:sym typeface="+mn-ea"/>
                  </a:rPr>
                  <a:t>요금제와 라우터</a:t>
                </a:r>
                <a:r>
                  <a:rPr lang="en-US" altLang="ko-KR" sz="1000" b="1" dirty="0" smtClean="0">
                    <a:solidFill>
                      <a:schemeClr val="bg1"/>
                    </a:solidFill>
                    <a:latin typeface="+mn-ea"/>
                    <a:sym typeface="+mn-ea"/>
                  </a:rPr>
                  <a:t>/</a:t>
                </a:r>
                <a:r>
                  <a:rPr lang="ko-KR" altLang="en-US" sz="1000" b="1" dirty="0" smtClean="0">
                    <a:solidFill>
                      <a:schemeClr val="bg1"/>
                    </a:solidFill>
                    <a:latin typeface="+mn-ea"/>
                    <a:sym typeface="+mn-ea"/>
                  </a:rPr>
                  <a:t>모뎀 장비를 제안할지 문의하지만 </a:t>
                </a:r>
                <a:endParaRPr lang="en-US" altLang="ko-KR" sz="1000" b="1" dirty="0">
                  <a:solidFill>
                    <a:schemeClr val="bg1"/>
                  </a:solidFill>
                  <a:latin typeface="+mn-ea"/>
                  <a:sym typeface="+mn-ea"/>
                </a:endParaRPr>
              </a:p>
              <a:p>
                <a:pPr algn="just">
                  <a:lnSpc>
                    <a:spcPct val="100000"/>
                  </a:lnSpc>
                </a:pPr>
                <a:endParaRPr lang="en-US" altLang="ko-KR" sz="1000" b="1" dirty="0" smtClean="0">
                  <a:solidFill>
                    <a:schemeClr val="bg1"/>
                  </a:solidFill>
                  <a:latin typeface="+mn-ea"/>
                  <a:sym typeface="+mn-ea"/>
                </a:endParaRPr>
              </a:p>
              <a:p>
                <a:pPr algn="just">
                  <a:lnSpc>
                    <a:spcPct val="100000"/>
                  </a:lnSpc>
                </a:pPr>
                <a:r>
                  <a:rPr lang="ko-KR" altLang="en-US" sz="1000" b="1" dirty="0" smtClean="0">
                    <a:solidFill>
                      <a:schemeClr val="bg1"/>
                    </a:solidFill>
                    <a:latin typeface="+mn-ea"/>
                    <a:sym typeface="+mn-ea"/>
                  </a:rPr>
                  <a:t>별도의 </a:t>
                </a:r>
                <a:r>
                  <a:rPr lang="en-US" altLang="ko-KR" sz="1000" b="1" dirty="0" smtClean="0">
                    <a:solidFill>
                      <a:schemeClr val="bg1"/>
                    </a:solidFill>
                    <a:latin typeface="+mn-ea"/>
                    <a:sym typeface="+mn-ea"/>
                  </a:rPr>
                  <a:t>IoT </a:t>
                </a:r>
                <a:r>
                  <a:rPr lang="ko-KR" altLang="en-US" sz="1000" b="1" dirty="0" smtClean="0">
                    <a:solidFill>
                      <a:schemeClr val="bg1"/>
                    </a:solidFill>
                    <a:latin typeface="+mn-ea"/>
                    <a:sym typeface="+mn-ea"/>
                  </a:rPr>
                  <a:t>요금제 산정에 도움 받을 지표가 없기에 라우터</a:t>
                </a:r>
                <a:r>
                  <a:rPr lang="en-US" altLang="ko-KR" sz="1000" b="1" dirty="0" smtClean="0">
                    <a:solidFill>
                      <a:schemeClr val="bg1"/>
                    </a:solidFill>
                    <a:latin typeface="+mn-ea"/>
                    <a:sym typeface="+mn-ea"/>
                  </a:rPr>
                  <a:t>/</a:t>
                </a:r>
                <a:r>
                  <a:rPr lang="ko-KR" altLang="en-US" sz="1000" b="1" dirty="0" smtClean="0">
                    <a:solidFill>
                      <a:schemeClr val="bg1"/>
                    </a:solidFill>
                    <a:latin typeface="+mn-ea"/>
                    <a:sym typeface="+mn-ea"/>
                  </a:rPr>
                  <a:t>모뎀 </a:t>
                </a:r>
                <a:r>
                  <a:rPr lang="ko-KR" altLang="en-US" sz="1000" b="1" dirty="0" smtClean="0">
                    <a:solidFill>
                      <a:schemeClr val="bg1"/>
                    </a:solidFill>
                    <a:latin typeface="+mn-ea"/>
                    <a:sym typeface="+mn-ea"/>
                  </a:rPr>
                  <a:t>제조사 측의 의존적이며</a:t>
                </a:r>
                <a:endParaRPr lang="en-US" altLang="ko-KR" sz="1000" b="1" dirty="0" smtClean="0">
                  <a:solidFill>
                    <a:schemeClr val="bg1"/>
                  </a:solidFill>
                  <a:latin typeface="+mn-ea"/>
                  <a:sym typeface="+mn-ea"/>
                </a:endParaRPr>
              </a:p>
              <a:p>
                <a:pPr algn="just">
                  <a:lnSpc>
                    <a:spcPct val="100000"/>
                  </a:lnSpc>
                </a:pPr>
                <a:endParaRPr lang="en-US" altLang="zh-CN" sz="1000" b="1" dirty="0">
                  <a:solidFill>
                    <a:schemeClr val="bg1"/>
                  </a:solidFill>
                  <a:latin typeface="+mn-ea"/>
                  <a:sym typeface="+mn-ea"/>
                </a:endParaRPr>
              </a:p>
              <a:p>
                <a:pPr algn="just">
                  <a:lnSpc>
                    <a:spcPct val="100000"/>
                  </a:lnSpc>
                </a:pPr>
                <a:r>
                  <a:rPr lang="ko-KR" altLang="en-US" sz="1000" b="1" dirty="0" smtClean="0">
                    <a:solidFill>
                      <a:schemeClr val="bg1"/>
                    </a:solidFill>
                    <a:latin typeface="+mn-ea"/>
                    <a:sym typeface="+mn-ea"/>
                  </a:rPr>
                  <a:t>단순 경험에 기반되어 정확성</a:t>
                </a:r>
                <a:r>
                  <a:rPr lang="en-US" altLang="ko-KR" sz="1000" b="1" dirty="0" smtClean="0">
                    <a:solidFill>
                      <a:schemeClr val="bg1"/>
                    </a:solidFill>
                    <a:latin typeface="+mn-ea"/>
                    <a:sym typeface="+mn-ea"/>
                  </a:rPr>
                  <a:t>/</a:t>
                </a:r>
                <a:r>
                  <a:rPr lang="ko-KR" altLang="en-US" sz="1000" b="1" dirty="0" smtClean="0">
                    <a:solidFill>
                      <a:schemeClr val="bg1"/>
                    </a:solidFill>
                    <a:latin typeface="+mn-ea"/>
                    <a:sym typeface="+mn-ea"/>
                  </a:rPr>
                  <a:t>신뢰성</a:t>
                </a:r>
                <a:r>
                  <a:rPr lang="en-US" altLang="ko-KR" sz="1000" b="1" dirty="0" smtClean="0">
                    <a:solidFill>
                      <a:schemeClr val="bg1"/>
                    </a:solidFill>
                    <a:latin typeface="+mn-ea"/>
                    <a:sym typeface="+mn-ea"/>
                  </a:rPr>
                  <a:t>/</a:t>
                </a:r>
                <a:r>
                  <a:rPr lang="ko-KR" altLang="en-US" sz="1000" b="1" dirty="0" smtClean="0">
                    <a:solidFill>
                      <a:schemeClr val="bg1"/>
                    </a:solidFill>
                    <a:latin typeface="+mn-ea"/>
                    <a:sym typeface="+mn-ea"/>
                  </a:rPr>
                  <a:t>신속성이 매우 떨어진다</a:t>
                </a:r>
                <a:r>
                  <a:rPr lang="en-US" altLang="ko-KR" sz="1000" b="1" dirty="0" smtClean="0">
                    <a:solidFill>
                      <a:schemeClr val="bg1"/>
                    </a:solidFill>
                    <a:latin typeface="+mn-ea"/>
                    <a:sym typeface="+mn-ea"/>
                  </a:rPr>
                  <a:t>..</a:t>
                </a:r>
                <a:endParaRPr lang="en-US" altLang="zh-CN" sz="1000" b="1" dirty="0">
                  <a:solidFill>
                    <a:schemeClr val="bg1"/>
                  </a:solidFill>
                  <a:latin typeface="+mn-ea"/>
                  <a:sym typeface="+mn-ea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6614850" y="3169000"/>
                <a:ext cx="2375910" cy="404094"/>
              </a:xfrm>
              <a:prstGeom prst="rect">
                <a:avLst/>
              </a:prstGeom>
            </p:spPr>
            <p:txBody>
              <a:bodyPr wrap="square">
                <a:norm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00000"/>
                  </a:lnSpc>
                </a:pPr>
                <a:r>
                  <a:rPr lang="ko-KR" altLang="en-US" sz="1440" b="1" dirty="0" smtClean="0">
                    <a:solidFill>
                      <a:schemeClr val="bg1"/>
                    </a:solidFill>
                    <a:latin typeface="+mn-ea"/>
                  </a:rPr>
                  <a:t>기존 현황</a:t>
                </a:r>
                <a:endParaRPr lang="zh-CN" altLang="en-US" sz="144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6126719" y="3672841"/>
            <a:ext cx="4160280" cy="2457366"/>
            <a:chOff x="4093291" y="2990492"/>
            <a:chExt cx="4622533" cy="2730407"/>
          </a:xfrm>
          <a:solidFill>
            <a:srgbClr val="327394"/>
          </a:solidFill>
        </p:grpSpPr>
        <p:sp>
          <p:nvSpPr>
            <p:cNvPr id="17" name="矩形 16"/>
            <p:cNvSpPr/>
            <p:nvPr/>
          </p:nvSpPr>
          <p:spPr>
            <a:xfrm>
              <a:off x="4093291" y="2990492"/>
              <a:ext cx="4622533" cy="27304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40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4348234" y="3171630"/>
              <a:ext cx="4020458" cy="2172595"/>
              <a:chOff x="7119908" y="2356170"/>
              <a:chExt cx="4020458" cy="2172595"/>
            </a:xfrm>
            <a:grpFill/>
          </p:grpSpPr>
          <p:sp>
            <p:nvSpPr>
              <p:cNvPr id="19" name="矩形 18"/>
              <p:cNvSpPr/>
              <p:nvPr/>
            </p:nvSpPr>
            <p:spPr>
              <a:xfrm>
                <a:off x="7119909" y="2743409"/>
                <a:ext cx="4020457" cy="1785356"/>
              </a:xfrm>
              <a:prstGeom prst="rect">
                <a:avLst/>
              </a:prstGeom>
              <a:noFill/>
            </p:spPr>
            <p:txBody>
              <a:bodyPr wrap="square">
                <a:no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00000"/>
                  </a:lnSpc>
                </a:pPr>
                <a:r>
                  <a:rPr lang="en-US" altLang="x-none" sz="1100" b="1" dirty="0" smtClean="0">
                    <a:solidFill>
                      <a:schemeClr val="bg1"/>
                    </a:solidFill>
                    <a:latin typeface="+mn-ea"/>
                    <a:sym typeface="+mn-ea"/>
                  </a:rPr>
                  <a:t>1. </a:t>
                </a:r>
                <a:r>
                  <a:rPr lang="ko-KR" altLang="en-US" sz="1100" b="1" dirty="0" smtClean="0">
                    <a:solidFill>
                      <a:schemeClr val="bg1"/>
                    </a:solidFill>
                    <a:latin typeface="+mn-ea"/>
                    <a:sym typeface="+mn-ea"/>
                  </a:rPr>
                  <a:t>요금제 산정에 도움 받을 객관적인 지표가 필요하다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+mn-ea"/>
                    <a:sym typeface="+mn-ea"/>
                  </a:rPr>
                  <a:t>.</a:t>
                </a:r>
              </a:p>
              <a:p>
                <a:pPr algn="just">
                  <a:lnSpc>
                    <a:spcPct val="100000"/>
                  </a:lnSpc>
                </a:pPr>
                <a:r>
                  <a:rPr lang="en-US" altLang="ko-KR" sz="1000" b="1" dirty="0" smtClean="0">
                    <a:solidFill>
                      <a:schemeClr val="bg1"/>
                    </a:solidFill>
                    <a:latin typeface="+mn-ea"/>
                    <a:sym typeface="+mn-ea"/>
                  </a:rPr>
                  <a:t>(</a:t>
                </a:r>
                <a:r>
                  <a:rPr lang="ko-KR" altLang="en-US" sz="1000" b="1" dirty="0" smtClean="0">
                    <a:solidFill>
                      <a:schemeClr val="bg1"/>
                    </a:solidFill>
                    <a:latin typeface="+mn-ea"/>
                    <a:sym typeface="+mn-ea"/>
                  </a:rPr>
                  <a:t>사내 업무환경에서 데이터 분석 </a:t>
                </a:r>
                <a:r>
                  <a:rPr lang="en-US" altLang="ko-KR" sz="1000" b="1" dirty="0" smtClean="0">
                    <a:solidFill>
                      <a:schemeClr val="bg1"/>
                    </a:solidFill>
                    <a:latin typeface="+mn-ea"/>
                    <a:sym typeface="+mn-ea"/>
                  </a:rPr>
                  <a:t>Tool </a:t>
                </a:r>
                <a:r>
                  <a:rPr lang="ko-KR" altLang="en-US" sz="1000" b="1" dirty="0" smtClean="0">
                    <a:solidFill>
                      <a:schemeClr val="bg1"/>
                    </a:solidFill>
                    <a:latin typeface="+mn-ea"/>
                    <a:sym typeface="+mn-ea"/>
                  </a:rPr>
                  <a:t>등 사용이 불가하다</a:t>
                </a:r>
                <a:r>
                  <a:rPr lang="en-US" altLang="ko-KR" sz="1000" b="1" dirty="0" smtClean="0">
                    <a:solidFill>
                      <a:schemeClr val="bg1"/>
                    </a:solidFill>
                    <a:latin typeface="+mn-ea"/>
                    <a:sym typeface="+mn-ea"/>
                  </a:rPr>
                  <a:t>.)</a:t>
                </a:r>
                <a:endParaRPr lang="en-US" altLang="ko-KR" sz="1000" b="1" dirty="0">
                  <a:solidFill>
                    <a:schemeClr val="bg1"/>
                  </a:solidFill>
                  <a:latin typeface="+mn-ea"/>
                  <a:sym typeface="+mn-ea"/>
                </a:endParaRPr>
              </a:p>
              <a:p>
                <a:pPr algn="just">
                  <a:lnSpc>
                    <a:spcPct val="100000"/>
                  </a:lnSpc>
                </a:pPr>
                <a:endParaRPr lang="en-US" altLang="ko-KR" sz="1000" b="1" dirty="0">
                  <a:solidFill>
                    <a:schemeClr val="bg1"/>
                  </a:solidFill>
                  <a:latin typeface="+mn-ea"/>
                  <a:sym typeface="+mn-ea"/>
                </a:endParaRPr>
              </a:p>
              <a:p>
                <a:pPr algn="just">
                  <a:lnSpc>
                    <a:spcPct val="10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+mn-ea"/>
                    <a:sym typeface="+mn-ea"/>
                  </a:rPr>
                  <a:t>2. </a:t>
                </a:r>
                <a:r>
                  <a:rPr lang="ko-KR" altLang="en-US" sz="1100" b="1" dirty="0" smtClean="0">
                    <a:solidFill>
                      <a:schemeClr val="bg1"/>
                    </a:solidFill>
                    <a:latin typeface="+mn-ea"/>
                    <a:sym typeface="+mn-ea"/>
                  </a:rPr>
                  <a:t>요금제를 신속하게 산정해줄 빠른 도구가 필요하다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+mn-ea"/>
                    <a:sym typeface="+mn-ea"/>
                  </a:rPr>
                  <a:t>.</a:t>
                </a:r>
              </a:p>
              <a:p>
                <a:pPr algn="just">
                  <a:lnSpc>
                    <a:spcPct val="100000"/>
                  </a:lnSpc>
                </a:pPr>
                <a:r>
                  <a:rPr lang="en-US" altLang="zh-CN" sz="1000" b="1" dirty="0" smtClean="0">
                    <a:solidFill>
                      <a:schemeClr val="bg1"/>
                    </a:solidFill>
                    <a:latin typeface="+mn-ea"/>
                    <a:sym typeface="+mn-ea"/>
                  </a:rPr>
                  <a:t>(</a:t>
                </a:r>
                <a:r>
                  <a:rPr lang="ko-KR" altLang="en-US" sz="1000" b="1" dirty="0" smtClean="0">
                    <a:solidFill>
                      <a:schemeClr val="bg1"/>
                    </a:solidFill>
                    <a:latin typeface="+mn-ea"/>
                    <a:sym typeface="+mn-ea"/>
                  </a:rPr>
                  <a:t>업무 과중으로 불필요한 시간의 단축이 필요하다</a:t>
                </a:r>
                <a:r>
                  <a:rPr lang="en-US" altLang="ko-KR" sz="1000" b="1" dirty="0" smtClean="0">
                    <a:solidFill>
                      <a:schemeClr val="bg1"/>
                    </a:solidFill>
                    <a:latin typeface="+mn-ea"/>
                    <a:sym typeface="+mn-ea"/>
                  </a:rPr>
                  <a:t>.)</a:t>
                </a:r>
              </a:p>
              <a:p>
                <a:pPr algn="just">
                  <a:lnSpc>
                    <a:spcPct val="100000"/>
                  </a:lnSpc>
                </a:pPr>
                <a:endParaRPr lang="en-US" altLang="zh-CN" sz="1000" b="1" dirty="0">
                  <a:solidFill>
                    <a:schemeClr val="bg1"/>
                  </a:solidFill>
                  <a:latin typeface="+mn-ea"/>
                  <a:sym typeface="+mn-ea"/>
                </a:endParaRPr>
              </a:p>
              <a:p>
                <a:pPr lvl="0" algn="just"/>
                <a:r>
                  <a:rPr lang="en-US" altLang="ko-KR" sz="1100" b="1" dirty="0" smtClean="0">
                    <a:solidFill>
                      <a:prstClr val="white"/>
                    </a:solidFill>
                    <a:latin typeface="맑은 고딕"/>
                    <a:sym typeface="+mn-ea"/>
                  </a:rPr>
                  <a:t>3. </a:t>
                </a:r>
                <a:r>
                  <a:rPr lang="ko-KR" altLang="en-US" sz="1100" b="1" dirty="0">
                    <a:solidFill>
                      <a:prstClr val="white"/>
                    </a:solidFill>
                    <a:latin typeface="맑은 고딕"/>
                    <a:sym typeface="+mn-ea"/>
                  </a:rPr>
                  <a:t>요금제를 </a:t>
                </a:r>
                <a:r>
                  <a:rPr lang="ko-KR" altLang="en-US" sz="1100" b="1" dirty="0" smtClean="0">
                    <a:solidFill>
                      <a:prstClr val="white"/>
                    </a:solidFill>
                    <a:latin typeface="맑은 고딕"/>
                    <a:sym typeface="+mn-ea"/>
                  </a:rPr>
                  <a:t>정</a:t>
                </a:r>
                <a:r>
                  <a:rPr lang="ko-KR" altLang="en-US" sz="1100" b="1" dirty="0">
                    <a:solidFill>
                      <a:prstClr val="white"/>
                    </a:solidFill>
                    <a:latin typeface="맑은 고딕"/>
                    <a:sym typeface="+mn-ea"/>
                  </a:rPr>
                  <a:t>확</a:t>
                </a:r>
                <a:r>
                  <a:rPr lang="ko-KR" altLang="en-US" sz="1100" b="1" dirty="0" smtClean="0">
                    <a:solidFill>
                      <a:prstClr val="white"/>
                    </a:solidFill>
                    <a:latin typeface="맑은 고딕"/>
                    <a:sym typeface="+mn-ea"/>
                  </a:rPr>
                  <a:t>하게 </a:t>
                </a:r>
                <a:r>
                  <a:rPr lang="ko-KR" altLang="en-US" sz="1100" b="1" dirty="0">
                    <a:solidFill>
                      <a:prstClr val="white"/>
                    </a:solidFill>
                    <a:latin typeface="맑은 고딕"/>
                    <a:sym typeface="+mn-ea"/>
                  </a:rPr>
                  <a:t>산정해줄 </a:t>
                </a:r>
                <a:r>
                  <a:rPr lang="ko-KR" altLang="en-US" sz="1100" b="1" dirty="0" smtClean="0">
                    <a:solidFill>
                      <a:prstClr val="white"/>
                    </a:solidFill>
                    <a:latin typeface="맑은 고딕"/>
                    <a:sym typeface="+mn-ea"/>
                  </a:rPr>
                  <a:t>데이터 분석 기반의 </a:t>
                </a:r>
                <a:r>
                  <a:rPr lang="ko-KR" altLang="en-US" sz="1100" b="1" dirty="0">
                    <a:solidFill>
                      <a:prstClr val="white"/>
                    </a:solidFill>
                    <a:latin typeface="맑은 고딕"/>
                    <a:sym typeface="+mn-ea"/>
                  </a:rPr>
                  <a:t>도구가 필요하다</a:t>
                </a:r>
                <a:r>
                  <a:rPr lang="en-US" altLang="ko-KR" sz="1100" b="1" dirty="0">
                    <a:solidFill>
                      <a:prstClr val="white"/>
                    </a:solidFill>
                    <a:latin typeface="맑은 고딕"/>
                    <a:sym typeface="+mn-ea"/>
                  </a:rPr>
                  <a:t>.</a:t>
                </a:r>
              </a:p>
              <a:p>
                <a:pPr lvl="0" algn="just"/>
                <a:r>
                  <a:rPr lang="en-US" altLang="zh-CN" sz="1000" b="1" dirty="0" smtClean="0">
                    <a:solidFill>
                      <a:prstClr val="white"/>
                    </a:solidFill>
                    <a:latin typeface="宋体"/>
                    <a:sym typeface="+mn-ea"/>
                  </a:rPr>
                  <a:t>(</a:t>
                </a:r>
                <a:r>
                  <a:rPr lang="ko-KR" altLang="en-US" sz="1000" b="1" dirty="0" smtClean="0">
                    <a:solidFill>
                      <a:prstClr val="white"/>
                    </a:solidFill>
                    <a:latin typeface="宋体"/>
                    <a:sym typeface="+mn-ea"/>
                  </a:rPr>
                  <a:t>단순 경험 기반의 요금제 산정이 아닌 다량의 데이터를 저장하고 불러와 분석하는 단계가 필요하다</a:t>
                </a:r>
                <a:r>
                  <a:rPr lang="en-US" altLang="ko-KR" sz="1000" b="1" dirty="0" smtClean="0">
                    <a:solidFill>
                      <a:prstClr val="white"/>
                    </a:solidFill>
                    <a:latin typeface="맑은 고딕"/>
                    <a:sym typeface="+mn-ea"/>
                  </a:rPr>
                  <a:t>.)</a:t>
                </a:r>
                <a:endParaRPr lang="en-US" altLang="zh-CN" sz="1000" b="1" dirty="0">
                  <a:solidFill>
                    <a:prstClr val="white"/>
                  </a:solidFill>
                  <a:latin typeface="宋体"/>
                  <a:sym typeface="+mn-ea"/>
                </a:endParaRPr>
              </a:p>
              <a:p>
                <a:pPr algn="just">
                  <a:lnSpc>
                    <a:spcPct val="100000"/>
                  </a:lnSpc>
                </a:pPr>
                <a:endParaRPr lang="en-US" altLang="zh-CN" sz="1000" b="1" dirty="0">
                  <a:solidFill>
                    <a:schemeClr val="bg1"/>
                  </a:solidFill>
                  <a:latin typeface="+mn-ea"/>
                  <a:sym typeface="+mn-ea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7119908" y="2356170"/>
                <a:ext cx="2050552" cy="345440"/>
              </a:xfrm>
              <a:prstGeom prst="rect">
                <a:avLst/>
              </a:prstGeom>
              <a:noFill/>
            </p:spPr>
            <p:txBody>
              <a:bodyPr wrap="square">
                <a:norm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00000"/>
                  </a:lnSpc>
                </a:pPr>
                <a:r>
                  <a:rPr lang="en-US" altLang="zh-CN" sz="144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Pain Point</a:t>
                </a:r>
                <a:endParaRPr lang="zh-CN" altLang="en-US" sz="144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358140" y="304800"/>
            <a:ext cx="2863850" cy="335280"/>
            <a:chOff x="564" y="480"/>
            <a:chExt cx="4510" cy="528"/>
          </a:xfrm>
        </p:grpSpPr>
        <p:grpSp>
          <p:nvGrpSpPr>
            <p:cNvPr id="23" name="组合 22"/>
            <p:cNvGrpSpPr/>
            <p:nvPr/>
          </p:nvGrpSpPr>
          <p:grpSpPr>
            <a:xfrm>
              <a:off x="564" y="512"/>
              <a:ext cx="466" cy="466"/>
              <a:chOff x="3386" y="3538"/>
              <a:chExt cx="3309" cy="3309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3386" y="3538"/>
                <a:ext cx="3309" cy="330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3943" y="4095"/>
                <a:ext cx="2196" cy="219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1168" y="480"/>
              <a:ext cx="3906" cy="528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l"/>
              <a:r>
                <a:rPr lang="ko-KR" altLang="en-US" sz="1600" b="1" dirty="0" smtClean="0">
                  <a:solidFill>
                    <a:schemeClr val="accent1">
                      <a:lumMod val="50000"/>
                    </a:schemeClr>
                  </a:solidFill>
                  <a:latin typeface="NanumGothic"/>
                  <a:ea typeface="NanumGothic"/>
                </a:rPr>
                <a:t>현황분석 </a:t>
              </a:r>
              <a:r>
                <a:rPr lang="en-US" altLang="ko-KR" sz="1600" b="1" dirty="0" smtClean="0">
                  <a:solidFill>
                    <a:schemeClr val="accent1">
                      <a:lumMod val="50000"/>
                    </a:schemeClr>
                  </a:solidFill>
                  <a:latin typeface="NanumGothic"/>
                  <a:ea typeface="NanumGothic"/>
                </a:rPr>
                <a:t>&amp; </a:t>
              </a:r>
              <a:r>
                <a:rPr lang="ko-KR" altLang="en-US" sz="1600" b="1" dirty="0" smtClean="0">
                  <a:solidFill>
                    <a:schemeClr val="accent1">
                      <a:lumMod val="50000"/>
                    </a:schemeClr>
                  </a:solidFill>
                  <a:latin typeface="NanumGothic"/>
                  <a:ea typeface="NanumGothic"/>
                </a:rPr>
                <a:t>문제정의</a:t>
              </a:r>
              <a:endPara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ransition spd="slow" advClick="0" advTm="8939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358140" y="304800"/>
            <a:ext cx="2863850" cy="335280"/>
            <a:chOff x="564" y="480"/>
            <a:chExt cx="4510" cy="528"/>
          </a:xfrm>
        </p:grpSpPr>
        <p:grpSp>
          <p:nvGrpSpPr>
            <p:cNvPr id="23" name="组合 22"/>
            <p:cNvGrpSpPr/>
            <p:nvPr/>
          </p:nvGrpSpPr>
          <p:grpSpPr>
            <a:xfrm>
              <a:off x="564" y="512"/>
              <a:ext cx="466" cy="466"/>
              <a:chOff x="3386" y="3538"/>
              <a:chExt cx="3309" cy="3309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3386" y="3538"/>
                <a:ext cx="3309" cy="330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3943" y="4095"/>
                <a:ext cx="2196" cy="219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1168" y="480"/>
              <a:ext cx="3906" cy="528"/>
            </a:xfrm>
            <a:prstGeom prst="rect">
              <a:avLst/>
            </a:prstGeom>
            <a:noFill/>
          </p:spPr>
          <p:txBody>
            <a:bodyPr wrap="square" rtlCol="0">
              <a:normAutofit fontScale="92500" lnSpcReduction="10000"/>
            </a:bodyPr>
            <a:lstStyle/>
            <a:p>
              <a:r>
                <a:rPr lang="ko-KR" altLang="en-US" b="1" dirty="0" smtClean="0">
                  <a:solidFill>
                    <a:schemeClr val="accent1">
                      <a:lumMod val="50000"/>
                    </a:schemeClr>
                  </a:solidFill>
                  <a:latin typeface="NanumGothic"/>
                  <a:ea typeface="NanumGothic"/>
                </a:rPr>
                <a:t>서비스 개요</a:t>
              </a:r>
              <a:endPara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오른쪽 화살표 1"/>
          <p:cNvSpPr/>
          <p:nvPr/>
        </p:nvSpPr>
        <p:spPr>
          <a:xfrm rot="1750235">
            <a:off x="2314834" y="3145327"/>
            <a:ext cx="989536" cy="2388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389" b="84444" l="18802" r="61979">
                        <a14:foregroundMark x1="20833" y1="28426" x2="21250" y2="29352"/>
                        <a14:foregroundMark x1="19167" y1="26759" x2="62083" y2="26389"/>
                        <a14:foregroundMark x1="61875" y1="84537" x2="19531" y2="83889"/>
                        <a14:foregroundMark x1="18802" y1="27222" x2="18958" y2="83796"/>
                        <a14:foregroundMark x1="47917" y1="32222" x2="54479" y2="32407"/>
                        <a14:foregroundMark x1="55833" y1="33981" x2="51406" y2="30000"/>
                        <a14:backgroundMark x1="19375" y1="25093" x2="19375" y2="25093"/>
                        <a14:backgroundMark x1="1563" y1="14630" x2="1719" y2="150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044" t="24380" r="37064" b="13933"/>
          <a:stretch/>
        </p:blipFill>
        <p:spPr bwMode="auto">
          <a:xfrm>
            <a:off x="1876426" y="866774"/>
            <a:ext cx="8610600" cy="561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932670" y="2128233"/>
            <a:ext cx="2314833" cy="9527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319318" y="2128233"/>
            <a:ext cx="2314833" cy="9527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319317" y="3671886"/>
            <a:ext cx="2314833" cy="9527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693771" y="3671886"/>
            <a:ext cx="2734964" cy="9527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932670" y="5191767"/>
            <a:ext cx="2734964" cy="9527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899186" y="5175785"/>
            <a:ext cx="2953267" cy="9527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 rot="1949801">
            <a:off x="3549253" y="3317031"/>
            <a:ext cx="1023999" cy="27184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3990061" y="2651590"/>
            <a:ext cx="1152098" cy="867635"/>
            <a:chOff x="3968543" y="2569335"/>
            <a:chExt cx="1152098" cy="867635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3299" y="2569335"/>
              <a:ext cx="467525" cy="467525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3968543" y="3036860"/>
              <a:ext cx="11520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err="1" smtClean="0"/>
                <a:t>PoC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데이터 파일 </a:t>
              </a:r>
              <a:endParaRPr lang="en-US" altLang="ko-KR" sz="1000" b="1" dirty="0" smtClean="0"/>
            </a:p>
            <a:p>
              <a:pPr algn="ctr"/>
              <a:r>
                <a:rPr lang="ko-KR" altLang="en-US" sz="1000" b="1" dirty="0" smtClean="0"/>
                <a:t>전달</a:t>
              </a:r>
              <a:endParaRPr lang="ko-KR" altLang="en-US" sz="1000" b="1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383511" y="2174791"/>
            <a:ext cx="952311" cy="1220362"/>
            <a:chOff x="2383511" y="2174791"/>
            <a:chExt cx="952311" cy="1220362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590" y="2174791"/>
              <a:ext cx="820252" cy="820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2383511" y="2995043"/>
              <a:ext cx="9523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제조사</a:t>
              </a:r>
              <a:endParaRPr lang="en-US" altLang="ko-KR" sz="1000" b="1" dirty="0" smtClean="0"/>
            </a:p>
            <a:p>
              <a:pPr algn="ctr"/>
              <a:r>
                <a:rPr lang="en-US" altLang="ko-KR" sz="1000" b="1" dirty="0" smtClean="0"/>
                <a:t>(</a:t>
              </a:r>
              <a:r>
                <a:rPr lang="ko-KR" altLang="en-US" sz="1000" b="1" dirty="0" smtClean="0"/>
                <a:t>라우터</a:t>
              </a:r>
              <a:r>
                <a:rPr lang="en-US" altLang="ko-KR" sz="1000" b="1" dirty="0" smtClean="0"/>
                <a:t>/</a:t>
              </a:r>
              <a:r>
                <a:rPr lang="ko-KR" altLang="en-US" sz="1000" b="1" dirty="0" smtClean="0"/>
                <a:t>모뎀</a:t>
              </a:r>
              <a:r>
                <a:rPr lang="en-US" altLang="ko-KR" sz="1000" b="1" dirty="0" smtClean="0"/>
                <a:t>)</a:t>
              </a:r>
              <a:endParaRPr lang="ko-KR" altLang="en-US" sz="1000" b="1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696353" y="3610232"/>
            <a:ext cx="952311" cy="1266459"/>
            <a:chOff x="4696353" y="3610232"/>
            <a:chExt cx="952311" cy="1266459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2342" y="3610232"/>
              <a:ext cx="829741" cy="8297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4696353" y="4476581"/>
              <a:ext cx="9523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광역본부 </a:t>
              </a:r>
              <a:endParaRPr lang="en-US" altLang="ko-KR" sz="1000" b="1" dirty="0" smtClean="0"/>
            </a:p>
            <a:p>
              <a:pPr algn="ctr"/>
              <a:r>
                <a:rPr lang="en-US" altLang="ko-KR" sz="1000" b="1" dirty="0" smtClean="0"/>
                <a:t>BMO</a:t>
              </a:r>
              <a:endParaRPr lang="ko-KR" altLang="en-US" sz="1000" b="1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2540119" y="4990466"/>
            <a:ext cx="952311" cy="1354074"/>
            <a:chOff x="2540119" y="4990466"/>
            <a:chExt cx="952311" cy="1354074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3306" y="4990466"/>
              <a:ext cx="889124" cy="8891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" name="TextBox 36"/>
            <p:cNvSpPr txBox="1"/>
            <p:nvPr/>
          </p:nvSpPr>
          <p:spPr>
            <a:xfrm>
              <a:off x="2540119" y="5944430"/>
              <a:ext cx="9523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영업대표</a:t>
              </a:r>
              <a:endParaRPr lang="en-US" altLang="ko-KR" sz="1000" b="1" dirty="0" smtClean="0"/>
            </a:p>
            <a:p>
              <a:pPr algn="ctr"/>
              <a:r>
                <a:rPr lang="en-US" altLang="ko-KR" sz="1000" b="1" dirty="0" smtClean="0"/>
                <a:t>ITC</a:t>
              </a:r>
              <a:endParaRPr lang="ko-KR" altLang="en-US" sz="1000" b="1" dirty="0"/>
            </a:p>
          </p:txBody>
        </p:sp>
      </p:grpSp>
      <p:sp>
        <p:nvSpPr>
          <p:cNvPr id="38" name="오른쪽 화살표 37"/>
          <p:cNvSpPr/>
          <p:nvPr/>
        </p:nvSpPr>
        <p:spPr>
          <a:xfrm rot="8560405">
            <a:off x="3578086" y="4871727"/>
            <a:ext cx="1023999" cy="27184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875761" y="5068656"/>
            <a:ext cx="1152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/>
              <a:t>요금제 추천</a:t>
            </a:r>
            <a:endParaRPr lang="ko-KR" altLang="en-US" sz="1000" b="1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927" y="4518588"/>
            <a:ext cx="434268" cy="434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8884770" y="5007651"/>
            <a:ext cx="952311" cy="1354074"/>
            <a:chOff x="2540119" y="4990466"/>
            <a:chExt cx="952311" cy="1354074"/>
          </a:xfrm>
        </p:grpSpPr>
        <p:pic>
          <p:nvPicPr>
            <p:cNvPr id="45" name="Picture 6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3306" y="4990466"/>
              <a:ext cx="889124" cy="8891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2540119" y="5944430"/>
              <a:ext cx="9523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영업대표</a:t>
              </a:r>
              <a:endParaRPr lang="en-US" altLang="ko-KR" sz="1000" b="1" dirty="0" smtClean="0"/>
            </a:p>
            <a:p>
              <a:pPr algn="ctr"/>
              <a:r>
                <a:rPr lang="en-US" altLang="ko-KR" sz="1000" b="1" dirty="0" smtClean="0"/>
                <a:t>ITC</a:t>
              </a:r>
              <a:endParaRPr lang="ko-KR" altLang="en-US" sz="1000" b="1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6776613" y="3562577"/>
            <a:ext cx="952311" cy="1266459"/>
            <a:chOff x="4696353" y="3610232"/>
            <a:chExt cx="952311" cy="1266459"/>
          </a:xfrm>
        </p:grpSpPr>
        <p:pic>
          <p:nvPicPr>
            <p:cNvPr id="48" name="Picture 3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2342" y="3610232"/>
              <a:ext cx="829741" cy="8297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9" name="TextBox 48"/>
            <p:cNvSpPr txBox="1"/>
            <p:nvPr/>
          </p:nvSpPr>
          <p:spPr>
            <a:xfrm>
              <a:off x="4696353" y="4476581"/>
              <a:ext cx="9523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광역본부 </a:t>
              </a:r>
              <a:endParaRPr lang="en-US" altLang="ko-KR" sz="1000" b="1" dirty="0" smtClean="0"/>
            </a:p>
            <a:p>
              <a:pPr algn="ctr"/>
              <a:r>
                <a:rPr lang="en-US" altLang="ko-KR" sz="1000" b="1" dirty="0" smtClean="0"/>
                <a:t>BMO</a:t>
              </a:r>
              <a:endParaRPr lang="ko-KR" altLang="en-US" sz="1000" b="1" dirty="0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8910232" y="2128233"/>
            <a:ext cx="952311" cy="1220362"/>
            <a:chOff x="2383511" y="2174791"/>
            <a:chExt cx="952311" cy="1220362"/>
          </a:xfrm>
        </p:grpSpPr>
        <p:pic>
          <p:nvPicPr>
            <p:cNvPr id="51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590" y="2174791"/>
              <a:ext cx="820252" cy="820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2" name="TextBox 51"/>
            <p:cNvSpPr txBox="1"/>
            <p:nvPr/>
          </p:nvSpPr>
          <p:spPr>
            <a:xfrm>
              <a:off x="2383511" y="2995043"/>
              <a:ext cx="9523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제조사</a:t>
              </a:r>
              <a:endParaRPr lang="en-US" altLang="ko-KR" sz="1000" b="1" dirty="0" smtClean="0"/>
            </a:p>
            <a:p>
              <a:pPr algn="ctr"/>
              <a:r>
                <a:rPr lang="en-US" altLang="ko-KR" sz="1000" b="1" dirty="0" smtClean="0"/>
                <a:t>(</a:t>
              </a:r>
              <a:r>
                <a:rPr lang="ko-KR" altLang="en-US" sz="1000" b="1" dirty="0" smtClean="0"/>
                <a:t>라우터</a:t>
              </a:r>
              <a:r>
                <a:rPr lang="en-US" altLang="ko-KR" sz="1000" b="1" dirty="0" smtClean="0"/>
                <a:t>/</a:t>
              </a:r>
              <a:r>
                <a:rPr lang="ko-KR" altLang="en-US" sz="1000" b="1" dirty="0" smtClean="0"/>
                <a:t>모뎀</a:t>
              </a:r>
              <a:r>
                <a:rPr lang="en-US" altLang="ko-KR" sz="1000" b="1" dirty="0" smtClean="0"/>
                <a:t>)</a:t>
              </a:r>
              <a:endParaRPr lang="ko-KR" altLang="en-US" sz="1000" b="1" dirty="0"/>
            </a:p>
          </p:txBody>
        </p:sp>
      </p:grpSp>
      <p:sp>
        <p:nvSpPr>
          <p:cNvPr id="53" name="오른쪽 화살표 52"/>
          <p:cNvSpPr/>
          <p:nvPr/>
        </p:nvSpPr>
        <p:spPr>
          <a:xfrm rot="5400000">
            <a:off x="9144331" y="3426653"/>
            <a:ext cx="413670" cy="27184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084" y="3820905"/>
            <a:ext cx="620067" cy="62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오른쪽 화살표 54"/>
          <p:cNvSpPr/>
          <p:nvPr/>
        </p:nvSpPr>
        <p:spPr>
          <a:xfrm rot="10800000">
            <a:off x="7993268" y="3813397"/>
            <a:ext cx="765101" cy="27184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오른쪽 화살표 55"/>
          <p:cNvSpPr/>
          <p:nvPr/>
        </p:nvSpPr>
        <p:spPr>
          <a:xfrm rot="10800000" flipH="1">
            <a:off x="8145668" y="4085246"/>
            <a:ext cx="765101" cy="27184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3104" y="3377579"/>
            <a:ext cx="396971" cy="396971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8730549" y="3452955"/>
            <a:ext cx="4568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/>
              <a:t>입력</a:t>
            </a:r>
            <a:endParaRPr lang="ko-KR" altLang="en-US" sz="10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8248297" y="3613093"/>
            <a:ext cx="4568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mtClean="0"/>
              <a:t>조</a:t>
            </a:r>
            <a:r>
              <a:rPr lang="ko-KR" altLang="en-US" sz="1000" b="1"/>
              <a:t>회</a:t>
            </a:r>
            <a:endParaRPr lang="ko-KR" altLang="en-US" sz="1000" b="1" dirty="0"/>
          </a:p>
        </p:txBody>
      </p:sp>
      <p:grpSp>
        <p:nvGrpSpPr>
          <p:cNvPr id="34" name="그룹 33"/>
          <p:cNvGrpSpPr/>
          <p:nvPr/>
        </p:nvGrpSpPr>
        <p:grpSpPr>
          <a:xfrm rot="16200000">
            <a:off x="9115774" y="4505525"/>
            <a:ext cx="442771" cy="451887"/>
            <a:chOff x="8145668" y="3965797"/>
            <a:chExt cx="917501" cy="543698"/>
          </a:xfrm>
        </p:grpSpPr>
        <p:sp>
          <p:nvSpPr>
            <p:cNvPr id="61" name="오른쪽 화살표 60"/>
            <p:cNvSpPr/>
            <p:nvPr/>
          </p:nvSpPr>
          <p:spPr>
            <a:xfrm rot="10800000">
              <a:off x="8145668" y="3965797"/>
              <a:ext cx="765101" cy="27184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오른쪽 화살표 61"/>
            <p:cNvSpPr/>
            <p:nvPr/>
          </p:nvSpPr>
          <p:spPr>
            <a:xfrm rot="10800000" flipH="1">
              <a:off x="8298068" y="4237646"/>
              <a:ext cx="765101" cy="27184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8687136" y="4645131"/>
            <a:ext cx="456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/>
              <a:t>다운로드</a:t>
            </a:r>
            <a:endParaRPr lang="ko-KR" altLang="en-US" sz="10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8261566" y="4333382"/>
            <a:ext cx="4568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/>
              <a:t>수</a:t>
            </a:r>
            <a:r>
              <a:rPr lang="ko-KR" altLang="en-US" sz="1000" b="1" dirty="0"/>
              <a:t>정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9611822" y="4612611"/>
            <a:ext cx="4568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/>
              <a:t>검색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644909502"/>
      </p:ext>
    </p:extLst>
  </p:cSld>
  <p:clrMapOvr>
    <a:masterClrMapping/>
  </p:clrMapOvr>
  <p:transition spd="slow" advClick="0" advTm="8939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358140" y="304800"/>
            <a:ext cx="2863850" cy="335280"/>
            <a:chOff x="564" y="480"/>
            <a:chExt cx="4510" cy="528"/>
          </a:xfrm>
        </p:grpSpPr>
        <p:grpSp>
          <p:nvGrpSpPr>
            <p:cNvPr id="23" name="组合 22"/>
            <p:cNvGrpSpPr/>
            <p:nvPr/>
          </p:nvGrpSpPr>
          <p:grpSpPr>
            <a:xfrm>
              <a:off x="564" y="512"/>
              <a:ext cx="466" cy="466"/>
              <a:chOff x="3386" y="3538"/>
              <a:chExt cx="3309" cy="3309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3386" y="3538"/>
                <a:ext cx="3309" cy="330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3943" y="4095"/>
                <a:ext cx="2196" cy="219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1168" y="480"/>
              <a:ext cx="3906" cy="528"/>
            </a:xfrm>
            <a:prstGeom prst="rect">
              <a:avLst/>
            </a:prstGeom>
            <a:noFill/>
          </p:spPr>
          <p:txBody>
            <a:bodyPr wrap="square" rtlCol="0">
              <a:normAutofit fontScale="92500" lnSpcReduction="10000"/>
            </a:bodyPr>
            <a:lstStyle/>
            <a:p>
              <a:r>
                <a:rPr lang="ko-KR" altLang="en-US" b="1" dirty="0" smtClean="0">
                  <a:solidFill>
                    <a:schemeClr val="accent1">
                      <a:lumMod val="50000"/>
                    </a:schemeClr>
                  </a:solidFill>
                  <a:latin typeface="NanumGothic"/>
                  <a:ea typeface="NanumGothic"/>
                </a:rPr>
                <a:t>프로젝트 개요</a:t>
              </a:r>
              <a:endPara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aphicFrame>
        <p:nvGraphicFramePr>
          <p:cNvPr id="54" name="내용 개체 틀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5042892"/>
              </p:ext>
            </p:extLst>
          </p:nvPr>
        </p:nvGraphicFramePr>
        <p:xfrm>
          <a:off x="1981835" y="1144938"/>
          <a:ext cx="8208370" cy="5041679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1838873"/>
                <a:gridCol w="6369497"/>
              </a:tblGrid>
              <a:tr h="538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Product Name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263F7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IoT 119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538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Vision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263F7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광역본부 </a:t>
                      </a:r>
                      <a:r>
                        <a:rPr lang="en-US" altLang="ko-KR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IoT </a:t>
                      </a:r>
                      <a:r>
                        <a:rPr lang="ko-KR" altLang="en-U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담당 </a:t>
                      </a:r>
                      <a:r>
                        <a:rPr lang="en-US" altLang="ko-KR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BMO</a:t>
                      </a:r>
                      <a:r>
                        <a:rPr lang="ko-KR" altLang="en-U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의 고객 요금제 산정 편의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1061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Mission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263F7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KT IoT </a:t>
                      </a:r>
                      <a:r>
                        <a:rPr lang="ko-KR" altLang="en-U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서비스를 이용하고자 하는 고객에게</a:t>
                      </a:r>
                      <a:r>
                        <a:rPr lang="ko-KR" altLang="en-US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endParaRPr lang="en-US" altLang="ko-KR" sz="1400" b="1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4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PoC</a:t>
                      </a:r>
                      <a:r>
                        <a:rPr lang="en-US" altLang="ko-KR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기간 동안 얻어낸 제조사 단말에서의 데이터 사용량을 분석하여</a:t>
                      </a:r>
                      <a:r>
                        <a:rPr lang="ko-KR" altLang="en-US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endParaRPr lang="en-US" altLang="ko-KR" sz="1400" b="1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최적의 </a:t>
                      </a:r>
                      <a:r>
                        <a:rPr lang="en-US" altLang="ko-KR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IoT </a:t>
                      </a:r>
                      <a:r>
                        <a:rPr lang="ko-KR" altLang="en-U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요금제를 분석 및 제공하는 것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53807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Core</a:t>
                      </a:r>
                      <a:r>
                        <a:rPr lang="en-US" altLang="ko-KR" sz="1400" baseline="0" dirty="0" smtClean="0"/>
                        <a:t> Value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263F7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1)</a:t>
                      </a:r>
                      <a:r>
                        <a:rPr lang="en-US" altLang="ko-KR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정확성</a:t>
                      </a:r>
                      <a:r>
                        <a:rPr lang="en-US" altLang="ko-KR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 </a:t>
                      </a:r>
                      <a:r>
                        <a:rPr lang="en-US" altLang="ko-KR" sz="1400" b="1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PoC</a:t>
                      </a:r>
                      <a:r>
                        <a:rPr lang="en-US" altLang="ko-KR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데이터 기반 정확한 요금제 산정 및 추천 제공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751829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solidFill>
                      <a:srgbClr val="263F7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2) </a:t>
                      </a:r>
                      <a:r>
                        <a:rPr lang="ko-KR" altLang="en-U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신뢰성</a:t>
                      </a:r>
                      <a:r>
                        <a:rPr lang="en-US" altLang="ko-KR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 </a:t>
                      </a:r>
                      <a:r>
                        <a:rPr lang="ko-KR" altLang="en-U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다양한 유형의 고객에게 </a:t>
                      </a:r>
                      <a:r>
                        <a:rPr lang="en-US" altLang="ko-KR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IoT </a:t>
                      </a:r>
                      <a:r>
                        <a:rPr lang="ko-KR" altLang="en-U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서비스 제공</a:t>
                      </a:r>
                      <a:r>
                        <a:rPr lang="en-US" altLang="ko-KR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운영 경험을 기반한 신뢰할 수 있는 고객 맞춤형 요금제 분석 및 제공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538074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Strategic Task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263F7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1)</a:t>
                      </a:r>
                      <a:r>
                        <a:rPr lang="en-US" altLang="ko-KR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고객정보 </a:t>
                      </a:r>
                      <a:r>
                        <a:rPr lang="ko-KR" altLang="en-US" sz="1400" b="1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입력받은</a:t>
                      </a:r>
                      <a:r>
                        <a:rPr lang="ko-KR" altLang="en-US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뒤 </a:t>
                      </a:r>
                      <a:r>
                        <a:rPr lang="en-US" altLang="ko-KR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DB</a:t>
                      </a:r>
                      <a:r>
                        <a:rPr lang="ko-KR" altLang="en-US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에 저장하기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538074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solidFill>
                      <a:srgbClr val="263F7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2) </a:t>
                      </a:r>
                      <a:r>
                        <a:rPr lang="ko-KR" altLang="en-U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고객정보 </a:t>
                      </a:r>
                      <a:r>
                        <a:rPr lang="en-US" altLang="ko-KR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DB</a:t>
                      </a:r>
                      <a:r>
                        <a:rPr lang="ko-KR" altLang="en-U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에서 불러와 분석</a:t>
                      </a:r>
                      <a:r>
                        <a:rPr lang="ko-KR" altLang="en-US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및 표출하기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538074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solidFill>
                      <a:srgbClr val="263F7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3) </a:t>
                      </a:r>
                      <a:r>
                        <a:rPr lang="ko-KR" altLang="en-U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추천한 요금제</a:t>
                      </a:r>
                      <a:r>
                        <a:rPr lang="ko-KR" altLang="en-US" sz="14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이력 저장 및 표출하기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1928246"/>
      </p:ext>
    </p:extLst>
  </p:cSld>
  <p:clrMapOvr>
    <a:masterClrMapping/>
  </p:clrMapOvr>
  <p:transition spd="slow" advClick="0" advTm="8939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358140" y="304800"/>
            <a:ext cx="5910580" cy="335280"/>
            <a:chOff x="564" y="480"/>
            <a:chExt cx="9308" cy="528"/>
          </a:xfrm>
        </p:grpSpPr>
        <p:grpSp>
          <p:nvGrpSpPr>
            <p:cNvPr id="23" name="组合 22"/>
            <p:cNvGrpSpPr/>
            <p:nvPr/>
          </p:nvGrpSpPr>
          <p:grpSpPr>
            <a:xfrm>
              <a:off x="564" y="512"/>
              <a:ext cx="466" cy="466"/>
              <a:chOff x="3386" y="3538"/>
              <a:chExt cx="3309" cy="3309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3386" y="3538"/>
                <a:ext cx="3309" cy="330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3943" y="4095"/>
                <a:ext cx="2196" cy="219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1168" y="480"/>
              <a:ext cx="8704" cy="528"/>
            </a:xfrm>
            <a:prstGeom prst="rect">
              <a:avLst/>
            </a:prstGeom>
            <a:noFill/>
          </p:spPr>
          <p:txBody>
            <a:bodyPr wrap="square" rtlCol="0">
              <a:normAutofit fontScale="92500" lnSpcReduction="10000"/>
            </a:bodyPr>
            <a:lstStyle/>
            <a:p>
              <a:r>
                <a:rPr lang="ko-KR" altLang="en-US" b="1" dirty="0" smtClean="0">
                  <a:solidFill>
                    <a:schemeClr val="accent1">
                      <a:lumMod val="50000"/>
                    </a:schemeClr>
                  </a:solidFill>
                  <a:latin typeface="NanumGothic"/>
                  <a:ea typeface="NanumGothic"/>
                </a:rPr>
                <a:t>전략 과제</a:t>
              </a:r>
              <a:r>
                <a:rPr lang="en-US" altLang="ko-KR" b="1" dirty="0" smtClean="0">
                  <a:solidFill>
                    <a:schemeClr val="accent1">
                      <a:lumMod val="50000"/>
                    </a:schemeClr>
                  </a:solidFill>
                  <a:latin typeface="NanumGothic"/>
                  <a:ea typeface="NanumGothic"/>
                </a:rPr>
                <a:t>#1: </a:t>
              </a:r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Gothic"/>
                  <a:ea typeface="NanumGothic"/>
                </a:rPr>
                <a:t>고객정보 입력 받은 후 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Gothic"/>
                  <a:ea typeface="NanumGothic"/>
                </a:rPr>
                <a:t>DB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Gothic"/>
                  <a:ea typeface="NanumGothic"/>
                </a:rPr>
                <a:t>에 </a:t>
              </a:r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Gothic"/>
                  <a:ea typeface="NanumGothic"/>
                </a:rPr>
                <a:t>저장하기</a:t>
              </a:r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Gothic"/>
                  <a:ea typeface="NanumGothic"/>
                </a:rPr>
                <a:t>  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aphicFrame>
        <p:nvGraphicFramePr>
          <p:cNvPr id="54" name="내용 개체 틀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548093"/>
              </p:ext>
            </p:extLst>
          </p:nvPr>
        </p:nvGraphicFramePr>
        <p:xfrm>
          <a:off x="1981835" y="1144938"/>
          <a:ext cx="8208370" cy="5148770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1838873"/>
                <a:gridCol w="6369497"/>
              </a:tblGrid>
              <a:tr h="723519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1. </a:t>
                      </a:r>
                      <a:r>
                        <a:rPr lang="ko-KR" altLang="en-US" sz="1400" dirty="0" smtClean="0"/>
                        <a:t>페이지 구성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(Frontend)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263F7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사용자가 들어올 기본 홈페이지를 </a:t>
                      </a:r>
                      <a:r>
                        <a:rPr lang="ko-KR" altLang="en-U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구성한다</a:t>
                      </a:r>
                      <a:r>
                        <a:rPr lang="en-US" altLang="ko-KR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br>
                        <a:rPr lang="en-US" altLang="ko-KR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lang="en-US" altLang="ko-KR" sz="14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4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고객정보를 </a:t>
                      </a:r>
                      <a:r>
                        <a:rPr lang="ko-KR" altLang="en-US" sz="14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입력할 페이지로 이동할 버튼을 구성한다</a:t>
                      </a:r>
                      <a:r>
                        <a:rPr lang="en-US" altLang="ko-KR" sz="14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.)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9836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사용자가 고객정보를 입력할 페이지를 구성한다</a:t>
                      </a: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기본 엑셀 양식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입력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고객명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고객업종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PoC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엑셀파일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983635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solidFill>
                      <a:srgbClr val="263F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고객정보 페이지에서 서버로 연동 및 데이터 전송 방식을 구성한다</a:t>
                      </a:r>
                      <a:r>
                        <a:rPr lang="en-US" altLang="ko-KR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en-US" altLang="ko-KR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4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연동</a:t>
                      </a:r>
                      <a:r>
                        <a:rPr lang="en-US" altLang="ko-KR" sz="14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 </a:t>
                      </a:r>
                      <a:r>
                        <a:rPr lang="en-US" altLang="ko-KR" sz="14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Axios</a:t>
                      </a:r>
                      <a:r>
                        <a:rPr lang="en-US" altLang="ko-KR" sz="14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4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데이터</a:t>
                      </a:r>
                      <a:r>
                        <a:rPr lang="en-US" altLang="ko-KR" sz="14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 POST)</a:t>
                      </a:r>
                      <a:endParaRPr lang="en-US" altLang="ko-KR" sz="14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72351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2. </a:t>
                      </a:r>
                      <a:r>
                        <a:rPr lang="ko-KR" altLang="en-US" sz="1400" dirty="0" smtClean="0"/>
                        <a:t>서버 구성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(Backend)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263F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고객정보 페이지로부터 </a:t>
                      </a: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POST </a:t>
                      </a:r>
                      <a:r>
                        <a:rPr kumimoji="0" lang="ko-KR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형식으로 데이터를 받을 환경을 구성한다</a:t>
                      </a: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(Controller, DTO)</a:t>
                      </a:r>
                    </a:p>
                  </a:txBody>
                  <a:tcPr anchor="ctr"/>
                </a:tc>
              </a:tr>
              <a:tr h="1010943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solidFill>
                      <a:srgbClr val="263F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전달받은 데이터를 </a:t>
                      </a: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kumimoji="0" lang="ko-KR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로 저장할 환경을 구성한다</a:t>
                      </a: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(Controller, Entity, Repository, Service)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(Apache POI)</a:t>
                      </a:r>
                    </a:p>
                  </a:txBody>
                  <a:tcPr anchor="ctr"/>
                </a:tc>
              </a:tr>
              <a:tr h="723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3. DB </a:t>
                      </a:r>
                      <a:r>
                        <a:rPr lang="ko-KR" altLang="en-US" sz="1400" dirty="0" smtClean="0"/>
                        <a:t>구성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(Backend)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263F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데이터를 저장할 </a:t>
                      </a: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kumimoji="0" lang="ko-KR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를 신규 구성한다</a:t>
                      </a: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(Database, Table)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022034"/>
      </p:ext>
    </p:extLst>
  </p:cSld>
  <p:clrMapOvr>
    <a:masterClrMapping/>
  </p:clrMapOvr>
  <p:transition spd="slow" advClick="0" advTm="8939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358140" y="304800"/>
            <a:ext cx="5910580" cy="335280"/>
            <a:chOff x="564" y="480"/>
            <a:chExt cx="9308" cy="528"/>
          </a:xfrm>
        </p:grpSpPr>
        <p:grpSp>
          <p:nvGrpSpPr>
            <p:cNvPr id="23" name="组合 22"/>
            <p:cNvGrpSpPr/>
            <p:nvPr/>
          </p:nvGrpSpPr>
          <p:grpSpPr>
            <a:xfrm>
              <a:off x="564" y="512"/>
              <a:ext cx="466" cy="466"/>
              <a:chOff x="3386" y="3538"/>
              <a:chExt cx="3309" cy="3309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3386" y="3538"/>
                <a:ext cx="3309" cy="330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3943" y="4095"/>
                <a:ext cx="2196" cy="219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1168" y="480"/>
              <a:ext cx="8704" cy="528"/>
            </a:xfrm>
            <a:prstGeom prst="rect">
              <a:avLst/>
            </a:prstGeom>
            <a:noFill/>
          </p:spPr>
          <p:txBody>
            <a:bodyPr wrap="square" rtlCol="0">
              <a:normAutofit fontScale="92500" lnSpcReduction="10000"/>
            </a:bodyPr>
            <a:lstStyle/>
            <a:p>
              <a:r>
                <a:rPr lang="ko-KR" altLang="en-US" b="1" dirty="0" smtClean="0">
                  <a:solidFill>
                    <a:schemeClr val="accent1">
                      <a:lumMod val="50000"/>
                    </a:schemeClr>
                  </a:solidFill>
                  <a:latin typeface="NanumGothic"/>
                  <a:ea typeface="NanumGothic"/>
                </a:rPr>
                <a:t>전략 과제</a:t>
              </a:r>
              <a:r>
                <a:rPr lang="en-US" altLang="ko-KR" b="1" dirty="0" smtClean="0">
                  <a:solidFill>
                    <a:schemeClr val="accent1">
                      <a:lumMod val="50000"/>
                    </a:schemeClr>
                  </a:solidFill>
                  <a:latin typeface="NanumGothic"/>
                  <a:ea typeface="NanumGothic"/>
                </a:rPr>
                <a:t>#2: </a:t>
              </a:r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Gothic"/>
                  <a:ea typeface="NanumGothic"/>
                </a:rPr>
                <a:t>고객정보 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Gothic"/>
                  <a:ea typeface="NanumGothic"/>
                </a:rPr>
                <a:t>DB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Gothic"/>
                  <a:ea typeface="NanumGothic"/>
                </a:rPr>
                <a:t>에서 불러와 분석 및 </a:t>
              </a:r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Gothic"/>
                  <a:ea typeface="NanumGothic"/>
                </a:rPr>
                <a:t>표출하기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Gothic"/>
                <a:ea typeface="NanumGothic"/>
              </a:endParaRPr>
            </a:p>
          </p:txBody>
        </p:sp>
      </p:grpSp>
      <p:graphicFrame>
        <p:nvGraphicFramePr>
          <p:cNvPr id="54" name="내용 개체 틀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2002024"/>
              </p:ext>
            </p:extLst>
          </p:nvPr>
        </p:nvGraphicFramePr>
        <p:xfrm>
          <a:off x="1981835" y="1144938"/>
          <a:ext cx="8208370" cy="4814984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1838873"/>
                <a:gridCol w="6369497"/>
              </a:tblGrid>
              <a:tr h="53807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1. </a:t>
                      </a:r>
                      <a:r>
                        <a:rPr lang="ko-KR" altLang="en-US" sz="1400" dirty="0" smtClean="0"/>
                        <a:t>서버 구성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(Backend)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263F7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DB</a:t>
                      </a:r>
                      <a:r>
                        <a:rPr lang="ko-KR" altLang="en-U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에서 특정조건에 맞는 고객정보를 불러온다</a:t>
                      </a:r>
                      <a:r>
                        <a:rPr lang="en-US" altLang="ko-KR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br>
                        <a:rPr lang="en-US" altLang="ko-KR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lang="en-US" altLang="ko-KR" sz="14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(Repository,</a:t>
                      </a:r>
                      <a:r>
                        <a:rPr lang="en-US" altLang="ko-KR" sz="14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Entity, Service</a:t>
                      </a:r>
                      <a:r>
                        <a:rPr lang="en-US" altLang="ko-KR" sz="14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538074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solidFill>
                      <a:srgbClr val="263F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DB</a:t>
                      </a:r>
                      <a:r>
                        <a:rPr lang="ko-KR" altLang="en-U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에서 불러온 정보를 페이지로 전송한다</a:t>
                      </a:r>
                      <a:r>
                        <a:rPr lang="en-US" altLang="ko-KR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 </a:t>
                      </a:r>
                      <a:endParaRPr lang="en-US" altLang="ko-KR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(Controller,</a:t>
                      </a:r>
                      <a:r>
                        <a:rPr lang="en-US" altLang="ko-KR" sz="14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DTO, Service</a:t>
                      </a:r>
                      <a:r>
                        <a:rPr lang="en-US" altLang="ko-KR" sz="14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endParaRPr lang="en-US" altLang="ko-KR" sz="14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4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데이터</a:t>
                      </a:r>
                      <a:r>
                        <a:rPr lang="en-US" altLang="ko-KR" sz="14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 POST </a:t>
                      </a:r>
                      <a:r>
                        <a:rPr lang="en-US" altLang="ko-KR" sz="14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endParaRPr lang="ko-KR" altLang="en-US" sz="14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538074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2. </a:t>
                      </a:r>
                      <a:r>
                        <a:rPr lang="ko-KR" altLang="en-US" sz="1400" dirty="0" smtClean="0"/>
                        <a:t>페이지 구성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(Frontend)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263F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서버에서 받은 데이터를 저장한다</a:t>
                      </a: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Vuex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</a:tr>
              <a:tr h="751829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solidFill>
                      <a:srgbClr val="263F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표출할 요금제 추천 페이지를</a:t>
                      </a: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구성한다</a:t>
                      </a: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(Redirect)</a:t>
                      </a:r>
                    </a:p>
                  </a:txBody>
                  <a:tcPr anchor="ctr"/>
                </a:tc>
              </a:tr>
              <a:tr h="75182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rgbClr val="263F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고객 업종별 요금제 추천 알고리즘을 구성한다</a:t>
                      </a: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(Basic,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QoS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</a:tr>
              <a:tr h="75182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rgbClr val="263F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기초통계량 계산 산식을 작성한다</a:t>
                      </a: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ko-KR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en-US" altLang="ko-KR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평균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모분산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표본분산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최대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최소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예상사용량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</a:tr>
              <a:tr h="75182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rgbClr val="263F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차트 형식으로 데이터 시각화한다</a:t>
                      </a: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ko-KR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en-US" altLang="ko-KR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(Vue-chart.js)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073068"/>
      </p:ext>
    </p:extLst>
  </p:cSld>
  <p:clrMapOvr>
    <a:masterClrMapping/>
  </p:clrMapOvr>
  <p:transition spd="slow" advClick="0" advTm="8939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358140" y="304800"/>
            <a:ext cx="5910580" cy="335280"/>
            <a:chOff x="564" y="480"/>
            <a:chExt cx="9308" cy="528"/>
          </a:xfrm>
        </p:grpSpPr>
        <p:grpSp>
          <p:nvGrpSpPr>
            <p:cNvPr id="23" name="组合 22"/>
            <p:cNvGrpSpPr/>
            <p:nvPr/>
          </p:nvGrpSpPr>
          <p:grpSpPr>
            <a:xfrm>
              <a:off x="564" y="512"/>
              <a:ext cx="466" cy="466"/>
              <a:chOff x="3386" y="3538"/>
              <a:chExt cx="3309" cy="3309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3386" y="3538"/>
                <a:ext cx="3309" cy="330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3943" y="4095"/>
                <a:ext cx="2196" cy="219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1168" y="480"/>
              <a:ext cx="8704" cy="528"/>
            </a:xfrm>
            <a:prstGeom prst="rect">
              <a:avLst/>
            </a:prstGeom>
            <a:noFill/>
          </p:spPr>
          <p:txBody>
            <a:bodyPr wrap="square" rtlCol="0">
              <a:normAutofit fontScale="92500" lnSpcReduction="10000"/>
            </a:bodyPr>
            <a:lstStyle/>
            <a:p>
              <a:r>
                <a:rPr lang="ko-KR" altLang="en-US" b="1" dirty="0" smtClean="0">
                  <a:solidFill>
                    <a:schemeClr val="accent1">
                      <a:lumMod val="50000"/>
                    </a:schemeClr>
                  </a:solidFill>
                  <a:latin typeface="NanumGothic"/>
                  <a:ea typeface="NanumGothic"/>
                </a:rPr>
                <a:t>전략 과제</a:t>
              </a:r>
              <a:r>
                <a:rPr lang="en-US" altLang="ko-KR" b="1" dirty="0" smtClean="0">
                  <a:solidFill>
                    <a:schemeClr val="accent1">
                      <a:lumMod val="50000"/>
                    </a:schemeClr>
                  </a:solidFill>
                  <a:latin typeface="NanumGothic"/>
                  <a:ea typeface="NanumGothic"/>
                </a:rPr>
                <a:t>#3: 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Gothic"/>
                  <a:ea typeface="NanumGothic"/>
                </a:rPr>
                <a:t>추천한 요금제 이력 저장 및 표출하기</a:t>
              </a:r>
            </a:p>
          </p:txBody>
        </p:sp>
      </p:grpSp>
      <p:graphicFrame>
        <p:nvGraphicFramePr>
          <p:cNvPr id="54" name="내용 개체 틀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308583"/>
              </p:ext>
            </p:extLst>
          </p:nvPr>
        </p:nvGraphicFramePr>
        <p:xfrm>
          <a:off x="1991815" y="1318181"/>
          <a:ext cx="8208370" cy="2545494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1838873"/>
                <a:gridCol w="6369497"/>
              </a:tblGrid>
              <a:tr h="848498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1. </a:t>
                      </a:r>
                      <a:r>
                        <a:rPr lang="ko-KR" altLang="en-US" sz="1400" dirty="0" smtClean="0"/>
                        <a:t>페이지 </a:t>
                      </a:r>
                      <a:r>
                        <a:rPr lang="ko-KR" altLang="en-US" sz="1400" dirty="0" smtClean="0"/>
                        <a:t>구성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(Frontend)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263F7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조회 이력 페이지를 구성한다</a:t>
                      </a:r>
                      <a:r>
                        <a:rPr lang="en-US" altLang="ko-KR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848498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solidFill>
                      <a:srgbClr val="263F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요금제 추천 알고리즘 작동 시 중복되지 않은 데이터를 저장한다</a:t>
                      </a:r>
                      <a:r>
                        <a:rPr lang="en-US" altLang="ko-KR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en-US" altLang="ko-KR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4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Vuex</a:t>
                      </a:r>
                      <a:r>
                        <a:rPr lang="en-US" altLang="ko-KR" sz="14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endParaRPr lang="ko-KR" altLang="en-US" sz="14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84849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rgbClr val="263F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전체 페이지 </a:t>
                      </a:r>
                      <a:r>
                        <a:rPr lang="en-US" altLang="ko-KR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Reload</a:t>
                      </a:r>
                      <a:r>
                        <a:rPr lang="ko-KR" altLang="en-U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 초기화 화면을 보여주도록 구성한다</a:t>
                      </a:r>
                      <a:r>
                        <a:rPr lang="en-US" altLang="ko-KR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4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Vuex</a:t>
                      </a:r>
                      <a:r>
                        <a:rPr lang="en-US" altLang="ko-KR" sz="14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endParaRPr lang="ko-KR" altLang="en-US" sz="14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073068"/>
      </p:ext>
    </p:extLst>
  </p:cSld>
  <p:clrMapOvr>
    <a:masterClrMapping/>
  </p:clrMapOvr>
  <p:transition spd="slow" advClick="0" advTm="8939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OS" val="Unix 2.6 unknown"/>
  <p:tag name="AS_RELEASE_DATE" val="2021.11.30"/>
  <p:tag name="AS_TITLE" val="Aspose.Slides for Java"/>
  <p:tag name="AS_VERSION" val="21.1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:r="http://schemas.openxmlformats.org/officeDocument/2006/relationships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:r="http://schemas.openxmlformats.org/officeDocument/2006/relationships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:r="http://schemas.openxmlformats.org/officeDocument/2006/relationships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889</Words>
  <Application>Microsoft Office PowerPoint</Application>
  <PresentationFormat>사용자 지정</PresentationFormat>
  <Paragraphs>245</Paragraphs>
  <Slides>25</Slides>
  <Notes>25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主题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 Work report PPT template</dc:title>
  <dc:creator>摄图网</dc:creator>
  <cp:lastModifiedBy>정석환</cp:lastModifiedBy>
  <cp:revision>171</cp:revision>
  <dcterms:created xsi:type="dcterms:W3CDTF">2018-02-02T13:09:00Z</dcterms:created>
  <dcterms:modified xsi:type="dcterms:W3CDTF">2024-09-11T05:53:07Z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