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4"/>
  </p:notesMasterIdLst>
  <p:sldIdLst>
    <p:sldId id="294" r:id="rId2"/>
    <p:sldId id="256" r:id="rId3"/>
    <p:sldId id="296" r:id="rId4"/>
    <p:sldId id="267" r:id="rId5"/>
    <p:sldId id="266" r:id="rId6"/>
    <p:sldId id="258" r:id="rId7"/>
    <p:sldId id="282" r:id="rId8"/>
    <p:sldId id="264" r:id="rId9"/>
    <p:sldId id="265" r:id="rId10"/>
    <p:sldId id="261" r:id="rId11"/>
    <p:sldId id="275" r:id="rId12"/>
    <p:sldId id="270" r:id="rId13"/>
    <p:sldId id="272" r:id="rId14"/>
    <p:sldId id="273" r:id="rId15"/>
    <p:sldId id="276" r:id="rId16"/>
    <p:sldId id="277" r:id="rId17"/>
    <p:sldId id="259" r:id="rId18"/>
    <p:sldId id="281" r:id="rId19"/>
    <p:sldId id="269" r:id="rId20"/>
    <p:sldId id="260" r:id="rId21"/>
    <p:sldId id="293" r:id="rId22"/>
    <p:sldId id="274" r:id="rId23"/>
    <p:sldId id="280" r:id="rId24"/>
    <p:sldId id="283" r:id="rId25"/>
    <p:sldId id="284" r:id="rId26"/>
    <p:sldId id="285" r:id="rId27"/>
    <p:sldId id="288" r:id="rId28"/>
    <p:sldId id="279" r:id="rId29"/>
    <p:sldId id="297" r:id="rId30"/>
    <p:sldId id="289" r:id="rId31"/>
    <p:sldId id="303" r:id="rId32"/>
    <p:sldId id="291" r:id="rId33"/>
    <p:sldId id="305" r:id="rId34"/>
    <p:sldId id="300" r:id="rId35"/>
    <p:sldId id="290" r:id="rId36"/>
    <p:sldId id="295" r:id="rId37"/>
    <p:sldId id="298" r:id="rId38"/>
    <p:sldId id="299" r:id="rId39"/>
    <p:sldId id="304" r:id="rId40"/>
    <p:sldId id="301" r:id="rId41"/>
    <p:sldId id="302" r:id="rId42"/>
    <p:sldId id="292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F4C88-2127-404E-B43D-294A4751ED5C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D1E7E-A86C-4813-A25C-71138B97335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1E7E-A86C-4813-A25C-71138B973359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B5AC9E1-10CB-4295-B81D-C9EFDAC290A2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CE2F9B1-9322-4F53-9532-9FC32CC7BD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C9E1-10CB-4295-B81D-C9EFDAC290A2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F9B1-9322-4F53-9532-9FC32CC7BD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C9E1-10CB-4295-B81D-C9EFDAC290A2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F9B1-9322-4F53-9532-9FC32CC7BD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C9E1-10CB-4295-B81D-C9EFDAC290A2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F9B1-9322-4F53-9532-9FC32CC7BD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C9E1-10CB-4295-B81D-C9EFDAC290A2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F9B1-9322-4F53-9532-9FC32CC7BD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C9E1-10CB-4295-B81D-C9EFDAC290A2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F9B1-9322-4F53-9532-9FC32CC7BD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5AC9E1-10CB-4295-B81D-C9EFDAC290A2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E2F9B1-9322-4F53-9532-9FC32CC7BDC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B5AC9E1-10CB-4295-B81D-C9EFDAC290A2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CE2F9B1-9322-4F53-9532-9FC32CC7BD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C9E1-10CB-4295-B81D-C9EFDAC290A2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F9B1-9322-4F53-9532-9FC32CC7BD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C9E1-10CB-4295-B81D-C9EFDAC290A2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F9B1-9322-4F53-9532-9FC32CC7BD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C9E1-10CB-4295-B81D-C9EFDAC290A2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F9B1-9322-4F53-9532-9FC32CC7BD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B5AC9E1-10CB-4295-B81D-C9EFDAC290A2}" type="datetimeFigureOut">
              <a:rPr lang="ru-RU" smtClean="0"/>
              <a:pPr/>
              <a:t>07.10.2021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CE2F9B1-9322-4F53-9532-9FC32CC7BD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ergey\Desktop\photo_2021-09-22_10-21-0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522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532440" cy="989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– </a:t>
            </a:r>
            <a:r>
              <a:rPr lang="ru-RU" dirty="0" smtClean="0"/>
              <a:t>реактивный </a:t>
            </a:r>
            <a:r>
              <a:rPr lang="en-US" dirty="0" smtClean="0"/>
              <a:t>state</a:t>
            </a:r>
            <a:r>
              <a:rPr lang="ru-RU" dirty="0" smtClean="0"/>
              <a:t> компонента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56792"/>
            <a:ext cx="3600400" cy="3168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    Когда экземпляр Vue создан, он добавляет все свойства, найденные в опции </a:t>
            </a:r>
            <a:r>
              <a:rPr lang="ru-RU" sz="1800" dirty="0" err="1" smtClean="0"/>
              <a:t>data</a:t>
            </a:r>
            <a:r>
              <a:rPr lang="ru-RU" sz="1800" dirty="0" smtClean="0"/>
              <a:t>, в </a:t>
            </a:r>
            <a:r>
              <a:rPr lang="ru-RU" sz="1800" b="1" dirty="0" smtClean="0"/>
              <a:t>систему реактивности</a:t>
            </a:r>
            <a:r>
              <a:rPr lang="ru-RU" sz="1800" dirty="0" smtClean="0"/>
              <a:t> Vue. Поэтому компонент будет «реагировать» на их изменения, обновляясь в соответствии с новыми значениями.</a:t>
            </a:r>
            <a:endParaRPr lang="ru-RU" sz="1800" dirty="0"/>
          </a:p>
        </p:txBody>
      </p:sp>
      <p:pic>
        <p:nvPicPr>
          <p:cNvPr id="2050" name="Picture 2" descr="C:\Users\Sergey\Desktop\vue front meetup\dataV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628800"/>
            <a:ext cx="5112568" cy="4825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v-model</a:t>
            </a:r>
            <a:r>
              <a:rPr lang="en-US" sz="3200" dirty="0" smtClean="0"/>
              <a:t> – </a:t>
            </a:r>
            <a:r>
              <a:rPr lang="ru-RU" sz="3200" dirty="0" smtClean="0"/>
              <a:t>двунаправленное связывание данных</a:t>
            </a:r>
            <a:endParaRPr lang="ru-RU" sz="3200" dirty="0"/>
          </a:p>
        </p:txBody>
      </p:sp>
      <p:pic>
        <p:nvPicPr>
          <p:cNvPr id="30722" name="Picture 2" descr="C:\Users\Sergey\Desktop\vue front meetup\Снимокм-ьщву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7056784" cy="4453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Интерполяция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492896"/>
            <a:ext cx="8928992" cy="432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Будет обновлено при любом изменении</a:t>
            </a:r>
            <a:r>
              <a:rPr lang="en-US" sz="2000" dirty="0" smtClean="0"/>
              <a:t> </a:t>
            </a:r>
            <a:r>
              <a:rPr lang="ru-RU" sz="2000" dirty="0" smtClean="0"/>
              <a:t>свойства</a:t>
            </a:r>
            <a:r>
              <a:rPr lang="en-US" sz="2000" dirty="0" smtClean="0"/>
              <a:t> </a:t>
            </a:r>
            <a:r>
              <a:rPr lang="en-US" sz="2000" dirty="0" err="1" smtClean="0"/>
              <a:t>msg</a:t>
            </a:r>
            <a:endParaRPr lang="ru-RU" sz="2000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028" name="Picture 4" descr="C:\Users\Sergey\Desktop\vue front meetup\interpol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284984"/>
            <a:ext cx="4824536" cy="1900575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539552" y="5517232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Выражения будут вычислены как JavaScript-код в области видимости соответствующего экземпляра Vue. Единственное ограничение в том, что допускается лишь </a:t>
            </a:r>
            <a:r>
              <a:rPr lang="ru-RU" b="1" dirty="0" smtClean="0"/>
              <a:t>одно выражение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9" name="Picture 5" descr="C:\Users\Sergey\Desktop\vue front meetup\sp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628800"/>
            <a:ext cx="516255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Директивы (</a:t>
            </a:r>
            <a:r>
              <a:rPr lang="en-US" dirty="0" smtClean="0"/>
              <a:t>v-)</a:t>
            </a:r>
            <a:endParaRPr lang="ru-RU" dirty="0"/>
          </a:p>
        </p:txBody>
      </p:sp>
      <p:pic>
        <p:nvPicPr>
          <p:cNvPr id="27650" name="Picture 2" descr="C:\Users\Sergey\Desktop\vue front meetup\директив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064896" cy="3855851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539552" y="5517232"/>
            <a:ext cx="7920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Популярными директивами также являются </a:t>
            </a:r>
            <a:r>
              <a:rPr lang="en-US" sz="1600" dirty="0" smtClean="0"/>
              <a:t>v-if </a:t>
            </a:r>
            <a:r>
              <a:rPr lang="ru-RU" sz="1600" dirty="0" smtClean="0"/>
              <a:t>и </a:t>
            </a:r>
            <a:r>
              <a:rPr lang="en-US" sz="1600" dirty="0" smtClean="0"/>
              <a:t>v-show (</a:t>
            </a:r>
            <a:r>
              <a:rPr lang="ru-RU" sz="1600" dirty="0" smtClean="0"/>
              <a:t>пример в коде)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Модификаторы</a:t>
            </a:r>
            <a:endParaRPr lang="ru-RU" dirty="0"/>
          </a:p>
        </p:txBody>
      </p:sp>
      <p:pic>
        <p:nvPicPr>
          <p:cNvPr id="28674" name="Picture 2" descr="C:\Users\Sergey\Desktop\vue front meetup\модификатор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848873" cy="183269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67544" y="4077072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28675" name="Picture 3" descr="C:\Users\Sergey\Desktop\vue front meetup\имена модификаторо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005064"/>
            <a:ext cx="1512168" cy="1749371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2483768" y="3573016"/>
            <a:ext cx="6120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Также возможны модификаторы клавиш и системные модификаторы</a:t>
            </a:r>
          </a:p>
          <a:p>
            <a:endParaRPr lang="ru-RU" dirty="0"/>
          </a:p>
        </p:txBody>
      </p:sp>
      <p:pic>
        <p:nvPicPr>
          <p:cNvPr id="28677" name="Picture 5" descr="C:\Users\Sergey\Desktop\vue front meetup\модификаторы клавиш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221088"/>
            <a:ext cx="3836651" cy="2492896"/>
          </a:xfrm>
          <a:prstGeom prst="rect">
            <a:avLst/>
          </a:prstGeom>
          <a:noFill/>
        </p:spPr>
      </p:pic>
      <p:pic>
        <p:nvPicPr>
          <p:cNvPr id="28678" name="Picture 6" descr="C:\Users\Sergey\Desktop\vue front meetup\Системные модификаторы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4797152"/>
            <a:ext cx="1224136" cy="1345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066800"/>
          </a:xfrm>
        </p:spPr>
        <p:txBody>
          <a:bodyPr/>
          <a:lstStyle/>
          <a:p>
            <a:r>
              <a:rPr lang="ru-RU" dirty="0" smtClean="0"/>
              <a:t>Модификаторы для </a:t>
            </a:r>
            <a:r>
              <a:rPr lang="en-US" dirty="0" smtClean="0"/>
              <a:t>v-model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.lazy – </a:t>
            </a:r>
            <a:r>
              <a:rPr lang="ru-RU" sz="2000" dirty="0" smtClean="0"/>
              <a:t>синхронизация с события </a:t>
            </a:r>
            <a:r>
              <a:rPr lang="en-US" sz="2000" dirty="0" smtClean="0"/>
              <a:t>input </a:t>
            </a:r>
            <a:r>
              <a:rPr lang="ru-RU" sz="2000" dirty="0" smtClean="0"/>
              <a:t>меняется на событие </a:t>
            </a:r>
            <a:r>
              <a:rPr lang="en-US" sz="2000" dirty="0" smtClean="0"/>
              <a:t>change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.number – </a:t>
            </a:r>
            <a:r>
              <a:rPr lang="ru-RU" sz="2000" dirty="0" smtClean="0"/>
              <a:t>при помощи </a:t>
            </a:r>
            <a:r>
              <a:rPr lang="en-US" sz="2000" dirty="0" err="1" smtClean="0"/>
              <a:t>parseFloat</a:t>
            </a:r>
            <a:r>
              <a:rPr lang="en-US" sz="2000" dirty="0" smtClean="0"/>
              <a:t> </a:t>
            </a:r>
            <a:r>
              <a:rPr lang="ru-RU" sz="2000" dirty="0" smtClean="0"/>
              <a:t>пытается привести к типу </a:t>
            </a:r>
            <a:r>
              <a:rPr lang="en-US" sz="2000" dirty="0" smtClean="0"/>
              <a:t>Number</a:t>
            </a:r>
            <a:r>
              <a:rPr lang="ru-RU" sz="2000" dirty="0" smtClean="0"/>
              <a:t>; если не получится – вернет оригинальное значение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.trim</a:t>
            </a:r>
            <a:r>
              <a:rPr lang="ru-RU" sz="2000" dirty="0" smtClean="0"/>
              <a:t> – не нуждается в комментариях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n-US" dirty="0" smtClean="0"/>
              <a:t>v-model </a:t>
            </a:r>
            <a:r>
              <a:rPr lang="ru-RU" dirty="0" smtClean="0"/>
              <a:t>на компоненте</a:t>
            </a:r>
            <a:endParaRPr lang="ru-RU" dirty="0"/>
          </a:p>
        </p:txBody>
      </p:sp>
      <p:pic>
        <p:nvPicPr>
          <p:cNvPr id="31746" name="Picture 2" descr="C:\Users\Sergey\Desktop\vue front meetup\вмодел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772816"/>
            <a:ext cx="7081583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6563072" cy="50405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Однофайловые компоненты</a:t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2050" name="Picture 2" descr="C:\Users\Sergey\Desktop\vue front meetup\compon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69968"/>
            <a:ext cx="6696744" cy="5696172"/>
          </a:xfrm>
          <a:prstGeom prst="rect">
            <a:avLst/>
          </a:prstGeom>
          <a:noFill/>
        </p:spPr>
      </p:pic>
      <p:pic>
        <p:nvPicPr>
          <p:cNvPr id="1027" name="Picture 3" descr="C:\Users\Sergey\Desktop\vue front meetup\scopedStyl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5805264"/>
            <a:ext cx="2447925" cy="504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0466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Props </a:t>
            </a:r>
            <a:r>
              <a:rPr lang="ru-RU" dirty="0" smtClean="0"/>
              <a:t>для компонентов</a:t>
            </a:r>
            <a:endParaRPr lang="ru-RU" dirty="0"/>
          </a:p>
        </p:txBody>
      </p:sp>
      <p:pic>
        <p:nvPicPr>
          <p:cNvPr id="33794" name="Picture 2" descr="C:\Users\Sergey\Desktop\vue front meetup\prop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980728"/>
            <a:ext cx="4877784" cy="5877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229600" cy="1066800"/>
          </a:xfrm>
        </p:spPr>
        <p:txBody>
          <a:bodyPr/>
          <a:lstStyle/>
          <a:p>
            <a:r>
              <a:rPr lang="ru-RU" dirty="0" smtClean="0"/>
              <a:t>Из чего состоит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компонент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80920" cy="48245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Methods</a:t>
            </a:r>
            <a:r>
              <a:rPr lang="en-US" sz="2000" dirty="0" smtClean="0"/>
              <a:t>: { } </a:t>
            </a:r>
            <a:r>
              <a:rPr lang="ru-RU" sz="2000" dirty="0" smtClean="0"/>
              <a:t>– объект, включающий в себя набор методов, которые использует компонент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Props</a:t>
            </a:r>
            <a:r>
              <a:rPr lang="en-US" sz="2000" dirty="0" smtClean="0"/>
              <a:t>: { } </a:t>
            </a:r>
            <a:r>
              <a:rPr lang="ru-RU" sz="2000" dirty="0" smtClean="0"/>
              <a:t>– объект, включающий в себя набор свойств, которые приходят от родителя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Computed</a:t>
            </a:r>
            <a:r>
              <a:rPr lang="en-US" sz="2000" dirty="0" smtClean="0"/>
              <a:t>: {} – </a:t>
            </a:r>
            <a:r>
              <a:rPr lang="ru-RU" sz="2000" dirty="0" smtClean="0"/>
              <a:t>объект, вычисляемые свойства, основаны на объекте </a:t>
            </a:r>
            <a:r>
              <a:rPr lang="en-US" sz="2000" dirty="0" smtClean="0"/>
              <a:t>data</a:t>
            </a:r>
            <a:r>
              <a:rPr lang="ru-RU" sz="2000" dirty="0" smtClean="0"/>
              <a:t>, есть один большой плюс по сравнению с методами – кэширование. Вычисляемое свойство пересчитывается лишь тогда, когда изменится одна из его реактивных зависимостей. Также может иметь геттеры и сеттеры.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Watch</a:t>
            </a:r>
            <a:r>
              <a:rPr lang="en-US" sz="2000" dirty="0" smtClean="0"/>
              <a:t>: {} – </a:t>
            </a:r>
            <a:r>
              <a:rPr lang="ru-RU" sz="2000" dirty="0" smtClean="0"/>
              <a:t>объект, слежение за реактивными данными, когда отслеживаемый реактивный параметр изменился, то выполняются необходимые действия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Хуки жизненного цикла </a:t>
            </a:r>
            <a:r>
              <a:rPr lang="en-US" sz="2000" dirty="0" smtClean="0"/>
              <a:t>created mounted updated destroyed </a:t>
            </a:r>
            <a:r>
              <a:rPr lang="ru-RU" sz="2000" dirty="0" smtClean="0"/>
              <a:t>и другие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$</a:t>
            </a:r>
            <a:r>
              <a:rPr lang="en-US" sz="2000" dirty="0" err="1" smtClean="0"/>
              <a:t>attrs</a:t>
            </a:r>
            <a:r>
              <a:rPr lang="en-US" sz="2000" dirty="0" smtClean="0"/>
              <a:t>, $listeners </a:t>
            </a:r>
            <a:r>
              <a:rPr lang="ru-RU" sz="2000" dirty="0" smtClean="0"/>
              <a:t>и многое другое;)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rgey\Desktop\1184px-Vue.js_Logo_2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2776"/>
            <a:ext cx="5710670" cy="494860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07904" y="188640"/>
            <a:ext cx="1728192" cy="81947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Vue.js</a:t>
            </a:r>
            <a:endParaRPr lang="ru-RU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923112" cy="62981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компонент изнутри</a:t>
            </a:r>
            <a:endParaRPr lang="ru-RU" dirty="0"/>
          </a:p>
        </p:txBody>
      </p:sp>
      <p:pic>
        <p:nvPicPr>
          <p:cNvPr id="4" name="Picture 4" descr="C:\Users\Sergey\Desktop\Снимок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719026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066800"/>
          </a:xfrm>
        </p:spPr>
        <p:txBody>
          <a:bodyPr/>
          <a:lstStyle/>
          <a:p>
            <a:r>
              <a:rPr lang="ru-RU" dirty="0" smtClean="0"/>
              <a:t>Миксины</a:t>
            </a:r>
            <a:endParaRPr lang="ru-RU" dirty="0"/>
          </a:p>
        </p:txBody>
      </p:sp>
      <p:pic>
        <p:nvPicPr>
          <p:cNvPr id="5" name="Picture 2" descr="C:\Users\Sergey\Desktop\vue front meetup\mixin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270438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Отрисовка списков, директива </a:t>
            </a:r>
            <a:r>
              <a:rPr lang="en-US" dirty="0" smtClean="0"/>
              <a:t>v-for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ru-RU" dirty="0" smtClean="0"/>
              <a:t>Декларативный стиль описания желаемого результата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Можно использовать и для объектов</a:t>
            </a:r>
            <a:endParaRPr lang="ru-RU" dirty="0"/>
          </a:p>
        </p:txBody>
      </p:sp>
      <p:pic>
        <p:nvPicPr>
          <p:cNvPr id="29698" name="Picture 2" descr="C:\Users\Sergey\Desktop\vue front meetup\Снимок лист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24944"/>
            <a:ext cx="6336704" cy="801480"/>
          </a:xfrm>
          <a:prstGeom prst="rect">
            <a:avLst/>
          </a:prstGeom>
          <a:noFill/>
        </p:spPr>
      </p:pic>
      <p:pic>
        <p:nvPicPr>
          <p:cNvPr id="29699" name="Picture 3" descr="C:\Users\Sergey\Desktop\vue front meetup\Снимок v-for obj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797152"/>
            <a:ext cx="6739415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ru-RU" dirty="0" smtClean="0"/>
              <a:t>Слоты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2052" name="Picture 4" descr="C:\Users\Sergey\Desktop\vue front meetup\slotCompon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5" y="476672"/>
            <a:ext cx="5796031" cy="4259815"/>
          </a:xfrm>
          <a:prstGeom prst="rect">
            <a:avLst/>
          </a:prstGeom>
          <a:noFill/>
        </p:spPr>
      </p:pic>
      <p:pic>
        <p:nvPicPr>
          <p:cNvPr id="2053" name="Picture 5" descr="C:\Users\Sergey\Desktop\vue front meetup\slotUs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923508"/>
            <a:ext cx="4824536" cy="16696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ru-RU" dirty="0" smtClean="0"/>
              <a:t>Особенности реактивности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12776"/>
            <a:ext cx="8496944" cy="496855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ru-RU" sz="1800" dirty="0" smtClean="0"/>
              <a:t>Когда простой JavaScript-объект передаётся в экземпляр Vue в качестве опции </a:t>
            </a:r>
            <a:r>
              <a:rPr lang="ru-RU" sz="1800" dirty="0" err="1" smtClean="0"/>
              <a:t>data</a:t>
            </a:r>
            <a:r>
              <a:rPr lang="ru-RU" sz="1800" dirty="0" smtClean="0"/>
              <a:t>, Vue обходит все его поля и превращает их в пары </a:t>
            </a:r>
            <a:r>
              <a:rPr lang="ru-RU" sz="1800" u="sng" dirty="0" smtClean="0"/>
              <a:t>геттер/сеттер</a:t>
            </a:r>
            <a:r>
              <a:rPr lang="ru-RU" sz="1800" dirty="0" smtClean="0"/>
              <a:t>, используя </a:t>
            </a:r>
            <a:r>
              <a:rPr lang="ru-RU" sz="1800" u="sng" dirty="0" smtClean="0"/>
              <a:t>Object.defineProperty</a:t>
            </a:r>
            <a:r>
              <a:rPr lang="ru-RU" sz="1800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ru-RU" sz="1800" dirty="0" smtClean="0"/>
              <a:t>В каждый экземпляр компонента добавлен связанный с ним </a:t>
            </a:r>
            <a:r>
              <a:rPr lang="ru-RU" sz="1800" b="1" dirty="0" smtClean="0"/>
              <a:t>экземпляр наблюдателя</a:t>
            </a:r>
            <a:r>
              <a:rPr lang="ru-RU" sz="1800" dirty="0" smtClean="0"/>
              <a:t>, который помечает все поля, затронутые при </a:t>
            </a:r>
            <a:r>
              <a:rPr lang="ru-RU" sz="1800" dirty="0" err="1" smtClean="0"/>
              <a:t>отрисовке</a:t>
            </a:r>
            <a:r>
              <a:rPr lang="ru-RU" sz="1800" dirty="0" smtClean="0"/>
              <a:t> компонента, как зависимости. В дальнейшем, когда вызывается сеттер поля, помеченного как зависимость, этот сеттер уведомляет наблюдателя, который, в свою очередь, инициирует повторную </a:t>
            </a:r>
            <a:r>
              <a:rPr lang="ru-RU" sz="1800" dirty="0" err="1" smtClean="0"/>
              <a:t>отрисовку</a:t>
            </a:r>
            <a:r>
              <a:rPr lang="ru-RU" sz="1800" dirty="0" smtClean="0"/>
              <a:t> компонента.</a:t>
            </a:r>
          </a:p>
          <a:p>
            <a:pPr>
              <a:lnSpc>
                <a:spcPct val="125000"/>
              </a:lnSpc>
            </a:pPr>
            <a:r>
              <a:rPr lang="ru-RU" sz="1800" dirty="0" smtClean="0"/>
              <a:t> </a:t>
            </a:r>
            <a:r>
              <a:rPr lang="en-US" sz="1800" b="1" dirty="0" err="1" smtClean="0"/>
              <a:t>Vue.nextTick</a:t>
            </a:r>
            <a:r>
              <a:rPr lang="en-US" sz="1800" dirty="0" smtClean="0"/>
              <a:t> : </a:t>
            </a:r>
            <a:r>
              <a:rPr lang="ru-RU" sz="1800" dirty="0" smtClean="0"/>
              <a:t>Во Vue обновление DOM выполняется </a:t>
            </a:r>
            <a:r>
              <a:rPr lang="ru-RU" sz="1800" b="1" dirty="0" smtClean="0"/>
              <a:t>асинхронно</a:t>
            </a:r>
            <a:r>
              <a:rPr lang="ru-RU" sz="1800" dirty="0" smtClean="0"/>
              <a:t>. Каждый раз, когда обнаруживается изменение в данных, создаётся очередь, которая используется в качестве буфера для этого и последующих изменений, происходящих в текущей итерации (“</a:t>
            </a:r>
            <a:r>
              <a:rPr lang="ru-RU" sz="1800" dirty="0" err="1" smtClean="0"/>
              <a:t>tick</a:t>
            </a:r>
            <a:r>
              <a:rPr lang="ru-RU" sz="1800" dirty="0" smtClean="0"/>
              <a:t>”) цикла событий. 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ergey\Desktop\vue front meetup\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640960" cy="5400600"/>
          </a:xfrm>
          <a:prstGeom prst="rect">
            <a:avLst/>
          </a:prstGeom>
          <a:noFill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ru-RU" dirty="0" smtClean="0"/>
              <a:t>Реализация реактивности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Особенности реактивности для </a:t>
            </a:r>
            <a:r>
              <a:rPr lang="ru-RU" u="sng" dirty="0" smtClean="0"/>
              <a:t>объектов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988840"/>
            <a:ext cx="8280920" cy="37444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 smtClean="0"/>
              <a:t>Vue не может обнаружить добавление или удаление свойства. Так как Vue добавляет геттер/сеттер на этапе инициализации экземпляра, свойство должно присутствовать в объекте </a:t>
            </a:r>
            <a:r>
              <a:rPr lang="ru-RU" sz="1800" b="1" dirty="0" err="1" smtClean="0"/>
              <a:t>data</a:t>
            </a:r>
            <a:r>
              <a:rPr lang="ru-RU" sz="1800" dirty="0" smtClean="0"/>
              <a:t> для того чтобы Vue преобразовал его и сделал реактивным. Нельзя динамически добавлять новые корневые реактивные свойства в уже существующий экземпляр. Тем не менее, можно добавить реактивное свойство во вложенные объекты, используя метод </a:t>
            </a:r>
            <a:r>
              <a:rPr lang="ru-RU" sz="1800" dirty="0" err="1" smtClean="0"/>
              <a:t>Vue.set</a:t>
            </a:r>
            <a:r>
              <a:rPr lang="ru-RU" sz="1800" dirty="0" smtClean="0"/>
              <a:t>(</a:t>
            </a:r>
            <a:r>
              <a:rPr lang="ru-RU" sz="1800" dirty="0" err="1" smtClean="0"/>
              <a:t>object</a:t>
            </a:r>
            <a:r>
              <a:rPr lang="ru-RU" sz="1800" dirty="0" smtClean="0"/>
              <a:t>, </a:t>
            </a:r>
            <a:r>
              <a:rPr lang="ru-RU" sz="1800" dirty="0" err="1" smtClean="0"/>
              <a:t>propertyName</a:t>
            </a:r>
            <a:r>
              <a:rPr lang="ru-RU" sz="1800" dirty="0" smtClean="0"/>
              <a:t>, </a:t>
            </a:r>
            <a:r>
              <a:rPr lang="ru-RU" sz="1800" dirty="0" err="1" smtClean="0"/>
              <a:t>value</a:t>
            </a:r>
            <a:r>
              <a:rPr lang="ru-RU" sz="1800" dirty="0" smtClean="0"/>
              <a:t>)</a:t>
            </a:r>
          </a:p>
          <a:p>
            <a:pPr>
              <a:lnSpc>
                <a:spcPct val="150000"/>
              </a:lnSpc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Особенности реактивности для массивов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844824"/>
            <a:ext cx="8640960" cy="44644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ru-RU" sz="2000" dirty="0" smtClean="0"/>
              <a:t>Vue не может отследить следующие изменения в массиве:</a:t>
            </a:r>
          </a:p>
          <a:p>
            <a:pPr>
              <a:lnSpc>
                <a:spcPct val="160000"/>
              </a:lnSpc>
              <a:buNone/>
            </a:pPr>
            <a:r>
              <a:rPr lang="en-US" sz="2000" dirty="0" smtClean="0"/>
              <a:t>1) </a:t>
            </a:r>
            <a:r>
              <a:rPr lang="ru-RU" sz="2000" dirty="0" smtClean="0"/>
              <a:t>Явное изменение длины массива: </a:t>
            </a:r>
            <a:r>
              <a:rPr lang="en-US" sz="2000" i="1" dirty="0" smtClean="0"/>
              <a:t>this</a:t>
            </a:r>
            <a:r>
              <a:rPr lang="ru-RU" sz="2000" i="1" dirty="0" smtClean="0"/>
              <a:t>.</a:t>
            </a:r>
            <a:r>
              <a:rPr lang="en-US" sz="2000" i="1" dirty="0" err="1" smtClean="0"/>
              <a:t>todos</a:t>
            </a:r>
            <a:r>
              <a:rPr lang="ru-RU" sz="2000" i="1" dirty="0" smtClean="0"/>
              <a:t>.</a:t>
            </a:r>
            <a:r>
              <a:rPr lang="ru-RU" sz="2000" i="1" dirty="0" err="1" smtClean="0"/>
              <a:t>length</a:t>
            </a:r>
            <a:r>
              <a:rPr lang="ru-RU" sz="2000" i="1" dirty="0" smtClean="0"/>
              <a:t> = </a:t>
            </a:r>
            <a:r>
              <a:rPr lang="ru-RU" sz="2000" i="1" dirty="0" err="1" smtClean="0"/>
              <a:t>newLength</a:t>
            </a:r>
            <a:endParaRPr lang="ru-RU" sz="2000" i="1" dirty="0" smtClean="0"/>
          </a:p>
          <a:p>
            <a:pPr>
              <a:lnSpc>
                <a:spcPct val="160000"/>
              </a:lnSpc>
              <a:buNone/>
            </a:pPr>
            <a:r>
              <a:rPr lang="en-US" sz="2000" dirty="0" smtClean="0"/>
              <a:t>2) </a:t>
            </a:r>
            <a:r>
              <a:rPr lang="ru-RU" sz="2000" dirty="0" smtClean="0"/>
              <a:t>Прямую установку элемента по индексу:</a:t>
            </a:r>
            <a:endParaRPr lang="en-US" sz="2000" dirty="0" smtClean="0"/>
          </a:p>
          <a:p>
            <a:pPr>
              <a:lnSpc>
                <a:spcPct val="160000"/>
              </a:lnSpc>
              <a:buNone/>
            </a:pPr>
            <a:r>
              <a:rPr lang="en-US" sz="2000" dirty="0" smtClean="0"/>
              <a:t>   </a:t>
            </a:r>
            <a:r>
              <a:rPr lang="ru-RU" sz="2000" i="1" dirty="0" smtClean="0"/>
              <a:t> </a:t>
            </a:r>
            <a:r>
              <a:rPr lang="en-US" sz="2000" i="1" dirty="0" smtClean="0"/>
              <a:t>this</a:t>
            </a:r>
            <a:r>
              <a:rPr lang="ru-RU" sz="2000" i="1" dirty="0" smtClean="0"/>
              <a:t>.</a:t>
            </a:r>
            <a:r>
              <a:rPr lang="en-US" sz="2000" i="1" dirty="0" err="1" smtClean="0"/>
              <a:t>todos</a:t>
            </a:r>
            <a:r>
              <a:rPr lang="ru-RU" sz="2000" i="1" dirty="0" smtClean="0"/>
              <a:t>[</a:t>
            </a:r>
            <a:r>
              <a:rPr lang="ru-RU" sz="2000" i="1" dirty="0" err="1" smtClean="0"/>
              <a:t>indexOfItem</a:t>
            </a:r>
            <a:r>
              <a:rPr lang="ru-RU" sz="2000" i="1" dirty="0" smtClean="0"/>
              <a:t>] = </a:t>
            </a:r>
            <a:r>
              <a:rPr lang="ru-RU" sz="2000" i="1" dirty="0" err="1" smtClean="0"/>
              <a:t>newValue</a:t>
            </a:r>
            <a:endParaRPr lang="ru-RU" sz="2000" i="1" dirty="0" smtClean="0"/>
          </a:p>
          <a:p>
            <a:pPr>
              <a:lnSpc>
                <a:spcPct val="160000"/>
              </a:lnSpc>
              <a:buNone/>
            </a:pPr>
            <a:endParaRPr lang="ru-RU" sz="2000" dirty="0" smtClean="0"/>
          </a:p>
          <a:p>
            <a:pPr>
              <a:lnSpc>
                <a:spcPct val="160000"/>
              </a:lnSpc>
              <a:buNone/>
            </a:pPr>
            <a:endParaRPr lang="ru-RU" sz="2000" dirty="0" smtClean="0"/>
          </a:p>
          <a:p>
            <a:pPr>
              <a:lnSpc>
                <a:spcPct val="160000"/>
              </a:lnSpc>
              <a:buNone/>
            </a:pPr>
            <a:endParaRPr lang="en-US" sz="2000" dirty="0" smtClean="0"/>
          </a:p>
          <a:p>
            <a:pPr>
              <a:lnSpc>
                <a:spcPct val="160000"/>
              </a:lnSpc>
            </a:pPr>
            <a:r>
              <a:rPr lang="ru-RU" sz="2000" dirty="0" smtClean="0"/>
              <a:t>Для решения </a:t>
            </a:r>
            <a:r>
              <a:rPr lang="en-US" sz="2000" dirty="0" smtClean="0"/>
              <a:t>1 </a:t>
            </a:r>
            <a:r>
              <a:rPr lang="ru-RU" sz="2000" dirty="0" smtClean="0"/>
              <a:t>проблемы используем </a:t>
            </a:r>
            <a:r>
              <a:rPr lang="ru-RU" sz="2000" i="1" dirty="0" err="1" smtClean="0"/>
              <a:t>splice</a:t>
            </a:r>
            <a:r>
              <a:rPr lang="ru-RU" sz="2000" dirty="0" smtClean="0"/>
              <a:t>, например</a:t>
            </a:r>
            <a:r>
              <a:rPr lang="en-US" sz="2000" dirty="0" smtClean="0"/>
              <a:t>,</a:t>
            </a:r>
            <a:r>
              <a:rPr lang="ru-RU" sz="2000" dirty="0" smtClean="0"/>
              <a:t> </a:t>
            </a:r>
            <a:r>
              <a:rPr lang="en-US" sz="2000" i="1" dirty="0" smtClean="0"/>
              <a:t>this</a:t>
            </a:r>
            <a:r>
              <a:rPr lang="ru-RU" sz="2000" i="1" dirty="0" smtClean="0"/>
              <a:t>.</a:t>
            </a:r>
            <a:r>
              <a:rPr lang="en-US" sz="2000" i="1" dirty="0" err="1" smtClean="0"/>
              <a:t>todos</a:t>
            </a:r>
            <a:r>
              <a:rPr lang="ru-RU" sz="2000" i="1" dirty="0" smtClean="0"/>
              <a:t>.</a:t>
            </a:r>
            <a:r>
              <a:rPr lang="ru-RU" sz="2000" i="1" dirty="0" err="1" smtClean="0"/>
              <a:t>splice</a:t>
            </a:r>
            <a:r>
              <a:rPr lang="ru-RU" sz="2000" i="1" dirty="0" smtClean="0"/>
              <a:t>(</a:t>
            </a:r>
            <a:r>
              <a:rPr lang="ru-RU" sz="2000" i="1" dirty="0" err="1" smtClean="0"/>
              <a:t>newLength</a:t>
            </a:r>
            <a:r>
              <a:rPr lang="ru-RU" sz="2000" i="1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sz="2000" dirty="0" smtClean="0"/>
              <a:t>Для решения </a:t>
            </a:r>
            <a:r>
              <a:rPr lang="en-US" sz="2000" dirty="0" smtClean="0"/>
              <a:t>2</a:t>
            </a:r>
            <a:r>
              <a:rPr lang="ru-RU" sz="2000" dirty="0" smtClean="0"/>
              <a:t> проблемы есть 2 способа: </a:t>
            </a:r>
          </a:p>
          <a:p>
            <a:pPr>
              <a:lnSpc>
                <a:spcPct val="160000"/>
              </a:lnSpc>
              <a:buNone/>
            </a:pPr>
            <a:r>
              <a:rPr lang="en-US" sz="2000" dirty="0" smtClean="0"/>
              <a:t>A )</a:t>
            </a:r>
            <a:r>
              <a:rPr lang="en-US" sz="2000" i="1" dirty="0" err="1" smtClean="0"/>
              <a:t>this.$set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vm.todos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indexOfItem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newValue</a:t>
            </a:r>
            <a:r>
              <a:rPr lang="en-US" sz="2000" i="1" dirty="0" smtClean="0"/>
              <a:t>)</a:t>
            </a:r>
            <a:r>
              <a:rPr lang="ru-RU" sz="2000" i="1" dirty="0" smtClean="0"/>
              <a:t> </a:t>
            </a:r>
            <a:endParaRPr lang="en-US" sz="2000" i="1" dirty="0" smtClean="0"/>
          </a:p>
          <a:p>
            <a:pPr>
              <a:lnSpc>
                <a:spcPct val="160000"/>
              </a:lnSpc>
              <a:buNone/>
            </a:pPr>
            <a:r>
              <a:rPr lang="ru-RU" sz="2000" dirty="0" smtClean="0"/>
              <a:t>Б) </a:t>
            </a:r>
            <a:r>
              <a:rPr lang="en-US" sz="2000" i="1" dirty="0" err="1" smtClean="0"/>
              <a:t>this.todos.splice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indexOfItem</a:t>
            </a:r>
            <a:r>
              <a:rPr lang="en-US" sz="2000" i="1" dirty="0" smtClean="0"/>
              <a:t>, 1, </a:t>
            </a:r>
            <a:r>
              <a:rPr lang="en-US" sz="2000" i="1" dirty="0" err="1" smtClean="0"/>
              <a:t>newValue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lnSpc>
                <a:spcPct val="160000"/>
              </a:lnSpc>
              <a:buNone/>
            </a:pPr>
            <a:endParaRPr lang="ru-RU" sz="2000" dirty="0"/>
          </a:p>
        </p:txBody>
      </p:sp>
      <p:pic>
        <p:nvPicPr>
          <p:cNvPr id="4098" name="Picture 2" descr="C:\Users\Sergey\Desktop\vue front meetup\arrayProble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645024"/>
            <a:ext cx="6715130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en-US" dirty="0" err="1" smtClean="0"/>
              <a:t>VueX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2" descr="C:\Users\Sergey\Desktop\vue front meetup\Снимо8к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59"/>
            <a:ext cx="7560840" cy="5334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ergey\Desktop\vuex2PN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5184576" cy="6130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066800"/>
          </a:xfrm>
        </p:spPr>
        <p:txBody>
          <a:bodyPr/>
          <a:lstStyle/>
          <a:p>
            <a:r>
              <a:rPr lang="ru-RU" dirty="0" smtClean="0"/>
              <a:t>Структура доклада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1. Базовые концепции </a:t>
            </a:r>
            <a:r>
              <a:rPr lang="en-US" sz="2000" dirty="0" err="1" smtClean="0"/>
              <a:t>Vue</a:t>
            </a:r>
            <a:r>
              <a:rPr lang="ru-RU" sz="2000" dirty="0" smtClean="0"/>
              <a:t> – разбираем на примерах в реальном коде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ru-RU" sz="2000" dirty="0" smtClean="0"/>
              <a:t>2. Смотрим вариант написания простейшего реактивного </a:t>
            </a:r>
            <a:r>
              <a:rPr lang="ru-RU" sz="2000" dirty="0" err="1" smtClean="0"/>
              <a:t>фреймворка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ru-RU" sz="2000" dirty="0" smtClean="0"/>
              <a:t>3. Немного поговорим о </a:t>
            </a:r>
            <a:r>
              <a:rPr lang="en-US" sz="2000" dirty="0" smtClean="0"/>
              <a:t>Vue3.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1066800"/>
          </a:xfrm>
        </p:spPr>
        <p:txBody>
          <a:bodyPr/>
          <a:lstStyle/>
          <a:p>
            <a:r>
              <a:rPr lang="en-US" dirty="0" smtClean="0"/>
              <a:t>Vue3</a:t>
            </a:r>
            <a:r>
              <a:rPr lang="ru-RU" dirty="0" smtClean="0"/>
              <a:t> – что нового?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48245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1. Composition </a:t>
            </a:r>
            <a:r>
              <a:rPr lang="en-US" sz="2000" dirty="0" err="1" smtClean="0"/>
              <a:t>Api</a:t>
            </a:r>
            <a:r>
              <a:rPr lang="en-US" sz="2000" dirty="0" smtClean="0"/>
              <a:t> (</a:t>
            </a:r>
            <a:r>
              <a:rPr lang="ru-RU" sz="2000" dirty="0" smtClean="0"/>
              <a:t>но можно использовать и старый подход </a:t>
            </a:r>
            <a:r>
              <a:rPr lang="en-US" sz="2000" dirty="0" smtClean="0"/>
              <a:t>Options </a:t>
            </a:r>
            <a:r>
              <a:rPr lang="en-US" sz="2000" dirty="0" err="1" smtClean="0"/>
              <a:t>Api</a:t>
            </a:r>
            <a:r>
              <a:rPr lang="en-US" sz="20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2. </a:t>
            </a:r>
            <a:r>
              <a:rPr lang="ru-RU" sz="2000" dirty="0" smtClean="0"/>
              <a:t>Быстрый за счёт</a:t>
            </a:r>
            <a:r>
              <a:rPr lang="en-US" sz="2000" dirty="0" smtClean="0"/>
              <a:t> </a:t>
            </a:r>
            <a:r>
              <a:rPr lang="ru-RU" sz="2000" dirty="0" smtClean="0"/>
              <a:t>использования </a:t>
            </a:r>
            <a:r>
              <a:rPr lang="en-US" sz="2000" dirty="0" smtClean="0"/>
              <a:t>Proxy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3. </a:t>
            </a:r>
            <a:r>
              <a:rPr lang="ru-RU" sz="2000" dirty="0" smtClean="0"/>
              <a:t>Переписан на </a:t>
            </a:r>
            <a:r>
              <a:rPr lang="en-US" sz="2000" dirty="0" err="1" smtClean="0"/>
              <a:t>TypeScript</a:t>
            </a:r>
            <a:r>
              <a:rPr lang="ru-RU" sz="2000" dirty="0" smtClean="0"/>
              <a:t>, улучшена поддержка </a:t>
            </a:r>
            <a:r>
              <a:rPr lang="en-US" sz="2000" dirty="0" smtClean="0"/>
              <a:t>Typescript</a:t>
            </a: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4</a:t>
            </a:r>
            <a:r>
              <a:rPr lang="ru-RU" sz="2000" dirty="0" smtClean="0"/>
              <a:t>. В 2 раза меньше весит</a:t>
            </a:r>
            <a:r>
              <a:rPr lang="en-US" sz="2000" dirty="0" smtClean="0"/>
              <a:t> </a:t>
            </a:r>
            <a:r>
              <a:rPr lang="ru-RU" sz="2000" dirty="0" smtClean="0"/>
              <a:t>по сравнению с </a:t>
            </a:r>
            <a:r>
              <a:rPr lang="en-US" sz="2000" dirty="0" err="1" smtClean="0"/>
              <a:t>Vue</a:t>
            </a:r>
            <a:r>
              <a:rPr lang="en-US" sz="2000" dirty="0" smtClean="0"/>
              <a:t> 2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5. </a:t>
            </a:r>
            <a:r>
              <a:rPr lang="ru-RU" sz="2000" dirty="0" err="1" smtClean="0"/>
              <a:t>Нативный</a:t>
            </a:r>
            <a:r>
              <a:rPr lang="ru-RU" sz="2000" dirty="0" smtClean="0"/>
              <a:t> </a:t>
            </a:r>
            <a:r>
              <a:rPr lang="en-US" sz="2000" dirty="0" smtClean="0"/>
              <a:t>Teleport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6. Fragment (</a:t>
            </a:r>
            <a:r>
              <a:rPr lang="ru-RU" sz="2000" dirty="0" smtClean="0"/>
              <a:t>раньше приходилось </a:t>
            </a:r>
            <a:r>
              <a:rPr lang="en-US" sz="2000" dirty="0" smtClean="0"/>
              <a:t>template </a:t>
            </a:r>
            <a:r>
              <a:rPr lang="ru-RU" sz="2000" dirty="0" smtClean="0"/>
              <a:t>оборачивать в корневой тег, обычно</a:t>
            </a:r>
            <a:r>
              <a:rPr lang="en-US" sz="2000" dirty="0" smtClean="0"/>
              <a:t>,</a:t>
            </a:r>
            <a:r>
              <a:rPr lang="ru-RU" sz="2000" dirty="0" smtClean="0"/>
              <a:t> </a:t>
            </a:r>
            <a:r>
              <a:rPr lang="en-US" sz="2000" dirty="0" smtClean="0"/>
              <a:t>div)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7. </a:t>
            </a:r>
            <a:r>
              <a:rPr lang="ru-RU" sz="2000" dirty="0" smtClean="0"/>
              <a:t>Множественный </a:t>
            </a:r>
            <a:r>
              <a:rPr lang="en-US" sz="2000" dirty="0" smtClean="0"/>
              <a:t>v-model</a:t>
            </a:r>
            <a:endParaRPr lang="ru-RU" sz="20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8</a:t>
            </a:r>
            <a:r>
              <a:rPr lang="ru-RU" sz="2000" dirty="0" smtClean="0"/>
              <a:t>. </a:t>
            </a:r>
            <a:r>
              <a:rPr lang="ru-RU" sz="2000" dirty="0" err="1" smtClean="0"/>
              <a:t>Suspense</a:t>
            </a:r>
            <a:r>
              <a:rPr lang="ru-RU" sz="2000" dirty="0" smtClean="0"/>
              <a:t> —позволяет отображать запасной </a:t>
            </a:r>
            <a:r>
              <a:rPr lang="ru-RU" sz="2000" dirty="0" err="1" smtClean="0"/>
              <a:t>контент</a:t>
            </a:r>
            <a:r>
              <a:rPr lang="ru-RU" sz="2000" dirty="0" smtClean="0"/>
              <a:t> во время загрузки компонента, переданного в слот по умолчанию.</a:t>
            </a: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000" dirty="0" smtClean="0"/>
              <a:t>9</a:t>
            </a:r>
            <a:r>
              <a:rPr lang="ru-RU" sz="2000" dirty="0" smtClean="0"/>
              <a:t>. </a:t>
            </a:r>
            <a:r>
              <a:rPr lang="ru-RU" sz="2000" dirty="0" smtClean="0"/>
              <a:t>Переход на функциональный стиль, хуки, похожие на </a:t>
            </a:r>
            <a:r>
              <a:rPr lang="ru-RU" sz="2000" dirty="0" err="1" smtClean="0"/>
              <a:t>реактовские</a:t>
            </a:r>
            <a:endParaRPr lang="ru-RU" sz="2000" dirty="0" smtClean="0"/>
          </a:p>
          <a:p>
            <a:pPr>
              <a:lnSpc>
                <a:spcPct val="13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066800"/>
          </a:xfrm>
        </p:spPr>
        <p:txBody>
          <a:bodyPr/>
          <a:lstStyle/>
          <a:p>
            <a:r>
              <a:rPr lang="ru-RU" dirty="0" smtClean="0"/>
              <a:t>Перевод из статьи </a:t>
            </a:r>
            <a:r>
              <a:rPr lang="en-US" dirty="0" smtClean="0"/>
              <a:t>Evan You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28800"/>
            <a:ext cx="4392488" cy="4325112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ru-RU" sz="2000" dirty="0" smtClean="0"/>
              <a:t>Vue 3 показывает значительные улучшения производительности по сравнению с Vue 2: размер пакета (до 41% меньше при использовании </a:t>
            </a:r>
            <a:r>
              <a:rPr lang="ru-RU" sz="2000" dirty="0" err="1" smtClean="0"/>
              <a:t>tree-shaking</a:t>
            </a:r>
            <a:r>
              <a:rPr lang="ru-RU" sz="2000" dirty="0" smtClean="0"/>
              <a:t>), первичный </a:t>
            </a:r>
            <a:r>
              <a:rPr lang="ru-RU" sz="2000" dirty="0" err="1" smtClean="0"/>
              <a:t>рендеринг</a:t>
            </a:r>
            <a:r>
              <a:rPr lang="ru-RU" sz="2000" dirty="0" smtClean="0"/>
              <a:t> (до 55% быстрее) и обновление отображения (до 133% быстрее), использования памяти (до 54% меньше).</a:t>
            </a:r>
            <a:endParaRPr lang="ru-RU" sz="2000" dirty="0"/>
          </a:p>
        </p:txBody>
      </p:sp>
      <p:pic>
        <p:nvPicPr>
          <p:cNvPr id="3074" name="Picture 2" descr="C:\Users\Sergey\Desktop\jkmhaiz54qpyodcyosuixvoixho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700808"/>
            <a:ext cx="3672408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066800"/>
          </a:xfrm>
        </p:spPr>
        <p:txBody>
          <a:bodyPr/>
          <a:lstStyle/>
          <a:p>
            <a:r>
              <a:rPr lang="ru-RU" dirty="0" smtClean="0"/>
              <a:t>Реактивность на </a:t>
            </a:r>
            <a:r>
              <a:rPr lang="en-US" dirty="0" smtClean="0"/>
              <a:t>Proxy</a:t>
            </a:r>
            <a:endParaRPr lang="ru-RU" dirty="0"/>
          </a:p>
        </p:txBody>
      </p:sp>
      <p:pic>
        <p:nvPicPr>
          <p:cNvPr id="5122" name="Picture 2" descr="C:\Users\Sergey\Desktop\vue front meetup\Снимок vue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671113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ergey\Desktop\proxy5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8061790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ergey\Desktop\vue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26612" cy="4248472"/>
          </a:xfrm>
          <a:prstGeom prst="rect">
            <a:avLst/>
          </a:prstGeom>
          <a:noFill/>
        </p:spPr>
      </p:pic>
      <p:pic>
        <p:nvPicPr>
          <p:cNvPr id="51203" name="Picture 3" descr="C:\Users\Sergey\Desktop\vue3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89040"/>
            <a:ext cx="3067050" cy="2009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ru-RU" dirty="0" smtClean="0"/>
              <a:t>Изменения у </a:t>
            </a:r>
            <a:r>
              <a:rPr lang="en-US" dirty="0" smtClean="0"/>
              <a:t>v-model</a:t>
            </a:r>
            <a:endParaRPr lang="ru-RU" dirty="0"/>
          </a:p>
        </p:txBody>
      </p:sp>
      <p:pic>
        <p:nvPicPr>
          <p:cNvPr id="4098" name="Picture 2" descr="C:\Users\Sergey\Desktop\vue front meetup\Снимок vue2 vue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8435185" cy="33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ru-RU" b="1" dirty="0" smtClean="0"/>
              <a:t>Composition </a:t>
            </a:r>
            <a:r>
              <a:rPr lang="ru-RU" b="1" dirty="0" smtClean="0"/>
              <a:t>API</a:t>
            </a:r>
            <a:r>
              <a:rPr lang="en-US" b="1" dirty="0" smtClean="0"/>
              <a:t> – </a:t>
            </a:r>
            <a:r>
              <a:rPr lang="ru-RU" b="1" dirty="0" smtClean="0"/>
              <a:t>для чего?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748464" cy="525658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ru-RU" sz="1800" dirty="0" smtClean="0"/>
              <a:t>Composition API - новый набор API, направленных на устранение проблем при использовании Vue в крупномасштабных </a:t>
            </a:r>
            <a:r>
              <a:rPr lang="ru-RU" sz="1800" dirty="0" smtClean="0"/>
              <a:t>приложениях. Он </a:t>
            </a:r>
            <a:r>
              <a:rPr lang="ru-RU" sz="1800" dirty="0" smtClean="0"/>
              <a:t>обеспечивает логическую связность и возможность повторного использования, похожую на хуки </a:t>
            </a:r>
            <a:r>
              <a:rPr lang="ru-RU" sz="1800" dirty="0" err="1" smtClean="0"/>
              <a:t>React</a:t>
            </a:r>
            <a:r>
              <a:rPr lang="ru-RU" sz="1800" dirty="0" smtClean="0"/>
              <a:t>, что позволяет более гибко организовывать код</a:t>
            </a:r>
          </a:p>
          <a:p>
            <a:pPr>
              <a:lnSpc>
                <a:spcPct val="130000"/>
              </a:lnSpc>
            </a:pPr>
            <a:r>
              <a:rPr lang="ru-RU" sz="1800" dirty="0" smtClean="0"/>
              <a:t>Организация </a:t>
            </a:r>
            <a:r>
              <a:rPr lang="ru-RU" sz="1800" dirty="0" smtClean="0"/>
              <a:t>логики в опциях компонента </a:t>
            </a:r>
            <a:r>
              <a:rPr lang="ru-RU" sz="1800" dirty="0" smtClean="0"/>
              <a:t>(</a:t>
            </a:r>
            <a:r>
              <a:rPr lang="ru-RU" sz="1800" dirty="0" err="1" smtClean="0"/>
              <a:t>data</a:t>
            </a:r>
            <a:r>
              <a:rPr lang="ru-RU" sz="1800" dirty="0" smtClean="0"/>
              <a:t>, </a:t>
            </a:r>
            <a:r>
              <a:rPr lang="ru-RU" sz="1800" dirty="0" err="1" smtClean="0"/>
              <a:t>computed</a:t>
            </a:r>
            <a:r>
              <a:rPr lang="ru-RU" sz="1800" dirty="0" smtClean="0"/>
              <a:t>, </a:t>
            </a:r>
            <a:r>
              <a:rPr lang="ru-RU" sz="1800" dirty="0" err="1" smtClean="0"/>
              <a:t>methods</a:t>
            </a:r>
            <a:r>
              <a:rPr lang="ru-RU" sz="1800" dirty="0" smtClean="0"/>
              <a:t>, </a:t>
            </a:r>
            <a:r>
              <a:rPr lang="ru-RU" sz="1800" dirty="0" err="1" smtClean="0"/>
              <a:t>watch</a:t>
            </a:r>
            <a:r>
              <a:rPr lang="ru-RU" sz="1800" dirty="0" smtClean="0"/>
              <a:t>) отлично работает в большинстве случаев. Однако, чем </a:t>
            </a:r>
            <a:r>
              <a:rPr lang="ru-RU" sz="1800" dirty="0" smtClean="0"/>
              <a:t>больше становятся </a:t>
            </a:r>
            <a:r>
              <a:rPr lang="ru-RU" sz="1800" dirty="0" smtClean="0"/>
              <a:t>компоненты, тем больше разрастётся список </a:t>
            </a:r>
            <a:r>
              <a:rPr lang="ru-RU" sz="1800" b="1" dirty="0" smtClean="0"/>
              <a:t>логических блоков</a:t>
            </a:r>
            <a:r>
              <a:rPr lang="ru-RU" sz="1800" dirty="0" smtClean="0"/>
              <a:t>..</a:t>
            </a:r>
            <a:endParaRPr lang="en-US" sz="1800" dirty="0" smtClean="0"/>
          </a:p>
          <a:p>
            <a:pPr>
              <a:lnSpc>
                <a:spcPct val="130000"/>
              </a:lnSpc>
            </a:pPr>
            <a:r>
              <a:rPr lang="ru-RU" sz="1800" dirty="0" smtClean="0"/>
              <a:t> При работе над одной логической задачей приходится постоянно </a:t>
            </a:r>
            <a:r>
              <a:rPr lang="ru-RU" sz="1800" u="sng" dirty="0" smtClean="0"/>
              <a:t>«прыгать» между блоками </a:t>
            </a:r>
            <a:r>
              <a:rPr lang="ru-RU" sz="1800" dirty="0" smtClean="0"/>
              <a:t>в поисках соответствующего кода. Было бы удобнее, если соответствующий логическому блоку код можно разместить рядом. </a:t>
            </a:r>
            <a:endParaRPr lang="en-US" sz="1800" dirty="0" smtClean="0"/>
          </a:p>
          <a:p>
            <a:pPr>
              <a:lnSpc>
                <a:spcPct val="130000"/>
              </a:lnSpc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en-US" dirty="0" smtClean="0"/>
              <a:t>setup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776"/>
            <a:ext cx="3635896" cy="48965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US" sz="2600" b="1" dirty="0" smtClean="0"/>
              <a:t>s</a:t>
            </a:r>
            <a:r>
              <a:rPr lang="ru-RU" sz="2600" b="1" dirty="0" err="1" smtClean="0"/>
              <a:t>etup</a:t>
            </a:r>
            <a:r>
              <a:rPr lang="en-US" sz="2600" b="1" dirty="0" smtClean="0"/>
              <a:t> </a:t>
            </a:r>
            <a:r>
              <a:rPr lang="en-US" sz="2600" dirty="0" smtClean="0"/>
              <a:t>-</a:t>
            </a:r>
            <a:r>
              <a:rPr lang="ru-RU" sz="2600" dirty="0" smtClean="0"/>
              <a:t>  новый метод, его можно рассматривать как точку входа в компонент, который вызывается перед обработчиком </a:t>
            </a:r>
            <a:r>
              <a:rPr lang="ru-RU" sz="2600" dirty="0" err="1" smtClean="0"/>
              <a:t>beforeCreated</a:t>
            </a:r>
            <a:r>
              <a:rPr lang="ru-RU" sz="2600" dirty="0" smtClean="0"/>
              <a:t> и получает </a:t>
            </a:r>
            <a:r>
              <a:rPr lang="ru-RU" sz="2600" b="1" dirty="0" err="1" smtClean="0"/>
              <a:t>props</a:t>
            </a:r>
            <a:r>
              <a:rPr lang="ru-RU" sz="2600" dirty="0" smtClean="0"/>
              <a:t> в качестве аргумента. Возвращаемое значение — это объект, содержащий всю доступную информацию для использования в шаблоне.</a:t>
            </a:r>
          </a:p>
          <a:p>
            <a:endParaRPr lang="ru-RU" dirty="0"/>
          </a:p>
        </p:txBody>
      </p:sp>
      <p:pic>
        <p:nvPicPr>
          <p:cNvPr id="5122" name="Picture 2" descr="C:\Users\Sergey\Desktop\сетап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412776"/>
            <a:ext cx="5000940" cy="4032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dirty="0" smtClean="0"/>
              <a:t>ef, reactive, </a:t>
            </a:r>
            <a:r>
              <a:rPr lang="en-US" dirty="0" err="1" smtClean="0"/>
              <a:t>readonly</a:t>
            </a:r>
            <a:r>
              <a:rPr lang="en-US" dirty="0" smtClean="0"/>
              <a:t>, </a:t>
            </a:r>
            <a:r>
              <a:rPr lang="en-US" dirty="0" err="1" smtClean="0"/>
              <a:t>markRaw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1416"/>
            <a:ext cx="8496944" cy="525658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ru-RU" sz="3200" b="1" dirty="0" smtClean="0"/>
              <a:t>ref</a:t>
            </a:r>
            <a:r>
              <a:rPr lang="ru-RU" sz="3200" dirty="0" smtClean="0"/>
              <a:t> создаёт </a:t>
            </a:r>
            <a:r>
              <a:rPr lang="ru-RU" sz="3200" b="1" dirty="0" smtClean="0"/>
              <a:t>реактивную ссылку</a:t>
            </a:r>
            <a:r>
              <a:rPr lang="ru-RU" sz="3200" dirty="0" smtClean="0"/>
              <a:t> </a:t>
            </a:r>
            <a:r>
              <a:rPr lang="ru-RU" sz="3200" dirty="0" smtClean="0"/>
              <a:t>к значению.</a:t>
            </a:r>
            <a:r>
              <a:rPr lang="en-US" sz="3200" dirty="0" smtClean="0"/>
              <a:t> </a:t>
            </a:r>
            <a:r>
              <a:rPr lang="ru-RU" sz="3200" dirty="0" smtClean="0"/>
              <a:t>Функция </a:t>
            </a:r>
            <a:r>
              <a:rPr lang="en-US" sz="3200" dirty="0" smtClean="0"/>
              <a:t>ref </a:t>
            </a:r>
            <a:r>
              <a:rPr lang="ru-RU" sz="3200" dirty="0" smtClean="0"/>
              <a:t>принимает </a:t>
            </a:r>
            <a:r>
              <a:rPr lang="ru-RU" sz="3200" dirty="0" smtClean="0"/>
              <a:t>примитивное значение или простой объект и возвращает реактивный и изменяемый объект ref. Объект ref имеет только одно свойство </a:t>
            </a:r>
            <a:r>
              <a:rPr lang="ru-RU" sz="3200" dirty="0" err="1" smtClean="0"/>
              <a:t>value</a:t>
            </a:r>
            <a:r>
              <a:rPr lang="ru-RU" sz="3200" dirty="0" smtClean="0"/>
              <a:t>, указывающее на примитивное значение или простой объект.</a:t>
            </a:r>
          </a:p>
          <a:p>
            <a:pPr>
              <a:lnSpc>
                <a:spcPct val="140000"/>
              </a:lnSpc>
            </a:pPr>
            <a:r>
              <a:rPr lang="ru-RU" sz="3200" b="1" dirty="0" err="1" smtClean="0"/>
              <a:t>reactive</a:t>
            </a:r>
            <a:r>
              <a:rPr lang="ru-RU" sz="3200" dirty="0" smtClean="0"/>
              <a:t> принимает объект и возвращает реактивную копию объекта. Преобразование является глубоким и затрагивает все вложенные свойства.</a:t>
            </a:r>
          </a:p>
          <a:p>
            <a:pPr>
              <a:lnSpc>
                <a:spcPct val="140000"/>
              </a:lnSpc>
            </a:pPr>
            <a:r>
              <a:rPr lang="en-US" sz="3200" b="1" dirty="0" smtClean="0"/>
              <a:t>r</a:t>
            </a:r>
            <a:r>
              <a:rPr lang="ru-RU" sz="3200" b="1" dirty="0" err="1" smtClean="0"/>
              <a:t>eadonly</a:t>
            </a:r>
            <a:r>
              <a:rPr lang="en-US" sz="3200" dirty="0" smtClean="0"/>
              <a:t> </a:t>
            </a:r>
            <a:r>
              <a:rPr lang="ru-RU" sz="3200" dirty="0" smtClean="0"/>
              <a:t>принимает </a:t>
            </a:r>
            <a:r>
              <a:rPr lang="ru-RU" sz="3200" dirty="0" smtClean="0"/>
              <a:t>ссылку или объект (простой или реактивный) и возвращает исходному объекту только для чтения. Преобразование является глубоким и затрагивает все вложенные свойства.</a:t>
            </a:r>
          </a:p>
          <a:p>
            <a:pPr>
              <a:lnSpc>
                <a:spcPct val="140000"/>
              </a:lnSpc>
            </a:pPr>
            <a:r>
              <a:rPr lang="ru-RU" sz="3200" b="1" dirty="0" err="1" smtClean="0"/>
              <a:t>markRaw</a:t>
            </a:r>
            <a:r>
              <a:rPr lang="ru-RU" sz="3200" dirty="0" smtClean="0"/>
              <a:t> возвращает сам объект и предотвращает его преобразование в </a:t>
            </a:r>
            <a:r>
              <a:rPr lang="ru-RU" sz="3200" dirty="0" err="1" smtClean="0"/>
              <a:t>прокси-объект</a:t>
            </a:r>
            <a:r>
              <a:rPr lang="ru-RU" sz="3200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ergey\Desktop\gggg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-1"/>
            <a:ext cx="3096344" cy="68789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 noGrp="1"/>
          </p:cNvSpPr>
          <p:nvPr>
            <p:ph idx="1"/>
          </p:nvPr>
        </p:nvSpPr>
        <p:spPr>
          <a:xfrm>
            <a:off x="467544" y="1556792"/>
            <a:ext cx="8280920" cy="4464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sz="2000" dirty="0" smtClean="0"/>
              <a:t> Легко начать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sz="2000" dirty="0" smtClean="0"/>
              <a:t> Хорошая документация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sz="2000" dirty="0" smtClean="0"/>
              <a:t> Изоляция стилей для однофайловых компонентов из коробки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sz="2000" dirty="0" smtClean="0"/>
              <a:t>Реактивный из коробки</a:t>
            </a:r>
            <a:r>
              <a:rPr lang="en-US" sz="2000" dirty="0" smtClean="0"/>
              <a:t> (</a:t>
            </a:r>
            <a:r>
              <a:rPr lang="ru-RU" sz="2000" dirty="0" smtClean="0"/>
              <a:t>изменение данных автоматически вызывает </a:t>
            </a:r>
            <a:r>
              <a:rPr lang="ru-RU" sz="2000" dirty="0" err="1" smtClean="0"/>
              <a:t>ререндер</a:t>
            </a:r>
            <a:r>
              <a:rPr lang="ru-RU" sz="2000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sz="2000" dirty="0" smtClean="0"/>
              <a:t>Наследует лучшие практики из </a:t>
            </a:r>
            <a:r>
              <a:rPr lang="en-US" sz="2000" dirty="0" smtClean="0"/>
              <a:t>react</a:t>
            </a:r>
            <a:r>
              <a:rPr lang="ru-RU" sz="2000" dirty="0" smtClean="0"/>
              <a:t> и </a:t>
            </a:r>
            <a:r>
              <a:rPr lang="en-US" sz="2000" dirty="0" smtClean="0"/>
              <a:t>angular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 smtClean="0"/>
              <a:t> </a:t>
            </a:r>
            <a:r>
              <a:rPr lang="ru-RU" sz="2000" dirty="0" smtClean="0"/>
              <a:t>Легко настроить проект при помощи </a:t>
            </a:r>
            <a:r>
              <a:rPr lang="en-US" sz="2000" dirty="0" err="1" smtClean="0"/>
              <a:t>vue</a:t>
            </a:r>
            <a:r>
              <a:rPr lang="en-US" sz="2000" dirty="0" smtClean="0"/>
              <a:t> CLI (</a:t>
            </a:r>
            <a:r>
              <a:rPr lang="en-US" sz="2000" dirty="0" err="1" smtClean="0"/>
              <a:t>vue</a:t>
            </a:r>
            <a:r>
              <a:rPr lang="en-US" sz="2000" dirty="0" smtClean="0"/>
              <a:t> create meetup_project)</a:t>
            </a:r>
            <a:r>
              <a:rPr lang="ru-RU" sz="2000" dirty="0" smtClean="0"/>
              <a:t>, есть возможность это сделать через </a:t>
            </a:r>
            <a:r>
              <a:rPr lang="en-US" sz="2000" dirty="0" smtClean="0"/>
              <a:t>UI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987824" y="764704"/>
            <a:ext cx="3454152" cy="578495"/>
          </a:xfrm>
          <a:prstGeom prst="rect">
            <a:avLst/>
          </a:prstGeom>
        </p:spPr>
        <p:txBody>
          <a:bodyPr vert="horz" anchor="b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>
                <a:latin typeface="+mj-lt"/>
                <a:ea typeface="+mj-ea"/>
                <a:cs typeface="+mj-cs"/>
              </a:rPr>
              <a:t>Д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остоинств</a:t>
            </a:r>
            <a:r>
              <a:rPr lang="ru-RU" sz="4400" dirty="0" smtClean="0">
                <a:latin typeface="+mj-lt"/>
                <a:ea typeface="+mj-ea"/>
                <a:cs typeface="+mj-cs"/>
              </a:rPr>
              <a:t>а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Хуки компонента, </a:t>
            </a:r>
            <a:r>
              <a:rPr lang="en-US" dirty="0" smtClean="0"/>
              <a:t>computed, watch</a:t>
            </a:r>
            <a:endParaRPr lang="ru-RU" dirty="0"/>
          </a:p>
        </p:txBody>
      </p:sp>
      <p:pic>
        <p:nvPicPr>
          <p:cNvPr id="5" name="Picture 2" descr="C:\Users\Sergey\Desktop\vue3(2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5833206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en-US" dirty="0" smtClean="0"/>
              <a:t>teleport</a:t>
            </a:r>
            <a:endParaRPr lang="ru-RU" dirty="0"/>
          </a:p>
        </p:txBody>
      </p:sp>
      <p:pic>
        <p:nvPicPr>
          <p:cNvPr id="53250" name="Picture 2" descr="C:\Users\Sergey\Desktop\teleport ht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8618" y="404664"/>
            <a:ext cx="3885382" cy="1946942"/>
          </a:xfrm>
          <a:prstGeom prst="rect">
            <a:avLst/>
          </a:prstGeom>
          <a:noFill/>
        </p:spPr>
      </p:pic>
      <p:pic>
        <p:nvPicPr>
          <p:cNvPr id="53251" name="Picture 3" descr="C:\Users\Sergey\Desktop\teleport html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276872"/>
            <a:ext cx="6084169" cy="4437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ru-RU" dirty="0" smtClean="0"/>
              <a:t>Хуки</a:t>
            </a:r>
            <a:endParaRPr lang="ru-RU" dirty="0"/>
          </a:p>
        </p:txBody>
      </p:sp>
      <p:pic>
        <p:nvPicPr>
          <p:cNvPr id="6" name="Picture 2" descr="C:\Users\Sergey\Desktop\99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5479045" cy="216024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67544" y="4077072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Внутри </a:t>
            </a:r>
            <a:r>
              <a:rPr lang="en-US" dirty="0" smtClean="0"/>
              <a:t>setup </a:t>
            </a:r>
            <a:r>
              <a:rPr lang="ru-RU" dirty="0" smtClean="0"/>
              <a:t>используем:</a:t>
            </a:r>
          </a:p>
          <a:p>
            <a:r>
              <a:rPr lang="en-US" dirty="0" smtClean="0"/>
              <a:t>const {counter, </a:t>
            </a:r>
            <a:r>
              <a:rPr lang="en-US" dirty="0" err="1" smtClean="0"/>
              <a:t>counterUp</a:t>
            </a:r>
            <a:r>
              <a:rPr lang="en-US" dirty="0" smtClean="0"/>
              <a:t>, counterX2} = </a:t>
            </a:r>
            <a:r>
              <a:rPr lang="en-US" dirty="0" err="1" smtClean="0"/>
              <a:t>useCounter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return {</a:t>
            </a:r>
          </a:p>
          <a:p>
            <a:r>
              <a:rPr lang="en-US" dirty="0" smtClean="0"/>
              <a:t>      </a:t>
            </a:r>
            <a:r>
              <a:rPr lang="en-US" dirty="0" smtClean="0"/>
              <a:t>counter</a:t>
            </a:r>
            <a:r>
              <a:rPr lang="en-US" dirty="0" smtClean="0"/>
              <a:t>, </a:t>
            </a:r>
            <a:r>
              <a:rPr lang="en-US" dirty="0" err="1" smtClean="0"/>
              <a:t>counterUp</a:t>
            </a:r>
            <a:r>
              <a:rPr lang="en-US" dirty="0" smtClean="0"/>
              <a:t>, </a:t>
            </a:r>
            <a:r>
              <a:rPr lang="en-US" dirty="0" smtClean="0"/>
              <a:t>counterX2</a:t>
            </a:r>
            <a:endParaRPr lang="en-US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}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3808" y="692696"/>
            <a:ext cx="3178696" cy="10668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Недостатки</a:t>
            </a:r>
            <a:endParaRPr lang="ru-RU" dirty="0"/>
          </a:p>
        </p:txBody>
      </p:sp>
      <p:sp>
        <p:nvSpPr>
          <p:cNvPr id="4" name="Подзаголовок 2"/>
          <p:cNvSpPr txBox="1">
            <a:spLocks noGrp="1"/>
          </p:cNvSpPr>
          <p:nvPr>
            <p:ph idx="1"/>
          </p:nvPr>
        </p:nvSpPr>
        <p:spPr>
          <a:xfrm>
            <a:off x="467544" y="1772816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Проблемы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 пониманием реактивности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инструментов отладки реактивности практически не существует)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</a:pPr>
            <a:r>
              <a:rPr lang="ru-RU" sz="2000" noProof="0" dirty="0" smtClean="0"/>
              <a:t>Слишком много способов сделать задачу (беда, если в команде много </a:t>
            </a:r>
            <a:r>
              <a:rPr lang="ru-RU" sz="2000" noProof="0" dirty="0" err="1" smtClean="0"/>
              <a:t>джунов</a:t>
            </a:r>
            <a:r>
              <a:rPr lang="ru-RU" sz="2000" noProof="0" dirty="0" smtClean="0"/>
              <a:t>)</a:t>
            </a:r>
            <a:endParaRPr lang="en-US" sz="2000" noProof="0" dirty="0" smtClean="0"/>
          </a:p>
          <a:p>
            <a:pPr lvl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</a:pPr>
            <a:r>
              <a:rPr lang="ru-RU" sz="2000" dirty="0" smtClean="0"/>
              <a:t> </a:t>
            </a:r>
            <a:r>
              <a:rPr lang="ru-RU" sz="2000" noProof="0" dirty="0" smtClean="0"/>
              <a:t>Замкнутая система (</a:t>
            </a:r>
            <a:r>
              <a:rPr lang="en-US" sz="2000" noProof="0" dirty="0" err="1" smtClean="0"/>
              <a:t>Vue</a:t>
            </a:r>
            <a:r>
              <a:rPr lang="en-US" sz="2000" noProof="0" dirty="0" smtClean="0"/>
              <a:t> + </a:t>
            </a:r>
            <a:r>
              <a:rPr lang="en-US" sz="2000" noProof="0" dirty="0" err="1" smtClean="0"/>
              <a:t>Vuex</a:t>
            </a:r>
            <a:r>
              <a:rPr lang="en-US" sz="2000" noProof="0" dirty="0" smtClean="0"/>
              <a:t> + </a:t>
            </a:r>
            <a:r>
              <a:rPr lang="en-US" sz="2000" noProof="0" dirty="0" err="1" smtClean="0"/>
              <a:t>Vue</a:t>
            </a:r>
            <a:r>
              <a:rPr lang="en-US" sz="2000" noProof="0" dirty="0" smtClean="0"/>
              <a:t> Router)</a:t>
            </a:r>
            <a:r>
              <a:rPr lang="ru-RU" sz="2000" noProof="0" dirty="0" smtClean="0"/>
              <a:t> 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</a:pPr>
            <a:r>
              <a:rPr lang="ru-RU" sz="2000" dirty="0" smtClean="0"/>
              <a:t>Иногда сложно понять где именно в шаблоне во время </a:t>
            </a:r>
            <a:r>
              <a:rPr lang="ru-RU" sz="2000" dirty="0" err="1" smtClean="0"/>
              <a:t>рендеринга</a:t>
            </a:r>
            <a:r>
              <a:rPr lang="ru-RU" sz="2000" dirty="0" smtClean="0"/>
              <a:t> произошла ошибка (Vue компилирует шаблоны в render-функции виртуального DOM при помощи </a:t>
            </a:r>
            <a:r>
              <a:rPr lang="en-US" sz="2000" dirty="0" err="1" smtClean="0"/>
              <a:t>vue</a:t>
            </a:r>
            <a:r>
              <a:rPr lang="en-US" sz="2000" dirty="0" smtClean="0"/>
              <a:t> template compiler</a:t>
            </a:r>
            <a:r>
              <a:rPr lang="ru-RU" sz="2000" dirty="0" smtClean="0"/>
              <a:t>). В 3 версии </a:t>
            </a:r>
            <a:r>
              <a:rPr lang="en-US" sz="2000" dirty="0" err="1" smtClean="0"/>
              <a:t>vue</a:t>
            </a:r>
            <a:r>
              <a:rPr lang="en-US" sz="2000" dirty="0" smtClean="0"/>
              <a:t> template compiler </a:t>
            </a:r>
            <a:r>
              <a:rPr lang="ru-RU" sz="2000" dirty="0" smtClean="0"/>
              <a:t>будет генерировать </a:t>
            </a:r>
            <a:r>
              <a:rPr lang="en-US" sz="2000" dirty="0" smtClean="0"/>
              <a:t>source map</a:t>
            </a:r>
            <a:r>
              <a:rPr lang="ru-RU" sz="2000" dirty="0" smtClean="0"/>
              <a:t> для блоков </a:t>
            </a:r>
            <a:r>
              <a:rPr lang="en-US" sz="2000" dirty="0" smtClean="0"/>
              <a:t>&lt;template&gt;)</a:t>
            </a:r>
          </a:p>
          <a:p>
            <a:pPr lvl="0">
              <a:spcBef>
                <a:spcPct val="20000"/>
              </a:spcBef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2098576" cy="917848"/>
          </a:xfrm>
        </p:spPr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CLI</a:t>
            </a:r>
            <a:endParaRPr lang="ru-RU" dirty="0"/>
          </a:p>
        </p:txBody>
      </p:sp>
      <p:pic>
        <p:nvPicPr>
          <p:cNvPr id="2050" name="Picture 2" descr="C:\Users\Sergey\Desktop\Снимо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764704"/>
            <a:ext cx="2939621" cy="1152128"/>
          </a:xfrm>
          <a:prstGeom prst="rect">
            <a:avLst/>
          </a:prstGeom>
          <a:noFill/>
        </p:spPr>
      </p:pic>
      <p:pic>
        <p:nvPicPr>
          <p:cNvPr id="2051" name="Picture 3" descr="C:\Users\Sergey\Desktop\Снимок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09120"/>
            <a:ext cx="8284857" cy="1944216"/>
          </a:xfrm>
          <a:prstGeom prst="rect">
            <a:avLst/>
          </a:prstGeom>
          <a:noFill/>
        </p:spPr>
      </p:pic>
      <p:pic>
        <p:nvPicPr>
          <p:cNvPr id="1026" name="Picture 2" descr="C:\Users\Sergey\Desktop\vue front meetup\Снимок vue-cl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204864"/>
            <a:ext cx="6642671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rgey\Desktop\vue front meetup\vue u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4824536"/>
          </a:xfrm>
          <a:prstGeom prst="rect">
            <a:avLst/>
          </a:prstGeom>
          <a:noFill/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843808" y="620688"/>
            <a:ext cx="2808312" cy="917848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Vue</a:t>
            </a:r>
            <a:r>
              <a:rPr lang="en-US" dirty="0" smtClean="0"/>
              <a:t> CLI UI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064896" cy="864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простейшего компонента</a:t>
            </a:r>
            <a:endParaRPr lang="ru-RU" dirty="0"/>
          </a:p>
        </p:txBody>
      </p:sp>
      <p:pic>
        <p:nvPicPr>
          <p:cNvPr id="1026" name="Picture 2" descr="C:\Users\Sergey\Desktop\vue front meetup\Снимок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628800"/>
            <a:ext cx="4310571" cy="2160240"/>
          </a:xfrm>
          <a:prstGeom prst="rect">
            <a:avLst/>
          </a:prstGeom>
          <a:noFill/>
        </p:spPr>
      </p:pic>
      <p:pic>
        <p:nvPicPr>
          <p:cNvPr id="1027" name="Picture 3" descr="C:\Users\Sergey\Desktop\vue front meetup\Снимок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653136"/>
            <a:ext cx="4400273" cy="2016224"/>
          </a:xfrm>
          <a:prstGeom prst="rect">
            <a:avLst/>
          </a:prstGeom>
          <a:noFill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83568" y="4005064"/>
            <a:ext cx="6480720" cy="432048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Использование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компонента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Сходство с </a:t>
            </a:r>
            <a:r>
              <a:rPr lang="en-US" dirty="0" smtClean="0"/>
              <a:t>Web Components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33170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ru-RU" sz="2000" dirty="0" smtClean="0"/>
              <a:t>Компоненты Vue довольно похожи на пользовательские элементы, являющиеся частью спецификации </a:t>
            </a:r>
            <a:r>
              <a:rPr lang="ru-RU" sz="2000" u="sng" dirty="0" smtClean="0"/>
              <a:t>W3C </a:t>
            </a:r>
            <a:r>
              <a:rPr lang="ru-RU" sz="2000" u="sng" dirty="0" err="1" smtClean="0"/>
              <a:t>Web</a:t>
            </a:r>
            <a:r>
              <a:rPr lang="ru-RU" sz="2000" u="sng" dirty="0" smtClean="0"/>
              <a:t> </a:t>
            </a:r>
            <a:r>
              <a:rPr lang="ru-RU" sz="2000" u="sng" dirty="0" err="1" smtClean="0"/>
              <a:t>Components</a:t>
            </a:r>
            <a:r>
              <a:rPr lang="ru-RU" sz="2000" dirty="0" smtClean="0"/>
              <a:t>.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ru-RU" sz="2000" dirty="0" smtClean="0"/>
              <a:t>Дело в том, что синтаксис компонентов Vue и правда намеренно следует этой спецификации. В частности, компоненты Vue реализуют </a:t>
            </a:r>
            <a:r>
              <a:rPr lang="ru-RU" sz="2000" u="sng" dirty="0" smtClean="0"/>
              <a:t>API слотов</a:t>
            </a:r>
            <a:r>
              <a:rPr lang="ru-RU" sz="2000" dirty="0" smtClean="0"/>
              <a:t> и специальный атрибут </a:t>
            </a:r>
            <a:r>
              <a:rPr lang="ru-RU" sz="2000" u="sng" dirty="0" err="1" smtClean="0"/>
              <a:t>is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2827</TotalTime>
  <Words>656</Words>
  <Application>Microsoft Office PowerPoint</Application>
  <PresentationFormat>Экран (4:3)</PresentationFormat>
  <Paragraphs>111</Paragraphs>
  <Slides>42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Городская</vt:lpstr>
      <vt:lpstr>Слайд 1</vt:lpstr>
      <vt:lpstr>Vue.js</vt:lpstr>
      <vt:lpstr>Структура доклада</vt:lpstr>
      <vt:lpstr>Слайд 4</vt:lpstr>
      <vt:lpstr>Недостатки</vt:lpstr>
      <vt:lpstr>Vue CLI</vt:lpstr>
      <vt:lpstr>Vue CLI UI</vt:lpstr>
      <vt:lpstr>Создание простейшего компонента</vt:lpstr>
      <vt:lpstr>Сходство с Web Components</vt:lpstr>
      <vt:lpstr>data – реактивный state компонента </vt:lpstr>
      <vt:lpstr>v-model – двунаправленное связывание данных</vt:lpstr>
      <vt:lpstr>Интерполяция</vt:lpstr>
      <vt:lpstr>Директивы (v-)</vt:lpstr>
      <vt:lpstr>Модификаторы</vt:lpstr>
      <vt:lpstr>Модификаторы для v-model</vt:lpstr>
      <vt:lpstr>v-model на компоненте</vt:lpstr>
      <vt:lpstr>Однофайловые компоненты </vt:lpstr>
      <vt:lpstr>Props для компонентов</vt:lpstr>
      <vt:lpstr>Из чего состоит Vue компонент</vt:lpstr>
      <vt:lpstr>Vue компонент изнутри</vt:lpstr>
      <vt:lpstr>Миксины</vt:lpstr>
      <vt:lpstr>Отрисовка списков, директива v-for</vt:lpstr>
      <vt:lpstr>Слоты </vt:lpstr>
      <vt:lpstr>Особенности реактивности</vt:lpstr>
      <vt:lpstr>Реализация реактивности</vt:lpstr>
      <vt:lpstr>Особенности реактивности для объектов</vt:lpstr>
      <vt:lpstr>Особенности реактивности для массивов</vt:lpstr>
      <vt:lpstr>VueX </vt:lpstr>
      <vt:lpstr>Слайд 29</vt:lpstr>
      <vt:lpstr>Vue3 – что нового?</vt:lpstr>
      <vt:lpstr>Перевод из статьи Evan You</vt:lpstr>
      <vt:lpstr>Реактивность на Proxy</vt:lpstr>
      <vt:lpstr>Слайд 33</vt:lpstr>
      <vt:lpstr>Слайд 34</vt:lpstr>
      <vt:lpstr>Изменения у v-model</vt:lpstr>
      <vt:lpstr>Composition API – для чего?</vt:lpstr>
      <vt:lpstr>setup</vt:lpstr>
      <vt:lpstr>ref, reactive, readonly, markRaw</vt:lpstr>
      <vt:lpstr>Слайд 39</vt:lpstr>
      <vt:lpstr>Хуки компонента, computed, watch</vt:lpstr>
      <vt:lpstr>teleport</vt:lpstr>
      <vt:lpstr>Хуки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2</dc:title>
  <dc:creator>Microsoft</dc:creator>
  <cp:lastModifiedBy>Microsoft</cp:lastModifiedBy>
  <cp:revision>276</cp:revision>
  <dcterms:created xsi:type="dcterms:W3CDTF">2021-08-09T14:21:27Z</dcterms:created>
  <dcterms:modified xsi:type="dcterms:W3CDTF">2021-10-07T17:59:15Z</dcterms:modified>
</cp:coreProperties>
</file>