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69" r:id="rId4"/>
    <p:sldId id="258" r:id="rId5"/>
    <p:sldId id="259" r:id="rId6"/>
    <p:sldId id="260" r:id="rId7"/>
    <p:sldId id="262" r:id="rId8"/>
    <p:sldId id="261" r:id="rId9"/>
    <p:sldId id="263" r:id="rId10"/>
    <p:sldId id="264" r:id="rId11"/>
    <p:sldId id="265" r:id="rId12"/>
    <p:sldId id="268" r:id="rId13"/>
    <p:sldId id="267" r:id="rId14"/>
    <p:sldId id="266"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118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4"/>
          <p:cNvSpPr>
            <a:spLocks noChangeArrowheads="1"/>
          </p:cNvSpPr>
          <p:nvPr/>
        </p:nvSpPr>
        <p:spPr bwMode="auto">
          <a:xfrm>
            <a:off x="3054350" y="6564313"/>
            <a:ext cx="608965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entury" pitchFamily="18" charset="0"/>
              </a:defRPr>
            </a:lvl1pPr>
            <a:lvl2pPr marL="742950" indent="-285750" eaLnBrk="0" hangingPunct="0">
              <a:defRPr>
                <a:solidFill>
                  <a:schemeClr val="tx1"/>
                </a:solidFill>
                <a:latin typeface="Century" pitchFamily="18" charset="0"/>
              </a:defRPr>
            </a:lvl2pPr>
            <a:lvl3pPr marL="1143000" indent="-228600" eaLnBrk="0" hangingPunct="0">
              <a:defRPr>
                <a:solidFill>
                  <a:schemeClr val="tx1"/>
                </a:solidFill>
                <a:latin typeface="Century" pitchFamily="18" charset="0"/>
              </a:defRPr>
            </a:lvl3pPr>
            <a:lvl4pPr marL="1600200" indent="-228600" eaLnBrk="0" hangingPunct="0">
              <a:defRPr>
                <a:solidFill>
                  <a:schemeClr val="tx1"/>
                </a:solidFill>
                <a:latin typeface="Century" pitchFamily="18" charset="0"/>
              </a:defRPr>
            </a:lvl4pPr>
            <a:lvl5pPr marL="2057400" indent="-228600" eaLnBrk="0" hangingPunct="0">
              <a:defRPr>
                <a:solidFill>
                  <a:schemeClr val="tx1"/>
                </a:solidFill>
                <a:latin typeface="Century" pitchFamily="18" charset="0"/>
              </a:defRPr>
            </a:lvl5pPr>
            <a:lvl6pPr marL="2514600" indent="-228600" algn="ctr" eaLnBrk="0" fontAlgn="base" hangingPunct="0">
              <a:spcBef>
                <a:spcPct val="0"/>
              </a:spcBef>
              <a:spcAft>
                <a:spcPct val="0"/>
              </a:spcAft>
              <a:defRPr>
                <a:solidFill>
                  <a:schemeClr val="tx1"/>
                </a:solidFill>
                <a:latin typeface="Century" pitchFamily="18" charset="0"/>
              </a:defRPr>
            </a:lvl6pPr>
            <a:lvl7pPr marL="2971800" indent="-228600" algn="ctr" eaLnBrk="0" fontAlgn="base" hangingPunct="0">
              <a:spcBef>
                <a:spcPct val="0"/>
              </a:spcBef>
              <a:spcAft>
                <a:spcPct val="0"/>
              </a:spcAft>
              <a:defRPr>
                <a:solidFill>
                  <a:schemeClr val="tx1"/>
                </a:solidFill>
                <a:latin typeface="Century" pitchFamily="18" charset="0"/>
              </a:defRPr>
            </a:lvl7pPr>
            <a:lvl8pPr marL="3429000" indent="-228600" algn="ctr" eaLnBrk="0" fontAlgn="base" hangingPunct="0">
              <a:spcBef>
                <a:spcPct val="0"/>
              </a:spcBef>
              <a:spcAft>
                <a:spcPct val="0"/>
              </a:spcAft>
              <a:defRPr>
                <a:solidFill>
                  <a:schemeClr val="tx1"/>
                </a:solidFill>
                <a:latin typeface="Century" pitchFamily="18" charset="0"/>
              </a:defRPr>
            </a:lvl8pPr>
            <a:lvl9pPr marL="3886200" indent="-228600" algn="ctr" eaLnBrk="0" fontAlgn="base" hangingPunct="0">
              <a:spcBef>
                <a:spcPct val="0"/>
              </a:spcBef>
              <a:spcAft>
                <a:spcPct val="0"/>
              </a:spcAft>
              <a:defRPr>
                <a:solidFill>
                  <a:schemeClr val="tx1"/>
                </a:solidFill>
                <a:latin typeface="Century" pitchFamily="18" charset="0"/>
              </a:defRPr>
            </a:lvl9pPr>
          </a:lstStyle>
          <a:p>
            <a:pPr eaLnBrk="1" hangingPunct="1">
              <a:lnSpc>
                <a:spcPct val="50000"/>
              </a:lnSpc>
            </a:pPr>
            <a:r>
              <a:rPr lang="en-US" altLang="en-US" sz="800">
                <a:solidFill>
                  <a:srgbClr val="8CA3C5"/>
                </a:solidFill>
                <a:latin typeface="Arial" charset="0"/>
              </a:rPr>
              <a:t>© 2010 Ariba, Inc. All rights reserved. The contents of this document are confidential and proprietary information of Ariba, Inc.</a:t>
            </a:r>
          </a:p>
          <a:p>
            <a:pPr eaLnBrk="1" hangingPunct="1">
              <a:lnSpc>
                <a:spcPct val="50000"/>
              </a:lnSpc>
            </a:pPr>
            <a:endParaRPr lang="en-US" altLang="en-US" sz="800">
              <a:solidFill>
                <a:srgbClr val="8CA3C5"/>
              </a:solidFill>
              <a:latin typeface="Arial" charset="0"/>
            </a:endParaRPr>
          </a:p>
        </p:txBody>
      </p:sp>
      <p:pic>
        <p:nvPicPr>
          <p:cNvPr id="5" name="Picture 5" descr="ariba_Vert_X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165725"/>
            <a:ext cx="2243138"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p:cNvSpPr>
            <a:spLocks noGrp="1" noChangeArrowheads="1"/>
          </p:cNvSpPr>
          <p:nvPr>
            <p:ph type="ctrTitle"/>
          </p:nvPr>
        </p:nvSpPr>
        <p:spPr>
          <a:xfrm>
            <a:off x="3384550" y="1017588"/>
            <a:ext cx="5073650" cy="1954212"/>
          </a:xfrm>
        </p:spPr>
        <p:txBody>
          <a:bodyPr anchor="t"/>
          <a:lstStyle>
            <a:lvl1pPr>
              <a:defRPr sz="3200"/>
            </a:lvl1pPr>
          </a:lstStyle>
          <a:p>
            <a:r>
              <a:rPr lang="en-US" smtClean="0"/>
              <a:t>Click to edit Master title style</a:t>
            </a:r>
            <a:endParaRPr lang="en-US"/>
          </a:p>
        </p:txBody>
      </p:sp>
      <p:sp>
        <p:nvSpPr>
          <p:cNvPr id="7171" name="Rectangle 3"/>
          <p:cNvSpPr>
            <a:spLocks noGrp="1" noChangeArrowheads="1"/>
          </p:cNvSpPr>
          <p:nvPr>
            <p:ph type="subTitle" idx="1"/>
          </p:nvPr>
        </p:nvSpPr>
        <p:spPr>
          <a:xfrm>
            <a:off x="3384550" y="3421063"/>
            <a:ext cx="5021263" cy="1182687"/>
          </a:xfrm>
          <a:noFill/>
        </p:spPr>
        <p:txBody>
          <a:bodyPr/>
          <a:lstStyle>
            <a:lvl1pPr marL="0" indent="0">
              <a:buFont typeface="Webdings" pitchFamily="18" charset="2"/>
              <a:buNone/>
              <a:defRPr sz="2400"/>
            </a:lvl1pPr>
          </a:lstStyle>
          <a:p>
            <a:r>
              <a:rPr lang="en-US" smtClean="0"/>
              <a:t>Click to edit Master subtitle style</a:t>
            </a:r>
            <a:endParaRPr lang="en-US"/>
          </a:p>
        </p:txBody>
      </p:sp>
    </p:spTree>
    <p:extLst>
      <p:ext uri="{BB962C8B-B14F-4D97-AF65-F5344CB8AC3E}">
        <p14:creationId xmlns:p14="http://schemas.microsoft.com/office/powerpoint/2010/main" val="253344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fld id="{F035A1E4-95F8-4265-90EC-CD4E36DFE519}" type="slidenum">
              <a:rPr lang="en-US" smtClean="0"/>
              <a:t>‹#›</a:t>
            </a:fld>
            <a:endParaRPr lang="en-US"/>
          </a:p>
        </p:txBody>
      </p:sp>
    </p:spTree>
    <p:extLst>
      <p:ext uri="{BB962C8B-B14F-4D97-AF65-F5344CB8AC3E}">
        <p14:creationId xmlns:p14="http://schemas.microsoft.com/office/powerpoint/2010/main" val="369211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60325"/>
            <a:ext cx="1947862" cy="6065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42975" y="60325"/>
            <a:ext cx="5694363" cy="6065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fld id="{F035A1E4-95F8-4265-90EC-CD4E36DFE519}" type="slidenum">
              <a:rPr lang="en-US" smtClean="0"/>
              <a:t>‹#›</a:t>
            </a:fld>
            <a:endParaRPr lang="en-US"/>
          </a:p>
        </p:txBody>
      </p:sp>
    </p:spTree>
    <p:extLst>
      <p:ext uri="{BB962C8B-B14F-4D97-AF65-F5344CB8AC3E}">
        <p14:creationId xmlns:p14="http://schemas.microsoft.com/office/powerpoint/2010/main" val="3157379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8BAFF5-48AE-41F1-ACCF-96246B3A6F66}"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15FC4-056E-43D6-BF8E-E6920306AFEE}" type="slidenum">
              <a:rPr lang="en-US" smtClean="0"/>
              <a:t>‹#›</a:t>
            </a:fld>
            <a:endParaRPr lang="en-US"/>
          </a:p>
        </p:txBody>
      </p:sp>
    </p:spTree>
    <p:extLst>
      <p:ext uri="{BB962C8B-B14F-4D97-AF65-F5344CB8AC3E}">
        <p14:creationId xmlns:p14="http://schemas.microsoft.com/office/powerpoint/2010/main" val="1395290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8BAFF5-48AE-41F1-ACCF-96246B3A6F66}"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A1E4-95F8-4265-90EC-CD4E36DFE519}" type="slidenum">
              <a:rPr lang="en-US" smtClean="0"/>
              <a:t>‹#›</a:t>
            </a:fld>
            <a:endParaRPr lang="en-US"/>
          </a:p>
        </p:txBody>
      </p:sp>
    </p:spTree>
    <p:extLst>
      <p:ext uri="{BB962C8B-B14F-4D97-AF65-F5344CB8AC3E}">
        <p14:creationId xmlns:p14="http://schemas.microsoft.com/office/powerpoint/2010/main" val="2764066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8BAFF5-48AE-41F1-ACCF-96246B3A6F66}"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A1E4-95F8-4265-90EC-CD4E36DFE519}" type="slidenum">
              <a:rPr lang="en-US" smtClean="0"/>
              <a:t>‹#›</a:t>
            </a:fld>
            <a:endParaRPr lang="en-US"/>
          </a:p>
        </p:txBody>
      </p:sp>
    </p:spTree>
    <p:extLst>
      <p:ext uri="{BB962C8B-B14F-4D97-AF65-F5344CB8AC3E}">
        <p14:creationId xmlns:p14="http://schemas.microsoft.com/office/powerpoint/2010/main" val="324659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8BAFF5-48AE-41F1-ACCF-96246B3A6F66}" type="datetimeFigureOut">
              <a:rPr lang="en-US" smtClean="0"/>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5A1E4-95F8-4265-90EC-CD4E36DFE519}" type="slidenum">
              <a:rPr lang="en-US" smtClean="0"/>
              <a:t>‹#›</a:t>
            </a:fld>
            <a:endParaRPr lang="en-US"/>
          </a:p>
        </p:txBody>
      </p:sp>
    </p:spTree>
    <p:extLst>
      <p:ext uri="{BB962C8B-B14F-4D97-AF65-F5344CB8AC3E}">
        <p14:creationId xmlns:p14="http://schemas.microsoft.com/office/powerpoint/2010/main" val="127825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8BAFF5-48AE-41F1-ACCF-96246B3A6F66}" type="datetimeFigureOut">
              <a:rPr lang="en-US" smtClean="0"/>
              <a:t>9/29/2015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5A1E4-95F8-4265-90EC-CD4E36DFE519}" type="slidenum">
              <a:rPr lang="en-US" smtClean="0"/>
              <a:t>‹#›</a:t>
            </a:fld>
            <a:endParaRPr lang="en-US"/>
          </a:p>
        </p:txBody>
      </p:sp>
    </p:spTree>
    <p:extLst>
      <p:ext uri="{BB962C8B-B14F-4D97-AF65-F5344CB8AC3E}">
        <p14:creationId xmlns:p14="http://schemas.microsoft.com/office/powerpoint/2010/main" val="1152539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8BAFF5-48AE-41F1-ACCF-96246B3A6F66}" type="datetimeFigureOut">
              <a:rPr lang="en-US" smtClean="0"/>
              <a:t>9/29/2015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5A1E4-95F8-4265-90EC-CD4E36DFE519}" type="slidenum">
              <a:rPr lang="en-US" smtClean="0"/>
              <a:t>‹#›</a:t>
            </a:fld>
            <a:endParaRPr lang="en-US"/>
          </a:p>
        </p:txBody>
      </p:sp>
    </p:spTree>
    <p:extLst>
      <p:ext uri="{BB962C8B-B14F-4D97-AF65-F5344CB8AC3E}">
        <p14:creationId xmlns:p14="http://schemas.microsoft.com/office/powerpoint/2010/main" val="8280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8BAFF5-48AE-41F1-ACCF-96246B3A6F66}" type="datetimeFigureOut">
              <a:rPr lang="en-US" smtClean="0"/>
              <a:t>9/29/2015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35A1E4-95F8-4265-90EC-CD4E36DFE519}" type="slidenum">
              <a:rPr lang="en-US" smtClean="0"/>
              <a:t>‹#›</a:t>
            </a:fld>
            <a:endParaRPr lang="en-US"/>
          </a:p>
        </p:txBody>
      </p:sp>
    </p:spTree>
    <p:extLst>
      <p:ext uri="{BB962C8B-B14F-4D97-AF65-F5344CB8AC3E}">
        <p14:creationId xmlns:p14="http://schemas.microsoft.com/office/powerpoint/2010/main" val="476024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8BAFF5-48AE-41F1-ACCF-96246B3A6F66}" type="datetimeFigureOut">
              <a:rPr lang="en-US" smtClean="0"/>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5A1E4-95F8-4265-90EC-CD4E36DFE519}" type="slidenum">
              <a:rPr lang="en-US" smtClean="0"/>
              <a:t>‹#›</a:t>
            </a:fld>
            <a:endParaRPr lang="en-US"/>
          </a:p>
        </p:txBody>
      </p:sp>
    </p:spTree>
    <p:extLst>
      <p:ext uri="{BB962C8B-B14F-4D97-AF65-F5344CB8AC3E}">
        <p14:creationId xmlns:p14="http://schemas.microsoft.com/office/powerpoint/2010/main" val="3810890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fld id="{F035A1E4-95F8-4265-90EC-CD4E36DFE519}" type="slidenum">
              <a:rPr lang="en-US" smtClean="0"/>
              <a:t>‹#›</a:t>
            </a:fld>
            <a:endParaRPr lang="en-US"/>
          </a:p>
        </p:txBody>
      </p:sp>
    </p:spTree>
    <p:extLst>
      <p:ext uri="{BB962C8B-B14F-4D97-AF65-F5344CB8AC3E}">
        <p14:creationId xmlns:p14="http://schemas.microsoft.com/office/powerpoint/2010/main" val="3027735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8BAFF5-48AE-41F1-ACCF-96246B3A6F66}" type="datetimeFigureOut">
              <a:rPr lang="en-US" smtClean="0"/>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5A1E4-95F8-4265-90EC-CD4E36DFE519}" type="slidenum">
              <a:rPr lang="en-US" smtClean="0"/>
              <a:t>‹#›</a:t>
            </a:fld>
            <a:endParaRPr lang="en-US"/>
          </a:p>
        </p:txBody>
      </p:sp>
    </p:spTree>
    <p:extLst>
      <p:ext uri="{BB962C8B-B14F-4D97-AF65-F5344CB8AC3E}">
        <p14:creationId xmlns:p14="http://schemas.microsoft.com/office/powerpoint/2010/main" val="396516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8BAFF5-48AE-41F1-ACCF-96246B3A6F66}"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A1E4-95F8-4265-90EC-CD4E36DFE519}" type="slidenum">
              <a:rPr lang="en-US" smtClean="0"/>
              <a:t>‹#›</a:t>
            </a:fld>
            <a:endParaRPr lang="en-US"/>
          </a:p>
        </p:txBody>
      </p:sp>
    </p:spTree>
    <p:extLst>
      <p:ext uri="{BB962C8B-B14F-4D97-AF65-F5344CB8AC3E}">
        <p14:creationId xmlns:p14="http://schemas.microsoft.com/office/powerpoint/2010/main" val="11817587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8BAFF5-48AE-41F1-ACCF-96246B3A6F66}"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A1E4-95F8-4265-90EC-CD4E36DFE519}" type="slidenum">
              <a:rPr lang="en-US" smtClean="0"/>
              <a:t>‹#›</a:t>
            </a:fld>
            <a:endParaRPr lang="en-US"/>
          </a:p>
        </p:txBody>
      </p:sp>
    </p:spTree>
    <p:extLst>
      <p:ext uri="{BB962C8B-B14F-4D97-AF65-F5344CB8AC3E}">
        <p14:creationId xmlns:p14="http://schemas.microsoft.com/office/powerpoint/2010/main" val="92866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fld id="{F035A1E4-95F8-4265-90EC-CD4E36DFE519}" type="slidenum">
              <a:rPr lang="en-US" smtClean="0"/>
              <a:t>‹#›</a:t>
            </a:fld>
            <a:endParaRPr lang="en-US"/>
          </a:p>
        </p:txBody>
      </p:sp>
    </p:spTree>
    <p:extLst>
      <p:ext uri="{BB962C8B-B14F-4D97-AF65-F5344CB8AC3E}">
        <p14:creationId xmlns:p14="http://schemas.microsoft.com/office/powerpoint/2010/main" val="599694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42975" y="1600200"/>
            <a:ext cx="3821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6488" y="1600200"/>
            <a:ext cx="3821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fld id="{F035A1E4-95F8-4265-90EC-CD4E36DFE519}" type="slidenum">
              <a:rPr lang="en-US" smtClean="0"/>
              <a:t>‹#›</a:t>
            </a:fld>
            <a:endParaRPr lang="en-US"/>
          </a:p>
        </p:txBody>
      </p:sp>
    </p:spTree>
    <p:extLst>
      <p:ext uri="{BB962C8B-B14F-4D97-AF65-F5344CB8AC3E}">
        <p14:creationId xmlns:p14="http://schemas.microsoft.com/office/powerpoint/2010/main" val="2037924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fld id="{F035A1E4-95F8-4265-90EC-CD4E36DFE519}" type="slidenum">
              <a:rPr lang="en-US" smtClean="0"/>
              <a:t>‹#›</a:t>
            </a:fld>
            <a:endParaRPr lang="en-US"/>
          </a:p>
        </p:txBody>
      </p:sp>
    </p:spTree>
    <p:extLst>
      <p:ext uri="{BB962C8B-B14F-4D97-AF65-F5344CB8AC3E}">
        <p14:creationId xmlns:p14="http://schemas.microsoft.com/office/powerpoint/2010/main" val="27661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fld id="{F035A1E4-95F8-4265-90EC-CD4E36DFE519}" type="slidenum">
              <a:rPr lang="en-US" smtClean="0"/>
              <a:t>‹#›</a:t>
            </a:fld>
            <a:endParaRPr lang="en-US"/>
          </a:p>
        </p:txBody>
      </p:sp>
    </p:spTree>
    <p:extLst>
      <p:ext uri="{BB962C8B-B14F-4D97-AF65-F5344CB8AC3E}">
        <p14:creationId xmlns:p14="http://schemas.microsoft.com/office/powerpoint/2010/main" val="171024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F035A1E4-95F8-4265-90EC-CD4E36DFE519}" type="slidenum">
              <a:rPr lang="en-US" smtClean="0"/>
              <a:t>‹#›</a:t>
            </a:fld>
            <a:endParaRPr lang="en-US"/>
          </a:p>
        </p:txBody>
      </p:sp>
    </p:spTree>
    <p:extLst>
      <p:ext uri="{BB962C8B-B14F-4D97-AF65-F5344CB8AC3E}">
        <p14:creationId xmlns:p14="http://schemas.microsoft.com/office/powerpoint/2010/main" val="72135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F035A1E4-95F8-4265-90EC-CD4E36DFE519}" type="slidenum">
              <a:rPr lang="en-US" smtClean="0"/>
              <a:t>‹#›</a:t>
            </a:fld>
            <a:endParaRPr lang="en-US"/>
          </a:p>
        </p:txBody>
      </p:sp>
    </p:spTree>
    <p:extLst>
      <p:ext uri="{BB962C8B-B14F-4D97-AF65-F5344CB8AC3E}">
        <p14:creationId xmlns:p14="http://schemas.microsoft.com/office/powerpoint/2010/main" val="1218864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F035A1E4-95F8-4265-90EC-CD4E36DFE519}" type="slidenum">
              <a:rPr lang="en-US" smtClean="0"/>
              <a:t>‹#›</a:t>
            </a:fld>
            <a:endParaRPr lang="en-US"/>
          </a:p>
        </p:txBody>
      </p:sp>
    </p:spTree>
    <p:extLst>
      <p:ext uri="{BB962C8B-B14F-4D97-AF65-F5344CB8AC3E}">
        <p14:creationId xmlns:p14="http://schemas.microsoft.com/office/powerpoint/2010/main" val="1207094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42975" y="60325"/>
            <a:ext cx="77803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942975" y="1600200"/>
            <a:ext cx="7794625" cy="4525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sldNum" sz="quarter" idx="4"/>
          </p:nvPr>
        </p:nvSpPr>
        <p:spPr bwMode="auto">
          <a:xfrm>
            <a:off x="0" y="6562725"/>
            <a:ext cx="561975" cy="2952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900">
                <a:latin typeface="+mj-lt"/>
              </a:defRPr>
            </a:lvl1pPr>
          </a:lstStyle>
          <a:p>
            <a:fld id="{F035A1E4-95F8-4265-90EC-CD4E36DFE519}" type="slidenum">
              <a:rPr lang="en-US" smtClean="0"/>
              <a:t>‹#›</a:t>
            </a:fld>
            <a:endParaRPr lang="en-US"/>
          </a:p>
        </p:txBody>
      </p:sp>
      <p:sp>
        <p:nvSpPr>
          <p:cNvPr id="1029" name="Rectangle 5"/>
          <p:cNvSpPr>
            <a:spLocks noChangeArrowheads="1"/>
          </p:cNvSpPr>
          <p:nvPr/>
        </p:nvSpPr>
        <p:spPr bwMode="auto">
          <a:xfrm>
            <a:off x="0" y="6564313"/>
            <a:ext cx="89281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entury" pitchFamily="18" charset="0"/>
              </a:defRPr>
            </a:lvl1pPr>
            <a:lvl2pPr marL="742950" indent="-285750" eaLnBrk="0" hangingPunct="0">
              <a:defRPr>
                <a:solidFill>
                  <a:schemeClr val="tx1"/>
                </a:solidFill>
                <a:latin typeface="Century" pitchFamily="18" charset="0"/>
              </a:defRPr>
            </a:lvl2pPr>
            <a:lvl3pPr marL="1143000" indent="-228600" eaLnBrk="0" hangingPunct="0">
              <a:defRPr>
                <a:solidFill>
                  <a:schemeClr val="tx1"/>
                </a:solidFill>
                <a:latin typeface="Century" pitchFamily="18" charset="0"/>
              </a:defRPr>
            </a:lvl3pPr>
            <a:lvl4pPr marL="1600200" indent="-228600" eaLnBrk="0" hangingPunct="0">
              <a:defRPr>
                <a:solidFill>
                  <a:schemeClr val="tx1"/>
                </a:solidFill>
                <a:latin typeface="Century" pitchFamily="18" charset="0"/>
              </a:defRPr>
            </a:lvl4pPr>
            <a:lvl5pPr marL="2057400" indent="-228600" eaLnBrk="0" hangingPunct="0">
              <a:defRPr>
                <a:solidFill>
                  <a:schemeClr val="tx1"/>
                </a:solidFill>
                <a:latin typeface="Century" pitchFamily="18" charset="0"/>
              </a:defRPr>
            </a:lvl5pPr>
            <a:lvl6pPr marL="2514600" indent="-228600" algn="ctr" eaLnBrk="0" fontAlgn="base" hangingPunct="0">
              <a:spcBef>
                <a:spcPct val="0"/>
              </a:spcBef>
              <a:spcAft>
                <a:spcPct val="0"/>
              </a:spcAft>
              <a:defRPr>
                <a:solidFill>
                  <a:schemeClr val="tx1"/>
                </a:solidFill>
                <a:latin typeface="Century" pitchFamily="18" charset="0"/>
              </a:defRPr>
            </a:lvl6pPr>
            <a:lvl7pPr marL="2971800" indent="-228600" algn="ctr" eaLnBrk="0" fontAlgn="base" hangingPunct="0">
              <a:spcBef>
                <a:spcPct val="0"/>
              </a:spcBef>
              <a:spcAft>
                <a:spcPct val="0"/>
              </a:spcAft>
              <a:defRPr>
                <a:solidFill>
                  <a:schemeClr val="tx1"/>
                </a:solidFill>
                <a:latin typeface="Century" pitchFamily="18" charset="0"/>
              </a:defRPr>
            </a:lvl7pPr>
            <a:lvl8pPr marL="3429000" indent="-228600" algn="ctr" eaLnBrk="0" fontAlgn="base" hangingPunct="0">
              <a:spcBef>
                <a:spcPct val="0"/>
              </a:spcBef>
              <a:spcAft>
                <a:spcPct val="0"/>
              </a:spcAft>
              <a:defRPr>
                <a:solidFill>
                  <a:schemeClr val="tx1"/>
                </a:solidFill>
                <a:latin typeface="Century" pitchFamily="18" charset="0"/>
              </a:defRPr>
            </a:lvl8pPr>
            <a:lvl9pPr marL="3886200" indent="-228600" algn="ctr" eaLnBrk="0" fontAlgn="base" hangingPunct="0">
              <a:spcBef>
                <a:spcPct val="0"/>
              </a:spcBef>
              <a:spcAft>
                <a:spcPct val="0"/>
              </a:spcAft>
              <a:defRPr>
                <a:solidFill>
                  <a:schemeClr val="tx1"/>
                </a:solidFill>
                <a:latin typeface="Century" pitchFamily="18" charset="0"/>
              </a:defRPr>
            </a:lvl9pPr>
          </a:lstStyle>
          <a:p>
            <a:pPr eaLnBrk="1" hangingPunct="1">
              <a:lnSpc>
                <a:spcPct val="50000"/>
              </a:lnSpc>
            </a:pPr>
            <a:r>
              <a:rPr lang="en-US" altLang="en-US" sz="800">
                <a:solidFill>
                  <a:srgbClr val="8CA3C5"/>
                </a:solidFill>
                <a:latin typeface="Arial" charset="0"/>
              </a:rPr>
              <a:t>© 2010 Ariba, Inc. All rights reserved. The contents of this document are confidential and proprietary information of Ariba, Inc.</a:t>
            </a:r>
            <a:r>
              <a:rPr lang="en-US" altLang="en-US" sz="800">
                <a:latin typeface="Arial" charset="0"/>
              </a:rPr>
              <a:t> </a:t>
            </a:r>
          </a:p>
        </p:txBody>
      </p:sp>
      <p:pic>
        <p:nvPicPr>
          <p:cNvPr id="1030" name="Picture 6" descr="ariba_Vert_X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58138" y="6137275"/>
            <a:ext cx="10890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65138" rtl="0" eaLnBrk="1" fontAlgn="base" hangingPunct="1">
        <a:spcBef>
          <a:spcPct val="0"/>
        </a:spcBef>
        <a:spcAft>
          <a:spcPct val="0"/>
        </a:spcAft>
        <a:defRPr sz="2800">
          <a:solidFill>
            <a:schemeClr val="tx1"/>
          </a:solidFill>
          <a:latin typeface="+mj-lt"/>
          <a:ea typeface="+mj-ea"/>
          <a:cs typeface="+mj-cs"/>
        </a:defRPr>
      </a:lvl1pPr>
      <a:lvl2pPr algn="l" defTabSz="465138" rtl="0" eaLnBrk="1" fontAlgn="base" hangingPunct="1">
        <a:spcBef>
          <a:spcPct val="0"/>
        </a:spcBef>
        <a:spcAft>
          <a:spcPct val="0"/>
        </a:spcAft>
        <a:defRPr sz="2800">
          <a:solidFill>
            <a:schemeClr val="tx1"/>
          </a:solidFill>
          <a:latin typeface="Arial Black" pitchFamily="34" charset="0"/>
        </a:defRPr>
      </a:lvl2pPr>
      <a:lvl3pPr algn="l" defTabSz="465138" rtl="0" eaLnBrk="1" fontAlgn="base" hangingPunct="1">
        <a:spcBef>
          <a:spcPct val="0"/>
        </a:spcBef>
        <a:spcAft>
          <a:spcPct val="0"/>
        </a:spcAft>
        <a:defRPr sz="2800">
          <a:solidFill>
            <a:schemeClr val="tx1"/>
          </a:solidFill>
          <a:latin typeface="Arial Black" pitchFamily="34" charset="0"/>
        </a:defRPr>
      </a:lvl3pPr>
      <a:lvl4pPr algn="l" defTabSz="465138" rtl="0" eaLnBrk="1" fontAlgn="base" hangingPunct="1">
        <a:spcBef>
          <a:spcPct val="0"/>
        </a:spcBef>
        <a:spcAft>
          <a:spcPct val="0"/>
        </a:spcAft>
        <a:defRPr sz="2800">
          <a:solidFill>
            <a:schemeClr val="tx1"/>
          </a:solidFill>
          <a:latin typeface="Arial Black" pitchFamily="34" charset="0"/>
        </a:defRPr>
      </a:lvl4pPr>
      <a:lvl5pPr algn="l" defTabSz="465138" rtl="0" eaLnBrk="1" fontAlgn="base" hangingPunct="1">
        <a:spcBef>
          <a:spcPct val="0"/>
        </a:spcBef>
        <a:spcAft>
          <a:spcPct val="0"/>
        </a:spcAft>
        <a:defRPr sz="2800">
          <a:solidFill>
            <a:schemeClr val="tx1"/>
          </a:solidFill>
          <a:latin typeface="Arial Black" pitchFamily="34" charset="0"/>
        </a:defRPr>
      </a:lvl5pPr>
      <a:lvl6pPr marL="457200" algn="l" defTabSz="465138" rtl="0" eaLnBrk="1" fontAlgn="base" hangingPunct="1">
        <a:spcBef>
          <a:spcPct val="0"/>
        </a:spcBef>
        <a:spcAft>
          <a:spcPct val="0"/>
        </a:spcAft>
        <a:defRPr sz="2800">
          <a:solidFill>
            <a:schemeClr val="tx1"/>
          </a:solidFill>
          <a:latin typeface="Arial Black" pitchFamily="34" charset="0"/>
        </a:defRPr>
      </a:lvl6pPr>
      <a:lvl7pPr marL="914400" algn="l" defTabSz="465138" rtl="0" eaLnBrk="1" fontAlgn="base" hangingPunct="1">
        <a:spcBef>
          <a:spcPct val="0"/>
        </a:spcBef>
        <a:spcAft>
          <a:spcPct val="0"/>
        </a:spcAft>
        <a:defRPr sz="2800">
          <a:solidFill>
            <a:schemeClr val="tx1"/>
          </a:solidFill>
          <a:latin typeface="Arial Black" pitchFamily="34" charset="0"/>
        </a:defRPr>
      </a:lvl7pPr>
      <a:lvl8pPr marL="1371600" algn="l" defTabSz="465138" rtl="0" eaLnBrk="1" fontAlgn="base" hangingPunct="1">
        <a:spcBef>
          <a:spcPct val="0"/>
        </a:spcBef>
        <a:spcAft>
          <a:spcPct val="0"/>
        </a:spcAft>
        <a:defRPr sz="2800">
          <a:solidFill>
            <a:schemeClr val="tx1"/>
          </a:solidFill>
          <a:latin typeface="Arial Black" pitchFamily="34" charset="0"/>
        </a:defRPr>
      </a:lvl8pPr>
      <a:lvl9pPr marL="1828800" algn="l" defTabSz="465138" rtl="0" eaLnBrk="1" fontAlgn="base" hangingPunct="1">
        <a:spcBef>
          <a:spcPct val="0"/>
        </a:spcBef>
        <a:spcAft>
          <a:spcPct val="0"/>
        </a:spcAft>
        <a:defRPr sz="2800">
          <a:solidFill>
            <a:schemeClr val="tx1"/>
          </a:solidFill>
          <a:latin typeface="Arial Black" pitchFamily="34" charset="0"/>
        </a:defRPr>
      </a:lvl9pPr>
    </p:titleStyle>
    <p:bodyStyle>
      <a:lvl1pPr marL="344488" indent="-344488" algn="l" defTabSz="465138" rtl="0" eaLnBrk="1" fontAlgn="base" hangingPunct="1">
        <a:lnSpc>
          <a:spcPct val="85000"/>
        </a:lnSpc>
        <a:spcBef>
          <a:spcPct val="50000"/>
        </a:spcBef>
        <a:spcAft>
          <a:spcPct val="0"/>
        </a:spcAft>
        <a:buClr>
          <a:srgbClr val="FF0000"/>
        </a:buClr>
        <a:buFont typeface="Webdings" pitchFamily="18" charset="2"/>
        <a:buChar char="4"/>
        <a:defRPr sz="2800">
          <a:solidFill>
            <a:schemeClr val="tx1"/>
          </a:solidFill>
          <a:latin typeface="+mn-lt"/>
          <a:ea typeface="+mn-ea"/>
          <a:cs typeface="+mn-cs"/>
        </a:defRPr>
      </a:lvl1pPr>
      <a:lvl2pPr marL="793750" indent="-334963" algn="l" defTabSz="465138" rtl="0" eaLnBrk="1" fontAlgn="base" hangingPunct="1">
        <a:lnSpc>
          <a:spcPct val="85000"/>
        </a:lnSpc>
        <a:spcBef>
          <a:spcPct val="50000"/>
        </a:spcBef>
        <a:spcAft>
          <a:spcPct val="0"/>
        </a:spcAft>
        <a:buClr>
          <a:schemeClr val="accent2"/>
        </a:buClr>
        <a:buFont typeface="Webdings" pitchFamily="18" charset="2"/>
        <a:buChar char="4"/>
        <a:defRPr sz="2400">
          <a:solidFill>
            <a:schemeClr val="tx1"/>
          </a:solidFill>
          <a:latin typeface="+mn-lt"/>
        </a:defRPr>
      </a:lvl2pPr>
      <a:lvl3pPr marL="1139825" indent="-231775" algn="l" defTabSz="465138" rtl="0" eaLnBrk="1" fontAlgn="base" hangingPunct="1">
        <a:lnSpc>
          <a:spcPct val="85000"/>
        </a:lnSpc>
        <a:spcBef>
          <a:spcPct val="50000"/>
        </a:spcBef>
        <a:spcAft>
          <a:spcPct val="0"/>
        </a:spcAft>
        <a:buClr>
          <a:srgbClr val="FF0000"/>
        </a:buClr>
        <a:buSzPct val="125000"/>
        <a:buFont typeface="Arial" charset="0"/>
        <a:buChar char="•"/>
        <a:defRPr sz="2000">
          <a:solidFill>
            <a:schemeClr val="tx1"/>
          </a:solidFill>
          <a:latin typeface="+mn-lt"/>
        </a:defRPr>
      </a:lvl3pPr>
      <a:lvl4pPr marL="1708150" indent="-334963" algn="l" defTabSz="465138" rtl="0" eaLnBrk="1" fontAlgn="base" hangingPunct="1">
        <a:lnSpc>
          <a:spcPct val="85000"/>
        </a:lnSpc>
        <a:spcBef>
          <a:spcPct val="50000"/>
        </a:spcBef>
        <a:spcAft>
          <a:spcPct val="0"/>
        </a:spcAft>
        <a:buClr>
          <a:schemeClr val="accent2"/>
        </a:buClr>
        <a:buFont typeface="Webdings" pitchFamily="18" charset="2"/>
        <a:buChar char="4"/>
        <a:defRPr>
          <a:solidFill>
            <a:schemeClr val="tx1"/>
          </a:solidFill>
          <a:latin typeface="+mn-lt"/>
        </a:defRPr>
      </a:lvl4pPr>
      <a:lvl5pPr marL="2173288" indent="-350838" algn="l" defTabSz="465138" rtl="0" eaLnBrk="1" fontAlgn="base" hangingPunct="1">
        <a:lnSpc>
          <a:spcPct val="85000"/>
        </a:lnSpc>
        <a:spcBef>
          <a:spcPct val="50000"/>
        </a:spcBef>
        <a:spcAft>
          <a:spcPct val="0"/>
        </a:spcAft>
        <a:buClr>
          <a:srgbClr val="8CA3C5"/>
        </a:buClr>
        <a:buFont typeface="Webdings" pitchFamily="18" charset="2"/>
        <a:buChar char="4"/>
        <a:defRPr>
          <a:solidFill>
            <a:schemeClr val="tx1"/>
          </a:solidFill>
          <a:latin typeface="+mn-lt"/>
        </a:defRPr>
      </a:lvl5pPr>
      <a:lvl6pPr marL="2630488" indent="-350838" algn="l" defTabSz="465138" rtl="0" eaLnBrk="1" fontAlgn="base" hangingPunct="1">
        <a:lnSpc>
          <a:spcPct val="85000"/>
        </a:lnSpc>
        <a:spcBef>
          <a:spcPct val="50000"/>
        </a:spcBef>
        <a:spcAft>
          <a:spcPct val="0"/>
        </a:spcAft>
        <a:buClr>
          <a:srgbClr val="8CA3C5"/>
        </a:buClr>
        <a:buFont typeface="Webdings" pitchFamily="18" charset="2"/>
        <a:buChar char="4"/>
        <a:defRPr>
          <a:solidFill>
            <a:schemeClr val="tx1"/>
          </a:solidFill>
          <a:latin typeface="+mn-lt"/>
        </a:defRPr>
      </a:lvl6pPr>
      <a:lvl7pPr marL="3087688" indent="-350838" algn="l" defTabSz="465138" rtl="0" eaLnBrk="1" fontAlgn="base" hangingPunct="1">
        <a:lnSpc>
          <a:spcPct val="85000"/>
        </a:lnSpc>
        <a:spcBef>
          <a:spcPct val="50000"/>
        </a:spcBef>
        <a:spcAft>
          <a:spcPct val="0"/>
        </a:spcAft>
        <a:buClr>
          <a:srgbClr val="8CA3C5"/>
        </a:buClr>
        <a:buFont typeface="Webdings" pitchFamily="18" charset="2"/>
        <a:buChar char="4"/>
        <a:defRPr>
          <a:solidFill>
            <a:schemeClr val="tx1"/>
          </a:solidFill>
          <a:latin typeface="+mn-lt"/>
        </a:defRPr>
      </a:lvl7pPr>
      <a:lvl8pPr marL="3544888" indent="-350838" algn="l" defTabSz="465138" rtl="0" eaLnBrk="1" fontAlgn="base" hangingPunct="1">
        <a:lnSpc>
          <a:spcPct val="85000"/>
        </a:lnSpc>
        <a:spcBef>
          <a:spcPct val="50000"/>
        </a:spcBef>
        <a:spcAft>
          <a:spcPct val="0"/>
        </a:spcAft>
        <a:buClr>
          <a:srgbClr val="8CA3C5"/>
        </a:buClr>
        <a:buFont typeface="Webdings" pitchFamily="18" charset="2"/>
        <a:buChar char="4"/>
        <a:defRPr>
          <a:solidFill>
            <a:schemeClr val="tx1"/>
          </a:solidFill>
          <a:latin typeface="+mn-lt"/>
        </a:defRPr>
      </a:lvl8pPr>
      <a:lvl9pPr marL="4002088" indent="-350838" algn="l" defTabSz="465138" rtl="0" eaLnBrk="1" fontAlgn="base" hangingPunct="1">
        <a:lnSpc>
          <a:spcPct val="85000"/>
        </a:lnSpc>
        <a:spcBef>
          <a:spcPct val="50000"/>
        </a:spcBef>
        <a:spcAft>
          <a:spcPct val="0"/>
        </a:spcAft>
        <a:buClr>
          <a:srgbClr val="8CA3C5"/>
        </a:buClr>
        <a:buFont typeface="Webdings" pitchFamily="18" charset="2"/>
        <a:buChar char="4"/>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8BAFF5-48AE-41F1-ACCF-96246B3A6F66}" type="datetimeFigureOut">
              <a:rPr lang="en-US" smtClean="0"/>
              <a:t>9/29/2015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5A1E4-95F8-4265-90EC-CD4E36DFE519}" type="slidenum">
              <a:rPr lang="en-US" smtClean="0"/>
              <a:t>‹#›</a:t>
            </a:fld>
            <a:endParaRPr lang="en-US"/>
          </a:p>
        </p:txBody>
      </p:sp>
    </p:spTree>
    <p:extLst>
      <p:ext uri="{BB962C8B-B14F-4D97-AF65-F5344CB8AC3E}">
        <p14:creationId xmlns:p14="http://schemas.microsoft.com/office/powerpoint/2010/main" val="15232936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Java features talk</a:t>
            </a:r>
            <a:endParaRPr lang="en-US" dirty="0"/>
          </a:p>
        </p:txBody>
      </p:sp>
      <p:sp>
        <p:nvSpPr>
          <p:cNvPr id="3" name="Subtitle 2"/>
          <p:cNvSpPr>
            <a:spLocks noGrp="1"/>
          </p:cNvSpPr>
          <p:nvPr>
            <p:ph type="subTitle" idx="1"/>
          </p:nvPr>
        </p:nvSpPr>
        <p:spPr/>
        <p:txBody>
          <a:bodyPr/>
          <a:lstStyle/>
          <a:p>
            <a:r>
              <a:rPr lang="en-US" smtClean="0"/>
              <a:t>Java7/java8</a:t>
            </a:r>
            <a:endParaRPr lang="en-US" dirty="0"/>
          </a:p>
        </p:txBody>
      </p:sp>
      <p:sp>
        <p:nvSpPr>
          <p:cNvPr id="4" name="Rectangle 3"/>
          <p:cNvSpPr txBox="1">
            <a:spLocks noChangeArrowheads="1"/>
          </p:cNvSpPr>
          <p:nvPr/>
        </p:nvSpPr>
        <p:spPr bwMode="auto">
          <a:xfrm>
            <a:off x="6705600" y="5909469"/>
            <a:ext cx="3321050" cy="54133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defTabSz="465138" rtl="0" eaLnBrk="1" fontAlgn="base" hangingPunct="1">
              <a:lnSpc>
                <a:spcPct val="85000"/>
              </a:lnSpc>
              <a:spcBef>
                <a:spcPct val="50000"/>
              </a:spcBef>
              <a:spcAft>
                <a:spcPct val="0"/>
              </a:spcAft>
              <a:buClr>
                <a:srgbClr val="FF0000"/>
              </a:buClr>
              <a:buFont typeface="Webdings" pitchFamily="18" charset="2"/>
              <a:buNone/>
              <a:defRPr sz="2400">
                <a:solidFill>
                  <a:schemeClr val="tx1"/>
                </a:solidFill>
                <a:latin typeface="+mn-lt"/>
                <a:ea typeface="+mn-ea"/>
                <a:cs typeface="+mn-cs"/>
              </a:defRPr>
            </a:lvl1pPr>
            <a:lvl2pPr marL="793750" indent="-334963" algn="l" defTabSz="465138" rtl="0" eaLnBrk="1" fontAlgn="base" hangingPunct="1">
              <a:lnSpc>
                <a:spcPct val="85000"/>
              </a:lnSpc>
              <a:spcBef>
                <a:spcPct val="50000"/>
              </a:spcBef>
              <a:spcAft>
                <a:spcPct val="0"/>
              </a:spcAft>
              <a:buClr>
                <a:schemeClr val="accent2"/>
              </a:buClr>
              <a:buFont typeface="Webdings" pitchFamily="18" charset="2"/>
              <a:buChar char="4"/>
              <a:defRPr sz="2400">
                <a:solidFill>
                  <a:schemeClr val="tx1"/>
                </a:solidFill>
                <a:latin typeface="+mn-lt"/>
              </a:defRPr>
            </a:lvl2pPr>
            <a:lvl3pPr marL="1139825" indent="-231775" algn="l" defTabSz="465138" rtl="0" eaLnBrk="1" fontAlgn="base" hangingPunct="1">
              <a:lnSpc>
                <a:spcPct val="85000"/>
              </a:lnSpc>
              <a:spcBef>
                <a:spcPct val="50000"/>
              </a:spcBef>
              <a:spcAft>
                <a:spcPct val="0"/>
              </a:spcAft>
              <a:buClr>
                <a:srgbClr val="FF0000"/>
              </a:buClr>
              <a:buSzPct val="125000"/>
              <a:buFont typeface="Arial" charset="0"/>
              <a:buChar char="•"/>
              <a:defRPr sz="2000">
                <a:solidFill>
                  <a:schemeClr val="tx1"/>
                </a:solidFill>
                <a:latin typeface="+mn-lt"/>
              </a:defRPr>
            </a:lvl3pPr>
            <a:lvl4pPr marL="1708150" indent="-334963" algn="l" defTabSz="465138" rtl="0" eaLnBrk="1" fontAlgn="base" hangingPunct="1">
              <a:lnSpc>
                <a:spcPct val="85000"/>
              </a:lnSpc>
              <a:spcBef>
                <a:spcPct val="50000"/>
              </a:spcBef>
              <a:spcAft>
                <a:spcPct val="0"/>
              </a:spcAft>
              <a:buClr>
                <a:schemeClr val="accent2"/>
              </a:buClr>
              <a:buFont typeface="Webdings" pitchFamily="18" charset="2"/>
              <a:buChar char="4"/>
              <a:defRPr>
                <a:solidFill>
                  <a:schemeClr val="tx1"/>
                </a:solidFill>
                <a:latin typeface="+mn-lt"/>
              </a:defRPr>
            </a:lvl4pPr>
            <a:lvl5pPr marL="2173288" indent="-350838" algn="l" defTabSz="465138" rtl="0" eaLnBrk="1" fontAlgn="base" hangingPunct="1">
              <a:lnSpc>
                <a:spcPct val="85000"/>
              </a:lnSpc>
              <a:spcBef>
                <a:spcPct val="50000"/>
              </a:spcBef>
              <a:spcAft>
                <a:spcPct val="0"/>
              </a:spcAft>
              <a:buClr>
                <a:srgbClr val="8CA3C5"/>
              </a:buClr>
              <a:buFont typeface="Webdings" pitchFamily="18" charset="2"/>
              <a:buChar char="4"/>
              <a:defRPr>
                <a:solidFill>
                  <a:schemeClr val="tx1"/>
                </a:solidFill>
                <a:latin typeface="+mn-lt"/>
              </a:defRPr>
            </a:lvl5pPr>
            <a:lvl6pPr marL="2630488" indent="-350838" algn="l" defTabSz="465138" rtl="0" eaLnBrk="1" fontAlgn="base" hangingPunct="1">
              <a:lnSpc>
                <a:spcPct val="85000"/>
              </a:lnSpc>
              <a:spcBef>
                <a:spcPct val="50000"/>
              </a:spcBef>
              <a:spcAft>
                <a:spcPct val="0"/>
              </a:spcAft>
              <a:buClr>
                <a:srgbClr val="8CA3C5"/>
              </a:buClr>
              <a:buFont typeface="Webdings" pitchFamily="18" charset="2"/>
              <a:buChar char="4"/>
              <a:defRPr>
                <a:solidFill>
                  <a:schemeClr val="tx1"/>
                </a:solidFill>
                <a:latin typeface="+mn-lt"/>
              </a:defRPr>
            </a:lvl6pPr>
            <a:lvl7pPr marL="3087688" indent="-350838" algn="l" defTabSz="465138" rtl="0" eaLnBrk="1" fontAlgn="base" hangingPunct="1">
              <a:lnSpc>
                <a:spcPct val="85000"/>
              </a:lnSpc>
              <a:spcBef>
                <a:spcPct val="50000"/>
              </a:spcBef>
              <a:spcAft>
                <a:spcPct val="0"/>
              </a:spcAft>
              <a:buClr>
                <a:srgbClr val="8CA3C5"/>
              </a:buClr>
              <a:buFont typeface="Webdings" pitchFamily="18" charset="2"/>
              <a:buChar char="4"/>
              <a:defRPr>
                <a:solidFill>
                  <a:schemeClr val="tx1"/>
                </a:solidFill>
                <a:latin typeface="+mn-lt"/>
              </a:defRPr>
            </a:lvl7pPr>
            <a:lvl8pPr marL="3544888" indent="-350838" algn="l" defTabSz="465138" rtl="0" eaLnBrk="1" fontAlgn="base" hangingPunct="1">
              <a:lnSpc>
                <a:spcPct val="85000"/>
              </a:lnSpc>
              <a:spcBef>
                <a:spcPct val="50000"/>
              </a:spcBef>
              <a:spcAft>
                <a:spcPct val="0"/>
              </a:spcAft>
              <a:buClr>
                <a:srgbClr val="8CA3C5"/>
              </a:buClr>
              <a:buFont typeface="Webdings" pitchFamily="18" charset="2"/>
              <a:buChar char="4"/>
              <a:defRPr>
                <a:solidFill>
                  <a:schemeClr val="tx1"/>
                </a:solidFill>
                <a:latin typeface="+mn-lt"/>
              </a:defRPr>
            </a:lvl8pPr>
            <a:lvl9pPr marL="4002088" indent="-350838" algn="l" defTabSz="465138" rtl="0" eaLnBrk="1" fontAlgn="base" hangingPunct="1">
              <a:lnSpc>
                <a:spcPct val="85000"/>
              </a:lnSpc>
              <a:spcBef>
                <a:spcPct val="50000"/>
              </a:spcBef>
              <a:spcAft>
                <a:spcPct val="0"/>
              </a:spcAft>
              <a:buClr>
                <a:srgbClr val="8CA3C5"/>
              </a:buClr>
              <a:buFont typeface="Webdings" pitchFamily="18" charset="2"/>
              <a:buChar char="4"/>
              <a:defRPr>
                <a:solidFill>
                  <a:schemeClr val="tx1"/>
                </a:solidFill>
                <a:latin typeface="+mn-lt"/>
              </a:defRPr>
            </a:lvl9pPr>
          </a:lstStyle>
          <a:p>
            <a:pPr>
              <a:defRPr/>
            </a:pPr>
            <a:r>
              <a:rPr lang="en-US" sz="1800" kern="0" dirty="0" smtClean="0">
                <a:solidFill>
                  <a:schemeClr val="tx2">
                    <a:lumMod val="75000"/>
                  </a:schemeClr>
                </a:solidFill>
              </a:rPr>
              <a:t>Kanagavelu Sugumar</a:t>
            </a:r>
          </a:p>
        </p:txBody>
      </p:sp>
    </p:spTree>
    <p:extLst>
      <p:ext uri="{BB962C8B-B14F-4D97-AF65-F5344CB8AC3E}">
        <p14:creationId xmlns:p14="http://schemas.microsoft.com/office/powerpoint/2010/main" val="1486083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3200"/>
            <a:ext cx="8229600" cy="868362"/>
          </a:xfrm>
        </p:spPr>
        <p:txBody>
          <a:bodyPr/>
          <a:lstStyle/>
          <a:p>
            <a:r>
              <a:rPr lang="en-US" dirty="0" smtClean="0"/>
              <a:t>         File </a:t>
            </a:r>
            <a:r>
              <a:rPr lang="en-US" dirty="0"/>
              <a:t>I/O (Featuring NIO.2)</a:t>
            </a:r>
          </a:p>
        </p:txBody>
      </p:sp>
    </p:spTree>
    <p:extLst>
      <p:ext uri="{BB962C8B-B14F-4D97-AF65-F5344CB8AC3E}">
        <p14:creationId xmlns:p14="http://schemas.microsoft.com/office/powerpoint/2010/main" val="706802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590800"/>
            <a:ext cx="7780338" cy="1143000"/>
          </a:xfrm>
        </p:spPr>
        <p:txBody>
          <a:bodyPr/>
          <a:lstStyle/>
          <a:p>
            <a:r>
              <a:rPr lang="en-US" sz="4400" dirty="0" smtClean="0"/>
              <a:t>   Java 8</a:t>
            </a:r>
            <a:endParaRPr lang="en-US" sz="4400" dirty="0"/>
          </a:p>
        </p:txBody>
      </p:sp>
    </p:spTree>
    <p:extLst>
      <p:ext uri="{BB962C8B-B14F-4D97-AF65-F5344CB8AC3E}">
        <p14:creationId xmlns:p14="http://schemas.microsoft.com/office/powerpoint/2010/main" val="383691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590800"/>
            <a:ext cx="7780338" cy="1143000"/>
          </a:xfrm>
        </p:spPr>
        <p:txBody>
          <a:bodyPr/>
          <a:lstStyle/>
          <a:p>
            <a:pPr algn="ctr"/>
            <a:r>
              <a:rPr lang="en-US" sz="4000" dirty="0" smtClean="0"/>
              <a:t>Default Methods</a:t>
            </a:r>
            <a:endParaRPr lang="en-US" sz="4000" dirty="0"/>
          </a:p>
        </p:txBody>
      </p:sp>
    </p:spTree>
    <p:extLst>
      <p:ext uri="{BB962C8B-B14F-4D97-AF65-F5344CB8AC3E}">
        <p14:creationId xmlns:p14="http://schemas.microsoft.com/office/powerpoint/2010/main" val="22717266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commons/thumb/3/3a/Greek_lc_lamda_thin.svg/240px-Greek_lc_lamda_thi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752600"/>
            <a:ext cx="228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66800" y="438307"/>
            <a:ext cx="6096000" cy="769441"/>
          </a:xfrm>
          <a:prstGeom prst="rect">
            <a:avLst/>
          </a:prstGeom>
        </p:spPr>
        <p:txBody>
          <a:bodyPr wrap="square">
            <a:spAutoFit/>
          </a:bodyPr>
          <a:lstStyle/>
          <a:p>
            <a:pPr algn="ctr"/>
            <a:r>
              <a:rPr lang="en-US" sz="4400" dirty="0">
                <a:latin typeface="+mj-lt"/>
                <a:ea typeface="+mj-ea"/>
                <a:cs typeface="+mj-cs"/>
              </a:rPr>
              <a:t>Lambda Expressions</a:t>
            </a:r>
          </a:p>
        </p:txBody>
      </p:sp>
    </p:spTree>
    <p:extLst>
      <p:ext uri="{BB962C8B-B14F-4D97-AF65-F5344CB8AC3E}">
        <p14:creationId xmlns:p14="http://schemas.microsoft.com/office/powerpoint/2010/main" val="3942657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590800"/>
            <a:ext cx="7780338" cy="1143000"/>
          </a:xfrm>
        </p:spPr>
        <p:txBody>
          <a:bodyPr/>
          <a:lstStyle/>
          <a:p>
            <a:pPr algn="ctr"/>
            <a:r>
              <a:rPr lang="en-US" sz="4000" dirty="0" smtClean="0"/>
              <a:t>Thanks!</a:t>
            </a:r>
            <a:endParaRPr lang="en-US" sz="4000" dirty="0"/>
          </a:p>
        </p:txBody>
      </p:sp>
    </p:spTree>
    <p:extLst>
      <p:ext uri="{BB962C8B-B14F-4D97-AF65-F5344CB8AC3E}">
        <p14:creationId xmlns:p14="http://schemas.microsoft.com/office/powerpoint/2010/main" val="2328040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514600"/>
            <a:ext cx="7780338" cy="1143000"/>
          </a:xfrm>
        </p:spPr>
        <p:txBody>
          <a:bodyPr/>
          <a:lstStyle/>
          <a:p>
            <a:r>
              <a:rPr lang="en-US" dirty="0" smtClean="0"/>
              <a:t>Java 7</a:t>
            </a:r>
            <a:endParaRPr lang="en-US" dirty="0"/>
          </a:p>
        </p:txBody>
      </p:sp>
    </p:spTree>
    <p:extLst>
      <p:ext uri="{BB962C8B-B14F-4D97-AF65-F5344CB8AC3E}">
        <p14:creationId xmlns:p14="http://schemas.microsoft.com/office/powerpoint/2010/main" val="3665667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Literals</a:t>
            </a:r>
            <a:endParaRPr lang="en-US" dirty="0"/>
          </a:p>
        </p:txBody>
      </p:sp>
      <p:sp>
        <p:nvSpPr>
          <p:cNvPr id="5" name="Rectangle 4"/>
          <p:cNvSpPr/>
          <p:nvPr/>
        </p:nvSpPr>
        <p:spPr>
          <a:xfrm>
            <a:off x="914400" y="1371600"/>
            <a:ext cx="9144000" cy="5109091"/>
          </a:xfrm>
          <a:prstGeom prst="rect">
            <a:avLst/>
          </a:prstGeom>
        </p:spPr>
        <p:txBody>
          <a:bodyPr wrap="square">
            <a:spAutoFit/>
          </a:bodyPr>
          <a:lstStyle/>
          <a:p>
            <a:endParaRPr lang="en-US" dirty="0"/>
          </a:p>
          <a:p>
            <a:r>
              <a:rPr lang="en-US" sz="1400" b="1" dirty="0" err="1"/>
              <a:t>int</a:t>
            </a:r>
            <a:r>
              <a:rPr lang="en-US" sz="1400" b="1" dirty="0"/>
              <a:t> mask = 0b101010101010</a:t>
            </a:r>
            <a:r>
              <a:rPr lang="en-US" sz="1400" b="1" dirty="0" smtClean="0"/>
              <a:t>;</a:t>
            </a:r>
          </a:p>
          <a:p>
            <a:endParaRPr lang="en-US" sz="1400" dirty="0"/>
          </a:p>
          <a:p>
            <a:r>
              <a:rPr lang="en-US" sz="1400" b="1" dirty="0" err="1"/>
              <a:t>aShort</a:t>
            </a:r>
            <a:r>
              <a:rPr lang="en-US" sz="1400" b="1" dirty="0"/>
              <a:t> = (short)0b1010000101000101</a:t>
            </a:r>
            <a:r>
              <a:rPr lang="en-US" sz="1400" b="1" dirty="0" smtClean="0"/>
              <a:t>;</a:t>
            </a:r>
          </a:p>
          <a:p>
            <a:endParaRPr lang="en-US" sz="1400" dirty="0"/>
          </a:p>
          <a:p>
            <a:r>
              <a:rPr lang="en-US" sz="1400" b="1" dirty="0" smtClean="0"/>
              <a:t>public static final short[] HAPPY_FACE = {</a:t>
            </a:r>
          </a:p>
          <a:p>
            <a:r>
              <a:rPr lang="en-US" sz="1400" b="1" dirty="0" smtClean="0"/>
              <a:t>   (short)0b0000011111100000,</a:t>
            </a:r>
          </a:p>
          <a:p>
            <a:r>
              <a:rPr lang="en-US" sz="1400" b="1" dirty="0" smtClean="0"/>
              <a:t>   (short)0b0000100000010000,</a:t>
            </a:r>
          </a:p>
          <a:p>
            <a:r>
              <a:rPr lang="en-US" sz="1400" b="1" dirty="0" smtClean="0"/>
              <a:t>   (short)0b0001000000001000,</a:t>
            </a:r>
          </a:p>
          <a:p>
            <a:r>
              <a:rPr lang="en-US" sz="1400" b="1" dirty="0" smtClean="0"/>
              <a:t>   (short)0b0010000000000100,</a:t>
            </a:r>
          </a:p>
          <a:p>
            <a:r>
              <a:rPr lang="en-US" sz="1400" b="1" dirty="0" smtClean="0"/>
              <a:t>   (short)0b0100000000000010,</a:t>
            </a:r>
          </a:p>
          <a:p>
            <a:r>
              <a:rPr lang="en-US" sz="1400" b="1" dirty="0" smtClean="0"/>
              <a:t>   (short)0b1000011001100001,</a:t>
            </a:r>
          </a:p>
          <a:p>
            <a:r>
              <a:rPr lang="en-US" sz="1400" b="1" dirty="0" smtClean="0"/>
              <a:t>   (short)0b1000011001100001,</a:t>
            </a:r>
          </a:p>
          <a:p>
            <a:r>
              <a:rPr lang="en-US" sz="1400" b="1" dirty="0" smtClean="0"/>
              <a:t>   (short)0b1000000000000001,</a:t>
            </a:r>
          </a:p>
          <a:p>
            <a:r>
              <a:rPr lang="en-US" sz="1400" b="1" dirty="0" smtClean="0"/>
              <a:t>   (short)0b1000000000000001,</a:t>
            </a:r>
          </a:p>
          <a:p>
            <a:r>
              <a:rPr lang="en-US" sz="1400" b="1" dirty="0" smtClean="0"/>
              <a:t>   (short)0b1001000000001001,</a:t>
            </a:r>
          </a:p>
          <a:p>
            <a:r>
              <a:rPr lang="en-US" sz="1400" b="1" dirty="0" smtClean="0"/>
              <a:t>   (short)0b1000100000010001,</a:t>
            </a:r>
          </a:p>
          <a:p>
            <a:r>
              <a:rPr lang="en-US" sz="1400" b="1" dirty="0" smtClean="0"/>
              <a:t>   (short)0b0100011111100010,</a:t>
            </a:r>
          </a:p>
          <a:p>
            <a:r>
              <a:rPr lang="en-US" sz="1400" b="1" dirty="0" smtClean="0"/>
              <a:t>   (short)0b0010000000000100,</a:t>
            </a:r>
          </a:p>
          <a:p>
            <a:r>
              <a:rPr lang="en-US" sz="1400" b="1" dirty="0" smtClean="0"/>
              <a:t>   (short)0b0001000000001000,</a:t>
            </a:r>
          </a:p>
          <a:p>
            <a:r>
              <a:rPr lang="en-US" sz="1400" b="1" dirty="0" smtClean="0"/>
              <a:t>   (short)0b0000100000010000,</a:t>
            </a:r>
          </a:p>
          <a:p>
            <a:r>
              <a:rPr lang="en-US" sz="1400" b="1" dirty="0" smtClean="0"/>
              <a:t>   (short)0b0000011111100000</a:t>
            </a:r>
          </a:p>
          <a:p>
            <a:r>
              <a:rPr lang="en-US" sz="1400" b="1" dirty="0" smtClean="0"/>
              <a:t>}</a:t>
            </a:r>
            <a:endParaRPr 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133600"/>
            <a:ext cx="4152900"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6830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Underscores in Numeric Literals</a:t>
            </a:r>
            <a:endParaRPr lang="en-US" dirty="0"/>
          </a:p>
        </p:txBody>
      </p:sp>
      <p:sp>
        <p:nvSpPr>
          <p:cNvPr id="6" name="Rectangle 5"/>
          <p:cNvSpPr/>
          <p:nvPr/>
        </p:nvSpPr>
        <p:spPr>
          <a:xfrm>
            <a:off x="533400" y="623746"/>
            <a:ext cx="8839200" cy="3662541"/>
          </a:xfrm>
          <a:prstGeom prst="rect">
            <a:avLst/>
          </a:prstGeom>
        </p:spPr>
        <p:txBody>
          <a:bodyPr wrap="square">
            <a:spAutoFit/>
          </a:bodyPr>
          <a:lstStyle/>
          <a:p>
            <a:r>
              <a:rPr lang="en-US" sz="1400" dirty="0"/>
              <a:t>In Java SE 7 and later, any number of underscore characters (</a:t>
            </a:r>
            <a:r>
              <a:rPr lang="en-US" sz="1400" dirty="0" smtClean="0"/>
              <a:t>_</a:t>
            </a:r>
            <a:r>
              <a:rPr lang="en-US" sz="1400" dirty="0"/>
              <a:t>) can appear anywhere between digits in a numerical literal. This feature enables you, for example, to separate groups of digits in numeric literals, which can improve the readability of your code</a:t>
            </a:r>
            <a:r>
              <a:rPr lang="en-US" sz="1400" dirty="0" smtClean="0"/>
              <a:t>.</a:t>
            </a:r>
          </a:p>
          <a:p>
            <a:endParaRPr lang="en-US" sz="1400" dirty="0" smtClean="0"/>
          </a:p>
          <a:p>
            <a:r>
              <a:rPr lang="en-US" sz="1400" dirty="0" smtClean="0"/>
              <a:t>This </a:t>
            </a:r>
            <a:r>
              <a:rPr lang="en-US" sz="1400" dirty="0"/>
              <a:t>is </a:t>
            </a:r>
            <a:r>
              <a:rPr lang="en-US" sz="1400" dirty="0" smtClean="0"/>
              <a:t>implemented </a:t>
            </a:r>
            <a:r>
              <a:rPr lang="en-US" sz="1400" dirty="0"/>
              <a:t>using help of compiler. At compile time, compiler removes these underscore and put actual number into variable. For example 10_000_000 will be converted into 10000000 during compile time. </a:t>
            </a:r>
            <a:br>
              <a:rPr lang="en-US" sz="1400" dirty="0"/>
            </a:br>
            <a:endParaRPr lang="en-US" sz="1400" dirty="0" smtClean="0"/>
          </a:p>
          <a:p>
            <a:endParaRPr lang="en-US" b="1" dirty="0" smtClean="0"/>
          </a:p>
          <a:p>
            <a:r>
              <a:rPr lang="en-US" sz="1400" b="1" dirty="0" smtClean="0"/>
              <a:t>Valid:</a:t>
            </a:r>
          </a:p>
          <a:p>
            <a:r>
              <a:rPr lang="en-US" sz="1200" dirty="0" err="1" smtClean="0"/>
              <a:t>int</a:t>
            </a:r>
            <a:r>
              <a:rPr lang="en-US" sz="1200" dirty="0" smtClean="0"/>
              <a:t> mask = 0b1010_1010_1010;</a:t>
            </a:r>
          </a:p>
          <a:p>
            <a:r>
              <a:rPr lang="en-US" sz="1200" dirty="0" smtClean="0"/>
              <a:t>long big = 9_223_783_036_967_937L;</a:t>
            </a:r>
          </a:p>
          <a:p>
            <a:r>
              <a:rPr lang="en-US" sz="1200" dirty="0" smtClean="0"/>
              <a:t>long </a:t>
            </a:r>
            <a:r>
              <a:rPr lang="en-US" sz="1200" dirty="0" err="1" smtClean="0"/>
              <a:t>creditCardNumber</a:t>
            </a:r>
            <a:r>
              <a:rPr lang="en-US" sz="1200" dirty="0" smtClean="0"/>
              <a:t> = 1234_5678_9012_3456L;</a:t>
            </a:r>
          </a:p>
          <a:p>
            <a:r>
              <a:rPr lang="en-US" sz="1200" dirty="0" smtClean="0"/>
              <a:t>long </a:t>
            </a:r>
            <a:r>
              <a:rPr lang="en-US" sz="1200" dirty="0" err="1" smtClean="0"/>
              <a:t>socialSecurityNumber</a:t>
            </a:r>
            <a:r>
              <a:rPr lang="en-US" sz="1200" dirty="0" smtClean="0"/>
              <a:t> = 999_99_9999L;</a:t>
            </a:r>
          </a:p>
          <a:p>
            <a:r>
              <a:rPr lang="en-US" sz="1200" dirty="0" smtClean="0"/>
              <a:t>float pi = 3.14_15F;</a:t>
            </a:r>
          </a:p>
          <a:p>
            <a:r>
              <a:rPr lang="en-US" sz="1200" dirty="0" smtClean="0"/>
              <a:t>long </a:t>
            </a:r>
            <a:r>
              <a:rPr lang="en-US" sz="1200" dirty="0" err="1" smtClean="0"/>
              <a:t>hexBytes</a:t>
            </a:r>
            <a:r>
              <a:rPr lang="en-US" sz="1200" dirty="0" smtClean="0"/>
              <a:t> = 0xFF_EC_DE_5E;</a:t>
            </a:r>
          </a:p>
          <a:p>
            <a:r>
              <a:rPr lang="en-US" sz="1200" dirty="0" smtClean="0"/>
              <a:t>long </a:t>
            </a:r>
            <a:r>
              <a:rPr lang="en-US" sz="1200" dirty="0" err="1" smtClean="0"/>
              <a:t>hexWords</a:t>
            </a:r>
            <a:r>
              <a:rPr lang="en-US" sz="1200" dirty="0" smtClean="0"/>
              <a:t> = 0xCAFE_BFFE;</a:t>
            </a:r>
          </a:p>
          <a:p>
            <a:endParaRPr lang="en-US" dirty="0" smtClean="0"/>
          </a:p>
        </p:txBody>
      </p:sp>
      <p:sp>
        <p:nvSpPr>
          <p:cNvPr id="10" name="Rectangle 9"/>
          <p:cNvSpPr/>
          <p:nvPr/>
        </p:nvSpPr>
        <p:spPr>
          <a:xfrm>
            <a:off x="3696645" y="1962574"/>
            <a:ext cx="5638800" cy="4832092"/>
          </a:xfrm>
          <a:prstGeom prst="rect">
            <a:avLst/>
          </a:prstGeom>
        </p:spPr>
        <p:txBody>
          <a:bodyPr wrap="square">
            <a:spAutoFit/>
          </a:bodyPr>
          <a:lstStyle/>
          <a:p>
            <a:pPr lvl="0"/>
            <a:r>
              <a:rPr lang="en-US" sz="1400" b="1" dirty="0" smtClean="0">
                <a:solidFill>
                  <a:prstClr val="black"/>
                </a:solidFill>
              </a:rPr>
              <a:t>Invalid:</a:t>
            </a:r>
          </a:p>
          <a:p>
            <a:pPr lvl="0"/>
            <a:r>
              <a:rPr lang="en-US" sz="1200" dirty="0" smtClean="0">
                <a:solidFill>
                  <a:prstClr val="black"/>
                </a:solidFill>
              </a:rPr>
              <a:t>At the beginning or end of a number</a:t>
            </a:r>
          </a:p>
          <a:p>
            <a:pPr lvl="0"/>
            <a:r>
              <a:rPr lang="en-US" sz="1200" dirty="0" smtClean="0">
                <a:solidFill>
                  <a:prstClr val="black"/>
                </a:solidFill>
              </a:rPr>
              <a:t>Adjacent to a decimal point in a floating point literal</a:t>
            </a:r>
          </a:p>
          <a:p>
            <a:pPr lvl="0"/>
            <a:r>
              <a:rPr lang="en-US" sz="1200" dirty="0" smtClean="0">
                <a:solidFill>
                  <a:prstClr val="black"/>
                </a:solidFill>
              </a:rPr>
              <a:t>Prior to an F or L suffix</a:t>
            </a:r>
          </a:p>
          <a:p>
            <a:pPr lvl="0"/>
            <a:r>
              <a:rPr lang="en-US" sz="1200" dirty="0" smtClean="0">
                <a:solidFill>
                  <a:prstClr val="black"/>
                </a:solidFill>
              </a:rPr>
              <a:t>In positions where a string of digits is expected</a:t>
            </a:r>
          </a:p>
          <a:p>
            <a:pPr lvl="0"/>
            <a:endParaRPr lang="en-US" b="1" dirty="0">
              <a:solidFill>
                <a:prstClr val="black"/>
              </a:solidFill>
            </a:endParaRPr>
          </a:p>
          <a:p>
            <a:pPr lvl="0"/>
            <a:r>
              <a:rPr lang="en-US" sz="1200" dirty="0">
                <a:solidFill>
                  <a:prstClr val="black"/>
                </a:solidFill>
              </a:rPr>
              <a:t>float pi1 = 3_.1415F</a:t>
            </a:r>
            <a:r>
              <a:rPr lang="en-US" sz="1200" dirty="0" smtClean="0">
                <a:solidFill>
                  <a:prstClr val="black"/>
                </a:solidFill>
              </a:rPr>
              <a:t>; //Invalid cannot </a:t>
            </a:r>
            <a:r>
              <a:rPr lang="en-US" sz="1200" dirty="0">
                <a:solidFill>
                  <a:prstClr val="black"/>
                </a:solidFill>
              </a:rPr>
              <a:t>put underscores adjacent to a decimal point</a:t>
            </a:r>
          </a:p>
          <a:p>
            <a:pPr lvl="0"/>
            <a:r>
              <a:rPr lang="en-US" sz="1200" dirty="0">
                <a:solidFill>
                  <a:prstClr val="black"/>
                </a:solidFill>
              </a:rPr>
              <a:t>float pi2 = 3._1415F; </a:t>
            </a:r>
            <a:r>
              <a:rPr lang="en-US" sz="1200" dirty="0" smtClean="0">
                <a:solidFill>
                  <a:prstClr val="black"/>
                </a:solidFill>
              </a:rPr>
              <a:t>//Invalid </a:t>
            </a:r>
            <a:r>
              <a:rPr lang="en-US" sz="1200" dirty="0">
                <a:solidFill>
                  <a:prstClr val="black"/>
                </a:solidFill>
              </a:rPr>
              <a:t>cannot put underscores adjacent to a decimal point</a:t>
            </a:r>
          </a:p>
          <a:p>
            <a:pPr lvl="0"/>
            <a:r>
              <a:rPr lang="en-US" sz="1200" dirty="0">
                <a:solidFill>
                  <a:prstClr val="black"/>
                </a:solidFill>
              </a:rPr>
              <a:t>long socialSecurityNumber1</a:t>
            </a:r>
          </a:p>
          <a:p>
            <a:pPr lvl="0"/>
            <a:r>
              <a:rPr lang="en-US" sz="1200" dirty="0">
                <a:solidFill>
                  <a:prstClr val="black"/>
                </a:solidFill>
              </a:rPr>
              <a:t>  = 999_99_9999_L;         // Invalid; cannot put underscores prior to an L suffix</a:t>
            </a:r>
          </a:p>
          <a:p>
            <a:pPr lvl="0"/>
            <a:endParaRPr lang="en-US" sz="1200" dirty="0">
              <a:solidFill>
                <a:prstClr val="black"/>
              </a:solidFill>
            </a:endParaRPr>
          </a:p>
          <a:p>
            <a:pPr lvl="0"/>
            <a:r>
              <a:rPr lang="en-US" sz="1200" dirty="0" err="1">
                <a:solidFill>
                  <a:prstClr val="black"/>
                </a:solidFill>
              </a:rPr>
              <a:t>int</a:t>
            </a:r>
            <a:r>
              <a:rPr lang="en-US" sz="1200" dirty="0">
                <a:solidFill>
                  <a:prstClr val="black"/>
                </a:solidFill>
              </a:rPr>
              <a:t> x1 = _52;              // This is an identifier, not a numeric literal</a:t>
            </a:r>
          </a:p>
          <a:p>
            <a:pPr lvl="0"/>
            <a:r>
              <a:rPr lang="en-US" sz="1200" dirty="0" err="1">
                <a:solidFill>
                  <a:prstClr val="black"/>
                </a:solidFill>
              </a:rPr>
              <a:t>int</a:t>
            </a:r>
            <a:r>
              <a:rPr lang="en-US" sz="1200" dirty="0">
                <a:solidFill>
                  <a:prstClr val="black"/>
                </a:solidFill>
              </a:rPr>
              <a:t> x2 = 5_2;              // OK (decimal literal)</a:t>
            </a:r>
          </a:p>
          <a:p>
            <a:pPr lvl="0"/>
            <a:r>
              <a:rPr lang="en-US" sz="1200" dirty="0" err="1">
                <a:solidFill>
                  <a:prstClr val="black"/>
                </a:solidFill>
              </a:rPr>
              <a:t>int</a:t>
            </a:r>
            <a:r>
              <a:rPr lang="en-US" sz="1200" dirty="0">
                <a:solidFill>
                  <a:prstClr val="black"/>
                </a:solidFill>
              </a:rPr>
              <a:t> x3 = 52_;              // Invalid; cannot put underscores at the end of a literal</a:t>
            </a:r>
          </a:p>
          <a:p>
            <a:pPr lvl="0"/>
            <a:r>
              <a:rPr lang="en-US" sz="1200" dirty="0" err="1">
                <a:solidFill>
                  <a:prstClr val="black"/>
                </a:solidFill>
              </a:rPr>
              <a:t>int</a:t>
            </a:r>
            <a:r>
              <a:rPr lang="en-US" sz="1200" dirty="0">
                <a:solidFill>
                  <a:prstClr val="black"/>
                </a:solidFill>
              </a:rPr>
              <a:t> x4 = 5_______2;        // OK (decimal literal)</a:t>
            </a:r>
          </a:p>
          <a:p>
            <a:pPr lvl="0"/>
            <a:endParaRPr lang="en-US" sz="1200" dirty="0">
              <a:solidFill>
                <a:prstClr val="black"/>
              </a:solidFill>
            </a:endParaRPr>
          </a:p>
          <a:p>
            <a:pPr lvl="0"/>
            <a:r>
              <a:rPr lang="en-US" sz="1200" dirty="0" err="1">
                <a:solidFill>
                  <a:prstClr val="black"/>
                </a:solidFill>
              </a:rPr>
              <a:t>int</a:t>
            </a:r>
            <a:r>
              <a:rPr lang="en-US" sz="1200" dirty="0">
                <a:solidFill>
                  <a:prstClr val="black"/>
                </a:solidFill>
              </a:rPr>
              <a:t> x5 = 0_x52;            // Invalid; cannot put underscores in the 0x radix prefix</a:t>
            </a:r>
          </a:p>
          <a:p>
            <a:pPr lvl="0"/>
            <a:r>
              <a:rPr lang="en-US" sz="1200" dirty="0" err="1">
                <a:solidFill>
                  <a:prstClr val="black"/>
                </a:solidFill>
              </a:rPr>
              <a:t>int</a:t>
            </a:r>
            <a:r>
              <a:rPr lang="en-US" sz="1200" dirty="0">
                <a:solidFill>
                  <a:prstClr val="black"/>
                </a:solidFill>
              </a:rPr>
              <a:t> x6 = 0x_52;            // Invalid; cannot put underscores at the beginning of a number</a:t>
            </a:r>
          </a:p>
          <a:p>
            <a:pPr lvl="0"/>
            <a:r>
              <a:rPr lang="en-US" sz="1200" dirty="0" err="1">
                <a:solidFill>
                  <a:prstClr val="black"/>
                </a:solidFill>
              </a:rPr>
              <a:t>int</a:t>
            </a:r>
            <a:r>
              <a:rPr lang="en-US" sz="1200" dirty="0">
                <a:solidFill>
                  <a:prstClr val="black"/>
                </a:solidFill>
              </a:rPr>
              <a:t> x7 = 0x5_2;            // OK (hexadecimal literal)</a:t>
            </a:r>
          </a:p>
          <a:p>
            <a:pPr lvl="0"/>
            <a:r>
              <a:rPr lang="en-US" sz="1200" dirty="0" err="1">
                <a:solidFill>
                  <a:prstClr val="black"/>
                </a:solidFill>
              </a:rPr>
              <a:t>int</a:t>
            </a:r>
            <a:r>
              <a:rPr lang="en-US" sz="1200" dirty="0">
                <a:solidFill>
                  <a:prstClr val="black"/>
                </a:solidFill>
              </a:rPr>
              <a:t> x8 = 0x52_;            // Invalid; cannot put underscores at the end of a number</a:t>
            </a:r>
          </a:p>
          <a:p>
            <a:pPr lvl="0"/>
            <a:endParaRPr lang="en-US" sz="1200" dirty="0">
              <a:solidFill>
                <a:prstClr val="black"/>
              </a:solidFill>
            </a:endParaRPr>
          </a:p>
          <a:p>
            <a:pPr lvl="0"/>
            <a:r>
              <a:rPr lang="en-US" sz="1200" dirty="0" err="1">
                <a:solidFill>
                  <a:prstClr val="black"/>
                </a:solidFill>
              </a:rPr>
              <a:t>int</a:t>
            </a:r>
            <a:r>
              <a:rPr lang="en-US" sz="1200" dirty="0">
                <a:solidFill>
                  <a:prstClr val="black"/>
                </a:solidFill>
              </a:rPr>
              <a:t> x9 = 0_52;             // OK (octal literal)</a:t>
            </a:r>
          </a:p>
          <a:p>
            <a:pPr lvl="0"/>
            <a:r>
              <a:rPr lang="en-US" sz="1200" dirty="0" err="1">
                <a:solidFill>
                  <a:prstClr val="black"/>
                </a:solidFill>
              </a:rPr>
              <a:t>int</a:t>
            </a:r>
            <a:r>
              <a:rPr lang="en-US" sz="1200" dirty="0">
                <a:solidFill>
                  <a:prstClr val="black"/>
                </a:solidFill>
              </a:rPr>
              <a:t> x10 = 05_2;            // OK (octal literal)</a:t>
            </a:r>
          </a:p>
          <a:p>
            <a:pPr lvl="0"/>
            <a:r>
              <a:rPr lang="en-US" sz="1200" dirty="0" err="1">
                <a:solidFill>
                  <a:prstClr val="black"/>
                </a:solidFill>
              </a:rPr>
              <a:t>int</a:t>
            </a:r>
            <a:r>
              <a:rPr lang="en-US" sz="1200" dirty="0">
                <a:solidFill>
                  <a:prstClr val="black"/>
                </a:solidFill>
              </a:rPr>
              <a:t> x11 = 052_;            // Invalid; cannot put underscores at the end of a number</a:t>
            </a:r>
          </a:p>
        </p:txBody>
      </p:sp>
      <p:sp>
        <p:nvSpPr>
          <p:cNvPr id="15" name="Rectangle 14"/>
          <p:cNvSpPr/>
          <p:nvPr/>
        </p:nvSpPr>
        <p:spPr>
          <a:xfrm>
            <a:off x="533400" y="4272238"/>
            <a:ext cx="3276600" cy="1477328"/>
          </a:xfrm>
          <a:prstGeom prst="rect">
            <a:avLst/>
          </a:prstGeom>
        </p:spPr>
        <p:txBody>
          <a:bodyPr wrap="square">
            <a:spAutoFit/>
          </a:bodyPr>
          <a:lstStyle/>
          <a:p>
            <a:r>
              <a:rPr lang="en-US" dirty="0" smtClean="0"/>
              <a:t>The feature for changing the value of a variable while debugging has been updated for Java 7 to support underscores in literals and binary literals:</a:t>
            </a:r>
            <a:endParaRPr lang="en-US" dirty="0"/>
          </a:p>
        </p:txBody>
      </p:sp>
    </p:spTree>
    <p:extLst>
      <p:ext uri="{BB962C8B-B14F-4D97-AF65-F5344CB8AC3E}">
        <p14:creationId xmlns:p14="http://schemas.microsoft.com/office/powerpoint/2010/main" val="3723186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in Switch Statements</a:t>
            </a:r>
            <a:endParaRPr lang="en-US" dirty="0"/>
          </a:p>
        </p:txBody>
      </p:sp>
      <p:sp>
        <p:nvSpPr>
          <p:cNvPr id="6" name="Rectangle 5"/>
          <p:cNvSpPr/>
          <p:nvPr/>
        </p:nvSpPr>
        <p:spPr>
          <a:xfrm>
            <a:off x="609600" y="1219200"/>
            <a:ext cx="8610600" cy="5047536"/>
          </a:xfrm>
          <a:prstGeom prst="rect">
            <a:avLst/>
          </a:prstGeom>
        </p:spPr>
        <p:txBody>
          <a:bodyPr wrap="square">
            <a:spAutoFit/>
          </a:bodyPr>
          <a:lstStyle/>
          <a:p>
            <a:r>
              <a:rPr lang="en-US" sz="1400" dirty="0" smtClean="0"/>
              <a:t>public String </a:t>
            </a:r>
            <a:r>
              <a:rPr lang="en-US" sz="1400" dirty="0" err="1" smtClean="0"/>
              <a:t>getTypeOfDayWithSwitchStatement</a:t>
            </a:r>
            <a:r>
              <a:rPr lang="en-US" sz="1400" dirty="0" smtClean="0"/>
              <a:t>(String </a:t>
            </a:r>
            <a:r>
              <a:rPr lang="en-US" sz="1400" dirty="0" err="1" smtClean="0"/>
              <a:t>dayOfWeekArg</a:t>
            </a:r>
            <a:r>
              <a:rPr lang="en-US" sz="1400" dirty="0" smtClean="0"/>
              <a:t>) {</a:t>
            </a:r>
          </a:p>
          <a:p>
            <a:r>
              <a:rPr lang="en-US" sz="1400" dirty="0" smtClean="0"/>
              <a:t>     String </a:t>
            </a:r>
            <a:r>
              <a:rPr lang="en-US" sz="1400" dirty="0" err="1" smtClean="0"/>
              <a:t>typeOfDay</a:t>
            </a:r>
            <a:r>
              <a:rPr lang="en-US" sz="1400" dirty="0" smtClean="0"/>
              <a:t>;</a:t>
            </a:r>
          </a:p>
          <a:p>
            <a:r>
              <a:rPr lang="en-US" sz="1400" dirty="0" smtClean="0"/>
              <a:t>     switch (</a:t>
            </a:r>
            <a:r>
              <a:rPr lang="en-US" sz="1400" dirty="0" err="1" smtClean="0"/>
              <a:t>dayOfWeekArg</a:t>
            </a:r>
            <a:r>
              <a:rPr lang="en-US" sz="1400" dirty="0" smtClean="0"/>
              <a:t>) {</a:t>
            </a:r>
          </a:p>
          <a:p>
            <a:r>
              <a:rPr lang="en-US" sz="1400" dirty="0" smtClean="0"/>
              <a:t>         case "Monday":</a:t>
            </a:r>
          </a:p>
          <a:p>
            <a:r>
              <a:rPr lang="en-US" sz="1400" dirty="0" smtClean="0"/>
              <a:t>             </a:t>
            </a:r>
            <a:r>
              <a:rPr lang="en-US" sz="1400" dirty="0" err="1" smtClean="0"/>
              <a:t>typeOfDay</a:t>
            </a:r>
            <a:r>
              <a:rPr lang="en-US" sz="1400" dirty="0" smtClean="0"/>
              <a:t> = "Start of work week";</a:t>
            </a:r>
          </a:p>
          <a:p>
            <a:r>
              <a:rPr lang="en-US" sz="1400" dirty="0" smtClean="0"/>
              <a:t>             break;</a:t>
            </a:r>
          </a:p>
          <a:p>
            <a:r>
              <a:rPr lang="en-US" sz="1400" dirty="0" smtClean="0"/>
              <a:t>         case "Tuesday":</a:t>
            </a:r>
          </a:p>
          <a:p>
            <a:r>
              <a:rPr lang="en-US" sz="1400" dirty="0" smtClean="0"/>
              <a:t>         case "Wednesday":</a:t>
            </a:r>
          </a:p>
          <a:p>
            <a:r>
              <a:rPr lang="en-US" sz="1400" dirty="0" smtClean="0"/>
              <a:t>         case "Thursday":</a:t>
            </a:r>
          </a:p>
          <a:p>
            <a:r>
              <a:rPr lang="en-US" sz="1400" dirty="0" smtClean="0"/>
              <a:t>             </a:t>
            </a:r>
            <a:r>
              <a:rPr lang="en-US" sz="1400" dirty="0" err="1" smtClean="0"/>
              <a:t>typeOfDay</a:t>
            </a:r>
            <a:r>
              <a:rPr lang="en-US" sz="1400" dirty="0" smtClean="0"/>
              <a:t> = "Midweek";</a:t>
            </a:r>
          </a:p>
          <a:p>
            <a:r>
              <a:rPr lang="en-US" sz="1400" dirty="0" smtClean="0"/>
              <a:t>             break;</a:t>
            </a:r>
          </a:p>
          <a:p>
            <a:r>
              <a:rPr lang="en-US" sz="1400" dirty="0" smtClean="0"/>
              <a:t>         case "Friday":</a:t>
            </a:r>
          </a:p>
          <a:p>
            <a:r>
              <a:rPr lang="en-US" sz="1400" dirty="0" smtClean="0"/>
              <a:t>             </a:t>
            </a:r>
            <a:r>
              <a:rPr lang="en-US" sz="1400" dirty="0" err="1" smtClean="0"/>
              <a:t>typeOfDay</a:t>
            </a:r>
            <a:r>
              <a:rPr lang="en-US" sz="1400" dirty="0" smtClean="0"/>
              <a:t> = "End of work week";</a:t>
            </a:r>
          </a:p>
          <a:p>
            <a:r>
              <a:rPr lang="en-US" sz="1400" dirty="0" smtClean="0"/>
              <a:t>             break;</a:t>
            </a:r>
          </a:p>
          <a:p>
            <a:r>
              <a:rPr lang="en-US" sz="1400" dirty="0" smtClean="0"/>
              <a:t>         case "Saturday":</a:t>
            </a:r>
          </a:p>
          <a:p>
            <a:r>
              <a:rPr lang="en-US" sz="1400" dirty="0" smtClean="0"/>
              <a:t>         case "Sunday":</a:t>
            </a:r>
          </a:p>
          <a:p>
            <a:r>
              <a:rPr lang="en-US" sz="1400" dirty="0" smtClean="0"/>
              <a:t>             </a:t>
            </a:r>
            <a:r>
              <a:rPr lang="en-US" sz="1400" dirty="0" err="1" smtClean="0"/>
              <a:t>typeOfDay</a:t>
            </a:r>
            <a:r>
              <a:rPr lang="en-US" sz="1400" dirty="0" smtClean="0"/>
              <a:t> = "Weekend";</a:t>
            </a:r>
          </a:p>
          <a:p>
            <a:r>
              <a:rPr lang="en-US" sz="1400" dirty="0" smtClean="0"/>
              <a:t>             break;</a:t>
            </a:r>
          </a:p>
          <a:p>
            <a:r>
              <a:rPr lang="en-US" sz="1400" dirty="0" smtClean="0"/>
              <a:t>         default:</a:t>
            </a:r>
          </a:p>
          <a:p>
            <a:r>
              <a:rPr lang="en-US" sz="1400" dirty="0" smtClean="0"/>
              <a:t>             throw new </a:t>
            </a:r>
            <a:r>
              <a:rPr lang="en-US" sz="1400" dirty="0" err="1" smtClean="0"/>
              <a:t>IllegalArgumentException</a:t>
            </a:r>
            <a:r>
              <a:rPr lang="en-US" sz="1400" dirty="0" smtClean="0"/>
              <a:t>("Invalid day of the week: " + </a:t>
            </a:r>
            <a:r>
              <a:rPr lang="en-US" sz="1400" dirty="0" err="1" smtClean="0"/>
              <a:t>dayOfWeekArg</a:t>
            </a:r>
            <a:r>
              <a:rPr lang="en-US" sz="1400" dirty="0" smtClean="0"/>
              <a:t>);</a:t>
            </a:r>
          </a:p>
          <a:p>
            <a:r>
              <a:rPr lang="en-US" sz="1400" dirty="0" smtClean="0"/>
              <a:t>     }</a:t>
            </a:r>
          </a:p>
          <a:p>
            <a:r>
              <a:rPr lang="en-US" sz="1400" dirty="0" smtClean="0"/>
              <a:t>     return </a:t>
            </a:r>
            <a:r>
              <a:rPr lang="en-US" sz="1400" dirty="0" err="1" smtClean="0"/>
              <a:t>typeOfDay</a:t>
            </a:r>
            <a:r>
              <a:rPr lang="en-US" sz="1400" dirty="0" smtClean="0"/>
              <a:t>;</a:t>
            </a:r>
          </a:p>
          <a:p>
            <a:r>
              <a:rPr lang="en-US" sz="1400" dirty="0" smtClean="0"/>
              <a:t>}</a:t>
            </a:r>
            <a:endParaRPr lang="en-US" sz="1400" dirty="0"/>
          </a:p>
        </p:txBody>
      </p:sp>
      <p:sp>
        <p:nvSpPr>
          <p:cNvPr id="8" name="Rectangle 7"/>
          <p:cNvSpPr/>
          <p:nvPr/>
        </p:nvSpPr>
        <p:spPr>
          <a:xfrm>
            <a:off x="4156993" y="2209800"/>
            <a:ext cx="4953000" cy="1938992"/>
          </a:xfrm>
          <a:prstGeom prst="rect">
            <a:avLst/>
          </a:prstGeom>
        </p:spPr>
        <p:txBody>
          <a:bodyPr wrap="square">
            <a:spAutoFit/>
          </a:bodyPr>
          <a:lstStyle/>
          <a:p>
            <a:endParaRPr lang="en-US" dirty="0" smtClean="0"/>
          </a:p>
          <a:p>
            <a:r>
              <a:rPr lang="en-US" sz="1400" dirty="0">
                <a:latin typeface="+mj-lt"/>
                <a:ea typeface="+mj-ea"/>
                <a:cs typeface="+mj-cs"/>
              </a:rPr>
              <a:t>The switch statement compares the String object in its expression with the expressions associated with each case label as if it were using the </a:t>
            </a:r>
            <a:r>
              <a:rPr lang="en-US" sz="1400" b="1" dirty="0" err="1">
                <a:latin typeface="+mj-lt"/>
                <a:ea typeface="+mj-ea"/>
                <a:cs typeface="+mj-cs"/>
              </a:rPr>
              <a:t>String.equals</a:t>
            </a:r>
            <a:r>
              <a:rPr lang="en-US" sz="1400" dirty="0">
                <a:latin typeface="+mj-lt"/>
                <a:ea typeface="+mj-ea"/>
                <a:cs typeface="+mj-cs"/>
              </a:rPr>
              <a:t> method; consequently, the comparison of String objects in switch statements is </a:t>
            </a:r>
            <a:r>
              <a:rPr lang="en-US" sz="1400" b="1" dirty="0">
                <a:latin typeface="+mj-lt"/>
                <a:ea typeface="+mj-ea"/>
                <a:cs typeface="+mj-cs"/>
              </a:rPr>
              <a:t>case sensitive</a:t>
            </a:r>
            <a:r>
              <a:rPr lang="en-US" sz="1400" dirty="0">
                <a:latin typeface="+mj-lt"/>
                <a:ea typeface="+mj-ea"/>
                <a:cs typeface="+mj-cs"/>
              </a:rPr>
              <a:t>. </a:t>
            </a:r>
            <a:endParaRPr lang="en-US" sz="1400" dirty="0" smtClean="0">
              <a:latin typeface="+mj-lt"/>
              <a:ea typeface="+mj-ea"/>
              <a:cs typeface="+mj-cs"/>
            </a:endParaRPr>
          </a:p>
          <a:p>
            <a:r>
              <a:rPr lang="en-US" sz="1400" dirty="0" smtClean="0">
                <a:latin typeface="+mj-lt"/>
                <a:ea typeface="+mj-ea"/>
                <a:cs typeface="+mj-cs"/>
              </a:rPr>
              <a:t>The </a:t>
            </a:r>
            <a:r>
              <a:rPr lang="en-US" sz="1400" dirty="0">
                <a:latin typeface="+mj-lt"/>
                <a:ea typeface="+mj-ea"/>
                <a:cs typeface="+mj-cs"/>
              </a:rPr>
              <a:t>Java compiler generates generally more efficient </a:t>
            </a:r>
            <a:r>
              <a:rPr lang="en-US" sz="1400" dirty="0" err="1">
                <a:latin typeface="+mj-lt"/>
                <a:ea typeface="+mj-ea"/>
                <a:cs typeface="+mj-cs"/>
              </a:rPr>
              <a:t>bytecode</a:t>
            </a:r>
            <a:r>
              <a:rPr lang="en-US" sz="1400" dirty="0">
                <a:latin typeface="+mj-lt"/>
                <a:ea typeface="+mj-ea"/>
                <a:cs typeface="+mj-cs"/>
              </a:rPr>
              <a:t> from switch statements that use String objects than from chained if-then-else statements</a:t>
            </a:r>
            <a:r>
              <a:rPr lang="en-US" dirty="0" smtClean="0"/>
              <a:t>.</a:t>
            </a:r>
            <a:endParaRPr lang="en-US" dirty="0"/>
          </a:p>
        </p:txBody>
      </p:sp>
    </p:spTree>
    <p:extLst>
      <p:ext uri="{BB962C8B-B14F-4D97-AF65-F5344CB8AC3E}">
        <p14:creationId xmlns:p14="http://schemas.microsoft.com/office/powerpoint/2010/main" val="3605949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Suppressed Exceptions</a:t>
            </a:r>
            <a:endParaRPr lang="en-US" dirty="0"/>
          </a:p>
        </p:txBody>
      </p:sp>
      <p:sp>
        <p:nvSpPr>
          <p:cNvPr id="5" name="Rectangle 4"/>
          <p:cNvSpPr/>
          <p:nvPr/>
        </p:nvSpPr>
        <p:spPr>
          <a:xfrm>
            <a:off x="685800" y="1295400"/>
            <a:ext cx="8534400" cy="4801314"/>
          </a:xfrm>
          <a:prstGeom prst="rect">
            <a:avLst/>
          </a:prstGeom>
        </p:spPr>
        <p:txBody>
          <a:bodyPr wrap="square">
            <a:spAutoFit/>
          </a:bodyPr>
          <a:lstStyle/>
          <a:p>
            <a:r>
              <a:rPr lang="en-US" dirty="0"/>
              <a:t>Before Java7; There are exceptions thrown in the code but were ignored </a:t>
            </a:r>
            <a:r>
              <a:rPr lang="en-US" dirty="0" smtClean="0"/>
              <a:t>somehow.</a:t>
            </a:r>
          </a:p>
          <a:p>
            <a:pPr fontAlgn="base"/>
            <a:r>
              <a:rPr lang="en-US" dirty="0" smtClean="0"/>
              <a:t>A </a:t>
            </a:r>
            <a:r>
              <a:rPr lang="en-US" dirty="0"/>
              <a:t>new constructor and two new methods were added to the </a:t>
            </a:r>
            <a:r>
              <a:rPr lang="en-US" dirty="0" err="1"/>
              <a:t>Throwable</a:t>
            </a:r>
            <a:r>
              <a:rPr lang="en-US" dirty="0"/>
              <a:t> class in JDK </a:t>
            </a:r>
            <a:r>
              <a:rPr lang="en-US" dirty="0" smtClean="0"/>
              <a:t>7 to handle this. </a:t>
            </a:r>
          </a:p>
          <a:p>
            <a:pPr fontAlgn="base"/>
            <a:r>
              <a:rPr lang="en-US" dirty="0" smtClean="0"/>
              <a:t>Those </a:t>
            </a:r>
            <a:r>
              <a:rPr lang="en-US" dirty="0"/>
              <a:t>are as below:</a:t>
            </a:r>
          </a:p>
          <a:p>
            <a:r>
              <a:rPr lang="en-US" dirty="0" err="1"/>
              <a:t>Throwable.getSupressed</a:t>
            </a:r>
            <a:r>
              <a:rPr lang="en-US" dirty="0"/>
              <a:t>(); // Returns </a:t>
            </a:r>
            <a:r>
              <a:rPr lang="en-US" dirty="0" err="1"/>
              <a:t>Throwable</a:t>
            </a:r>
            <a:r>
              <a:rPr lang="en-US" dirty="0"/>
              <a:t>[] </a:t>
            </a:r>
            <a:r>
              <a:rPr lang="en-US" dirty="0" err="1"/>
              <a:t>Throwable.addSupressed</a:t>
            </a:r>
            <a:r>
              <a:rPr lang="en-US" dirty="0"/>
              <a:t>(</a:t>
            </a:r>
            <a:r>
              <a:rPr lang="en-US" dirty="0" err="1"/>
              <a:t>aThrowable</a:t>
            </a:r>
            <a:r>
              <a:rPr lang="en-US" dirty="0"/>
              <a:t>);</a:t>
            </a:r>
          </a:p>
          <a:p>
            <a:endParaRPr lang="en-US" dirty="0" smtClean="0"/>
          </a:p>
          <a:p>
            <a:r>
              <a:rPr lang="en-US" dirty="0" err="1" smtClean="0"/>
              <a:t>java.io.IOException</a:t>
            </a:r>
            <a:endParaRPr lang="en-US" dirty="0"/>
          </a:p>
          <a:p>
            <a:r>
              <a:rPr lang="en-US" dirty="0" smtClean="0"/>
              <a:t>	at </a:t>
            </a:r>
            <a:r>
              <a:rPr lang="en-US" dirty="0" err="1"/>
              <a:t>Suppress.write</a:t>
            </a:r>
            <a:r>
              <a:rPr lang="en-US" dirty="0"/>
              <a:t>(Suppress.java:19)</a:t>
            </a:r>
          </a:p>
          <a:p>
            <a:r>
              <a:rPr lang="en-US" dirty="0" smtClean="0"/>
              <a:t>	at </a:t>
            </a:r>
            <a:r>
              <a:rPr lang="en-US" dirty="0" err="1"/>
              <a:t>Suppress.main</a:t>
            </a:r>
            <a:r>
              <a:rPr lang="en-US" dirty="0"/>
              <a:t>(Suppress.java:8)</a:t>
            </a:r>
          </a:p>
          <a:p>
            <a:r>
              <a:rPr lang="en-US" dirty="0" smtClean="0"/>
              <a:t>	Suppressed</a:t>
            </a:r>
            <a:r>
              <a:rPr lang="en-US" dirty="0"/>
              <a:t>: </a:t>
            </a:r>
            <a:r>
              <a:rPr lang="en-US" dirty="0" err="1"/>
              <a:t>java.io.IOException</a:t>
            </a:r>
            <a:endParaRPr lang="en-US" dirty="0"/>
          </a:p>
          <a:p>
            <a:r>
              <a:rPr lang="en-US" dirty="0" smtClean="0"/>
              <a:t>		</a:t>
            </a:r>
            <a:r>
              <a:rPr lang="en-US" dirty="0" err="1" smtClean="0"/>
              <a:t>atSuppress.close</a:t>
            </a:r>
            <a:r>
              <a:rPr lang="en-US" dirty="0" smtClean="0"/>
              <a:t>(Suppress.java:24</a:t>
            </a:r>
            <a:r>
              <a:rPr lang="en-US" dirty="0"/>
              <a:t>)</a:t>
            </a:r>
          </a:p>
          <a:p>
            <a:r>
              <a:rPr lang="en-US" dirty="0" smtClean="0"/>
              <a:t>		</a:t>
            </a:r>
            <a:r>
              <a:rPr lang="en-US" dirty="0" err="1" smtClean="0"/>
              <a:t>atSuppress.main</a:t>
            </a:r>
            <a:r>
              <a:rPr lang="en-US" dirty="0" smtClean="0"/>
              <a:t>(Suppress.java:9</a:t>
            </a:r>
            <a:r>
              <a:rPr lang="en-US" dirty="0"/>
              <a:t>)</a:t>
            </a:r>
          </a:p>
          <a:p>
            <a:r>
              <a:rPr lang="en-US" dirty="0" smtClean="0"/>
              <a:t>	Suppressed</a:t>
            </a:r>
            <a:r>
              <a:rPr lang="en-US" dirty="0"/>
              <a:t>: </a:t>
            </a:r>
            <a:r>
              <a:rPr lang="en-US" dirty="0" err="1"/>
              <a:t>java.io.IOException</a:t>
            </a:r>
            <a:endParaRPr lang="en-US" dirty="0"/>
          </a:p>
          <a:p>
            <a:r>
              <a:rPr lang="en-US" dirty="0" smtClean="0"/>
              <a:t>		at </a:t>
            </a:r>
            <a:r>
              <a:rPr lang="en-US" dirty="0" err="1"/>
              <a:t>Suppress.close</a:t>
            </a:r>
            <a:r>
              <a:rPr lang="en-US" dirty="0"/>
              <a:t>(Suppress.java:24)</a:t>
            </a:r>
          </a:p>
          <a:p>
            <a:r>
              <a:rPr lang="en-US" dirty="0" smtClean="0"/>
              <a:t>		at </a:t>
            </a:r>
            <a:r>
              <a:rPr lang="en-US" dirty="0" err="1"/>
              <a:t>Suppress.main</a:t>
            </a:r>
            <a:r>
              <a:rPr lang="en-US" dirty="0"/>
              <a:t>(Suppress.java:9</a:t>
            </a:r>
            <a:r>
              <a:rPr lang="en-US" dirty="0" smtClean="0"/>
              <a:t>)</a:t>
            </a:r>
          </a:p>
          <a:p>
            <a:endParaRPr lang="en-US" dirty="0"/>
          </a:p>
        </p:txBody>
      </p:sp>
    </p:spTree>
    <p:extLst>
      <p:ext uri="{BB962C8B-B14F-4D97-AF65-F5344CB8AC3E}">
        <p14:creationId xmlns:p14="http://schemas.microsoft.com/office/powerpoint/2010/main" val="1973483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Resource Management</a:t>
            </a:r>
            <a:endParaRPr lang="en-US" dirty="0"/>
          </a:p>
        </p:txBody>
      </p:sp>
      <p:sp>
        <p:nvSpPr>
          <p:cNvPr id="3" name="Rectangle 2"/>
          <p:cNvSpPr/>
          <p:nvPr/>
        </p:nvSpPr>
        <p:spPr>
          <a:xfrm>
            <a:off x="457200" y="1676400"/>
            <a:ext cx="6781800" cy="2031325"/>
          </a:xfrm>
          <a:prstGeom prst="rect">
            <a:avLst/>
          </a:prstGeom>
        </p:spPr>
        <p:txBody>
          <a:bodyPr wrap="square">
            <a:spAutoFit/>
          </a:bodyPr>
          <a:lstStyle/>
          <a:p>
            <a:pPr marL="285750" indent="-285750">
              <a:buFont typeface="Arial" panose="020B0604020202020204" pitchFamily="34" charset="0"/>
              <a:buChar char="•"/>
            </a:pPr>
            <a:r>
              <a:rPr lang="en-US" dirty="0"/>
              <a:t>New </a:t>
            </a:r>
            <a:r>
              <a:rPr lang="en-US" dirty="0" err="1" smtClean="0"/>
              <a:t>superinterface</a:t>
            </a:r>
            <a:r>
              <a:rPr lang="en-US" dirty="0" smtClean="0"/>
              <a:t> </a:t>
            </a:r>
            <a:r>
              <a:rPr lang="en-US" dirty="0" err="1" smtClean="0"/>
              <a:t>java.lang.AutoCloseable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a:t>
            </a:r>
            <a:r>
              <a:rPr lang="en-US" dirty="0" err="1"/>
              <a:t>AutoCloseable</a:t>
            </a:r>
            <a:r>
              <a:rPr lang="en-US" dirty="0"/>
              <a:t>(throws Exception) and by extension </a:t>
            </a:r>
            <a:r>
              <a:rPr lang="en-US" dirty="0" err="1"/>
              <a:t>java.io.Closeable</a:t>
            </a:r>
            <a:r>
              <a:rPr lang="en-US" dirty="0"/>
              <a:t>(throws </a:t>
            </a:r>
            <a:r>
              <a:rPr lang="en-US" dirty="0" err="1"/>
              <a:t>IOException</a:t>
            </a:r>
            <a:r>
              <a:rPr lang="en-US" dirty="0"/>
              <a:t>) types useable with </a:t>
            </a:r>
            <a:r>
              <a:rPr lang="en-US" dirty="0" smtClean="0"/>
              <a:t>try-with-resources</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a:t>JDBC 4.1 retrofitted as </a:t>
            </a:r>
            <a:r>
              <a:rPr lang="en-US" dirty="0" err="1" smtClean="0"/>
              <a:t>AutoCloseable</a:t>
            </a:r>
            <a:r>
              <a:rPr lang="en-US" dirty="0" smtClean="0"/>
              <a:t>.</a:t>
            </a:r>
            <a:endParaRPr lang="en-US" dirty="0"/>
          </a:p>
        </p:txBody>
      </p:sp>
    </p:spTree>
    <p:extLst>
      <p:ext uri="{BB962C8B-B14F-4D97-AF65-F5344CB8AC3E}">
        <p14:creationId xmlns:p14="http://schemas.microsoft.com/office/powerpoint/2010/main" val="2632797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305800" cy="914400"/>
          </a:xfrm>
        </p:spPr>
        <p:txBody>
          <a:bodyPr>
            <a:noAutofit/>
          </a:bodyPr>
          <a:lstStyle/>
          <a:p>
            <a:r>
              <a:rPr lang="en-US" sz="2400" dirty="0"/>
              <a:t>Catching Multiple Exception Types and </a:t>
            </a:r>
            <a:r>
              <a:rPr lang="en-US" sz="2400" dirty="0" err="1"/>
              <a:t>Rethrowing</a:t>
            </a:r>
            <a:r>
              <a:rPr lang="en-US" sz="2400" dirty="0"/>
              <a:t> Exceptions with Improved Type Checking</a:t>
            </a:r>
          </a:p>
        </p:txBody>
      </p:sp>
      <p:sp>
        <p:nvSpPr>
          <p:cNvPr id="5" name="Rectangle 4"/>
          <p:cNvSpPr/>
          <p:nvPr/>
        </p:nvSpPr>
        <p:spPr>
          <a:xfrm>
            <a:off x="681392" y="1752600"/>
            <a:ext cx="3657600" cy="4154984"/>
          </a:xfrm>
          <a:prstGeom prst="rect">
            <a:avLst/>
          </a:prstGeom>
        </p:spPr>
        <p:txBody>
          <a:bodyPr wrap="square">
            <a:spAutoFit/>
          </a:bodyPr>
          <a:lstStyle/>
          <a:p>
            <a:r>
              <a:rPr lang="en-US" sz="1200" dirty="0"/>
              <a:t>Consider the following example, which contains duplicate code in each of the catch blocks:</a:t>
            </a:r>
          </a:p>
          <a:p>
            <a:endParaRPr lang="en-US" sz="1200" dirty="0"/>
          </a:p>
          <a:p>
            <a:r>
              <a:rPr lang="en-US" sz="1200" dirty="0">
                <a:solidFill>
                  <a:schemeClr val="accent4">
                    <a:lumMod val="50000"/>
                  </a:schemeClr>
                </a:solidFill>
              </a:rPr>
              <a:t>catch (</a:t>
            </a:r>
            <a:r>
              <a:rPr lang="en-US" sz="1200" dirty="0" err="1">
                <a:solidFill>
                  <a:schemeClr val="accent4">
                    <a:lumMod val="50000"/>
                  </a:schemeClr>
                </a:solidFill>
              </a:rPr>
              <a:t>IOException</a:t>
            </a:r>
            <a:r>
              <a:rPr lang="en-US" sz="1200" dirty="0">
                <a:solidFill>
                  <a:schemeClr val="accent4">
                    <a:lumMod val="50000"/>
                  </a:schemeClr>
                </a:solidFill>
              </a:rPr>
              <a:t> ex) {</a:t>
            </a:r>
          </a:p>
          <a:p>
            <a:r>
              <a:rPr lang="en-US" sz="1200" dirty="0">
                <a:solidFill>
                  <a:schemeClr val="accent4">
                    <a:lumMod val="50000"/>
                  </a:schemeClr>
                </a:solidFill>
              </a:rPr>
              <a:t>     logger.log(ex);</a:t>
            </a:r>
          </a:p>
          <a:p>
            <a:r>
              <a:rPr lang="en-US" sz="1200" dirty="0">
                <a:solidFill>
                  <a:schemeClr val="accent4">
                    <a:lumMod val="50000"/>
                  </a:schemeClr>
                </a:solidFill>
              </a:rPr>
              <a:t>     throw ex;</a:t>
            </a:r>
          </a:p>
          <a:p>
            <a:r>
              <a:rPr lang="en-US" sz="1200" dirty="0">
                <a:solidFill>
                  <a:schemeClr val="accent4">
                    <a:lumMod val="50000"/>
                  </a:schemeClr>
                </a:solidFill>
              </a:rPr>
              <a:t>catch (</a:t>
            </a:r>
            <a:r>
              <a:rPr lang="en-US" sz="1200" dirty="0" err="1">
                <a:solidFill>
                  <a:schemeClr val="accent4">
                    <a:lumMod val="50000"/>
                  </a:schemeClr>
                </a:solidFill>
              </a:rPr>
              <a:t>SQLException</a:t>
            </a:r>
            <a:r>
              <a:rPr lang="en-US" sz="1200" dirty="0">
                <a:solidFill>
                  <a:schemeClr val="accent4">
                    <a:lumMod val="50000"/>
                  </a:schemeClr>
                </a:solidFill>
              </a:rPr>
              <a:t> ex) {</a:t>
            </a:r>
          </a:p>
          <a:p>
            <a:r>
              <a:rPr lang="en-US" sz="1200" dirty="0">
                <a:solidFill>
                  <a:schemeClr val="accent4">
                    <a:lumMod val="50000"/>
                  </a:schemeClr>
                </a:solidFill>
              </a:rPr>
              <a:t>     logger.log(ex);</a:t>
            </a:r>
          </a:p>
          <a:p>
            <a:r>
              <a:rPr lang="en-US" sz="1200" dirty="0">
                <a:solidFill>
                  <a:schemeClr val="accent4">
                    <a:lumMod val="50000"/>
                  </a:schemeClr>
                </a:solidFill>
              </a:rPr>
              <a:t>     throw ex;</a:t>
            </a:r>
          </a:p>
          <a:p>
            <a:r>
              <a:rPr lang="en-US" sz="1200" dirty="0" smtClean="0">
                <a:solidFill>
                  <a:schemeClr val="accent4">
                    <a:lumMod val="50000"/>
                  </a:schemeClr>
                </a:solidFill>
              </a:rPr>
              <a:t>}</a:t>
            </a:r>
          </a:p>
          <a:p>
            <a:endParaRPr lang="en-US" sz="1200" dirty="0"/>
          </a:p>
          <a:p>
            <a:r>
              <a:rPr lang="en-US" sz="1200" dirty="0"/>
              <a:t>In releases prior to Java SE 7, it is difficult to create a common method to eliminate the duplicated code because the variable ex has different types.</a:t>
            </a:r>
          </a:p>
          <a:p>
            <a:endParaRPr lang="en-US" sz="1200" dirty="0"/>
          </a:p>
          <a:p>
            <a:r>
              <a:rPr lang="en-US" sz="1200" dirty="0"/>
              <a:t>The following example, which is valid in Java SE 7 and later, eliminates the duplicated code:</a:t>
            </a:r>
          </a:p>
          <a:p>
            <a:endParaRPr lang="en-US" sz="1200" dirty="0"/>
          </a:p>
          <a:p>
            <a:r>
              <a:rPr lang="en-US" sz="1200" dirty="0">
                <a:solidFill>
                  <a:schemeClr val="accent4">
                    <a:lumMod val="50000"/>
                  </a:schemeClr>
                </a:solidFill>
              </a:rPr>
              <a:t>catch (</a:t>
            </a:r>
            <a:r>
              <a:rPr lang="en-US" sz="1200" dirty="0" err="1">
                <a:solidFill>
                  <a:schemeClr val="accent4">
                    <a:lumMod val="50000"/>
                  </a:schemeClr>
                </a:solidFill>
              </a:rPr>
              <a:t>IOException|SQLException</a:t>
            </a:r>
            <a:r>
              <a:rPr lang="en-US" sz="1200" dirty="0">
                <a:solidFill>
                  <a:schemeClr val="accent4">
                    <a:lumMod val="50000"/>
                  </a:schemeClr>
                </a:solidFill>
              </a:rPr>
              <a:t> ex) {</a:t>
            </a:r>
          </a:p>
          <a:p>
            <a:r>
              <a:rPr lang="en-US" sz="1200" dirty="0">
                <a:solidFill>
                  <a:schemeClr val="accent4">
                    <a:lumMod val="50000"/>
                  </a:schemeClr>
                </a:solidFill>
              </a:rPr>
              <a:t>    logger.log(ex);</a:t>
            </a:r>
          </a:p>
          <a:p>
            <a:r>
              <a:rPr lang="en-US" sz="1200" dirty="0">
                <a:solidFill>
                  <a:schemeClr val="accent4">
                    <a:lumMod val="50000"/>
                  </a:schemeClr>
                </a:solidFill>
              </a:rPr>
              <a:t>    throw ex;</a:t>
            </a:r>
          </a:p>
          <a:p>
            <a:r>
              <a:rPr lang="en-US" sz="1200" dirty="0">
                <a:solidFill>
                  <a:schemeClr val="accent4">
                    <a:lumMod val="50000"/>
                  </a:schemeClr>
                </a:solidFill>
              </a:rPr>
              <a:t>}</a:t>
            </a:r>
          </a:p>
        </p:txBody>
      </p:sp>
      <p:sp>
        <p:nvSpPr>
          <p:cNvPr id="6" name="Rectangle 5"/>
          <p:cNvSpPr/>
          <p:nvPr/>
        </p:nvSpPr>
        <p:spPr>
          <a:xfrm>
            <a:off x="4724400" y="1752600"/>
            <a:ext cx="4572000" cy="1754326"/>
          </a:xfrm>
          <a:prstGeom prst="rect">
            <a:avLst/>
          </a:prstGeom>
        </p:spPr>
        <p:txBody>
          <a:bodyPr>
            <a:spAutoFit/>
          </a:bodyPr>
          <a:lstStyle/>
          <a:p>
            <a:r>
              <a:rPr lang="en-US" sz="1200" dirty="0">
                <a:solidFill>
                  <a:schemeClr val="accent4">
                    <a:lumMod val="50000"/>
                  </a:schemeClr>
                </a:solidFill>
              </a:rPr>
              <a:t>public void foo(String </a:t>
            </a:r>
            <a:r>
              <a:rPr lang="en-US" sz="1200" dirty="0" smtClean="0">
                <a:solidFill>
                  <a:schemeClr val="accent4">
                    <a:lumMod val="50000"/>
                  </a:schemeClr>
                </a:solidFill>
              </a:rPr>
              <a:t>bar) throws </a:t>
            </a:r>
            <a:r>
              <a:rPr lang="en-US" sz="1200" dirty="0" err="1">
                <a:solidFill>
                  <a:schemeClr val="accent4">
                    <a:lumMod val="50000"/>
                  </a:schemeClr>
                </a:solidFill>
              </a:rPr>
              <a:t>FirstException</a:t>
            </a:r>
            <a:r>
              <a:rPr lang="en-US" sz="1200" dirty="0">
                <a:solidFill>
                  <a:schemeClr val="accent4">
                    <a:lumMod val="50000"/>
                  </a:schemeClr>
                </a:solidFill>
              </a:rPr>
              <a:t>, </a:t>
            </a:r>
            <a:r>
              <a:rPr lang="en-US" sz="1200" dirty="0" err="1">
                <a:solidFill>
                  <a:schemeClr val="accent4">
                    <a:lumMod val="50000"/>
                  </a:schemeClr>
                </a:solidFill>
              </a:rPr>
              <a:t>SecondException</a:t>
            </a:r>
            <a:r>
              <a:rPr lang="en-US" sz="1200" dirty="0">
                <a:solidFill>
                  <a:schemeClr val="accent4">
                    <a:lumMod val="50000"/>
                  </a:schemeClr>
                </a:solidFill>
              </a:rPr>
              <a:t>{</a:t>
            </a:r>
          </a:p>
          <a:p>
            <a:r>
              <a:rPr lang="en-US" sz="1200" dirty="0">
                <a:solidFill>
                  <a:schemeClr val="accent4">
                    <a:lumMod val="50000"/>
                  </a:schemeClr>
                </a:solidFill>
              </a:rPr>
              <a:t> </a:t>
            </a:r>
            <a:r>
              <a:rPr lang="en-US" sz="1200" dirty="0" smtClean="0">
                <a:solidFill>
                  <a:schemeClr val="accent4">
                    <a:lumMod val="50000"/>
                  </a:schemeClr>
                </a:solidFill>
              </a:rPr>
              <a:t>    try </a:t>
            </a:r>
            <a:r>
              <a:rPr lang="en-US" sz="1200" dirty="0">
                <a:solidFill>
                  <a:schemeClr val="accent4">
                    <a:lumMod val="50000"/>
                  </a:schemeClr>
                </a:solidFill>
              </a:rPr>
              <a:t>{</a:t>
            </a:r>
          </a:p>
          <a:p>
            <a:r>
              <a:rPr lang="en-US" sz="1200" dirty="0">
                <a:solidFill>
                  <a:schemeClr val="accent4">
                    <a:lumMod val="50000"/>
                  </a:schemeClr>
                </a:solidFill>
              </a:rPr>
              <a:t> </a:t>
            </a:r>
            <a:r>
              <a:rPr lang="en-US" sz="1200" dirty="0" smtClean="0">
                <a:solidFill>
                  <a:schemeClr val="accent4">
                    <a:lumMod val="50000"/>
                  </a:schemeClr>
                </a:solidFill>
              </a:rPr>
              <a:t>            // </a:t>
            </a:r>
            <a:r>
              <a:rPr lang="en-US" sz="1200" dirty="0">
                <a:solidFill>
                  <a:schemeClr val="accent4">
                    <a:lumMod val="50000"/>
                  </a:schemeClr>
                </a:solidFill>
              </a:rPr>
              <a:t>Code that may throw both</a:t>
            </a:r>
          </a:p>
          <a:p>
            <a:r>
              <a:rPr lang="en-US" sz="1200" dirty="0" smtClean="0">
                <a:solidFill>
                  <a:schemeClr val="accent4">
                    <a:lumMod val="50000"/>
                  </a:schemeClr>
                </a:solidFill>
              </a:rPr>
              <a:t>            // </a:t>
            </a:r>
            <a:r>
              <a:rPr lang="en-US" sz="1200" dirty="0" err="1">
                <a:solidFill>
                  <a:schemeClr val="accent4">
                    <a:lumMod val="50000"/>
                  </a:schemeClr>
                </a:solidFill>
              </a:rPr>
              <a:t>FirstException</a:t>
            </a:r>
            <a:r>
              <a:rPr lang="en-US" sz="1200" dirty="0">
                <a:solidFill>
                  <a:schemeClr val="accent4">
                    <a:lumMod val="50000"/>
                  </a:schemeClr>
                </a:solidFill>
              </a:rPr>
              <a:t> and </a:t>
            </a:r>
            <a:r>
              <a:rPr lang="en-US" sz="1200" dirty="0" err="1">
                <a:solidFill>
                  <a:schemeClr val="accent4">
                    <a:lumMod val="50000"/>
                  </a:schemeClr>
                </a:solidFill>
              </a:rPr>
              <a:t>SecondException</a:t>
            </a:r>
            <a:endParaRPr lang="en-US" sz="1200" dirty="0">
              <a:solidFill>
                <a:schemeClr val="accent4">
                  <a:lumMod val="50000"/>
                </a:schemeClr>
              </a:solidFill>
            </a:endParaRPr>
          </a:p>
          <a:p>
            <a:r>
              <a:rPr lang="en-US" sz="1200" dirty="0" smtClean="0">
                <a:solidFill>
                  <a:schemeClr val="accent4">
                    <a:lumMod val="50000"/>
                  </a:schemeClr>
                </a:solidFill>
              </a:rPr>
              <a:t>     }</a:t>
            </a:r>
            <a:endParaRPr lang="en-US" sz="1200" dirty="0">
              <a:solidFill>
                <a:schemeClr val="accent4">
                  <a:lumMod val="50000"/>
                </a:schemeClr>
              </a:solidFill>
            </a:endParaRPr>
          </a:p>
          <a:p>
            <a:r>
              <a:rPr lang="en-US" sz="1200" dirty="0" smtClean="0">
                <a:solidFill>
                  <a:schemeClr val="accent4">
                    <a:lumMod val="50000"/>
                  </a:schemeClr>
                </a:solidFill>
              </a:rPr>
              <a:t>     catch </a:t>
            </a:r>
            <a:r>
              <a:rPr lang="en-US" sz="1200" dirty="0">
                <a:solidFill>
                  <a:schemeClr val="accent4">
                    <a:lumMod val="50000"/>
                  </a:schemeClr>
                </a:solidFill>
              </a:rPr>
              <a:t>(Exception e) {</a:t>
            </a:r>
          </a:p>
          <a:p>
            <a:r>
              <a:rPr lang="en-US" sz="1200" dirty="0" smtClean="0">
                <a:solidFill>
                  <a:schemeClr val="accent4">
                    <a:lumMod val="50000"/>
                  </a:schemeClr>
                </a:solidFill>
              </a:rPr>
              <a:t>           throw </a:t>
            </a:r>
            <a:r>
              <a:rPr lang="en-US" sz="1200" dirty="0">
                <a:solidFill>
                  <a:schemeClr val="accent4">
                    <a:lumMod val="50000"/>
                  </a:schemeClr>
                </a:solidFill>
              </a:rPr>
              <a:t>e;</a:t>
            </a:r>
          </a:p>
          <a:p>
            <a:r>
              <a:rPr lang="en-US" sz="1200" dirty="0" smtClean="0">
                <a:solidFill>
                  <a:schemeClr val="accent4">
                    <a:lumMod val="50000"/>
                  </a:schemeClr>
                </a:solidFill>
              </a:rPr>
              <a:t>     }</a:t>
            </a:r>
            <a:endParaRPr lang="en-US" sz="1200" dirty="0">
              <a:solidFill>
                <a:schemeClr val="accent4">
                  <a:lumMod val="50000"/>
                </a:schemeClr>
              </a:solidFill>
            </a:endParaRPr>
          </a:p>
          <a:p>
            <a:r>
              <a:rPr lang="en-US" sz="1200" dirty="0">
                <a:solidFill>
                  <a:schemeClr val="accent4">
                    <a:lumMod val="50000"/>
                  </a:schemeClr>
                </a:solidFill>
              </a:rPr>
              <a:t>}</a:t>
            </a:r>
          </a:p>
        </p:txBody>
      </p:sp>
      <p:sp>
        <p:nvSpPr>
          <p:cNvPr id="7" name="Rectangle 6"/>
          <p:cNvSpPr/>
          <p:nvPr/>
        </p:nvSpPr>
        <p:spPr>
          <a:xfrm>
            <a:off x="4583336" y="3733800"/>
            <a:ext cx="4572000" cy="1384995"/>
          </a:xfrm>
          <a:prstGeom prst="rect">
            <a:avLst/>
          </a:prstGeom>
        </p:spPr>
        <p:txBody>
          <a:bodyPr>
            <a:spAutoFit/>
          </a:bodyPr>
          <a:lstStyle/>
          <a:p>
            <a:r>
              <a:rPr lang="en-US" sz="1200" dirty="0"/>
              <a:t>Prior to Java 7, this code would not compile, the types in throws would have to match the types in catch –foo would have to “throws Exception”</a:t>
            </a:r>
          </a:p>
          <a:p>
            <a:r>
              <a:rPr lang="en-US" sz="1200" dirty="0"/>
              <a:t>•Java 7 adds support for this as long as try block calls all the exceptions in the throws clause, that the variable in the catch clause is the variable that is </a:t>
            </a:r>
            <a:r>
              <a:rPr lang="en-US" sz="1200" dirty="0" err="1"/>
              <a:t>rethrown</a:t>
            </a:r>
            <a:r>
              <a:rPr lang="en-US" sz="1200" dirty="0"/>
              <a:t> and the exceptions are not caught by another catch block.</a:t>
            </a:r>
          </a:p>
        </p:txBody>
      </p:sp>
    </p:spTree>
    <p:extLst>
      <p:ext uri="{BB962C8B-B14F-4D97-AF65-F5344CB8AC3E}">
        <p14:creationId xmlns:p14="http://schemas.microsoft.com/office/powerpoint/2010/main" val="1180811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780338" cy="1143000"/>
          </a:xfrm>
        </p:spPr>
        <p:txBody>
          <a:bodyPr/>
          <a:lstStyle/>
          <a:p>
            <a:r>
              <a:rPr lang="en-US" dirty="0"/>
              <a:t>Diamond </a:t>
            </a:r>
            <a:r>
              <a:rPr lang="en-US" dirty="0" smtClean="0"/>
              <a:t>Operator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3659"/>
            <a:ext cx="1676400" cy="1186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97765" y="1502405"/>
            <a:ext cx="7308219" cy="1169551"/>
          </a:xfrm>
          <a:prstGeom prst="rect">
            <a:avLst/>
          </a:prstGeom>
        </p:spPr>
        <p:txBody>
          <a:bodyPr wrap="none">
            <a:spAutoFit/>
          </a:bodyPr>
          <a:lstStyle/>
          <a:p>
            <a:r>
              <a:rPr lang="en-US" sz="1400" dirty="0"/>
              <a:t>Raw type declaration is dangerous; No sane programmer uses raw types in new code. </a:t>
            </a:r>
          </a:p>
          <a:p>
            <a:r>
              <a:rPr lang="en-US" sz="1400" dirty="0"/>
              <a:t>So the compiler could simply assume that by writing no type arguments you want it to infer them.</a:t>
            </a:r>
          </a:p>
          <a:p>
            <a:endParaRPr lang="en-US" sz="1400" dirty="0"/>
          </a:p>
          <a:p>
            <a:r>
              <a:rPr lang="en-US" sz="1400" dirty="0"/>
              <a:t>e.g.) List &lt;String&gt; </a:t>
            </a:r>
            <a:r>
              <a:rPr lang="en-US" sz="1400" dirty="0" err="1"/>
              <a:t>stringList</a:t>
            </a:r>
            <a:r>
              <a:rPr lang="en-US" sz="1400" dirty="0"/>
              <a:t> = new </a:t>
            </a:r>
            <a:r>
              <a:rPr lang="en-US" sz="1400" dirty="0" err="1"/>
              <a:t>ArrayList</a:t>
            </a:r>
            <a:r>
              <a:rPr lang="en-US" sz="1400" dirty="0"/>
              <a:t>&lt;String&gt;();</a:t>
            </a:r>
          </a:p>
          <a:p>
            <a:r>
              <a:rPr lang="en-US" sz="1400" dirty="0"/>
              <a:t>         List&lt;Integer&gt; integers = new </a:t>
            </a:r>
            <a:r>
              <a:rPr lang="en-US" sz="1400" dirty="0" err="1"/>
              <a:t>ArrayList</a:t>
            </a:r>
            <a:r>
              <a:rPr lang="en-US" sz="1400" dirty="0"/>
              <a:t>(</a:t>
            </a:r>
            <a:r>
              <a:rPr lang="en-US" sz="1400" dirty="0" err="1"/>
              <a:t>stringList</a:t>
            </a:r>
            <a:r>
              <a:rPr lang="en-US" sz="1400" dirty="0"/>
              <a:t>); //No error at compile time</a:t>
            </a:r>
          </a:p>
        </p:txBody>
      </p:sp>
      <p:sp>
        <p:nvSpPr>
          <p:cNvPr id="6" name="Rectangle 5"/>
          <p:cNvSpPr/>
          <p:nvPr/>
        </p:nvSpPr>
        <p:spPr>
          <a:xfrm>
            <a:off x="533400" y="2895600"/>
            <a:ext cx="8610600" cy="1384995"/>
          </a:xfrm>
          <a:prstGeom prst="rect">
            <a:avLst/>
          </a:prstGeom>
        </p:spPr>
        <p:txBody>
          <a:bodyPr wrap="square">
            <a:spAutoFit/>
          </a:bodyPr>
          <a:lstStyle/>
          <a:p>
            <a:r>
              <a:rPr lang="en-US" sz="1400" dirty="0"/>
              <a:t>// Not legal since the right side is actually generic!</a:t>
            </a:r>
          </a:p>
          <a:p>
            <a:r>
              <a:rPr lang="en-US" sz="1400" dirty="0"/>
              <a:t>List&lt;Integer&gt; integers = new </a:t>
            </a:r>
            <a:r>
              <a:rPr lang="en-US" sz="1400" dirty="0" err="1"/>
              <a:t>LinkedList</a:t>
            </a:r>
            <a:r>
              <a:rPr lang="en-US" sz="1400" b="1" dirty="0">
                <a:solidFill>
                  <a:schemeClr val="accent6">
                    <a:lumMod val="50000"/>
                  </a:schemeClr>
                </a:solidFill>
              </a:rPr>
              <a:t>&lt;&gt;</a:t>
            </a:r>
            <a:r>
              <a:rPr lang="en-US" sz="1400" dirty="0"/>
              <a:t>(strings</a:t>
            </a:r>
            <a:r>
              <a:rPr lang="en-US" sz="1400" dirty="0" smtClean="0"/>
              <a:t>);</a:t>
            </a:r>
          </a:p>
          <a:p>
            <a:endParaRPr lang="en-US" sz="1400" dirty="0"/>
          </a:p>
          <a:p>
            <a:r>
              <a:rPr lang="en-US" sz="1400" dirty="0"/>
              <a:t>The diamond operator, however, allows the right hand side of the assignment to be defined as a true generic instance with the same type parameters as the left side... without having to type those parameters again. It allows you to keep the safety of generics with almost the same effort as using the raw type.</a:t>
            </a:r>
          </a:p>
        </p:txBody>
      </p:sp>
      <p:sp>
        <p:nvSpPr>
          <p:cNvPr id="7" name="Rectangle 6"/>
          <p:cNvSpPr/>
          <p:nvPr/>
        </p:nvSpPr>
        <p:spPr>
          <a:xfrm>
            <a:off x="656831" y="4448569"/>
            <a:ext cx="7924800" cy="2031325"/>
          </a:xfrm>
          <a:prstGeom prst="rect">
            <a:avLst/>
          </a:prstGeom>
        </p:spPr>
        <p:txBody>
          <a:bodyPr wrap="square">
            <a:spAutoFit/>
          </a:bodyPr>
          <a:lstStyle/>
          <a:p>
            <a:r>
              <a:rPr lang="en-US" dirty="0"/>
              <a:t>With diamond (&lt;&gt;) compiler infers type…</a:t>
            </a:r>
          </a:p>
          <a:p>
            <a:r>
              <a:rPr lang="en-US" dirty="0"/>
              <a:t>List&lt;String&gt;</a:t>
            </a:r>
            <a:r>
              <a:rPr lang="en-US" dirty="0" err="1"/>
              <a:t>strList</a:t>
            </a:r>
            <a:r>
              <a:rPr lang="en-US" dirty="0"/>
              <a:t> = new </a:t>
            </a:r>
            <a:r>
              <a:rPr lang="en-US" dirty="0" err="1"/>
              <a:t>ArrayList</a:t>
            </a:r>
            <a:r>
              <a:rPr lang="en-US" dirty="0" smtClean="0"/>
              <a:t>&lt;&gt;();</a:t>
            </a:r>
            <a:endParaRPr lang="en-US" dirty="0"/>
          </a:p>
          <a:p>
            <a:r>
              <a:rPr lang="en-US" dirty="0" smtClean="0"/>
              <a:t>	OR</a:t>
            </a:r>
            <a:endParaRPr lang="en-US" dirty="0"/>
          </a:p>
          <a:p>
            <a:r>
              <a:rPr lang="en-US" dirty="0"/>
              <a:t>List&lt;Map&lt;String, List&lt;String&gt;&gt;</a:t>
            </a:r>
            <a:r>
              <a:rPr lang="en-US" dirty="0" err="1"/>
              <a:t>strList</a:t>
            </a:r>
            <a:r>
              <a:rPr lang="en-US" dirty="0"/>
              <a:t> </a:t>
            </a:r>
            <a:r>
              <a:rPr lang="en-US" dirty="0" smtClean="0"/>
              <a:t>= new </a:t>
            </a:r>
            <a:r>
              <a:rPr lang="en-US" dirty="0" err="1"/>
              <a:t>ArrayList</a:t>
            </a:r>
            <a:r>
              <a:rPr lang="en-US" dirty="0"/>
              <a:t>&lt;&gt;();</a:t>
            </a:r>
          </a:p>
          <a:p>
            <a:r>
              <a:rPr lang="en-US" dirty="0" smtClean="0"/>
              <a:t>	OR</a:t>
            </a:r>
            <a:endParaRPr lang="en-US" dirty="0"/>
          </a:p>
          <a:p>
            <a:r>
              <a:rPr lang="en-US" dirty="0"/>
              <a:t>Foo&lt;Bar&gt; foo = new Foo&lt;&gt;();</a:t>
            </a:r>
          </a:p>
          <a:p>
            <a:r>
              <a:rPr lang="en-US" dirty="0" err="1"/>
              <a:t>foo.mergeFoo</a:t>
            </a:r>
            <a:r>
              <a:rPr lang="en-US" dirty="0"/>
              <a:t>(new Foo&lt;&gt;());</a:t>
            </a:r>
          </a:p>
        </p:txBody>
      </p:sp>
    </p:spTree>
    <p:extLst>
      <p:ext uri="{BB962C8B-B14F-4D97-AF65-F5344CB8AC3E}">
        <p14:creationId xmlns:p14="http://schemas.microsoft.com/office/powerpoint/2010/main" val="3452527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Ariba">
  <a:themeElements>
    <a:clrScheme name="ariba_2005 13">
      <a:dk1>
        <a:srgbClr val="000000"/>
      </a:dk1>
      <a:lt1>
        <a:srgbClr val="FFFFFF"/>
      </a:lt1>
      <a:dk2>
        <a:srgbClr val="0A57A4"/>
      </a:dk2>
      <a:lt2>
        <a:srgbClr val="908774"/>
      </a:lt2>
      <a:accent1>
        <a:srgbClr val="FFB300"/>
      </a:accent1>
      <a:accent2>
        <a:srgbClr val="74B71B"/>
      </a:accent2>
      <a:accent3>
        <a:srgbClr val="FFFFFF"/>
      </a:accent3>
      <a:accent4>
        <a:srgbClr val="000000"/>
      </a:accent4>
      <a:accent5>
        <a:srgbClr val="FFD6AA"/>
      </a:accent5>
      <a:accent6>
        <a:srgbClr val="68A617"/>
      </a:accent6>
      <a:hlink>
        <a:srgbClr val="411485"/>
      </a:hlink>
      <a:folHlink>
        <a:srgbClr val="FF6309"/>
      </a:folHlink>
    </a:clrScheme>
    <a:fontScheme name="ariba_2005">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pitchFamily="18" charset="0"/>
          </a:defRPr>
        </a:defPPr>
      </a:lstStyle>
    </a:lnDef>
  </a:objectDefaults>
  <a:extraClrSchemeLst>
    <a:extraClrScheme>
      <a:clrScheme name="ariba_200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iba_200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iba_200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iba_200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iba_200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iba_200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iba_200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iba_200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iba_200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iba_200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iba_200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iba_200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riba_2005 13">
        <a:dk1>
          <a:srgbClr val="000000"/>
        </a:dk1>
        <a:lt1>
          <a:srgbClr val="FFFFFF"/>
        </a:lt1>
        <a:dk2>
          <a:srgbClr val="0A57A4"/>
        </a:dk2>
        <a:lt2>
          <a:srgbClr val="908774"/>
        </a:lt2>
        <a:accent1>
          <a:srgbClr val="FFB300"/>
        </a:accent1>
        <a:accent2>
          <a:srgbClr val="74B71B"/>
        </a:accent2>
        <a:accent3>
          <a:srgbClr val="FFFFFF"/>
        </a:accent3>
        <a:accent4>
          <a:srgbClr val="000000"/>
        </a:accent4>
        <a:accent5>
          <a:srgbClr val="FFD6AA"/>
        </a:accent5>
        <a:accent6>
          <a:srgbClr val="68A617"/>
        </a:accent6>
        <a:hlink>
          <a:srgbClr val="411485"/>
        </a:hlink>
        <a:folHlink>
          <a:srgbClr val="FF630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1276</TotalTime>
  <Words>884</Words>
  <Application>Microsoft Office PowerPoint</Application>
  <PresentationFormat>On-screen Show (4:3)</PresentationFormat>
  <Paragraphs>166</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Ariba</vt:lpstr>
      <vt:lpstr>Office Theme</vt:lpstr>
      <vt:lpstr>Java features talk</vt:lpstr>
      <vt:lpstr>Java 7</vt:lpstr>
      <vt:lpstr>Binary Literals</vt:lpstr>
      <vt:lpstr>Underscores in Numeric Literals</vt:lpstr>
      <vt:lpstr>Strings in Switch Statements</vt:lpstr>
      <vt:lpstr>Suppressed Exceptions</vt:lpstr>
      <vt:lpstr>Automatic Resource Management</vt:lpstr>
      <vt:lpstr>Catching Multiple Exception Types and Rethrowing Exceptions with Improved Type Checking</vt:lpstr>
      <vt:lpstr>Diamond Operator </vt:lpstr>
      <vt:lpstr>         File I/O (Featuring NIO.2)</vt:lpstr>
      <vt:lpstr>   Java 8</vt:lpstr>
      <vt:lpstr>Default Methods</vt:lpstr>
      <vt:lpstr>PowerPoint Presentation</vt:lpstr>
      <vt:lpstr>Thanks!</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dc:creator>
  <cp:lastModifiedBy>fo</cp:lastModifiedBy>
  <cp:revision>35</cp:revision>
  <dcterms:created xsi:type="dcterms:W3CDTF">2014-11-19T06:35:40Z</dcterms:created>
  <dcterms:modified xsi:type="dcterms:W3CDTF">2015-09-29T10:36:06Z</dcterms:modified>
</cp:coreProperties>
</file>