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4" r:id="rId5"/>
    <p:sldId id="260" r:id="rId6"/>
    <p:sldId id="261" r:id="rId7"/>
    <p:sldId id="306" r:id="rId8"/>
    <p:sldId id="307" r:id="rId9"/>
    <p:sldId id="308" r:id="rId10"/>
    <p:sldId id="309" r:id="rId11"/>
    <p:sldId id="310" r:id="rId12"/>
    <p:sldId id="311" r:id="rId13"/>
    <p:sldId id="312" r:id="rId14"/>
    <p:sldId id="317" r:id="rId15"/>
    <p:sldId id="313" r:id="rId16"/>
    <p:sldId id="314" r:id="rId17"/>
    <p:sldId id="315" r:id="rId18"/>
    <p:sldId id="316" r:id="rId19"/>
    <p:sldId id="318" r:id="rId20"/>
    <p:sldId id="319" r:id="rId21"/>
    <p:sldId id="320" r:id="rId22"/>
    <p:sldId id="321" r:id="rId23"/>
    <p:sldId id="322" r:id="rId24"/>
    <p:sldId id="323" r:id="rId25"/>
    <p:sldId id="324" r:id="rId26"/>
    <p:sldId id="326" r:id="rId27"/>
    <p:sldId id="327" r:id="rId28"/>
    <p:sldId id="328" r:id="rId29"/>
    <p:sldId id="340" r:id="rId30"/>
    <p:sldId id="341" r:id="rId31"/>
    <p:sldId id="329" r:id="rId32"/>
    <p:sldId id="330" r:id="rId33"/>
    <p:sldId id="331" r:id="rId34"/>
    <p:sldId id="333" r:id="rId35"/>
    <p:sldId id="334" r:id="rId36"/>
    <p:sldId id="335" r:id="rId37"/>
    <p:sldId id="336" r:id="rId38"/>
    <p:sldId id="337" r:id="rId39"/>
    <p:sldId id="338" r:id="rId40"/>
    <p:sldId id="33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3226F9-695F-4CBB-935C-D2A310B6F58C}">
          <p14:sldIdLst>
            <p14:sldId id="256"/>
            <p14:sldId id="258"/>
            <p14:sldId id="257"/>
            <p14:sldId id="294"/>
            <p14:sldId id="260"/>
            <p14:sldId id="261"/>
            <p14:sldId id="306"/>
            <p14:sldId id="307"/>
            <p14:sldId id="308"/>
            <p14:sldId id="309"/>
            <p14:sldId id="310"/>
            <p14:sldId id="311"/>
            <p14:sldId id="312"/>
            <p14:sldId id="317"/>
            <p14:sldId id="313"/>
            <p14:sldId id="314"/>
            <p14:sldId id="315"/>
            <p14:sldId id="316"/>
            <p14:sldId id="318"/>
            <p14:sldId id="319"/>
            <p14:sldId id="320"/>
            <p14:sldId id="321"/>
            <p14:sldId id="322"/>
            <p14:sldId id="323"/>
            <p14:sldId id="324"/>
            <p14:sldId id="326"/>
            <p14:sldId id="327"/>
            <p14:sldId id="328"/>
            <p14:sldId id="340"/>
            <p14:sldId id="341"/>
            <p14:sldId id="329"/>
            <p14:sldId id="330"/>
            <p14:sldId id="331"/>
            <p14:sldId id="333"/>
            <p14:sldId id="334"/>
            <p14:sldId id="335"/>
            <p14:sldId id="336"/>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A6F8-96B4-47F2-83AF-962DFFE81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B8793F-B3B9-41A8-9273-C3DF9D1AB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91A923-7D0F-4057-A98F-14134B41F68D}"/>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5" name="Footer Placeholder 4">
            <a:extLst>
              <a:ext uri="{FF2B5EF4-FFF2-40B4-BE49-F238E27FC236}">
                <a16:creationId xmlns:a16="http://schemas.microsoft.com/office/drawing/2014/main" id="{5D9DB72B-F113-41CC-B1BF-1C31A110C4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9628D-EF2E-4F82-A07C-7727C0E989E1}"/>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380349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54DC-BC62-4EC9-8CAE-9B7E5A8F9B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51A196-7269-41CC-8593-F387DA20D2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E8EE99-0091-4E6A-85A1-D77991EF50A0}"/>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5" name="Footer Placeholder 4">
            <a:extLst>
              <a:ext uri="{FF2B5EF4-FFF2-40B4-BE49-F238E27FC236}">
                <a16:creationId xmlns:a16="http://schemas.microsoft.com/office/drawing/2014/main" id="{0E6051B2-F55A-48D6-AC21-D9924C35D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BF0B2-7827-413E-9F21-FA985F7BA363}"/>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14836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60C7A-3E87-4C8D-B4A6-5CEA48E6D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012C5E-7607-48C7-A8DC-90872CC92B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80F734-DF82-4111-ADA9-0CA717F23D1F}"/>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5" name="Footer Placeholder 4">
            <a:extLst>
              <a:ext uri="{FF2B5EF4-FFF2-40B4-BE49-F238E27FC236}">
                <a16:creationId xmlns:a16="http://schemas.microsoft.com/office/drawing/2014/main" id="{DA21515F-EC15-4AD5-A773-4EC6387A0C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4B9C0-2D37-47F2-87F2-0A05ACE67830}"/>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373525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186C-2037-4916-BCC3-2D0F172C28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CC8811-77DD-4686-957F-76B8EE2C1B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5B6107-9428-41D2-BA48-E3047D2F862B}"/>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5" name="Footer Placeholder 4">
            <a:extLst>
              <a:ext uri="{FF2B5EF4-FFF2-40B4-BE49-F238E27FC236}">
                <a16:creationId xmlns:a16="http://schemas.microsoft.com/office/drawing/2014/main" id="{9B54794C-BF77-4558-820A-3AD86CC21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120B5-AE61-4896-87CB-90C5CC006D58}"/>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8542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9655-44E3-4DC9-9376-CC4AEF2C8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3284AC-80BB-4E5F-A254-4B7643DD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674D7-B18F-4A81-8CF7-FB64984FF1E6}"/>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5" name="Footer Placeholder 4">
            <a:extLst>
              <a:ext uri="{FF2B5EF4-FFF2-40B4-BE49-F238E27FC236}">
                <a16:creationId xmlns:a16="http://schemas.microsoft.com/office/drawing/2014/main" id="{8ECB70FD-8949-4296-ABF6-31CB3B12C9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9B4D0-B42A-4E50-A0A5-597B8491E86E}"/>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35792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53A2-5464-433F-81B7-EF837ACD1B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F1CEA7-6C7F-4E18-9251-214B085AE7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DF640A-C544-4790-8B16-2027697AA0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CC2F2A-4E67-47FE-8639-993C5EAB6962}"/>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6" name="Footer Placeholder 5">
            <a:extLst>
              <a:ext uri="{FF2B5EF4-FFF2-40B4-BE49-F238E27FC236}">
                <a16:creationId xmlns:a16="http://schemas.microsoft.com/office/drawing/2014/main" id="{4A6A91C9-2149-4990-BC68-0DFADA2D9C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E4FAB-D1EC-4E1C-8426-C80C2CEED915}"/>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413314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B04-75D6-4D9E-A735-9731DFB2D0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DDDBEA-468A-42C3-B057-B4D77BC6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CE9849-CA16-412B-9F8C-55560DD2A9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C8508A-DBA6-452D-9807-B55B4B42F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25E147-2F51-47B0-899F-C447ECEF97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93DAAB-C1DD-4DB3-88D8-120530A7AD68}"/>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8" name="Footer Placeholder 7">
            <a:extLst>
              <a:ext uri="{FF2B5EF4-FFF2-40B4-BE49-F238E27FC236}">
                <a16:creationId xmlns:a16="http://schemas.microsoft.com/office/drawing/2014/main" id="{AB6CAB04-CEF8-4EC6-B095-54CA2D7071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9B18EA-C16B-418D-9C9C-D757974898B7}"/>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85750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B6AE-7BBD-457D-8314-8CD3573666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05D195-83FE-44D1-A1C0-5FE5F3BD0993}"/>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4" name="Footer Placeholder 3">
            <a:extLst>
              <a:ext uri="{FF2B5EF4-FFF2-40B4-BE49-F238E27FC236}">
                <a16:creationId xmlns:a16="http://schemas.microsoft.com/office/drawing/2014/main" id="{183B924E-A319-4C33-85AC-093F46AB00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4D6CD1-305B-4D1C-B5D1-3DA04A54252E}"/>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86834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CD7510-DEC4-4B08-B699-27E585883229}"/>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3" name="Footer Placeholder 2">
            <a:extLst>
              <a:ext uri="{FF2B5EF4-FFF2-40B4-BE49-F238E27FC236}">
                <a16:creationId xmlns:a16="http://schemas.microsoft.com/office/drawing/2014/main" id="{7D3D0EA6-6426-4EDF-9AA3-E272680318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C5381F8-3702-482E-919B-B65B2C615C18}"/>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69488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BE6B-4A04-4659-B264-1CC80C24F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F44F4F-A850-4001-83D1-5E66F3332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11ACA6-F4D8-4D73-A795-11836A52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88FC7-E4B2-4B1E-AF32-8F972B9C0CE4}"/>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6" name="Footer Placeholder 5">
            <a:extLst>
              <a:ext uri="{FF2B5EF4-FFF2-40B4-BE49-F238E27FC236}">
                <a16:creationId xmlns:a16="http://schemas.microsoft.com/office/drawing/2014/main" id="{57AAB61F-6C59-450F-81E2-425EE773B7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20441-CA85-4D9D-A218-6A79948CD9EC}"/>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423503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3E8B-0787-4119-B253-B2FA6F25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97BB48-6617-486D-9639-B9593F7AB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F6CBAD-1C98-41A5-B7D9-8E8B0F18A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851B0A-88FB-49EF-AAD5-E9580139B775}"/>
              </a:ext>
            </a:extLst>
          </p:cNvPr>
          <p:cNvSpPr>
            <a:spLocks noGrp="1"/>
          </p:cNvSpPr>
          <p:nvPr>
            <p:ph type="dt" sz="half" idx="10"/>
          </p:nvPr>
        </p:nvSpPr>
        <p:spPr/>
        <p:txBody>
          <a:bodyPr/>
          <a:lstStyle/>
          <a:p>
            <a:fld id="{C8A3AA5B-E851-47C0-AA22-627AA98E1E9D}" type="datetimeFigureOut">
              <a:rPr lang="en-GB" smtClean="0"/>
              <a:t>30/11/2018</a:t>
            </a:fld>
            <a:endParaRPr lang="en-GB"/>
          </a:p>
        </p:txBody>
      </p:sp>
      <p:sp>
        <p:nvSpPr>
          <p:cNvPr id="6" name="Footer Placeholder 5">
            <a:extLst>
              <a:ext uri="{FF2B5EF4-FFF2-40B4-BE49-F238E27FC236}">
                <a16:creationId xmlns:a16="http://schemas.microsoft.com/office/drawing/2014/main" id="{4A918D5D-BB65-4A29-9339-4B41BCDC7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660A24-406A-49D8-8982-CC0E7C515DA4}"/>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15133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D9B21-2889-4FE2-9587-3FD1549E4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A403CB-D6FC-4D06-90E8-4379739D5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1F265-79AA-4865-9596-C35A0A7C5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3AA5B-E851-47C0-AA22-627AA98E1E9D}" type="datetimeFigureOut">
              <a:rPr lang="en-GB" smtClean="0"/>
              <a:t>30/11/2018</a:t>
            </a:fld>
            <a:endParaRPr lang="en-GB"/>
          </a:p>
        </p:txBody>
      </p:sp>
      <p:sp>
        <p:nvSpPr>
          <p:cNvPr id="5" name="Footer Placeholder 4">
            <a:extLst>
              <a:ext uri="{FF2B5EF4-FFF2-40B4-BE49-F238E27FC236}">
                <a16:creationId xmlns:a16="http://schemas.microsoft.com/office/drawing/2014/main" id="{953C408A-E9D2-43AC-BA84-6B5C50F83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C29864-657A-428F-A635-07912EE5D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19AD7-B1CD-4A43-8962-16F0E76D4AB5}" type="slidenum">
              <a:rPr lang="en-GB" smtClean="0"/>
              <a:t>‹#›</a:t>
            </a:fld>
            <a:endParaRPr lang="en-GB"/>
          </a:p>
        </p:txBody>
      </p:sp>
    </p:spTree>
    <p:extLst>
      <p:ext uri="{BB962C8B-B14F-4D97-AF65-F5344CB8AC3E}">
        <p14:creationId xmlns:p14="http://schemas.microsoft.com/office/powerpoint/2010/main" val="166162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www.start.umd.edu/gtd/downloads/Codebook.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hyperlink" Target="https://www.start.umd.edu/gtd/downloads/Codebook.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ecisionstats.files.wordpress.com/2011/10/12345.png?w=840"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mailto:samuel.king@skanalytic.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C95E5-E1FF-41F4-B98A-AFBA0EA9193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148DA-8EDE-4690-84AC-AEF3017CC0E0}"/>
              </a:ext>
            </a:extLst>
          </p:cNvPr>
          <p:cNvSpPr>
            <a:spLocks noGrp="1"/>
          </p:cNvSpPr>
          <p:nvPr>
            <p:ph type="ctrTitle"/>
          </p:nvPr>
        </p:nvSpPr>
        <p:spPr/>
        <p:txBody>
          <a:bodyPr/>
          <a:lstStyle/>
          <a:p>
            <a:r>
              <a:rPr lang="en-GB" b="1" dirty="0">
                <a:latin typeface="Abadi" panose="020B0604020202020204" pitchFamily="34" charset="0"/>
              </a:rPr>
              <a:t>Fellowship.AI Challenge</a:t>
            </a:r>
          </a:p>
        </p:txBody>
      </p:sp>
      <p:sp>
        <p:nvSpPr>
          <p:cNvPr id="3" name="Subtitle 2">
            <a:extLst>
              <a:ext uri="{FF2B5EF4-FFF2-40B4-BE49-F238E27FC236}">
                <a16:creationId xmlns:a16="http://schemas.microsoft.com/office/drawing/2014/main" id="{2BC5895A-828D-4278-B5D2-77EEAB39F4AE}"/>
              </a:ext>
            </a:extLst>
          </p:cNvPr>
          <p:cNvSpPr>
            <a:spLocks noGrp="1"/>
          </p:cNvSpPr>
          <p:nvPr>
            <p:ph type="subTitle" idx="1"/>
          </p:nvPr>
        </p:nvSpPr>
        <p:spPr/>
        <p:txBody>
          <a:bodyPr/>
          <a:lstStyle/>
          <a:p>
            <a:r>
              <a:rPr lang="en-GB" dirty="0">
                <a:latin typeface="Abadi" panose="020B0604020104020204" pitchFamily="34" charset="0"/>
              </a:rPr>
              <a:t>Predicting Terror Group Culpability</a:t>
            </a:r>
          </a:p>
          <a:p>
            <a:r>
              <a:rPr lang="en-GB" dirty="0">
                <a:latin typeface="Abadi" panose="020B0604020104020204" pitchFamily="34" charset="0"/>
              </a:rPr>
              <a:t> </a:t>
            </a:r>
          </a:p>
        </p:txBody>
      </p:sp>
      <p:pic>
        <p:nvPicPr>
          <p:cNvPr id="1026" name="Picture 2" descr="Image result for skanalytic">
            <a:extLst>
              <a:ext uri="{FF2B5EF4-FFF2-40B4-BE49-F238E27FC236}">
                <a16:creationId xmlns:a16="http://schemas.microsoft.com/office/drawing/2014/main" id="{3347BD43-7A91-4425-8BE1-F5758F714A5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3576" y="420875"/>
            <a:ext cx="767659" cy="76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llowshipAI">
            <a:extLst>
              <a:ext uri="{FF2B5EF4-FFF2-40B4-BE49-F238E27FC236}">
                <a16:creationId xmlns:a16="http://schemas.microsoft.com/office/drawing/2014/main" id="{4C3A58E0-83A9-4B72-9EB5-2A1F02F8DB0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4936" y="446249"/>
            <a:ext cx="758160" cy="758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352F9B-16DF-42E1-A912-0433AD169B1B}"/>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
        <p:nvSpPr>
          <p:cNvPr id="11" name="Rectangle 10">
            <a:extLst>
              <a:ext uri="{FF2B5EF4-FFF2-40B4-BE49-F238E27FC236}">
                <a16:creationId xmlns:a16="http://schemas.microsoft.com/office/drawing/2014/main" id="{757B088D-5D1F-4619-B734-E679FE6D32B4}"/>
              </a:ext>
            </a:extLst>
          </p:cNvPr>
          <p:cNvSpPr/>
          <p:nvPr/>
        </p:nvSpPr>
        <p:spPr>
          <a:xfrm>
            <a:off x="0" y="6492875"/>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Tree>
    <p:extLst>
      <p:ext uri="{BB962C8B-B14F-4D97-AF65-F5344CB8AC3E}">
        <p14:creationId xmlns:p14="http://schemas.microsoft.com/office/powerpoint/2010/main" val="2070692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a:bodyPr>
          <a:lstStyle/>
          <a:p>
            <a:r>
              <a:rPr lang="en-US" sz="3600" b="1" dirty="0">
                <a:latin typeface="Abadi" panose="020B0604020104020204" pitchFamily="34" charset="0"/>
              </a:rPr>
              <a:t>… as well as the highest causality rate from terror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3" name="Picture 2">
            <a:extLst>
              <a:ext uri="{FF2B5EF4-FFF2-40B4-BE49-F238E27FC236}">
                <a16:creationId xmlns:a16="http://schemas.microsoft.com/office/drawing/2014/main" id="{1C886896-9A47-4CDE-B4CE-27D6097924A4}"/>
              </a:ext>
            </a:extLst>
          </p:cNvPr>
          <p:cNvPicPr>
            <a:picLocks noChangeAspect="1"/>
          </p:cNvPicPr>
          <p:nvPr/>
        </p:nvPicPr>
        <p:blipFill>
          <a:blip r:embed="rId3">
            <a:grayscl/>
          </a:blip>
          <a:stretch>
            <a:fillRect/>
          </a:stretch>
        </p:blipFill>
        <p:spPr>
          <a:xfrm>
            <a:off x="371360" y="1888247"/>
            <a:ext cx="11449280" cy="4480948"/>
          </a:xfrm>
          <a:prstGeom prst="rect">
            <a:avLst/>
          </a:prstGeom>
          <a:ln>
            <a:solidFill>
              <a:schemeClr val="tx1"/>
            </a:solidFill>
          </a:ln>
        </p:spPr>
      </p:pic>
    </p:spTree>
    <p:extLst>
      <p:ext uri="{BB962C8B-B14F-4D97-AF65-F5344CB8AC3E}">
        <p14:creationId xmlns:p14="http://schemas.microsoft.com/office/powerpoint/2010/main" val="27321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 And by far the most ‘Unknown’ attacks to date</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7" name="Picture 6">
            <a:extLst>
              <a:ext uri="{FF2B5EF4-FFF2-40B4-BE49-F238E27FC236}">
                <a16:creationId xmlns:a16="http://schemas.microsoft.com/office/drawing/2014/main" id="{E7910C44-EEB6-43D4-B967-3FC7A07B3CF2}"/>
              </a:ext>
            </a:extLst>
          </p:cNvPr>
          <p:cNvPicPr>
            <a:picLocks noChangeAspect="1"/>
          </p:cNvPicPr>
          <p:nvPr/>
        </p:nvPicPr>
        <p:blipFill>
          <a:blip r:embed="rId3"/>
          <a:stretch>
            <a:fillRect/>
          </a:stretch>
        </p:blipFill>
        <p:spPr>
          <a:xfrm>
            <a:off x="594168" y="1581128"/>
            <a:ext cx="11150278" cy="4357486"/>
          </a:xfrm>
          <a:prstGeom prst="rect">
            <a:avLst/>
          </a:prstGeom>
          <a:ln>
            <a:solidFill>
              <a:schemeClr val="tx1"/>
            </a:solidFill>
          </a:ln>
        </p:spPr>
      </p:pic>
    </p:spTree>
    <p:extLst>
      <p:ext uri="{BB962C8B-B14F-4D97-AF65-F5344CB8AC3E}">
        <p14:creationId xmlns:p14="http://schemas.microsoft.com/office/powerpoint/2010/main" val="150465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fontScale="90000"/>
          </a:bodyPr>
          <a:lstStyle/>
          <a:p>
            <a:r>
              <a:rPr lang="en-US" sz="3600" b="1" dirty="0">
                <a:latin typeface="Abadi" panose="020B0604020104020204" pitchFamily="34" charset="0"/>
              </a:rPr>
              <a:t>While there are some groups that operate across regions, the vast majority operate in a single region, suggesting regionally specific models to be a good approach…</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8" name="Picture 7" descr="A close up of a device&#10;&#10;Description automatically generated">
            <a:extLst>
              <a:ext uri="{FF2B5EF4-FFF2-40B4-BE49-F238E27FC236}">
                <a16:creationId xmlns:a16="http://schemas.microsoft.com/office/drawing/2014/main" id="{C114D0B3-6A3B-452A-89C5-0E4448490ABF}"/>
              </a:ext>
            </a:extLst>
          </p:cNvPr>
          <p:cNvPicPr>
            <a:picLocks noChangeAspect="1"/>
          </p:cNvPicPr>
          <p:nvPr/>
        </p:nvPicPr>
        <p:blipFill>
          <a:blip r:embed="rId3"/>
          <a:stretch>
            <a:fillRect/>
          </a:stretch>
        </p:blipFill>
        <p:spPr>
          <a:xfrm>
            <a:off x="1041721" y="1895033"/>
            <a:ext cx="4701417" cy="2385968"/>
          </a:xfrm>
          <a:prstGeom prst="rect">
            <a:avLst/>
          </a:prstGeom>
          <a:ln>
            <a:solidFill>
              <a:schemeClr val="tx1"/>
            </a:solidFill>
          </a:ln>
        </p:spPr>
      </p:pic>
      <p:pic>
        <p:nvPicPr>
          <p:cNvPr id="9" name="Picture 8" descr="A close up of a device&#10;&#10;Description automatically generated">
            <a:extLst>
              <a:ext uri="{FF2B5EF4-FFF2-40B4-BE49-F238E27FC236}">
                <a16:creationId xmlns:a16="http://schemas.microsoft.com/office/drawing/2014/main" id="{81BF2F68-B2FE-498D-B372-9047F0E3C400}"/>
              </a:ext>
            </a:extLst>
          </p:cNvPr>
          <p:cNvPicPr>
            <a:picLocks noChangeAspect="1"/>
          </p:cNvPicPr>
          <p:nvPr/>
        </p:nvPicPr>
        <p:blipFill>
          <a:blip r:embed="rId4"/>
          <a:stretch>
            <a:fillRect/>
          </a:stretch>
        </p:blipFill>
        <p:spPr>
          <a:xfrm>
            <a:off x="6095400" y="1895033"/>
            <a:ext cx="4185909" cy="2385968"/>
          </a:xfrm>
          <a:prstGeom prst="rect">
            <a:avLst/>
          </a:prstGeom>
          <a:ln>
            <a:solidFill>
              <a:schemeClr val="tx1"/>
            </a:solidFill>
          </a:ln>
        </p:spPr>
      </p:pic>
      <p:pic>
        <p:nvPicPr>
          <p:cNvPr id="10" name="Picture 9" descr="A close up of a device&#10;&#10;Description automatically generated">
            <a:extLst>
              <a:ext uri="{FF2B5EF4-FFF2-40B4-BE49-F238E27FC236}">
                <a16:creationId xmlns:a16="http://schemas.microsoft.com/office/drawing/2014/main" id="{F12089EB-6F96-4444-A1FD-4AE35ACC1415}"/>
              </a:ext>
            </a:extLst>
          </p:cNvPr>
          <p:cNvPicPr>
            <a:picLocks noChangeAspect="1"/>
          </p:cNvPicPr>
          <p:nvPr/>
        </p:nvPicPr>
        <p:blipFill>
          <a:blip r:embed="rId5"/>
          <a:stretch>
            <a:fillRect/>
          </a:stretch>
        </p:blipFill>
        <p:spPr>
          <a:xfrm>
            <a:off x="1041721" y="4423530"/>
            <a:ext cx="4701417" cy="2291940"/>
          </a:xfrm>
          <a:prstGeom prst="rect">
            <a:avLst/>
          </a:prstGeom>
          <a:ln>
            <a:solidFill>
              <a:schemeClr val="tx1"/>
            </a:solidFill>
          </a:ln>
        </p:spPr>
      </p:pic>
      <p:pic>
        <p:nvPicPr>
          <p:cNvPr id="11" name="Picture 10" descr="A close up of a device&#10;&#10;Description automatically generated">
            <a:extLst>
              <a:ext uri="{FF2B5EF4-FFF2-40B4-BE49-F238E27FC236}">
                <a16:creationId xmlns:a16="http://schemas.microsoft.com/office/drawing/2014/main" id="{F6D3F8D0-C71E-453B-A06F-B847DE4F0F8D}"/>
              </a:ext>
            </a:extLst>
          </p:cNvPr>
          <p:cNvPicPr>
            <a:picLocks noChangeAspect="1"/>
          </p:cNvPicPr>
          <p:nvPr/>
        </p:nvPicPr>
        <p:blipFill rotWithShape="1">
          <a:blip r:embed="rId6"/>
          <a:srcRect l="-1" r="-2756"/>
          <a:stretch/>
        </p:blipFill>
        <p:spPr>
          <a:xfrm>
            <a:off x="6095400" y="4424058"/>
            <a:ext cx="4185909" cy="2291412"/>
          </a:xfrm>
          <a:prstGeom prst="rect">
            <a:avLst/>
          </a:prstGeom>
          <a:ln>
            <a:solidFill>
              <a:schemeClr val="tx1"/>
            </a:solidFill>
          </a:ln>
        </p:spPr>
      </p:pic>
    </p:spTree>
    <p:extLst>
      <p:ext uri="{BB962C8B-B14F-4D97-AF65-F5344CB8AC3E}">
        <p14:creationId xmlns:p14="http://schemas.microsoft.com/office/powerpoint/2010/main" val="222851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This analysis decided to focused on the Middle East &amp; North Africa region as the highest impact zone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sp>
        <p:nvSpPr>
          <p:cNvPr id="9" name="Content Placeholder 2">
            <a:extLst>
              <a:ext uri="{FF2B5EF4-FFF2-40B4-BE49-F238E27FC236}">
                <a16:creationId xmlns:a16="http://schemas.microsoft.com/office/drawing/2014/main" id="{FFF937FD-0999-4389-A6C5-1D5FE6A5699C}"/>
              </a:ext>
            </a:extLst>
          </p:cNvPr>
          <p:cNvSpPr txBox="1">
            <a:spLocks/>
          </p:cNvSpPr>
          <p:nvPr/>
        </p:nvSpPr>
        <p:spPr>
          <a:xfrm>
            <a:off x="613458" y="1996020"/>
            <a:ext cx="5778655" cy="5000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Abadi" panose="020B0604020104020204" pitchFamily="34" charset="0"/>
              </a:rPr>
              <a:t>Given the evidence above it seems clear the ‘Middle East and North Africa’ could be considered the most important region to focus analysis, both </a:t>
            </a:r>
            <a:r>
              <a:rPr lang="en-US" sz="2000" b="1" dirty="0">
                <a:latin typeface="Abadi" panose="020B0604020104020204" pitchFamily="34" charset="0"/>
              </a:rPr>
              <a:t>in terms of raw number of attacks, number of casualties, and most unknown attacks (highest deployment value). </a:t>
            </a:r>
            <a:r>
              <a:rPr lang="en-US" sz="2000" dirty="0">
                <a:latin typeface="Abadi" panose="020B0604020104020204" pitchFamily="34" charset="0"/>
              </a:rPr>
              <a:t>For this reason the rest of the analysis will focus only on this region. </a:t>
            </a:r>
          </a:p>
          <a:p>
            <a:pPr algn="just"/>
            <a:r>
              <a:rPr lang="en-US" sz="2000" dirty="0">
                <a:latin typeface="Abadi" panose="020B0604020104020204" pitchFamily="34" charset="0"/>
              </a:rPr>
              <a:t>However, while the analysis itself will be regionally specific, the </a:t>
            </a:r>
            <a:r>
              <a:rPr lang="en-US" sz="2000" b="1" dirty="0">
                <a:latin typeface="Abadi" panose="020B0604020104020204" pitchFamily="34" charset="0"/>
              </a:rPr>
              <a:t>code will be written in such a way as to allow new regions to be plugged in </a:t>
            </a:r>
            <a:r>
              <a:rPr lang="en-US" sz="2000" dirty="0">
                <a:latin typeface="Abadi" panose="020B0604020104020204" pitchFamily="34" charset="0"/>
              </a:rPr>
              <a:t>(e.g. with regional specific variables acting as input parameters to model functions). In this way it is hoped that much of the code could be repurposed to build other regional models easily, and could potentially be drawn together into a global model eventually. </a:t>
            </a:r>
          </a:p>
        </p:txBody>
      </p:sp>
      <p:pic>
        <p:nvPicPr>
          <p:cNvPr id="8194" name="Picture 2" descr="MENA PowerPoint Templates">
            <a:extLst>
              <a:ext uri="{FF2B5EF4-FFF2-40B4-BE49-F238E27FC236}">
                <a16:creationId xmlns:a16="http://schemas.microsoft.com/office/drawing/2014/main" id="{947C4057-AC4E-4F2C-B4BF-9D7FB57367C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6634581" y="2454942"/>
            <a:ext cx="53149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2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fontScale="90000"/>
          </a:bodyPr>
          <a:lstStyle/>
          <a:p>
            <a:r>
              <a:rPr lang="en-US" sz="3600" b="1" dirty="0">
                <a:latin typeface="Abadi" panose="020B0604020104020204" pitchFamily="34" charset="0"/>
              </a:rPr>
              <a:t>This analysis will also focus on just the most active groups in the Middle East due to their disproportioned impact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sp>
        <p:nvSpPr>
          <p:cNvPr id="9" name="Content Placeholder 2">
            <a:extLst>
              <a:ext uri="{FF2B5EF4-FFF2-40B4-BE49-F238E27FC236}">
                <a16:creationId xmlns:a16="http://schemas.microsoft.com/office/drawing/2014/main" id="{FFF937FD-0999-4389-A6C5-1D5FE6A5699C}"/>
              </a:ext>
            </a:extLst>
          </p:cNvPr>
          <p:cNvSpPr txBox="1">
            <a:spLocks/>
          </p:cNvSpPr>
          <p:nvPr/>
        </p:nvSpPr>
        <p:spPr>
          <a:xfrm>
            <a:off x="613458" y="1996019"/>
            <a:ext cx="3923817" cy="41911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latin typeface="Abadi" panose="020B0604020104020204" pitchFamily="34" charset="0"/>
              </a:rPr>
              <a:t>The analysis will </a:t>
            </a:r>
            <a:r>
              <a:rPr lang="en-US" sz="1800" b="1" dirty="0">
                <a:latin typeface="Abadi" panose="020B0604020104020204" pitchFamily="34" charset="0"/>
              </a:rPr>
              <a:t>also subset the number of groups under consideration to the top 20 by number of attacks</a:t>
            </a:r>
            <a:r>
              <a:rPr lang="en-US" sz="1800" dirty="0">
                <a:latin typeface="Abadi" panose="020B0604020104020204" pitchFamily="34" charset="0"/>
              </a:rPr>
              <a:t>, as these have disproportionality the biggest impact and thus value in identifying. </a:t>
            </a:r>
          </a:p>
          <a:p>
            <a:pPr algn="just"/>
            <a:r>
              <a:rPr lang="en-US" sz="1800" dirty="0">
                <a:latin typeface="Abadi" panose="020B0604020104020204" pitchFamily="34" charset="0"/>
              </a:rPr>
              <a:t>However it is fair to say this is also to reduce the problem complexity and in real deployment we may well want to extend this out to the long-tail of smaller groups. This is discussed further in the conclusion.</a:t>
            </a:r>
          </a:p>
          <a:p>
            <a:pPr algn="just"/>
            <a:r>
              <a:rPr lang="en-US" sz="1800" dirty="0">
                <a:latin typeface="Abadi" panose="020B0604020104020204" pitchFamily="34" charset="0"/>
              </a:rPr>
              <a:t>It should also be noted that ‘generic’ groups (e.g. ‘Gunmen’) will not be considered here to help focus on identifying specific groups which could be targeted in policy making </a:t>
            </a:r>
          </a:p>
          <a:p>
            <a:pPr algn="just"/>
            <a:endParaRPr lang="en-US" sz="1800" dirty="0">
              <a:latin typeface="Abadi" panose="020B0604020104020204" pitchFamily="34" charset="0"/>
            </a:endParaRPr>
          </a:p>
          <a:p>
            <a:pPr algn="just"/>
            <a:endParaRPr lang="en-US" sz="1800" dirty="0">
              <a:latin typeface="Abadi" panose="020B0604020104020204" pitchFamily="34" charset="0"/>
            </a:endParaRPr>
          </a:p>
        </p:txBody>
      </p:sp>
      <p:pic>
        <p:nvPicPr>
          <p:cNvPr id="11" name="Picture 10">
            <a:extLst>
              <a:ext uri="{FF2B5EF4-FFF2-40B4-BE49-F238E27FC236}">
                <a16:creationId xmlns:a16="http://schemas.microsoft.com/office/drawing/2014/main" id="{528EBA7D-5724-43A0-97B4-A52D90AAD181}"/>
              </a:ext>
            </a:extLst>
          </p:cNvPr>
          <p:cNvPicPr>
            <a:picLocks noChangeAspect="1"/>
          </p:cNvPicPr>
          <p:nvPr/>
        </p:nvPicPr>
        <p:blipFill>
          <a:blip r:embed="rId3">
            <a:grayscl/>
          </a:blip>
          <a:stretch>
            <a:fillRect/>
          </a:stretch>
        </p:blipFill>
        <p:spPr>
          <a:xfrm>
            <a:off x="4618299" y="2003209"/>
            <a:ext cx="7360714" cy="4191180"/>
          </a:xfrm>
          <a:prstGeom prst="rect">
            <a:avLst/>
          </a:prstGeom>
          <a:ln>
            <a:solidFill>
              <a:schemeClr val="tx1"/>
            </a:solidFill>
          </a:ln>
        </p:spPr>
      </p:pic>
    </p:spTree>
    <p:extLst>
      <p:ext uri="{BB962C8B-B14F-4D97-AF65-F5344CB8AC3E}">
        <p14:creationId xmlns:p14="http://schemas.microsoft.com/office/powerpoint/2010/main" val="26190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Within the Middle East, the majority of attacks are happening in Iraq…</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3" name="Picture 2">
            <a:extLst>
              <a:ext uri="{FF2B5EF4-FFF2-40B4-BE49-F238E27FC236}">
                <a16:creationId xmlns:a16="http://schemas.microsoft.com/office/drawing/2014/main" id="{CCA491C1-B2F1-4C8D-A2CB-B246F1C418C1}"/>
              </a:ext>
            </a:extLst>
          </p:cNvPr>
          <p:cNvPicPr>
            <a:picLocks noChangeAspect="1"/>
          </p:cNvPicPr>
          <p:nvPr/>
        </p:nvPicPr>
        <p:blipFill>
          <a:blip r:embed="rId3">
            <a:grayscl/>
          </a:blip>
          <a:stretch>
            <a:fillRect/>
          </a:stretch>
        </p:blipFill>
        <p:spPr>
          <a:xfrm>
            <a:off x="596357" y="1947813"/>
            <a:ext cx="11243315" cy="4406164"/>
          </a:xfrm>
          <a:prstGeom prst="rect">
            <a:avLst/>
          </a:prstGeom>
          <a:ln>
            <a:solidFill>
              <a:schemeClr val="tx1"/>
            </a:solidFill>
          </a:ln>
        </p:spPr>
      </p:pic>
    </p:spTree>
    <p:extLst>
      <p:ext uri="{BB962C8B-B14F-4D97-AF65-F5344CB8AC3E}">
        <p14:creationId xmlns:p14="http://schemas.microsoft.com/office/powerpoint/2010/main" val="257615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Though country location information seems highly relevant, with some groups operating exclusively in certain countries, suggesting country to be a good explanatory variable for differentiating groups…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4" name="Picture 3">
            <a:extLst>
              <a:ext uri="{FF2B5EF4-FFF2-40B4-BE49-F238E27FC236}">
                <a16:creationId xmlns:a16="http://schemas.microsoft.com/office/drawing/2014/main" id="{E8D05D94-7120-4966-A231-BC51A4845494}"/>
              </a:ext>
            </a:extLst>
          </p:cNvPr>
          <p:cNvPicPr>
            <a:picLocks noChangeAspect="1"/>
          </p:cNvPicPr>
          <p:nvPr/>
        </p:nvPicPr>
        <p:blipFill>
          <a:blip r:embed="rId3"/>
          <a:stretch>
            <a:fillRect/>
          </a:stretch>
        </p:blipFill>
        <p:spPr>
          <a:xfrm>
            <a:off x="1691640" y="2569582"/>
            <a:ext cx="8534400" cy="3897549"/>
          </a:xfrm>
          <a:prstGeom prst="rect">
            <a:avLst/>
          </a:prstGeom>
          <a:ln>
            <a:solidFill>
              <a:schemeClr val="tx1"/>
            </a:solidFill>
          </a:ln>
        </p:spPr>
      </p:pic>
    </p:spTree>
    <p:extLst>
      <p:ext uri="{BB962C8B-B14F-4D97-AF65-F5344CB8AC3E}">
        <p14:creationId xmlns:p14="http://schemas.microsoft.com/office/powerpoint/2010/main" val="3768246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If we look at the number of attacks in the Middle East as a time-series we see there has been a big jump in recent years again reinforcing the pertinence of focusing on this region</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8" name="Picture 7">
            <a:extLst>
              <a:ext uri="{FF2B5EF4-FFF2-40B4-BE49-F238E27FC236}">
                <a16:creationId xmlns:a16="http://schemas.microsoft.com/office/drawing/2014/main" id="{D43F6A97-3D57-4E68-A72A-1E0C9B0A6639}"/>
              </a:ext>
            </a:extLst>
          </p:cNvPr>
          <p:cNvPicPr>
            <a:picLocks noChangeAspect="1"/>
          </p:cNvPicPr>
          <p:nvPr/>
        </p:nvPicPr>
        <p:blipFill>
          <a:blip r:embed="rId3">
            <a:grayscl/>
          </a:blip>
          <a:stretch>
            <a:fillRect/>
          </a:stretch>
        </p:blipFill>
        <p:spPr>
          <a:xfrm>
            <a:off x="188389" y="2541367"/>
            <a:ext cx="11630025" cy="3771900"/>
          </a:xfrm>
          <a:prstGeom prst="rect">
            <a:avLst/>
          </a:prstGeom>
          <a:ln>
            <a:solidFill>
              <a:schemeClr val="tx1"/>
            </a:solidFill>
          </a:ln>
        </p:spPr>
      </p:pic>
    </p:spTree>
    <p:extLst>
      <p:ext uri="{BB962C8B-B14F-4D97-AF65-F5344CB8AC3E}">
        <p14:creationId xmlns:p14="http://schemas.microsoft.com/office/powerpoint/2010/main" val="90153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Though it seems that some groups have started (and/or stopped) operations within given time ranges, again suggesting time may help differentiate groups too…</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3" name="Picture 2">
            <a:extLst>
              <a:ext uri="{FF2B5EF4-FFF2-40B4-BE49-F238E27FC236}">
                <a16:creationId xmlns:a16="http://schemas.microsoft.com/office/drawing/2014/main" id="{97F6EAD8-9341-4CA7-9ADC-35FB051FDAE6}"/>
              </a:ext>
            </a:extLst>
          </p:cNvPr>
          <p:cNvPicPr>
            <a:picLocks noChangeAspect="1"/>
          </p:cNvPicPr>
          <p:nvPr/>
        </p:nvPicPr>
        <p:blipFill>
          <a:blip r:embed="rId3"/>
          <a:stretch>
            <a:fillRect/>
          </a:stretch>
        </p:blipFill>
        <p:spPr>
          <a:xfrm>
            <a:off x="1432560" y="2430684"/>
            <a:ext cx="9326880" cy="4168673"/>
          </a:xfrm>
          <a:prstGeom prst="rect">
            <a:avLst/>
          </a:prstGeom>
          <a:ln>
            <a:solidFill>
              <a:schemeClr val="tx1"/>
            </a:solidFill>
          </a:ln>
        </p:spPr>
      </p:pic>
    </p:spTree>
    <p:extLst>
      <p:ext uri="{BB962C8B-B14F-4D97-AF65-F5344CB8AC3E}">
        <p14:creationId xmlns:p14="http://schemas.microsoft.com/office/powerpoint/2010/main" val="226609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731625"/>
            <a:ext cx="11604586" cy="3865944"/>
          </a:xfrm>
        </p:spPr>
        <p:txBody>
          <a:bodyPr>
            <a:normAutofit fontScale="85000" lnSpcReduction="20000"/>
          </a:bodyPr>
          <a:lstStyle/>
          <a:p>
            <a:pPr marL="0" indent="0">
              <a:buNone/>
            </a:pPr>
            <a:r>
              <a:rPr lang="en-GB" b="1" u="sng" dirty="0">
                <a:latin typeface="Abadi" panose="020B0604020104020204" pitchFamily="34" charset="0"/>
              </a:rPr>
              <a:t>V1 PIPELINE &amp; MODELS</a:t>
            </a:r>
          </a:p>
          <a:p>
            <a:r>
              <a:rPr lang="en-GB" dirty="0">
                <a:latin typeface="Abadi" panose="020B0604020104020204" pitchFamily="34" charset="0"/>
              </a:rPr>
              <a:t>Basic data-pipeline:</a:t>
            </a:r>
          </a:p>
          <a:p>
            <a:pPr lvl="1"/>
            <a:r>
              <a:rPr lang="en-GB" dirty="0">
                <a:latin typeface="Abadi" panose="020B0604020104020204" pitchFamily="34" charset="0"/>
              </a:rPr>
              <a:t>5 variables, based on EDA analysis above (country, </a:t>
            </a:r>
            <a:r>
              <a:rPr lang="en-GB" dirty="0" err="1">
                <a:latin typeface="Abadi" panose="020B0604020104020204" pitchFamily="34" charset="0"/>
              </a:rPr>
              <a:t>iyear</a:t>
            </a:r>
            <a:r>
              <a:rPr lang="en-GB" dirty="0">
                <a:latin typeface="Abadi" panose="020B0604020104020204" pitchFamily="34" charset="0"/>
              </a:rPr>
              <a:t>, </a:t>
            </a:r>
            <a:r>
              <a:rPr lang="en-GB" dirty="0" err="1">
                <a:latin typeface="Abadi" panose="020B0604020104020204" pitchFamily="34" charset="0"/>
              </a:rPr>
              <a:t>nkills</a:t>
            </a:r>
            <a:r>
              <a:rPr lang="en-GB" dirty="0">
                <a:latin typeface="Abadi" panose="020B0604020104020204" pitchFamily="34" charset="0"/>
              </a:rPr>
              <a:t>, </a:t>
            </a:r>
            <a:r>
              <a:rPr lang="en-GB" dirty="0" err="1">
                <a:latin typeface="Abadi" panose="020B0604020104020204" pitchFamily="34" charset="0"/>
              </a:rPr>
              <a:t>attacktype</a:t>
            </a:r>
            <a:r>
              <a:rPr lang="en-GB" dirty="0">
                <a:latin typeface="Abadi" panose="020B0604020104020204" pitchFamily="34" charset="0"/>
              </a:rPr>
              <a:t>, targtype1) </a:t>
            </a:r>
          </a:p>
          <a:p>
            <a:pPr lvl="1"/>
            <a:r>
              <a:rPr lang="en-GB" dirty="0">
                <a:latin typeface="Abadi" panose="020B0604020104020204" pitchFamily="34" charset="0"/>
              </a:rPr>
              <a:t>Basic X-variable cleaning (conforming to correct data type, replace NAs with -99 codes)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(due to project goals, though </a:t>
            </a:r>
            <a:r>
              <a:rPr lang="en-GB" dirty="0" err="1">
                <a:latin typeface="Abadi" panose="020B0604020104020204" pitchFamily="34" charset="0"/>
              </a:rPr>
              <a:t>acc</a:t>
            </a:r>
            <a:r>
              <a:rPr lang="en-GB" dirty="0">
                <a:latin typeface="Abadi" panose="020B0604020104020204" pitchFamily="34" charset="0"/>
              </a:rPr>
              <a:t>/recall/f1/f1_weighted as options) </a:t>
            </a:r>
          </a:p>
          <a:p>
            <a:r>
              <a:rPr lang="en-GB" dirty="0">
                <a:latin typeface="Abadi" panose="020B0604020104020204" pitchFamily="34" charset="0"/>
              </a:rPr>
              <a:t>Spot checking 10 different ‘out-of-the-box’ classification algorithms: </a:t>
            </a:r>
          </a:p>
          <a:p>
            <a:pPr lvl="1"/>
            <a:r>
              <a:rPr lang="en-GB" dirty="0">
                <a:latin typeface="Abadi" panose="020B0604020104020204" pitchFamily="34" charset="0"/>
              </a:rPr>
              <a:t>Linear models: Logistic Regression, Ridge Regression, </a:t>
            </a:r>
          </a:p>
          <a:p>
            <a:pPr lvl="1"/>
            <a:r>
              <a:rPr lang="en-GB" dirty="0">
                <a:latin typeface="Abadi" panose="020B0604020104020204" pitchFamily="34" charset="0"/>
              </a:rPr>
              <a:t>Non-linear models: K-Nearest Neighbours, Classification trees, Extra tree, SVM, Naïve Bayes </a:t>
            </a:r>
          </a:p>
          <a:p>
            <a:pPr lvl="1"/>
            <a:r>
              <a:rPr lang="en-GB" dirty="0">
                <a:latin typeface="Abadi" panose="020B0604020104020204" pitchFamily="34" charset="0"/>
              </a:rPr>
              <a:t>Ensemble models: AdaBoost, Bagged Decision Trees, Random Forest,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10 classification models were spot-checked in V1 using just five explanatory variables and no model tuning. This was to assess which type of models might be bested suited to this problem space and to set a baseline for improvement</a:t>
            </a:r>
            <a:endParaRPr lang="en-GB" sz="3600" b="1" dirty="0">
              <a:latin typeface="Abadi" panose="020B0604020104020204" pitchFamily="34" charset="0"/>
            </a:endParaRPr>
          </a:p>
        </p:txBody>
      </p:sp>
    </p:spTree>
    <p:extLst>
      <p:ext uri="{BB962C8B-B14F-4D97-AF65-F5344CB8AC3E}">
        <p14:creationId xmlns:p14="http://schemas.microsoft.com/office/powerpoint/2010/main" val="359786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B871BC-8FE7-46B2-8DA2-D906DDF24DF2}"/>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8EB9A0-D263-4AC9-B89D-CFB2EE74D6C1}"/>
              </a:ext>
            </a:extLst>
          </p:cNvPr>
          <p:cNvSpPr>
            <a:spLocks noGrp="1"/>
          </p:cNvSpPr>
          <p:nvPr>
            <p:ph type="title"/>
          </p:nvPr>
        </p:nvSpPr>
        <p:spPr>
          <a:xfrm>
            <a:off x="838200" y="365125"/>
            <a:ext cx="10515600" cy="1325563"/>
          </a:xfrm>
        </p:spPr>
        <p:txBody>
          <a:bodyPr>
            <a:normAutofit/>
          </a:bodyPr>
          <a:lstStyle/>
          <a:p>
            <a:r>
              <a:rPr lang="en-GB" sz="4000" b="1" dirty="0">
                <a:latin typeface="Abadi" panose="020B0604020104020204" pitchFamily="34" charset="0"/>
              </a:rPr>
              <a:t>Contents</a:t>
            </a:r>
          </a:p>
        </p:txBody>
      </p:sp>
      <p:sp>
        <p:nvSpPr>
          <p:cNvPr id="3" name="Content Placeholder 2">
            <a:extLst>
              <a:ext uri="{FF2B5EF4-FFF2-40B4-BE49-F238E27FC236}">
                <a16:creationId xmlns:a16="http://schemas.microsoft.com/office/drawing/2014/main" id="{022897F7-DB4B-4465-A171-638F08C52F08}"/>
              </a:ext>
            </a:extLst>
          </p:cNvPr>
          <p:cNvSpPr>
            <a:spLocks noGrp="1"/>
          </p:cNvSpPr>
          <p:nvPr>
            <p:ph idx="1"/>
          </p:nvPr>
        </p:nvSpPr>
        <p:spPr>
          <a:xfrm>
            <a:off x="838200" y="1825625"/>
            <a:ext cx="10515600" cy="4351338"/>
          </a:xfrm>
        </p:spPr>
        <p:txBody>
          <a:bodyPr>
            <a:normAutofit fontScale="70000" lnSpcReduction="20000"/>
          </a:bodyPr>
          <a:lstStyle/>
          <a:p>
            <a:pPr marL="514350" indent="-514350">
              <a:buFont typeface="+mj-lt"/>
              <a:buAutoNum type="arabicPeriod"/>
            </a:pPr>
            <a:r>
              <a:rPr lang="en-GB" dirty="0">
                <a:latin typeface="Abadi" panose="020B0604020104020204" pitchFamily="34" charset="0"/>
              </a:rPr>
              <a:t>Executive Summary </a:t>
            </a:r>
          </a:p>
          <a:p>
            <a:pPr marL="514350" indent="-514350">
              <a:buFont typeface="+mj-lt"/>
              <a:buAutoNum type="arabicPeriod"/>
            </a:pPr>
            <a:r>
              <a:rPr lang="en-GB" dirty="0">
                <a:latin typeface="Abadi" panose="020B0604020104020204" pitchFamily="34" charset="0"/>
              </a:rPr>
              <a:t>Methodology </a:t>
            </a:r>
          </a:p>
          <a:p>
            <a:pPr marL="514350" indent="-514350">
              <a:buFont typeface="+mj-lt"/>
              <a:buAutoNum type="arabicPeriod"/>
            </a:pPr>
            <a:r>
              <a:rPr lang="en-GB" dirty="0">
                <a:latin typeface="Abadi" panose="020B0604020104020204" pitchFamily="34" charset="0"/>
              </a:rPr>
              <a:t>Project process </a:t>
            </a:r>
          </a:p>
          <a:p>
            <a:pPr lvl="1"/>
            <a:r>
              <a:rPr lang="en-GB" dirty="0">
                <a:latin typeface="Abadi" panose="020B0604020104020204" pitchFamily="34" charset="0"/>
              </a:rPr>
              <a:t>Business understanding</a:t>
            </a:r>
          </a:p>
          <a:p>
            <a:pPr lvl="1"/>
            <a:r>
              <a:rPr lang="en-GB" dirty="0">
                <a:latin typeface="Abadi" panose="020B0604020104020204" pitchFamily="34" charset="0"/>
              </a:rPr>
              <a:t>Data understanding</a:t>
            </a:r>
          </a:p>
          <a:p>
            <a:pPr lvl="1"/>
            <a:r>
              <a:rPr lang="en-GB" dirty="0">
                <a:latin typeface="Abadi" panose="020B0604020104020204" pitchFamily="34" charset="0"/>
              </a:rPr>
              <a:t>Modelling </a:t>
            </a:r>
          </a:p>
          <a:p>
            <a:pPr lvl="2"/>
            <a:r>
              <a:rPr lang="en-GB" dirty="0">
                <a:latin typeface="Abadi" panose="020B0604020104020204" pitchFamily="34" charset="0"/>
              </a:rPr>
              <a:t>Model V1: Baseline</a:t>
            </a:r>
          </a:p>
          <a:p>
            <a:pPr lvl="2"/>
            <a:r>
              <a:rPr lang="en-GB" dirty="0">
                <a:latin typeface="Abadi" panose="020B0604020104020204" pitchFamily="34" charset="0"/>
              </a:rPr>
              <a:t>Model V2: feature selection</a:t>
            </a:r>
          </a:p>
          <a:p>
            <a:pPr lvl="2"/>
            <a:r>
              <a:rPr lang="en-GB" dirty="0">
                <a:latin typeface="Abadi" panose="020B0604020104020204" pitchFamily="34" charset="0"/>
              </a:rPr>
              <a:t>Model V3: feature engineering (NLP)</a:t>
            </a:r>
          </a:p>
          <a:p>
            <a:pPr lvl="2"/>
            <a:r>
              <a:rPr lang="en-GB" dirty="0">
                <a:latin typeface="Abadi" panose="020B0604020104020204" pitchFamily="34" charset="0"/>
              </a:rPr>
              <a:t>Model V4: final model selection </a:t>
            </a:r>
          </a:p>
          <a:p>
            <a:pPr lvl="1"/>
            <a:r>
              <a:rPr lang="en-GB" dirty="0">
                <a:latin typeface="Abadi" panose="020B0604020104020204" pitchFamily="34" charset="0"/>
              </a:rPr>
              <a:t>Evaluation</a:t>
            </a:r>
          </a:p>
          <a:p>
            <a:pPr lvl="1"/>
            <a:r>
              <a:rPr lang="en-GB" dirty="0">
                <a:latin typeface="Abadi" panose="020B0604020104020204" pitchFamily="34" charset="0"/>
              </a:rPr>
              <a:t>Deployment </a:t>
            </a:r>
          </a:p>
          <a:p>
            <a:pPr marL="514350" indent="-514350">
              <a:buFont typeface="+mj-lt"/>
              <a:buAutoNum type="arabicPeriod"/>
            </a:pPr>
            <a:r>
              <a:rPr lang="en-GB" dirty="0">
                <a:latin typeface="Abadi" panose="020B0604020104020204" pitchFamily="34" charset="0"/>
              </a:rPr>
              <a:t>Conclusions</a:t>
            </a:r>
          </a:p>
          <a:p>
            <a:pPr lvl="1"/>
            <a:r>
              <a:rPr lang="en-GB" dirty="0">
                <a:latin typeface="Abadi" panose="020B0604020104020204" pitchFamily="34" charset="0"/>
              </a:rPr>
              <a:t>Conclusions &amp; Insights</a:t>
            </a:r>
          </a:p>
          <a:p>
            <a:pPr lvl="1"/>
            <a:r>
              <a:rPr lang="en-GB" dirty="0">
                <a:latin typeface="Abadi" panose="020B0604020104020204" pitchFamily="34" charset="0"/>
              </a:rPr>
              <a:t>Self-assessment </a:t>
            </a:r>
          </a:p>
          <a:p>
            <a:pPr lvl="1"/>
            <a:r>
              <a:rPr lang="en-GB" dirty="0">
                <a:latin typeface="Abadi" panose="020B0604020104020204" pitchFamily="34" charset="0"/>
              </a:rPr>
              <a:t>Next steps</a:t>
            </a:r>
          </a:p>
          <a:p>
            <a:pPr marL="514350" indent="-514350">
              <a:buFont typeface="+mj-lt"/>
              <a:buAutoNum type="arabicPeriod"/>
            </a:pPr>
            <a:endParaRPr lang="en-GB" dirty="0">
              <a:latin typeface="Abadi" panose="020B0604020104020204" pitchFamily="34" charset="0"/>
            </a:endParaRPr>
          </a:p>
        </p:txBody>
      </p:sp>
      <p:sp>
        <p:nvSpPr>
          <p:cNvPr id="5" name="Rectangle 4">
            <a:extLst>
              <a:ext uri="{FF2B5EF4-FFF2-40B4-BE49-F238E27FC236}">
                <a16:creationId xmlns:a16="http://schemas.microsoft.com/office/drawing/2014/main" id="{43B7A3F9-2A62-458D-9E50-910ADB2E9947}"/>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Contents</a:t>
            </a:r>
          </a:p>
        </p:txBody>
      </p:sp>
    </p:spTree>
    <p:extLst>
      <p:ext uri="{BB962C8B-B14F-4D97-AF65-F5344CB8AC3E}">
        <p14:creationId xmlns:p14="http://schemas.microsoft.com/office/powerpoint/2010/main" val="23753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Ensemble models generally seemed to perform well (likely due to the non-linear nature of the problem, the unbalanced classes, and the categorical nature of most variables).</a:t>
            </a:r>
            <a:endParaRPr lang="en-GB" sz="3600" b="1" dirty="0">
              <a:latin typeface="Abadi" panose="020B0604020104020204" pitchFamily="34" charset="0"/>
            </a:endParaRPr>
          </a:p>
        </p:txBody>
      </p:sp>
      <p:pic>
        <p:nvPicPr>
          <p:cNvPr id="13" name="Picture 12">
            <a:extLst>
              <a:ext uri="{FF2B5EF4-FFF2-40B4-BE49-F238E27FC236}">
                <a16:creationId xmlns:a16="http://schemas.microsoft.com/office/drawing/2014/main" id="{CF052C84-3DAB-47F4-9F46-B85B3B847C0E}"/>
              </a:ext>
            </a:extLst>
          </p:cNvPr>
          <p:cNvPicPr>
            <a:picLocks noChangeAspect="1"/>
          </p:cNvPicPr>
          <p:nvPr/>
        </p:nvPicPr>
        <p:blipFill>
          <a:blip r:embed="rId3"/>
          <a:stretch>
            <a:fillRect/>
          </a:stretch>
        </p:blipFill>
        <p:spPr>
          <a:xfrm>
            <a:off x="1523696" y="2187616"/>
            <a:ext cx="8569428" cy="4405930"/>
          </a:xfrm>
          <a:prstGeom prst="rect">
            <a:avLst/>
          </a:prstGeom>
          <a:ln>
            <a:solidFill>
              <a:schemeClr val="tx1"/>
            </a:solidFill>
          </a:ln>
        </p:spPr>
      </p:pic>
      <p:pic>
        <p:nvPicPr>
          <p:cNvPr id="14" name="Picture 13">
            <a:extLst>
              <a:ext uri="{FF2B5EF4-FFF2-40B4-BE49-F238E27FC236}">
                <a16:creationId xmlns:a16="http://schemas.microsoft.com/office/drawing/2014/main" id="{D3915B6E-24A9-4422-A77D-CAD2D78C17A1}"/>
              </a:ext>
            </a:extLst>
          </p:cNvPr>
          <p:cNvPicPr>
            <a:picLocks noChangeAspect="1"/>
          </p:cNvPicPr>
          <p:nvPr/>
        </p:nvPicPr>
        <p:blipFill>
          <a:blip r:embed="rId4"/>
          <a:stretch>
            <a:fillRect/>
          </a:stretch>
        </p:blipFill>
        <p:spPr>
          <a:xfrm>
            <a:off x="9058103" y="5345168"/>
            <a:ext cx="2942605" cy="1248378"/>
          </a:xfrm>
          <a:prstGeom prst="rect">
            <a:avLst/>
          </a:prstGeom>
          <a:ln>
            <a:solidFill>
              <a:schemeClr val="tx1"/>
            </a:solidFill>
          </a:ln>
        </p:spPr>
      </p:pic>
    </p:spTree>
    <p:extLst>
      <p:ext uri="{BB962C8B-B14F-4D97-AF65-F5344CB8AC3E}">
        <p14:creationId xmlns:p14="http://schemas.microsoft.com/office/powerpoint/2010/main" val="385605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The strong performance of many V1 models suggests that some of the key explanatory variables are already contained, and looking at the (tree) feature importance it seems clear that this is largely from country and year as hypothesized: </a:t>
            </a:r>
            <a:endParaRPr lang="en-GB" sz="3600" b="1" dirty="0">
              <a:latin typeface="Abadi" panose="020B0604020104020204" pitchFamily="34" charset="0"/>
            </a:endParaRPr>
          </a:p>
        </p:txBody>
      </p:sp>
      <p:pic>
        <p:nvPicPr>
          <p:cNvPr id="7" name="Picture 6">
            <a:extLst>
              <a:ext uri="{FF2B5EF4-FFF2-40B4-BE49-F238E27FC236}">
                <a16:creationId xmlns:a16="http://schemas.microsoft.com/office/drawing/2014/main" id="{3137C3E2-1C3F-4541-989A-BE4D3416CE3C}"/>
              </a:ext>
            </a:extLst>
          </p:cNvPr>
          <p:cNvPicPr>
            <a:picLocks noChangeAspect="1"/>
          </p:cNvPicPr>
          <p:nvPr/>
        </p:nvPicPr>
        <p:blipFill rotWithShape="1">
          <a:blip r:embed="rId3"/>
          <a:srcRect l="3398" t="11380"/>
          <a:stretch/>
        </p:blipFill>
        <p:spPr>
          <a:xfrm>
            <a:off x="5460872" y="2446066"/>
            <a:ext cx="6403781" cy="3907912"/>
          </a:xfrm>
          <a:prstGeom prst="rect">
            <a:avLst/>
          </a:prstGeom>
          <a:ln>
            <a:solidFill>
              <a:schemeClr val="tx1"/>
            </a:solidFill>
          </a:ln>
        </p:spPr>
      </p:pic>
      <p:pic>
        <p:nvPicPr>
          <p:cNvPr id="8" name="Picture 7">
            <a:extLst>
              <a:ext uri="{FF2B5EF4-FFF2-40B4-BE49-F238E27FC236}">
                <a16:creationId xmlns:a16="http://schemas.microsoft.com/office/drawing/2014/main" id="{36D30031-588A-4CB9-ACE1-6B0D057BA38C}"/>
              </a:ext>
            </a:extLst>
          </p:cNvPr>
          <p:cNvPicPr>
            <a:picLocks noChangeAspect="1"/>
          </p:cNvPicPr>
          <p:nvPr/>
        </p:nvPicPr>
        <p:blipFill>
          <a:blip r:embed="rId4">
            <a:grayscl/>
          </a:blip>
          <a:stretch>
            <a:fillRect/>
          </a:stretch>
        </p:blipFill>
        <p:spPr>
          <a:xfrm>
            <a:off x="643118" y="2446065"/>
            <a:ext cx="4692811" cy="3907912"/>
          </a:xfrm>
          <a:prstGeom prst="rect">
            <a:avLst/>
          </a:prstGeom>
          <a:ln>
            <a:solidFill>
              <a:schemeClr val="tx1"/>
            </a:solidFill>
          </a:ln>
        </p:spPr>
      </p:pic>
      <p:sp>
        <p:nvSpPr>
          <p:cNvPr id="10" name="Title 1">
            <a:extLst>
              <a:ext uri="{FF2B5EF4-FFF2-40B4-BE49-F238E27FC236}">
                <a16:creationId xmlns:a16="http://schemas.microsoft.com/office/drawing/2014/main" id="{E53B5A1B-D3B7-4E38-ACF0-A2AC73EA8F69}"/>
              </a:ext>
            </a:extLst>
          </p:cNvPr>
          <p:cNvSpPr txBox="1">
            <a:spLocks/>
          </p:cNvSpPr>
          <p:nvPr/>
        </p:nvSpPr>
        <p:spPr>
          <a:xfrm rot="16200000">
            <a:off x="147102" y="3820796"/>
            <a:ext cx="1162662" cy="4844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 dirty="0"/>
              <a:t>Importance </a:t>
            </a:r>
            <a:endParaRPr lang="en-GB" sz="800" dirty="0"/>
          </a:p>
        </p:txBody>
      </p:sp>
    </p:spTree>
    <p:extLst>
      <p:ext uri="{BB962C8B-B14F-4D97-AF65-F5344CB8AC3E}">
        <p14:creationId xmlns:p14="http://schemas.microsoft.com/office/powerpoint/2010/main" val="260992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Looking at the learning curve for the top performing models (GBC, Bag), it seems the model was able to generalize well, though there are still concerns they may be overfitting </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01F231BC-36FF-463E-8658-D969656F83D9}"/>
              </a:ext>
            </a:extLst>
          </p:cNvPr>
          <p:cNvPicPr>
            <a:picLocks noChangeAspect="1"/>
          </p:cNvPicPr>
          <p:nvPr/>
        </p:nvPicPr>
        <p:blipFill>
          <a:blip r:embed="rId3"/>
          <a:stretch>
            <a:fillRect/>
          </a:stretch>
        </p:blipFill>
        <p:spPr>
          <a:xfrm>
            <a:off x="647481" y="2430684"/>
            <a:ext cx="5344347" cy="3993928"/>
          </a:xfrm>
          <a:prstGeom prst="rect">
            <a:avLst/>
          </a:prstGeom>
          <a:ln>
            <a:solidFill>
              <a:schemeClr val="tx1"/>
            </a:solidFill>
          </a:ln>
        </p:spPr>
      </p:pic>
      <p:pic>
        <p:nvPicPr>
          <p:cNvPr id="3" name="Picture 2">
            <a:extLst>
              <a:ext uri="{FF2B5EF4-FFF2-40B4-BE49-F238E27FC236}">
                <a16:creationId xmlns:a16="http://schemas.microsoft.com/office/drawing/2014/main" id="{7DD1D40F-9084-4DC7-88F4-23E20469CDBE}"/>
              </a:ext>
            </a:extLst>
          </p:cNvPr>
          <p:cNvPicPr>
            <a:picLocks noChangeAspect="1"/>
          </p:cNvPicPr>
          <p:nvPr/>
        </p:nvPicPr>
        <p:blipFill>
          <a:blip r:embed="rId4"/>
          <a:stretch>
            <a:fillRect/>
          </a:stretch>
        </p:blipFill>
        <p:spPr>
          <a:xfrm>
            <a:off x="6402712" y="2430684"/>
            <a:ext cx="5327354" cy="3993928"/>
          </a:xfrm>
          <a:prstGeom prst="rect">
            <a:avLst/>
          </a:prstGeom>
          <a:ln>
            <a:solidFill>
              <a:schemeClr val="tx1"/>
            </a:solidFill>
          </a:ln>
        </p:spPr>
      </p:pic>
    </p:spTree>
    <p:extLst>
      <p:ext uri="{BB962C8B-B14F-4D97-AF65-F5344CB8AC3E}">
        <p14:creationId xmlns:p14="http://schemas.microsoft.com/office/powerpoint/2010/main" val="128247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151157"/>
          </a:xfrm>
        </p:spPr>
        <p:txBody>
          <a:bodyPr>
            <a:normAutofit/>
          </a:bodyPr>
          <a:lstStyle/>
          <a:p>
            <a:r>
              <a:rPr lang="en-US" sz="2400" b="1" dirty="0">
                <a:latin typeface="Abadi" panose="020B0604020104020204" pitchFamily="34" charset="0"/>
              </a:rPr>
              <a:t>The confusion matrix evaluation for the top model of V1 is generally looking good with most predictions matching the ground truth of the test set, though it seems there is still clear room for improvement with some significant misclassifications…  </a:t>
            </a:r>
            <a:endParaRPr lang="en-GB" sz="2400" b="1" dirty="0">
              <a:latin typeface="Abadi" panose="020B0604020104020204" pitchFamily="34" charset="0"/>
            </a:endParaRPr>
          </a:p>
        </p:txBody>
      </p:sp>
      <p:pic>
        <p:nvPicPr>
          <p:cNvPr id="2" name="Picture 1">
            <a:extLst>
              <a:ext uri="{FF2B5EF4-FFF2-40B4-BE49-F238E27FC236}">
                <a16:creationId xmlns:a16="http://schemas.microsoft.com/office/drawing/2014/main" id="{1E3C2133-912F-4049-8713-B326B65B5AC3}"/>
              </a:ext>
            </a:extLst>
          </p:cNvPr>
          <p:cNvPicPr>
            <a:picLocks noChangeAspect="1"/>
          </p:cNvPicPr>
          <p:nvPr/>
        </p:nvPicPr>
        <p:blipFill>
          <a:blip r:embed="rId3">
            <a:grayscl/>
          </a:blip>
          <a:stretch>
            <a:fillRect/>
          </a:stretch>
        </p:blipFill>
        <p:spPr>
          <a:xfrm>
            <a:off x="567486" y="1551008"/>
            <a:ext cx="5581367" cy="5306992"/>
          </a:xfrm>
          <a:prstGeom prst="rect">
            <a:avLst/>
          </a:prstGeom>
          <a:ln>
            <a:solidFill>
              <a:schemeClr val="tx1"/>
            </a:solidFill>
          </a:ln>
        </p:spPr>
      </p:pic>
      <p:pic>
        <p:nvPicPr>
          <p:cNvPr id="3" name="Picture 2">
            <a:extLst>
              <a:ext uri="{FF2B5EF4-FFF2-40B4-BE49-F238E27FC236}">
                <a16:creationId xmlns:a16="http://schemas.microsoft.com/office/drawing/2014/main" id="{6E68FA08-43B7-4F7B-862D-6FBEE9389AF4}"/>
              </a:ext>
            </a:extLst>
          </p:cNvPr>
          <p:cNvPicPr>
            <a:picLocks noChangeAspect="1"/>
          </p:cNvPicPr>
          <p:nvPr/>
        </p:nvPicPr>
        <p:blipFill>
          <a:blip r:embed="rId4">
            <a:grayscl/>
          </a:blip>
          <a:stretch>
            <a:fillRect/>
          </a:stretch>
        </p:blipFill>
        <p:spPr>
          <a:xfrm>
            <a:off x="6162694" y="1551008"/>
            <a:ext cx="5535557" cy="5306992"/>
          </a:xfrm>
          <a:prstGeom prst="rect">
            <a:avLst/>
          </a:prstGeom>
          <a:ln>
            <a:solidFill>
              <a:schemeClr val="tx1"/>
            </a:solidFill>
          </a:ln>
        </p:spPr>
      </p:pic>
    </p:spTree>
    <p:extLst>
      <p:ext uri="{BB962C8B-B14F-4D97-AF65-F5344CB8AC3E}">
        <p14:creationId xmlns:p14="http://schemas.microsoft.com/office/powerpoint/2010/main" val="226851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430685"/>
            <a:ext cx="11604586" cy="4004840"/>
          </a:xfrm>
        </p:spPr>
        <p:txBody>
          <a:bodyPr>
            <a:normAutofit fontScale="85000" lnSpcReduction="20000"/>
          </a:bodyPr>
          <a:lstStyle/>
          <a:p>
            <a:pPr marL="0" indent="0">
              <a:buNone/>
            </a:pPr>
            <a:r>
              <a:rPr lang="en-GB" b="1" u="sng" dirty="0">
                <a:latin typeface="Abadi" panose="020B0604020104020204" pitchFamily="34" charset="0"/>
              </a:rPr>
              <a:t>V2 PIPELINE &amp; MODELS</a:t>
            </a:r>
          </a:p>
          <a:p>
            <a:r>
              <a:rPr lang="en-GB" dirty="0">
                <a:latin typeface="Abadi" panose="020B0604020104020204" pitchFamily="34" charset="0"/>
              </a:rPr>
              <a:t>Basic data-pipeline:</a:t>
            </a:r>
          </a:p>
          <a:p>
            <a:pPr lvl="1"/>
            <a:r>
              <a:rPr lang="en-GB" dirty="0">
                <a:latin typeface="Abadi" panose="020B0604020104020204" pitchFamily="34" charset="0"/>
              </a:rPr>
              <a:t>24 variables finally included (42 assessed), based on manual EDA of all fields in GTD codebook*</a:t>
            </a:r>
          </a:p>
          <a:p>
            <a:pPr lvl="1"/>
            <a:r>
              <a:rPr lang="en-GB" dirty="0">
                <a:latin typeface="Abadi" panose="020B0604020104020204" pitchFamily="34" charset="0"/>
              </a:rPr>
              <a:t>Deep X-variable cleaning (datatypes, replacing NAs with codes, normalisation etc.)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(though </a:t>
            </a:r>
            <a:r>
              <a:rPr lang="en-GB" dirty="0" err="1">
                <a:latin typeface="Abadi" panose="020B0604020104020204" pitchFamily="34" charset="0"/>
              </a:rPr>
              <a:t>acc</a:t>
            </a:r>
            <a:r>
              <a:rPr lang="en-GB" dirty="0">
                <a:latin typeface="Abadi" panose="020B0604020104020204" pitchFamily="34" charset="0"/>
              </a:rPr>
              <a:t>/recall/f1/f1_weighted as options) </a:t>
            </a:r>
          </a:p>
          <a:p>
            <a:pPr lvl="1"/>
            <a:r>
              <a:rPr lang="en-GB" dirty="0" err="1">
                <a:latin typeface="Abadi" panose="020B0604020104020204" pitchFamily="34" charset="0"/>
              </a:rPr>
              <a:t>Upsampling</a:t>
            </a:r>
            <a:r>
              <a:rPr lang="en-GB" dirty="0">
                <a:latin typeface="Abadi" panose="020B0604020104020204" pitchFamily="34" charset="0"/>
              </a:rPr>
              <a:t> functionality was added to reduce class imbalance issues </a:t>
            </a:r>
          </a:p>
          <a:p>
            <a:r>
              <a:rPr lang="en-GB" dirty="0">
                <a:latin typeface="Abadi" panose="020B0604020104020204" pitchFamily="34" charset="0"/>
              </a:rPr>
              <a:t>Spot checking 6 best </a:t>
            </a:r>
            <a:r>
              <a:rPr lang="en-GB" dirty="0" err="1">
                <a:latin typeface="Abadi" panose="020B0604020104020204" pitchFamily="34" charset="0"/>
              </a:rPr>
              <a:t>perfoming</a:t>
            </a:r>
            <a:r>
              <a:rPr lang="en-GB" dirty="0">
                <a:latin typeface="Abadi" panose="020B0604020104020204" pitchFamily="34" charset="0"/>
              </a:rPr>
              <a:t> algorithms from v1:</a:t>
            </a:r>
          </a:p>
          <a:p>
            <a:pPr lvl="1"/>
            <a:r>
              <a:rPr lang="en-GB" dirty="0">
                <a:latin typeface="Abadi" panose="020B0604020104020204" pitchFamily="34" charset="0"/>
              </a:rPr>
              <a:t>Non-linear models: K-Nearest Neighbours, Classification trees, Extra tree</a:t>
            </a:r>
          </a:p>
          <a:p>
            <a:pPr lvl="1"/>
            <a:r>
              <a:rPr lang="en-GB" dirty="0">
                <a:latin typeface="Abadi" panose="020B0604020104020204" pitchFamily="34" charset="0"/>
              </a:rPr>
              <a:t>Ensemble models: Bagged Decision Trees, Random Forest,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a:bodyPr>
          <a:lstStyle/>
          <a:p>
            <a:r>
              <a:rPr lang="en-US" sz="3600" b="1" dirty="0">
                <a:latin typeface="Abadi" panose="020B0604020104020204" pitchFamily="34" charset="0"/>
              </a:rPr>
              <a:t>Building on the previous pipeline, V2 assessed over 40 other relevant features including field-specific cleaning and transformation to try and improve results</a:t>
            </a:r>
            <a:endParaRPr lang="en-GB" sz="3600" b="1" dirty="0">
              <a:latin typeface="Abadi" panose="020B0604020104020204" pitchFamily="34" charset="0"/>
            </a:endParaRPr>
          </a:p>
        </p:txBody>
      </p:sp>
      <p:sp>
        <p:nvSpPr>
          <p:cNvPr id="2" name="Rectangle 1">
            <a:extLst>
              <a:ext uri="{FF2B5EF4-FFF2-40B4-BE49-F238E27FC236}">
                <a16:creationId xmlns:a16="http://schemas.microsoft.com/office/drawing/2014/main" id="{6C959F01-92FC-4C18-87DF-4F3766FFD140}"/>
              </a:ext>
            </a:extLst>
          </p:cNvPr>
          <p:cNvSpPr/>
          <p:nvPr/>
        </p:nvSpPr>
        <p:spPr>
          <a:xfrm>
            <a:off x="8337227" y="6581001"/>
            <a:ext cx="3931717" cy="276999"/>
          </a:xfrm>
          <a:prstGeom prst="rect">
            <a:avLst/>
          </a:prstGeom>
        </p:spPr>
        <p:txBody>
          <a:bodyPr wrap="none">
            <a:spAutoFit/>
          </a:bodyPr>
          <a:lstStyle/>
          <a:p>
            <a:r>
              <a:rPr lang="en-GB" sz="1200" i="1" dirty="0"/>
              <a:t>* </a:t>
            </a:r>
            <a:r>
              <a:rPr lang="en-GB" sz="1200" i="1" dirty="0">
                <a:hlinkClick r:id="rId3"/>
              </a:rPr>
              <a:t>https://www.start.umd.edu/gtd/downloads/Codebook.pdf</a:t>
            </a:r>
            <a:r>
              <a:rPr lang="en-GB" sz="1200" i="1" dirty="0"/>
              <a:t> </a:t>
            </a:r>
          </a:p>
        </p:txBody>
      </p:sp>
    </p:spTree>
    <p:extLst>
      <p:ext uri="{BB962C8B-B14F-4D97-AF65-F5344CB8AC3E}">
        <p14:creationId xmlns:p14="http://schemas.microsoft.com/office/powerpoint/2010/main" val="3460065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While all models perform significantly better with the additional (cleaned) features, Gradient Boosted and Bagging Classifiers were the best (though GBC was slowed down significantly by the new features in terms of run-time)</a:t>
            </a:r>
            <a:endParaRPr lang="en-GB" sz="3600" b="1" dirty="0">
              <a:latin typeface="Abadi" panose="020B0604020104020204" pitchFamily="34" charset="0"/>
            </a:endParaRPr>
          </a:p>
        </p:txBody>
      </p:sp>
      <p:pic>
        <p:nvPicPr>
          <p:cNvPr id="3" name="Picture 2">
            <a:extLst>
              <a:ext uri="{FF2B5EF4-FFF2-40B4-BE49-F238E27FC236}">
                <a16:creationId xmlns:a16="http://schemas.microsoft.com/office/drawing/2014/main" id="{6481CEE5-7076-4407-AAF7-2739003ECAA6}"/>
              </a:ext>
            </a:extLst>
          </p:cNvPr>
          <p:cNvPicPr>
            <a:picLocks noChangeAspect="1"/>
          </p:cNvPicPr>
          <p:nvPr/>
        </p:nvPicPr>
        <p:blipFill>
          <a:blip r:embed="rId3"/>
          <a:stretch>
            <a:fillRect/>
          </a:stretch>
        </p:blipFill>
        <p:spPr>
          <a:xfrm>
            <a:off x="434050" y="2465167"/>
            <a:ext cx="5862578" cy="3924300"/>
          </a:xfrm>
          <a:prstGeom prst="rect">
            <a:avLst/>
          </a:prstGeom>
          <a:ln>
            <a:solidFill>
              <a:schemeClr val="tx1"/>
            </a:solidFill>
          </a:ln>
        </p:spPr>
      </p:pic>
      <p:pic>
        <p:nvPicPr>
          <p:cNvPr id="12" name="Picture 11">
            <a:extLst>
              <a:ext uri="{FF2B5EF4-FFF2-40B4-BE49-F238E27FC236}">
                <a16:creationId xmlns:a16="http://schemas.microsoft.com/office/drawing/2014/main" id="{A863AAFE-2562-45A1-9DA4-8199DA138D49}"/>
              </a:ext>
            </a:extLst>
          </p:cNvPr>
          <p:cNvPicPr>
            <a:picLocks noChangeAspect="1"/>
          </p:cNvPicPr>
          <p:nvPr/>
        </p:nvPicPr>
        <p:blipFill>
          <a:blip r:embed="rId4"/>
          <a:stretch>
            <a:fillRect/>
          </a:stretch>
        </p:blipFill>
        <p:spPr>
          <a:xfrm>
            <a:off x="6412375" y="2461774"/>
            <a:ext cx="5706319" cy="3939268"/>
          </a:xfrm>
          <a:prstGeom prst="rect">
            <a:avLst/>
          </a:prstGeom>
          <a:ln>
            <a:solidFill>
              <a:schemeClr val="tx1"/>
            </a:solidFill>
          </a:ln>
        </p:spPr>
      </p:pic>
    </p:spTree>
    <p:extLst>
      <p:ext uri="{BB962C8B-B14F-4D97-AF65-F5344CB8AC3E}">
        <p14:creationId xmlns:p14="http://schemas.microsoft.com/office/powerpoint/2010/main" val="368732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a:bodyPr>
          <a:lstStyle/>
          <a:p>
            <a:r>
              <a:rPr lang="en-US" sz="3600" b="1" dirty="0">
                <a:latin typeface="Abadi" panose="020B0604020104020204" pitchFamily="34" charset="0"/>
              </a:rPr>
              <a:t>With the best performing model of v2 showing systematic improvements in the confusion matrix compared to v1…</a:t>
            </a:r>
            <a:endParaRPr lang="en-GB" sz="3600" b="1" dirty="0">
              <a:latin typeface="Abadi" panose="020B0604020104020204" pitchFamily="34" charset="0"/>
            </a:endParaRPr>
          </a:p>
        </p:txBody>
      </p:sp>
      <p:pic>
        <p:nvPicPr>
          <p:cNvPr id="13" name="Picture 12">
            <a:extLst>
              <a:ext uri="{FF2B5EF4-FFF2-40B4-BE49-F238E27FC236}">
                <a16:creationId xmlns:a16="http://schemas.microsoft.com/office/drawing/2014/main" id="{0209479F-ADA9-44C9-9BB7-8E6830D392FE}"/>
              </a:ext>
            </a:extLst>
          </p:cNvPr>
          <p:cNvPicPr>
            <a:picLocks noChangeAspect="1"/>
          </p:cNvPicPr>
          <p:nvPr/>
        </p:nvPicPr>
        <p:blipFill>
          <a:blip r:embed="rId3">
            <a:grayscl/>
          </a:blip>
          <a:stretch>
            <a:fillRect/>
          </a:stretch>
        </p:blipFill>
        <p:spPr>
          <a:xfrm>
            <a:off x="1284720" y="2430684"/>
            <a:ext cx="4255799" cy="4080076"/>
          </a:xfrm>
          <a:prstGeom prst="rect">
            <a:avLst/>
          </a:prstGeom>
          <a:ln>
            <a:solidFill>
              <a:schemeClr val="tx1"/>
            </a:solidFill>
          </a:ln>
        </p:spPr>
      </p:pic>
      <p:pic>
        <p:nvPicPr>
          <p:cNvPr id="3" name="Picture 2">
            <a:extLst>
              <a:ext uri="{FF2B5EF4-FFF2-40B4-BE49-F238E27FC236}">
                <a16:creationId xmlns:a16="http://schemas.microsoft.com/office/drawing/2014/main" id="{8D5558F2-FF54-4B6F-B908-667AA37C5177}"/>
              </a:ext>
            </a:extLst>
          </p:cNvPr>
          <p:cNvPicPr>
            <a:picLocks noChangeAspect="1"/>
          </p:cNvPicPr>
          <p:nvPr/>
        </p:nvPicPr>
        <p:blipFill>
          <a:blip r:embed="rId4">
            <a:grayscl/>
          </a:blip>
          <a:stretch>
            <a:fillRect/>
          </a:stretch>
        </p:blipFill>
        <p:spPr>
          <a:xfrm>
            <a:off x="6378718" y="2430684"/>
            <a:ext cx="4180133" cy="4080076"/>
          </a:xfrm>
          <a:prstGeom prst="rect">
            <a:avLst/>
          </a:prstGeom>
          <a:ln>
            <a:solidFill>
              <a:schemeClr val="tx1"/>
            </a:solidFill>
          </a:ln>
        </p:spPr>
      </p:pic>
    </p:spTree>
    <p:extLst>
      <p:ext uri="{BB962C8B-B14F-4D97-AF65-F5344CB8AC3E}">
        <p14:creationId xmlns:p14="http://schemas.microsoft.com/office/powerpoint/2010/main" val="382860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And while many features added in v2 were highly significant (like the nationality of the victims, natlty1), they showed varying amounts of importance suggesting some could be dropped in the final model (e.g. number of perps)…</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263CD3EF-A9DA-4B3D-B520-AB3374941778}"/>
              </a:ext>
            </a:extLst>
          </p:cNvPr>
          <p:cNvPicPr>
            <a:picLocks noChangeAspect="1"/>
          </p:cNvPicPr>
          <p:nvPr/>
        </p:nvPicPr>
        <p:blipFill>
          <a:blip r:embed="rId3">
            <a:grayscl/>
          </a:blip>
          <a:stretch>
            <a:fillRect/>
          </a:stretch>
        </p:blipFill>
        <p:spPr>
          <a:xfrm>
            <a:off x="968793" y="2434150"/>
            <a:ext cx="4789590" cy="4190156"/>
          </a:xfrm>
          <a:prstGeom prst="rect">
            <a:avLst/>
          </a:prstGeom>
          <a:ln>
            <a:solidFill>
              <a:schemeClr val="tx1"/>
            </a:solidFill>
          </a:ln>
        </p:spPr>
      </p:pic>
      <p:pic>
        <p:nvPicPr>
          <p:cNvPr id="3" name="Picture 2">
            <a:extLst>
              <a:ext uri="{FF2B5EF4-FFF2-40B4-BE49-F238E27FC236}">
                <a16:creationId xmlns:a16="http://schemas.microsoft.com/office/drawing/2014/main" id="{E7B75BB2-D88B-4E05-90CB-B22C6BF16581}"/>
              </a:ext>
            </a:extLst>
          </p:cNvPr>
          <p:cNvPicPr>
            <a:picLocks noChangeAspect="1"/>
          </p:cNvPicPr>
          <p:nvPr/>
        </p:nvPicPr>
        <p:blipFill>
          <a:blip r:embed="rId4"/>
          <a:stretch>
            <a:fillRect/>
          </a:stretch>
        </p:blipFill>
        <p:spPr>
          <a:xfrm>
            <a:off x="6121957" y="2430684"/>
            <a:ext cx="5625252" cy="4190156"/>
          </a:xfrm>
          <a:prstGeom prst="rect">
            <a:avLst/>
          </a:prstGeom>
          <a:ln>
            <a:solidFill>
              <a:schemeClr val="tx1"/>
            </a:solidFill>
          </a:ln>
        </p:spPr>
      </p:pic>
    </p:spTree>
    <p:extLst>
      <p:ext uri="{BB962C8B-B14F-4D97-AF65-F5344CB8AC3E}">
        <p14:creationId xmlns:p14="http://schemas.microsoft.com/office/powerpoint/2010/main" val="90059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430685"/>
            <a:ext cx="11604586" cy="4004840"/>
          </a:xfrm>
        </p:spPr>
        <p:txBody>
          <a:bodyPr>
            <a:normAutofit fontScale="85000" lnSpcReduction="20000"/>
          </a:bodyPr>
          <a:lstStyle/>
          <a:p>
            <a:pPr marL="0" indent="0">
              <a:buNone/>
            </a:pPr>
            <a:r>
              <a:rPr lang="en-GB" b="1" u="sng" dirty="0">
                <a:latin typeface="Abadi" panose="020B0604020104020204" pitchFamily="34" charset="0"/>
              </a:rPr>
              <a:t>V3 PIPELINE &amp; MODELS</a:t>
            </a:r>
          </a:p>
          <a:p>
            <a:r>
              <a:rPr lang="en-GB" dirty="0">
                <a:latin typeface="Abadi" panose="020B0604020104020204" pitchFamily="34" charset="0"/>
              </a:rPr>
              <a:t>Basic data-pipeline:</a:t>
            </a:r>
          </a:p>
          <a:p>
            <a:pPr lvl="1"/>
            <a:r>
              <a:rPr lang="en-GB" dirty="0">
                <a:latin typeface="Abadi" panose="020B0604020104020204" pitchFamily="34" charset="0"/>
              </a:rPr>
              <a:t>27 variables included, based on manual EDA of all relevant fields from GTD codebook*</a:t>
            </a:r>
          </a:p>
          <a:p>
            <a:pPr lvl="1"/>
            <a:r>
              <a:rPr lang="en-GB" dirty="0">
                <a:latin typeface="Abadi" panose="020B0604020104020204" pitchFamily="34" charset="0"/>
              </a:rPr>
              <a:t>100 word vectors based on the motive, target1, and </a:t>
            </a:r>
            <a:r>
              <a:rPr lang="en-GB" dirty="0" err="1">
                <a:latin typeface="Abadi" panose="020B0604020104020204" pitchFamily="34" charset="0"/>
              </a:rPr>
              <a:t>weapdetail</a:t>
            </a:r>
            <a:r>
              <a:rPr lang="en-GB" dirty="0">
                <a:latin typeface="Abadi" panose="020B0604020104020204" pitchFamily="34" charset="0"/>
              </a:rPr>
              <a:t> text fields included </a:t>
            </a:r>
          </a:p>
          <a:p>
            <a:pPr lvl="1"/>
            <a:r>
              <a:rPr lang="en-GB" dirty="0">
                <a:latin typeface="Abadi" panose="020B0604020104020204" pitchFamily="34" charset="0"/>
              </a:rPr>
              <a:t>Deep X-variable cleaning (datatypes, replacing NAs with codes, normalisation etc.)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(due to project goals, though </a:t>
            </a:r>
            <a:r>
              <a:rPr lang="en-GB" dirty="0" err="1">
                <a:latin typeface="Abadi" panose="020B0604020104020204" pitchFamily="34" charset="0"/>
              </a:rPr>
              <a:t>acc</a:t>
            </a:r>
            <a:r>
              <a:rPr lang="en-GB" dirty="0">
                <a:latin typeface="Abadi" panose="020B0604020104020204" pitchFamily="34" charset="0"/>
              </a:rPr>
              <a:t>/recall/f1/f1_weighted as options) </a:t>
            </a:r>
          </a:p>
          <a:p>
            <a:pPr lvl="1"/>
            <a:r>
              <a:rPr lang="en-GB" dirty="0" err="1">
                <a:latin typeface="Abadi" panose="020B0604020104020204" pitchFamily="34" charset="0"/>
              </a:rPr>
              <a:t>Upsampling</a:t>
            </a:r>
            <a:r>
              <a:rPr lang="en-GB" dirty="0">
                <a:latin typeface="Abadi" panose="020B0604020104020204" pitchFamily="34" charset="0"/>
              </a:rPr>
              <a:t> functionality included </a:t>
            </a:r>
          </a:p>
          <a:p>
            <a:r>
              <a:rPr lang="en-GB" dirty="0">
                <a:latin typeface="Abadi" panose="020B0604020104020204" pitchFamily="34" charset="0"/>
              </a:rPr>
              <a:t>Spot checking 2 best </a:t>
            </a:r>
            <a:r>
              <a:rPr lang="en-GB" dirty="0" err="1">
                <a:latin typeface="Abadi" panose="020B0604020104020204" pitchFamily="34" charset="0"/>
              </a:rPr>
              <a:t>perfoming</a:t>
            </a:r>
            <a:r>
              <a:rPr lang="en-GB" dirty="0">
                <a:latin typeface="Abadi" panose="020B0604020104020204" pitchFamily="34" charset="0"/>
              </a:rPr>
              <a:t> algorithms from v1:</a:t>
            </a:r>
          </a:p>
          <a:p>
            <a:pPr lvl="1"/>
            <a:r>
              <a:rPr lang="en-GB" dirty="0">
                <a:latin typeface="Abadi" panose="020B0604020104020204" pitchFamily="34" charset="0"/>
              </a:rPr>
              <a:t>Ensemble models: Bagged Decision Trees,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Building on the previous pipeline, V3 attempted to build new features by processing various text fields (e.g. ‘motive’) into machine readable features using NLP techniques</a:t>
            </a:r>
            <a:endParaRPr lang="en-GB" sz="3600" b="1" dirty="0">
              <a:latin typeface="Abadi" panose="020B0604020104020204" pitchFamily="34" charset="0"/>
            </a:endParaRPr>
          </a:p>
        </p:txBody>
      </p:sp>
      <p:sp>
        <p:nvSpPr>
          <p:cNvPr id="2" name="Rectangle 1">
            <a:extLst>
              <a:ext uri="{FF2B5EF4-FFF2-40B4-BE49-F238E27FC236}">
                <a16:creationId xmlns:a16="http://schemas.microsoft.com/office/drawing/2014/main" id="{6C959F01-92FC-4C18-87DF-4F3766FFD140}"/>
              </a:ext>
            </a:extLst>
          </p:cNvPr>
          <p:cNvSpPr/>
          <p:nvPr/>
        </p:nvSpPr>
        <p:spPr>
          <a:xfrm>
            <a:off x="8337227" y="6581001"/>
            <a:ext cx="3931717" cy="276999"/>
          </a:xfrm>
          <a:prstGeom prst="rect">
            <a:avLst/>
          </a:prstGeom>
        </p:spPr>
        <p:txBody>
          <a:bodyPr wrap="none">
            <a:spAutoFit/>
          </a:bodyPr>
          <a:lstStyle/>
          <a:p>
            <a:r>
              <a:rPr lang="en-GB" sz="1200" i="1" dirty="0"/>
              <a:t>* </a:t>
            </a:r>
            <a:r>
              <a:rPr lang="en-GB" sz="1200" i="1" dirty="0">
                <a:hlinkClick r:id="rId3"/>
              </a:rPr>
              <a:t>https://www.start.umd.edu/gtd/downloads/Codebook.pdf</a:t>
            </a:r>
            <a:r>
              <a:rPr lang="en-GB" sz="1200" i="1" dirty="0"/>
              <a:t> </a:t>
            </a:r>
          </a:p>
        </p:txBody>
      </p:sp>
    </p:spTree>
    <p:extLst>
      <p:ext uri="{BB962C8B-B14F-4D97-AF65-F5344CB8AC3E}">
        <p14:creationId xmlns:p14="http://schemas.microsoft.com/office/powerpoint/2010/main" val="202076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Using NLP techniques (tokenization, stop-word removal, stemming etc.) the top n words from text fields like ‘motive’ were transformed into vector fields in an attempt to draw out signal from potential patterns in group motives…</a:t>
            </a:r>
            <a:endParaRPr lang="en-GB" sz="3600" b="1" dirty="0">
              <a:latin typeface="Abadi" panose="020B0604020104020204" pitchFamily="34" charset="0"/>
            </a:endParaRPr>
          </a:p>
        </p:txBody>
      </p:sp>
      <p:pic>
        <p:nvPicPr>
          <p:cNvPr id="26626" name="Picture 2">
            <a:extLst>
              <a:ext uri="{FF2B5EF4-FFF2-40B4-BE49-F238E27FC236}">
                <a16:creationId xmlns:a16="http://schemas.microsoft.com/office/drawing/2014/main" id="{C6C11EA2-7503-4AF1-905C-D98F9FB12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738" y="2430684"/>
            <a:ext cx="8218035" cy="420211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7D83D30A-4D90-43F2-A0D7-5DBF522B5FBC}"/>
              </a:ext>
            </a:extLst>
          </p:cNvPr>
          <p:cNvSpPr txBox="1">
            <a:spLocks/>
          </p:cNvSpPr>
          <p:nvPr/>
        </p:nvSpPr>
        <p:spPr>
          <a:xfrm>
            <a:off x="1891121" y="6378924"/>
            <a:ext cx="8409758" cy="4790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a:latin typeface="Abadi" panose="020B0604020104020204" pitchFamily="34" charset="0"/>
              </a:rPr>
              <a:t>Wordcloud</a:t>
            </a:r>
            <a:r>
              <a:rPr lang="en-US" sz="2400" b="1" dirty="0">
                <a:latin typeface="Abadi" panose="020B0604020104020204" pitchFamily="34" charset="0"/>
              </a:rPr>
              <a:t> of the top 100 relevant words from the ‘motives’ field</a:t>
            </a:r>
            <a:endParaRPr lang="en-GB" sz="2400" b="1" dirty="0">
              <a:latin typeface="Abadi" panose="020B0604020104020204" pitchFamily="34" charset="0"/>
            </a:endParaRPr>
          </a:p>
        </p:txBody>
      </p:sp>
    </p:spTree>
    <p:extLst>
      <p:ext uri="{BB962C8B-B14F-4D97-AF65-F5344CB8AC3E}">
        <p14:creationId xmlns:p14="http://schemas.microsoft.com/office/powerpoint/2010/main" val="162722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B3CBD-CF42-4E6B-873B-8252DDDDFE4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p:txBody>
          <a:bodyPr>
            <a:normAutofit/>
          </a:bodyPr>
          <a:lstStyle/>
          <a:p>
            <a:r>
              <a:rPr lang="en-GB" sz="4000" b="1" dirty="0">
                <a:latin typeface="Abadi" panose="020B0604020104020204" pitchFamily="34" charset="0"/>
              </a:rPr>
              <a:t>Executive Summary  </a:t>
            </a:r>
          </a:p>
        </p:txBody>
      </p:sp>
      <p:sp>
        <p:nvSpPr>
          <p:cNvPr id="6" name="Rectangle 5">
            <a:extLst>
              <a:ext uri="{FF2B5EF4-FFF2-40B4-BE49-F238E27FC236}">
                <a16:creationId xmlns:a16="http://schemas.microsoft.com/office/drawing/2014/main" id="{20A04E3D-F85A-40B9-98E9-CA0B417509ED}"/>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Executive Summary</a:t>
            </a:r>
          </a:p>
        </p:txBody>
      </p:sp>
      <p:sp>
        <p:nvSpPr>
          <p:cNvPr id="8" name="Content Placeholder 7">
            <a:extLst>
              <a:ext uri="{FF2B5EF4-FFF2-40B4-BE49-F238E27FC236}">
                <a16:creationId xmlns:a16="http://schemas.microsoft.com/office/drawing/2014/main" id="{2C7AC1E1-F41C-4731-92E2-C91572A00516}"/>
              </a:ext>
            </a:extLst>
          </p:cNvPr>
          <p:cNvSpPr>
            <a:spLocks noGrp="1"/>
          </p:cNvSpPr>
          <p:nvPr>
            <p:ph idx="1"/>
          </p:nvPr>
        </p:nvSpPr>
        <p:spPr/>
        <p:txBody>
          <a:bodyPr>
            <a:normAutofit/>
          </a:bodyPr>
          <a:lstStyle/>
          <a:p>
            <a:r>
              <a:rPr lang="en-GB" sz="2000" dirty="0">
                <a:latin typeface="Abadi" panose="020B0604020104020204" pitchFamily="34" charset="0"/>
              </a:rPr>
              <a:t>The goal of this project was: </a:t>
            </a:r>
            <a:r>
              <a:rPr lang="en-GB" sz="2000" b="1" dirty="0">
                <a:latin typeface="Abadi" panose="020B0604020104020204" pitchFamily="34" charset="0"/>
              </a:rPr>
              <a:t>to predict the culpability of terrorist groups </a:t>
            </a:r>
            <a:r>
              <a:rPr lang="en-GB" sz="2000" dirty="0">
                <a:latin typeface="Abadi" panose="020B0604020104020204" pitchFamily="34" charset="0"/>
              </a:rPr>
              <a:t>for attacks based of the attributes of that attack in order to help build evidence-based anti-terror policy in areas where this could help reduce attacks most</a:t>
            </a:r>
          </a:p>
          <a:p>
            <a:r>
              <a:rPr lang="en-GB" sz="2000" dirty="0">
                <a:latin typeface="Abadi" panose="020B0604020104020204" pitchFamily="34" charset="0"/>
              </a:rPr>
              <a:t>The </a:t>
            </a:r>
            <a:r>
              <a:rPr lang="en-GB" sz="2000" b="1" dirty="0">
                <a:latin typeface="Abadi" panose="020B0604020104020204" pitchFamily="34" charset="0"/>
              </a:rPr>
              <a:t>analysis focused on the Middle East &amp; North Africa </a:t>
            </a:r>
            <a:r>
              <a:rPr lang="en-GB" sz="2000" dirty="0">
                <a:latin typeface="Abadi" panose="020B0604020104020204" pitchFamily="34" charset="0"/>
              </a:rPr>
              <a:t>as it was the region with the highest number of unknown attacks and the highest number of causalities from terror attacks </a:t>
            </a:r>
          </a:p>
          <a:p>
            <a:r>
              <a:rPr lang="en-GB" sz="2000" dirty="0">
                <a:latin typeface="Abadi" panose="020B0604020104020204" pitchFamily="34" charset="0"/>
              </a:rPr>
              <a:t>Geographic variables like </a:t>
            </a:r>
            <a:r>
              <a:rPr lang="en-GB" sz="2000" b="1" dirty="0">
                <a:latin typeface="Abadi" panose="020B0604020104020204" pitchFamily="34" charset="0"/>
              </a:rPr>
              <a:t>country were the largest discriminating factor </a:t>
            </a:r>
            <a:r>
              <a:rPr lang="en-GB" sz="2000" dirty="0">
                <a:latin typeface="Abadi" panose="020B0604020104020204" pitchFamily="34" charset="0"/>
              </a:rPr>
              <a:t>for groups due to the locational specificity of many groups, though other variables such as </a:t>
            </a:r>
            <a:r>
              <a:rPr lang="en-GB" sz="2000" b="1" dirty="0">
                <a:latin typeface="Abadi" panose="020B0604020104020204" pitchFamily="34" charset="0"/>
              </a:rPr>
              <a:t>nationality of victims and method of attack were also able to discriminate effectively </a:t>
            </a:r>
            <a:r>
              <a:rPr lang="en-GB" sz="2000" dirty="0">
                <a:latin typeface="Abadi" panose="020B0604020104020204" pitchFamily="34" charset="0"/>
              </a:rPr>
              <a:t>between co-located groups</a:t>
            </a:r>
          </a:p>
          <a:p>
            <a:r>
              <a:rPr lang="en-GB" sz="2000" b="1" dirty="0">
                <a:latin typeface="Abadi" panose="020B0604020104020204" pitchFamily="34" charset="0"/>
              </a:rPr>
              <a:t>Non-linear ensemble models worked best </a:t>
            </a:r>
            <a:r>
              <a:rPr lang="en-GB" sz="2000" dirty="0">
                <a:latin typeface="Abadi" panose="020B0604020104020204" pitchFamily="34" charset="0"/>
              </a:rPr>
              <a:t>for this dataset, with the top-performing models (Gradient Boosting and Bagging Classifiers) achieving a </a:t>
            </a:r>
            <a:r>
              <a:rPr lang="en-GB" sz="2000" b="1" dirty="0">
                <a:latin typeface="Abadi" panose="020B0604020104020204" pitchFamily="34" charset="0"/>
              </a:rPr>
              <a:t>precision of ~96%</a:t>
            </a:r>
            <a:r>
              <a:rPr lang="en-GB" sz="2000" dirty="0">
                <a:latin typeface="Abadi" panose="020B0604020104020204" pitchFamily="34" charset="0"/>
              </a:rPr>
              <a:t>. These were able to perform robustly even against unseen evaluation sets </a:t>
            </a:r>
          </a:p>
          <a:p>
            <a:r>
              <a:rPr lang="en-GB" sz="2000" b="1" dirty="0">
                <a:latin typeface="Abadi" panose="020B0604020104020204" pitchFamily="34" charset="0"/>
              </a:rPr>
              <a:t>The model was deployed on recent unknown attacks in the Middle East </a:t>
            </a:r>
            <a:r>
              <a:rPr lang="en-GB" sz="2000" dirty="0">
                <a:latin typeface="Abadi" panose="020B0604020104020204" pitchFamily="34" charset="0"/>
              </a:rPr>
              <a:t>and could be used to attribute culpability to groups in the area and thus feed evidence-based anti-terror policy </a:t>
            </a:r>
          </a:p>
        </p:txBody>
      </p:sp>
    </p:spTree>
    <p:extLst>
      <p:ext uri="{BB962C8B-B14F-4D97-AF65-F5344CB8AC3E}">
        <p14:creationId xmlns:p14="http://schemas.microsoft.com/office/powerpoint/2010/main" val="182988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2177033"/>
          </a:xfrm>
        </p:spPr>
        <p:txBody>
          <a:bodyPr>
            <a:normAutofit fontScale="90000"/>
          </a:bodyPr>
          <a:lstStyle/>
          <a:p>
            <a:r>
              <a:rPr lang="en-US" sz="3600" b="1" dirty="0">
                <a:latin typeface="Abadi" panose="020B0604020104020204" pitchFamily="34" charset="0"/>
              </a:rPr>
              <a:t>Unfortunately these NLP derived features did seem to show any statistically significant improvement and served to increase run-time dramatically suggesting more work would be needed to improve the process if they were to be included in a future model…</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67ED1A1E-49E4-49AB-89BF-72AB10AFC82D}"/>
              </a:ext>
            </a:extLst>
          </p:cNvPr>
          <p:cNvPicPr>
            <a:picLocks noChangeAspect="1"/>
          </p:cNvPicPr>
          <p:nvPr/>
        </p:nvPicPr>
        <p:blipFill>
          <a:blip r:embed="rId3"/>
          <a:stretch>
            <a:fillRect/>
          </a:stretch>
        </p:blipFill>
        <p:spPr>
          <a:xfrm>
            <a:off x="2247900" y="2807378"/>
            <a:ext cx="7696200" cy="3924300"/>
          </a:xfrm>
          <a:prstGeom prst="rect">
            <a:avLst/>
          </a:prstGeom>
          <a:ln>
            <a:solidFill>
              <a:schemeClr val="tx1"/>
            </a:solidFill>
          </a:ln>
        </p:spPr>
      </p:pic>
    </p:spTree>
    <p:extLst>
      <p:ext uri="{BB962C8B-B14F-4D97-AF65-F5344CB8AC3E}">
        <p14:creationId xmlns:p14="http://schemas.microsoft.com/office/powerpoint/2010/main" val="79984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v4 parameter tuning</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2"/>
            <a:ext cx="10759633" cy="2674177"/>
          </a:xfrm>
        </p:spPr>
        <p:txBody>
          <a:bodyPr>
            <a:normAutofit fontScale="90000"/>
          </a:bodyPr>
          <a:lstStyle/>
          <a:p>
            <a:r>
              <a:rPr lang="en-US" sz="3600" b="1" dirty="0">
                <a:latin typeface="Abadi" panose="020B0604020104020204" pitchFamily="34" charset="0"/>
              </a:rPr>
              <a:t>Though the GBC model was marginally better overall than the Bagging classifier algorithm (of the models tests), there was an order of magnitude difference in run-time for almost negligible improvement meaning a choice would need to be made if run-time/hard-ware costs were more important than performance gains for the user of this model…</a:t>
            </a:r>
            <a:endParaRPr lang="en-GB" sz="3600" b="1" dirty="0">
              <a:latin typeface="Abadi" panose="020B0604020104020204" pitchFamily="34" charset="0"/>
            </a:endParaRPr>
          </a:p>
        </p:txBody>
      </p:sp>
      <p:grpSp>
        <p:nvGrpSpPr>
          <p:cNvPr id="14" name="Group 13">
            <a:extLst>
              <a:ext uri="{FF2B5EF4-FFF2-40B4-BE49-F238E27FC236}">
                <a16:creationId xmlns:a16="http://schemas.microsoft.com/office/drawing/2014/main" id="{989A5C94-F939-4DDE-8603-4E25586BCA31}"/>
              </a:ext>
            </a:extLst>
          </p:cNvPr>
          <p:cNvGrpSpPr/>
          <p:nvPr/>
        </p:nvGrpSpPr>
        <p:grpSpPr>
          <a:xfrm>
            <a:off x="2989617" y="3429000"/>
            <a:ext cx="5763766" cy="1933087"/>
            <a:chOff x="1897663" y="2866592"/>
            <a:chExt cx="7731911" cy="2593175"/>
          </a:xfrm>
        </p:grpSpPr>
        <p:pic>
          <p:nvPicPr>
            <p:cNvPr id="10" name="Picture 9">
              <a:extLst>
                <a:ext uri="{FF2B5EF4-FFF2-40B4-BE49-F238E27FC236}">
                  <a16:creationId xmlns:a16="http://schemas.microsoft.com/office/drawing/2014/main" id="{8856FCAF-8A93-4C02-A682-8529A8A76FF9}"/>
                </a:ext>
              </a:extLst>
            </p:cNvPr>
            <p:cNvPicPr>
              <a:picLocks noChangeAspect="1"/>
            </p:cNvPicPr>
            <p:nvPr/>
          </p:nvPicPr>
          <p:blipFill rotWithShape="1">
            <a:blip r:embed="rId3"/>
            <a:srcRect r="46933" b="73957"/>
            <a:stretch/>
          </p:blipFill>
          <p:spPr>
            <a:xfrm>
              <a:off x="1897663" y="2866592"/>
              <a:ext cx="7731911" cy="2593175"/>
            </a:xfrm>
            <a:prstGeom prst="rect">
              <a:avLst/>
            </a:prstGeom>
            <a:ln>
              <a:solidFill>
                <a:schemeClr val="tx1"/>
              </a:solidFill>
            </a:ln>
          </p:spPr>
        </p:pic>
        <p:cxnSp>
          <p:nvCxnSpPr>
            <p:cNvPr id="12" name="Straight Connector 11">
              <a:extLst>
                <a:ext uri="{FF2B5EF4-FFF2-40B4-BE49-F238E27FC236}">
                  <a16:creationId xmlns:a16="http://schemas.microsoft.com/office/drawing/2014/main" id="{46E148A5-68EA-4C36-BA95-3DB45BB7922D}"/>
                </a:ext>
              </a:extLst>
            </p:cNvPr>
            <p:cNvCxnSpPr>
              <a:cxnSpLocks/>
            </p:cNvCxnSpPr>
            <p:nvPr/>
          </p:nvCxnSpPr>
          <p:spPr>
            <a:xfrm>
              <a:off x="7235301" y="5344357"/>
              <a:ext cx="19530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FE0EB2C6-FD70-46AF-8EDF-49ED72BF4848}"/>
              </a:ext>
            </a:extLst>
          </p:cNvPr>
          <p:cNvSpPr txBox="1">
            <a:spLocks/>
          </p:cNvSpPr>
          <p:nvPr/>
        </p:nvSpPr>
        <p:spPr>
          <a:xfrm>
            <a:off x="838199" y="5362087"/>
            <a:ext cx="10759633" cy="13227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badi" panose="020B0604020104020204" pitchFamily="34" charset="0"/>
              </a:rPr>
              <a:t>Ultimately Bagging Classifiers were selected as the final model because of the large run-time savings for essentially the same final performance </a:t>
            </a:r>
          </a:p>
        </p:txBody>
      </p:sp>
    </p:spTree>
    <p:extLst>
      <p:ext uri="{BB962C8B-B14F-4D97-AF65-F5344CB8AC3E}">
        <p14:creationId xmlns:p14="http://schemas.microsoft.com/office/powerpoint/2010/main" val="298783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v4 parameter tuning</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2121082"/>
          </a:xfrm>
        </p:spPr>
        <p:txBody>
          <a:bodyPr>
            <a:normAutofit/>
          </a:bodyPr>
          <a:lstStyle/>
          <a:p>
            <a:r>
              <a:rPr lang="en-US" sz="3600" b="1" dirty="0">
                <a:latin typeface="Abadi" panose="020B0604020104020204" pitchFamily="34" charset="0"/>
              </a:rPr>
              <a:t>A final evaluation was therefore removed from the training/testing set and Grid Search was run over key hyperparameters to tune the final model, which showed significant improvements:</a:t>
            </a:r>
            <a:endParaRPr lang="en-GB" sz="3600" b="1" dirty="0">
              <a:latin typeface="Abadi" panose="020B0604020104020204" pitchFamily="34" charset="0"/>
            </a:endParaRPr>
          </a:p>
        </p:txBody>
      </p:sp>
      <p:pic>
        <p:nvPicPr>
          <p:cNvPr id="7" name="Picture 6">
            <a:extLst>
              <a:ext uri="{FF2B5EF4-FFF2-40B4-BE49-F238E27FC236}">
                <a16:creationId xmlns:a16="http://schemas.microsoft.com/office/drawing/2014/main" id="{C409AC01-90B9-4F67-A0C5-69A2DA9DD8F6}"/>
              </a:ext>
            </a:extLst>
          </p:cNvPr>
          <p:cNvPicPr>
            <a:picLocks noChangeAspect="1"/>
          </p:cNvPicPr>
          <p:nvPr/>
        </p:nvPicPr>
        <p:blipFill>
          <a:blip r:embed="rId3"/>
          <a:stretch>
            <a:fillRect/>
          </a:stretch>
        </p:blipFill>
        <p:spPr>
          <a:xfrm>
            <a:off x="203110" y="2898648"/>
            <a:ext cx="5584427" cy="2639670"/>
          </a:xfrm>
          <a:prstGeom prst="rect">
            <a:avLst/>
          </a:prstGeom>
          <a:ln>
            <a:solidFill>
              <a:schemeClr val="tx1"/>
            </a:solidFill>
          </a:ln>
        </p:spPr>
      </p:pic>
      <p:pic>
        <p:nvPicPr>
          <p:cNvPr id="8" name="Picture 7">
            <a:extLst>
              <a:ext uri="{FF2B5EF4-FFF2-40B4-BE49-F238E27FC236}">
                <a16:creationId xmlns:a16="http://schemas.microsoft.com/office/drawing/2014/main" id="{9B11A04F-02B6-4345-9408-200BBDF2D54E}"/>
              </a:ext>
            </a:extLst>
          </p:cNvPr>
          <p:cNvPicPr>
            <a:picLocks noChangeAspect="1"/>
          </p:cNvPicPr>
          <p:nvPr/>
        </p:nvPicPr>
        <p:blipFill rotWithShape="1">
          <a:blip r:embed="rId4">
            <a:clrChange>
              <a:clrFrom>
                <a:srgbClr val="FFFFFF"/>
              </a:clrFrom>
              <a:clrTo>
                <a:srgbClr val="FFFFFF">
                  <a:alpha val="0"/>
                </a:srgbClr>
              </a:clrTo>
            </a:clrChange>
          </a:blip>
          <a:srcRect b="3083"/>
          <a:stretch/>
        </p:blipFill>
        <p:spPr>
          <a:xfrm>
            <a:off x="5892989" y="2898648"/>
            <a:ext cx="6091001" cy="3017520"/>
          </a:xfrm>
          <a:prstGeom prst="rect">
            <a:avLst/>
          </a:prstGeom>
          <a:solidFill>
            <a:schemeClr val="bg1"/>
          </a:solidFill>
          <a:ln>
            <a:solidFill>
              <a:schemeClr val="tx1"/>
            </a:solidFill>
          </a:ln>
        </p:spPr>
      </p:pic>
      <p:sp>
        <p:nvSpPr>
          <p:cNvPr id="11" name="Title 1">
            <a:extLst>
              <a:ext uri="{FF2B5EF4-FFF2-40B4-BE49-F238E27FC236}">
                <a16:creationId xmlns:a16="http://schemas.microsoft.com/office/drawing/2014/main" id="{5B1F0F50-9AB4-4FF9-9090-96B573E78324}"/>
              </a:ext>
            </a:extLst>
          </p:cNvPr>
          <p:cNvSpPr txBox="1">
            <a:spLocks/>
          </p:cNvSpPr>
          <p:nvPr/>
        </p:nvSpPr>
        <p:spPr>
          <a:xfrm>
            <a:off x="1910685" y="2935998"/>
            <a:ext cx="2945401" cy="232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a:latin typeface="Abadi" panose="020B0604020104020204" pitchFamily="34" charset="0"/>
              </a:rPr>
              <a:t>Tuning for n_estimators parameter for Bag Classifier (examples)</a:t>
            </a:r>
            <a:endParaRPr lang="en-GB" sz="1000" dirty="0">
              <a:latin typeface="Abadi" panose="020B0604020104020204" pitchFamily="34" charset="0"/>
            </a:endParaRPr>
          </a:p>
        </p:txBody>
      </p:sp>
    </p:spTree>
    <p:extLst>
      <p:ext uri="{BB962C8B-B14F-4D97-AF65-F5344CB8AC3E}">
        <p14:creationId xmlns:p14="http://schemas.microsoft.com/office/powerpoint/2010/main" val="124186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Evaluation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This final model was then redeployed on the evaluation set (i.e. a subset of the data never seen by the model before) on which it continued to perform well on, suggesting the model to be fairly robust! </a:t>
            </a:r>
            <a:endParaRPr lang="en-GB" sz="2800" b="1" dirty="0">
              <a:latin typeface="Abadi" panose="020B0604020104020204" pitchFamily="34" charset="0"/>
            </a:endParaRPr>
          </a:p>
        </p:txBody>
      </p:sp>
      <p:pic>
        <p:nvPicPr>
          <p:cNvPr id="2" name="Picture 1">
            <a:extLst>
              <a:ext uri="{FF2B5EF4-FFF2-40B4-BE49-F238E27FC236}">
                <a16:creationId xmlns:a16="http://schemas.microsoft.com/office/drawing/2014/main" id="{3D43E3F2-29C5-4CC0-98F8-AFB1C7B75BAB}"/>
              </a:ext>
            </a:extLst>
          </p:cNvPr>
          <p:cNvPicPr>
            <a:picLocks noChangeAspect="1"/>
          </p:cNvPicPr>
          <p:nvPr/>
        </p:nvPicPr>
        <p:blipFill>
          <a:blip r:embed="rId3">
            <a:grayscl/>
          </a:blip>
          <a:stretch>
            <a:fillRect/>
          </a:stretch>
        </p:blipFill>
        <p:spPr>
          <a:xfrm>
            <a:off x="969921" y="2170958"/>
            <a:ext cx="4772993" cy="4642651"/>
          </a:xfrm>
          <a:prstGeom prst="rect">
            <a:avLst/>
          </a:prstGeom>
          <a:ln>
            <a:solidFill>
              <a:schemeClr val="tx1"/>
            </a:solidFill>
          </a:ln>
        </p:spPr>
      </p:pic>
      <p:pic>
        <p:nvPicPr>
          <p:cNvPr id="3" name="Picture 2">
            <a:extLst>
              <a:ext uri="{FF2B5EF4-FFF2-40B4-BE49-F238E27FC236}">
                <a16:creationId xmlns:a16="http://schemas.microsoft.com/office/drawing/2014/main" id="{14BBF90A-334E-4558-B655-BC2D36112DD1}"/>
              </a:ext>
            </a:extLst>
          </p:cNvPr>
          <p:cNvPicPr>
            <a:picLocks noChangeAspect="1"/>
          </p:cNvPicPr>
          <p:nvPr/>
        </p:nvPicPr>
        <p:blipFill>
          <a:blip r:embed="rId4">
            <a:grayscl/>
          </a:blip>
          <a:stretch>
            <a:fillRect/>
          </a:stretch>
        </p:blipFill>
        <p:spPr>
          <a:xfrm>
            <a:off x="5830245" y="2170959"/>
            <a:ext cx="4855962" cy="4642651"/>
          </a:xfrm>
          <a:prstGeom prst="rect">
            <a:avLst/>
          </a:prstGeom>
          <a:ln>
            <a:solidFill>
              <a:schemeClr val="tx1"/>
            </a:solidFill>
          </a:ln>
        </p:spPr>
      </p:pic>
    </p:spTree>
    <p:extLst>
      <p:ext uri="{BB962C8B-B14F-4D97-AF65-F5344CB8AC3E}">
        <p14:creationId xmlns:p14="http://schemas.microsoft.com/office/powerpoint/2010/main" val="1192978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14695"/>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Whilst there are still many ways the current process could be improved, the last step is to deploy this final model onto the ‘Unknown’ attacks in the Middle East, both as an example of how it could be deployed in reality (as per our project goals), and to common-sense check the results to help understand if the model is performing as expected…</a:t>
            </a:r>
            <a:endParaRPr lang="en-GB" sz="2800" b="1" dirty="0">
              <a:latin typeface="Abadi" panose="020B0604020104020204" pitchFamily="34" charset="0"/>
            </a:endParaRPr>
          </a:p>
        </p:txBody>
      </p:sp>
      <p:sp>
        <p:nvSpPr>
          <p:cNvPr id="7" name="Title 1">
            <a:extLst>
              <a:ext uri="{FF2B5EF4-FFF2-40B4-BE49-F238E27FC236}">
                <a16:creationId xmlns:a16="http://schemas.microsoft.com/office/drawing/2014/main" id="{83C5F642-3409-4CEB-AF21-9499B6A3CF9F}"/>
              </a:ext>
            </a:extLst>
          </p:cNvPr>
          <p:cNvSpPr txBox="1">
            <a:spLocks/>
          </p:cNvSpPr>
          <p:nvPr/>
        </p:nvSpPr>
        <p:spPr>
          <a:xfrm>
            <a:off x="838199" y="4900474"/>
            <a:ext cx="11003281" cy="1713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badi" panose="020B0604020104020204" pitchFamily="34" charset="0"/>
              </a:rPr>
              <a:t>… to do this we took all Unknown attacks in the Middle East &amp; North Africa which occurred in 2016 and 2017 (of which there were ~1700) and predicted the group responsible using our final trained model in an attempt to understand the culprits and help inform policy </a:t>
            </a:r>
            <a:endParaRPr lang="en-GB" sz="2800" b="1" dirty="0">
              <a:latin typeface="Abadi" panose="020B0604020104020204" pitchFamily="34" charset="0"/>
            </a:endParaRPr>
          </a:p>
        </p:txBody>
      </p:sp>
      <p:pic>
        <p:nvPicPr>
          <p:cNvPr id="21508" name="Picture 4" descr="http://www.aaj.tv/wp-content/uploads/2013/07/Govts-focus-to-develop-anti-terrorism-policy.jpg">
            <a:extLst>
              <a:ext uri="{FF2B5EF4-FFF2-40B4-BE49-F238E27FC236}">
                <a16:creationId xmlns:a16="http://schemas.microsoft.com/office/drawing/2014/main" id="{7C65CEDD-DEF3-4862-A22F-653A39CA06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48187" y="2736642"/>
            <a:ext cx="30956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8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fontScale="90000"/>
          </a:bodyPr>
          <a:lstStyle/>
          <a:p>
            <a:r>
              <a:rPr lang="en-US" sz="2800" b="1" dirty="0">
                <a:latin typeface="Abadi" panose="020B0604020104020204" pitchFamily="34" charset="0"/>
              </a:rPr>
              <a:t>While there is no way to objectively test if these predictions are correct (by definition) looking at the outputs it seems there are no obvious bugs (such as all predictions being in one class) and – whilst there are quite a large amount in one group – this is proportional to the unbalanced country location of attacks, suggesting, as hypothesized, that location is a major predictive variable </a:t>
            </a:r>
            <a:endParaRPr lang="en-GB" sz="2800" b="1" dirty="0">
              <a:latin typeface="Abadi" panose="020B0604020104020204" pitchFamily="34" charset="0"/>
            </a:endParaRPr>
          </a:p>
        </p:txBody>
      </p:sp>
      <p:pic>
        <p:nvPicPr>
          <p:cNvPr id="8" name="Picture 7">
            <a:extLst>
              <a:ext uri="{FF2B5EF4-FFF2-40B4-BE49-F238E27FC236}">
                <a16:creationId xmlns:a16="http://schemas.microsoft.com/office/drawing/2014/main" id="{1B66373B-8683-4DA0-A9CF-6B890469B899}"/>
              </a:ext>
            </a:extLst>
          </p:cNvPr>
          <p:cNvPicPr>
            <a:picLocks noChangeAspect="1"/>
          </p:cNvPicPr>
          <p:nvPr/>
        </p:nvPicPr>
        <p:blipFill>
          <a:blip r:embed="rId3">
            <a:grayscl/>
          </a:blip>
          <a:stretch>
            <a:fillRect/>
          </a:stretch>
        </p:blipFill>
        <p:spPr>
          <a:xfrm>
            <a:off x="614521" y="2833314"/>
            <a:ext cx="5446429" cy="3284596"/>
          </a:xfrm>
          <a:prstGeom prst="rect">
            <a:avLst/>
          </a:prstGeom>
          <a:ln>
            <a:solidFill>
              <a:schemeClr val="tx1"/>
            </a:solidFill>
          </a:ln>
        </p:spPr>
      </p:pic>
      <p:pic>
        <p:nvPicPr>
          <p:cNvPr id="10" name="Picture 9">
            <a:extLst>
              <a:ext uri="{FF2B5EF4-FFF2-40B4-BE49-F238E27FC236}">
                <a16:creationId xmlns:a16="http://schemas.microsoft.com/office/drawing/2014/main" id="{A35C2C54-1314-4E17-833A-D111C92385EB}"/>
              </a:ext>
            </a:extLst>
          </p:cNvPr>
          <p:cNvPicPr>
            <a:picLocks noChangeAspect="1"/>
          </p:cNvPicPr>
          <p:nvPr/>
        </p:nvPicPr>
        <p:blipFill>
          <a:blip r:embed="rId4">
            <a:grayscl/>
          </a:blip>
          <a:stretch>
            <a:fillRect/>
          </a:stretch>
        </p:blipFill>
        <p:spPr>
          <a:xfrm>
            <a:off x="6269484" y="2833314"/>
            <a:ext cx="5713982" cy="3283401"/>
          </a:xfrm>
          <a:prstGeom prst="rect">
            <a:avLst/>
          </a:prstGeom>
          <a:ln>
            <a:solidFill>
              <a:schemeClr val="tx1"/>
            </a:solidFill>
          </a:ln>
        </p:spPr>
      </p:pic>
    </p:spTree>
    <p:extLst>
      <p:ext uri="{BB962C8B-B14F-4D97-AF65-F5344CB8AC3E}">
        <p14:creationId xmlns:p14="http://schemas.microsoft.com/office/powerpoint/2010/main" val="134049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Looking at the confidence level of predictions, then generally we find the model is quite confident in most cases, though to deploy this model in form policy we would need to define a threshold in line with the acceptable limit to help make policy decisions (e.g. &gt;80%), in which case we would cut the threshold here</a:t>
            </a:r>
            <a:endParaRPr lang="en-GB" sz="2800" b="1" dirty="0">
              <a:latin typeface="Abadi" panose="020B0604020104020204" pitchFamily="34" charset="0"/>
            </a:endParaRPr>
          </a:p>
        </p:txBody>
      </p:sp>
      <p:pic>
        <p:nvPicPr>
          <p:cNvPr id="7" name="Picture 6">
            <a:extLst>
              <a:ext uri="{FF2B5EF4-FFF2-40B4-BE49-F238E27FC236}">
                <a16:creationId xmlns:a16="http://schemas.microsoft.com/office/drawing/2014/main" id="{A4A04291-9F04-4C81-92DB-D5D827CA99C0}"/>
              </a:ext>
            </a:extLst>
          </p:cNvPr>
          <p:cNvPicPr>
            <a:picLocks noChangeAspect="1"/>
          </p:cNvPicPr>
          <p:nvPr/>
        </p:nvPicPr>
        <p:blipFill>
          <a:blip r:embed="rId3">
            <a:grayscl/>
          </a:blip>
          <a:stretch>
            <a:fillRect/>
          </a:stretch>
        </p:blipFill>
        <p:spPr>
          <a:xfrm>
            <a:off x="3716415" y="2848527"/>
            <a:ext cx="4759169" cy="3633652"/>
          </a:xfrm>
          <a:prstGeom prst="rect">
            <a:avLst/>
          </a:prstGeom>
          <a:ln>
            <a:solidFill>
              <a:schemeClr val="tx1"/>
            </a:solidFill>
          </a:ln>
        </p:spPr>
      </p:pic>
      <p:sp>
        <p:nvSpPr>
          <p:cNvPr id="11" name="Title 1">
            <a:extLst>
              <a:ext uri="{FF2B5EF4-FFF2-40B4-BE49-F238E27FC236}">
                <a16:creationId xmlns:a16="http://schemas.microsoft.com/office/drawing/2014/main" id="{28EE9233-1CAA-4E2F-8AF2-FD4A3C2CA90D}"/>
              </a:ext>
            </a:extLst>
          </p:cNvPr>
          <p:cNvSpPr txBox="1">
            <a:spLocks/>
          </p:cNvSpPr>
          <p:nvPr/>
        </p:nvSpPr>
        <p:spPr>
          <a:xfrm>
            <a:off x="5140172" y="6454930"/>
            <a:ext cx="1935331"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dirty="0">
                <a:latin typeface="Abadi" panose="020B0604020104020204" pitchFamily="34" charset="0"/>
              </a:rPr>
              <a:t>Confidence (probability %)</a:t>
            </a:r>
            <a:endParaRPr lang="en-GB" sz="1050" dirty="0">
              <a:latin typeface="Abadi" panose="020B0604020104020204" pitchFamily="34" charset="0"/>
            </a:endParaRPr>
          </a:p>
        </p:txBody>
      </p:sp>
      <p:sp>
        <p:nvSpPr>
          <p:cNvPr id="13" name="Title 1">
            <a:extLst>
              <a:ext uri="{FF2B5EF4-FFF2-40B4-BE49-F238E27FC236}">
                <a16:creationId xmlns:a16="http://schemas.microsoft.com/office/drawing/2014/main" id="{2E722C11-B503-4022-81AE-2C1463B7CC81}"/>
              </a:ext>
            </a:extLst>
          </p:cNvPr>
          <p:cNvSpPr txBox="1">
            <a:spLocks/>
          </p:cNvSpPr>
          <p:nvPr/>
        </p:nvSpPr>
        <p:spPr>
          <a:xfrm rot="16200000">
            <a:off x="2566187" y="4214103"/>
            <a:ext cx="1935331"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dirty="0">
                <a:latin typeface="Abadi" panose="020B0604020104020204" pitchFamily="34" charset="0"/>
              </a:rPr>
              <a:t>Number of predictions</a:t>
            </a:r>
            <a:endParaRPr lang="en-GB" sz="1050" dirty="0">
              <a:latin typeface="Abadi" panose="020B0604020104020204" pitchFamily="34" charset="0"/>
            </a:endParaRPr>
          </a:p>
        </p:txBody>
      </p:sp>
    </p:spTree>
    <p:extLst>
      <p:ext uri="{BB962C8B-B14F-4D97-AF65-F5344CB8AC3E}">
        <p14:creationId xmlns:p14="http://schemas.microsoft.com/office/powerpoint/2010/main" val="323068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Insights &amp; Conclusions</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143000"/>
            <a:ext cx="10515600" cy="5715000"/>
          </a:xfrm>
        </p:spPr>
        <p:txBody>
          <a:bodyPr>
            <a:normAutofit fontScale="70000" lnSpcReduction="20000"/>
          </a:bodyPr>
          <a:lstStyle/>
          <a:p>
            <a:pPr marL="457200" indent="-457200">
              <a:buFont typeface="+mj-lt"/>
              <a:buAutoNum type="arabicPeriod"/>
            </a:pPr>
            <a:r>
              <a:rPr lang="en-GB" sz="2400" dirty="0">
                <a:latin typeface="Abadi" panose="020B0604020104020204" pitchFamily="34" charset="0"/>
              </a:rPr>
              <a:t>It is important to set clear real-world project goals in order to help define and focus down the technical aims of analysis </a:t>
            </a:r>
          </a:p>
          <a:p>
            <a:pPr marL="457200" indent="-457200">
              <a:buFont typeface="+mj-lt"/>
              <a:buAutoNum type="arabicPeriod"/>
            </a:pPr>
            <a:r>
              <a:rPr lang="en-GB" sz="2400" dirty="0">
                <a:latin typeface="Abadi" panose="020B0604020104020204" pitchFamily="34" charset="0"/>
              </a:rPr>
              <a:t>The strong link between group activity and locationality means geographic variables are very predictive and there is a good reason to make regionally specific models</a:t>
            </a:r>
          </a:p>
          <a:p>
            <a:pPr marL="457200" indent="-457200">
              <a:buFont typeface="+mj-lt"/>
              <a:buAutoNum type="arabicPeriod"/>
            </a:pPr>
            <a:r>
              <a:rPr lang="en-GB" sz="2400" dirty="0">
                <a:latin typeface="Abadi" panose="020B0604020104020204" pitchFamily="34" charset="0"/>
              </a:rPr>
              <a:t>Given regional specificity it made sense for this analysis to focus on Middle East and North Africa due to a large number of attacks in the area suggesting the project may have most impact here </a:t>
            </a:r>
          </a:p>
          <a:p>
            <a:pPr marL="457200" indent="-457200">
              <a:buFont typeface="+mj-lt"/>
              <a:buAutoNum type="arabicPeriod"/>
            </a:pPr>
            <a:r>
              <a:rPr lang="en-GB" sz="2400" dirty="0">
                <a:latin typeface="Abadi" panose="020B0604020104020204" pitchFamily="34" charset="0"/>
              </a:rPr>
              <a:t>Given the disproportionate impact a small number of active groups have it made sense to also focus analysis onto these most active groups </a:t>
            </a:r>
          </a:p>
          <a:p>
            <a:pPr marL="457200" indent="-457200">
              <a:buFont typeface="+mj-lt"/>
              <a:buAutoNum type="arabicPeriod"/>
            </a:pPr>
            <a:r>
              <a:rPr lang="en-GB" sz="2400" dirty="0">
                <a:latin typeface="Abadi" panose="020B0604020104020204" pitchFamily="34" charset="0"/>
              </a:rPr>
              <a:t>For groups operating in the same geographic areas, cleaning and selecting other variables like nationality of victims attacked and method of attack proved significant discriminators</a:t>
            </a:r>
          </a:p>
          <a:p>
            <a:pPr marL="457200" indent="-457200">
              <a:buFont typeface="+mj-lt"/>
              <a:buAutoNum type="arabicPeriod"/>
            </a:pPr>
            <a:r>
              <a:rPr lang="en-GB" sz="2400" dirty="0">
                <a:latin typeface="Abadi" panose="020B0604020104020204" pitchFamily="34" charset="0"/>
              </a:rPr>
              <a:t>Non-linear ensemble models worked well for this data set, likely due to their ability to deal well with unbalanced classes, the large number of possible variables, and the fact that many of these were categorical variables</a:t>
            </a:r>
          </a:p>
          <a:p>
            <a:pPr marL="457200" indent="-457200">
              <a:buFont typeface="+mj-lt"/>
              <a:buAutoNum type="arabicPeriod"/>
            </a:pPr>
            <a:r>
              <a:rPr lang="en-GB" sz="2400" dirty="0">
                <a:latin typeface="Abadi" panose="020B0604020104020204" pitchFamily="34" charset="0"/>
              </a:rPr>
              <a:t>Using precision as the cost function for this problem makes sense as we want to be confident we are right if we are going to assign responsibility to a group to make potentially deadly policy decisions </a:t>
            </a:r>
          </a:p>
          <a:p>
            <a:pPr marL="457200" indent="-457200">
              <a:buFont typeface="+mj-lt"/>
              <a:buAutoNum type="arabicPeriod"/>
            </a:pPr>
            <a:r>
              <a:rPr lang="en-GB" sz="2400" dirty="0">
                <a:latin typeface="Abadi" panose="020B0604020104020204" pitchFamily="34" charset="0"/>
              </a:rPr>
              <a:t>Using NLP to create new features from text info on the attacks was not able to significantly improve results, though more work may be able to draw more signal out of this </a:t>
            </a:r>
          </a:p>
          <a:p>
            <a:pPr marL="457200" indent="-457200">
              <a:buFont typeface="+mj-lt"/>
              <a:buAutoNum type="arabicPeriod"/>
            </a:pPr>
            <a:r>
              <a:rPr lang="en-GB" sz="2400" dirty="0">
                <a:latin typeface="Abadi" panose="020B0604020104020204" pitchFamily="34" charset="0"/>
              </a:rPr>
              <a:t>Tuning model parameters was able to improve performance for the best performing ensemble method,  with results standing up well even to hidden evaluation sets the model has never seen before </a:t>
            </a:r>
          </a:p>
          <a:p>
            <a:pPr marL="457200" indent="-457200">
              <a:buFont typeface="+mj-lt"/>
              <a:buAutoNum type="arabicPeriod"/>
            </a:pPr>
            <a:r>
              <a:rPr lang="en-GB" sz="2400" dirty="0">
                <a:latin typeface="Abadi" panose="020B0604020104020204" pitchFamily="34" charset="0"/>
              </a:rPr>
              <a:t>This model could be deployed to help attribute responsibility for recent and new unknown attacks in the Middle East and could thus feed evidence for policy decisions in the area, such as which groups to target </a:t>
            </a:r>
          </a:p>
        </p:txBody>
      </p:sp>
      <p:sp>
        <p:nvSpPr>
          <p:cNvPr id="10" name="Title 1">
            <a:extLst>
              <a:ext uri="{FF2B5EF4-FFF2-40B4-BE49-F238E27FC236}">
                <a16:creationId xmlns:a16="http://schemas.microsoft.com/office/drawing/2014/main" id="{27E6D4C3-0BC9-40A3-BCAB-1A8018B36E41}"/>
              </a:ext>
            </a:extLst>
          </p:cNvPr>
          <p:cNvSpPr>
            <a:spLocks noGrp="1"/>
          </p:cNvSpPr>
          <p:nvPr>
            <p:ph type="title"/>
          </p:nvPr>
        </p:nvSpPr>
        <p:spPr>
          <a:xfrm>
            <a:off x="838199" y="504023"/>
            <a:ext cx="11003281" cy="517057"/>
          </a:xfrm>
        </p:spPr>
        <p:txBody>
          <a:bodyPr>
            <a:normAutofit/>
          </a:bodyPr>
          <a:lstStyle/>
          <a:p>
            <a:r>
              <a:rPr lang="en-US" sz="2800" b="1" dirty="0">
                <a:latin typeface="Abadi" panose="020B0604020104020204" pitchFamily="34" charset="0"/>
              </a:rPr>
              <a:t>A number of key insights can be drawn out of this analysis…</a:t>
            </a:r>
            <a:endParaRPr lang="en-GB" sz="2800" b="1" dirty="0">
              <a:latin typeface="Abadi" panose="020B0604020104020204" pitchFamily="34" charset="0"/>
            </a:endParaRPr>
          </a:p>
        </p:txBody>
      </p:sp>
    </p:spTree>
    <p:extLst>
      <p:ext uri="{BB962C8B-B14F-4D97-AF65-F5344CB8AC3E}">
        <p14:creationId xmlns:p14="http://schemas.microsoft.com/office/powerpoint/2010/main" val="186148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Self-evaluation</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143000"/>
            <a:ext cx="10515600" cy="5715000"/>
          </a:xfrm>
        </p:spPr>
        <p:txBody>
          <a:bodyPr>
            <a:normAutofit fontScale="92500" lnSpcReduction="10000"/>
          </a:bodyPr>
          <a:lstStyle/>
          <a:p>
            <a:pPr marL="457200" indent="-457200">
              <a:buFont typeface="+mj-lt"/>
              <a:buAutoNum type="arabicPeriod"/>
            </a:pPr>
            <a:r>
              <a:rPr lang="en-US" sz="1600" dirty="0">
                <a:latin typeface="Abadi" panose="020B0604020104020204" pitchFamily="34" charset="0"/>
              </a:rPr>
              <a:t>While only looking at the top groups provided a good way to reduce down the problem space while still capturing the highest value targets, this approach does present two problems. Firstly it means the currently model is unable to capture the long-tail of other smaller outfits which may per salient to understand from a policy perspective (i.e. being able to identify and shut-down groups which are increasingly violent early may be beneficial from a policy angle). Moreover only giving the model the target space of these top groups will mean it is only able to classify attacks as being carried out by one of these groups, potentially meaning that salient patterns from other smaller groups are always hidden by this models outputs. This could be improved by extending the analysis out to all known groups, though this could come with new issues such as a greater need for balancing classes etc. </a:t>
            </a:r>
          </a:p>
          <a:p>
            <a:pPr marL="457200" indent="-457200">
              <a:buFont typeface="+mj-lt"/>
              <a:buAutoNum type="arabicPeriod"/>
            </a:pPr>
            <a:r>
              <a:rPr lang="en-US" sz="1600" dirty="0">
                <a:latin typeface="Abadi" panose="020B0604020104020204" pitchFamily="34" charset="0"/>
              </a:rPr>
              <a:t>There is still some concern given the non-linear nature of the final models and the relatively small amount of data (meaning only a small evaluation set could be used) that the model is still over fitting to some extent. This could be improved by testing the model across further evaluation sets (i.e. having a larger K for the cross-validation of the last step), as well as double checking them are no bugs meaning that data from training sets are being used for this evaluation. </a:t>
            </a:r>
          </a:p>
          <a:p>
            <a:pPr marL="457200" indent="-457200">
              <a:buFont typeface="+mj-lt"/>
              <a:buAutoNum type="arabicPeriod"/>
            </a:pPr>
            <a:r>
              <a:rPr lang="en-US" sz="1600" dirty="0">
                <a:latin typeface="Abadi" panose="020B0604020104020204" pitchFamily="34" charset="0"/>
              </a:rPr>
              <a:t>If more time was available more effort could also be put into tuning the final model with only a small set of hyperparameters for the single best performing model used. This could be improved by doing a more exhaustive grid search of the final model as well as other top performing models to ensure optimal tuning. </a:t>
            </a:r>
          </a:p>
          <a:p>
            <a:pPr marL="457200" indent="-457200">
              <a:buFont typeface="+mj-lt"/>
              <a:buAutoNum type="arabicPeriod"/>
            </a:pPr>
            <a:r>
              <a:rPr lang="en-US" sz="1600" dirty="0">
                <a:latin typeface="Abadi" panose="020B0604020104020204" pitchFamily="34" charset="0"/>
              </a:rPr>
              <a:t>While precision made sense to use in this problem, it may also be worth revisiting the cost function and using something more sophisticated like weighted F1 with a beta-score balanced between recall and precision depending on real-world priorities. </a:t>
            </a:r>
          </a:p>
          <a:p>
            <a:pPr marL="457200" indent="-457200">
              <a:buFont typeface="+mj-lt"/>
              <a:buAutoNum type="arabicPeriod"/>
            </a:pPr>
            <a:r>
              <a:rPr lang="en-US" sz="1600" dirty="0">
                <a:latin typeface="Abadi" panose="020B0604020104020204" pitchFamily="34" charset="0"/>
              </a:rPr>
              <a:t>Terrorism is a complex topic and evolves over time (e.g. new groups could emerge, old groups might change leadership and faction off into different distinct groups, or new lone-wolf actors could emerge acting differently from the group they are supposed to represent). This suggest that we would need to get new data from the GTD and review their definitions regularly, as well as retraining the model itself often. </a:t>
            </a:r>
          </a:p>
          <a:p>
            <a:pPr marL="457200" indent="-457200">
              <a:buFont typeface="+mj-lt"/>
              <a:buAutoNum type="arabicPeriod"/>
            </a:pPr>
            <a:r>
              <a:rPr lang="en-US" sz="1600" dirty="0">
                <a:latin typeface="Abadi" panose="020B0604020104020204" pitchFamily="34" charset="0"/>
              </a:rPr>
              <a:t>Linked to the point above, it should also be noted that there is a good likelihood, considering the domain space, that parts of the data itself are labelled wrong. If this model was put in deployment the inputs and results would need to be assessed carefully to guard against issues this could cause. </a:t>
            </a:r>
          </a:p>
        </p:txBody>
      </p:sp>
      <p:sp>
        <p:nvSpPr>
          <p:cNvPr id="7" name="Title 1">
            <a:extLst>
              <a:ext uri="{FF2B5EF4-FFF2-40B4-BE49-F238E27FC236}">
                <a16:creationId xmlns:a16="http://schemas.microsoft.com/office/drawing/2014/main" id="{3B0A3946-9B48-4116-AB70-0EFFC54F423D}"/>
              </a:ext>
            </a:extLst>
          </p:cNvPr>
          <p:cNvSpPr>
            <a:spLocks noGrp="1"/>
          </p:cNvSpPr>
          <p:nvPr>
            <p:ph type="title"/>
          </p:nvPr>
        </p:nvSpPr>
        <p:spPr>
          <a:xfrm>
            <a:off x="838199" y="504023"/>
            <a:ext cx="11003281" cy="517057"/>
          </a:xfrm>
        </p:spPr>
        <p:txBody>
          <a:bodyPr>
            <a:normAutofit fontScale="90000"/>
          </a:bodyPr>
          <a:lstStyle/>
          <a:p>
            <a:r>
              <a:rPr lang="en-US" sz="2800" b="1" dirty="0">
                <a:latin typeface="Abadi" panose="020B0604020104020204" pitchFamily="34" charset="0"/>
              </a:rPr>
              <a:t>Though it is important to also be self-reflexive of where some weaknesses remain</a:t>
            </a:r>
            <a:endParaRPr lang="en-GB" sz="2800" b="1" dirty="0">
              <a:latin typeface="Abadi" panose="020B0604020104020204" pitchFamily="34" charset="0"/>
            </a:endParaRPr>
          </a:p>
        </p:txBody>
      </p:sp>
    </p:spTree>
    <p:extLst>
      <p:ext uri="{BB962C8B-B14F-4D97-AF65-F5344CB8AC3E}">
        <p14:creationId xmlns:p14="http://schemas.microsoft.com/office/powerpoint/2010/main" val="349149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Next steps </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584960"/>
            <a:ext cx="10515600" cy="5273040"/>
          </a:xfrm>
        </p:spPr>
        <p:txBody>
          <a:bodyPr>
            <a:normAutofit lnSpcReduction="10000"/>
          </a:bodyPr>
          <a:lstStyle/>
          <a:p>
            <a:pPr marL="457200" indent="-457200">
              <a:buFont typeface="+mj-lt"/>
              <a:buAutoNum type="arabicPeriod"/>
            </a:pPr>
            <a:r>
              <a:rPr lang="en-US" sz="2000" b="1" dirty="0">
                <a:latin typeface="Abadi" panose="020B0604020104020204" pitchFamily="34" charset="0"/>
              </a:rPr>
              <a:t>Extend to other regions: </a:t>
            </a:r>
            <a:r>
              <a:rPr lang="en-US" sz="2000" dirty="0">
                <a:latin typeface="Abadi" panose="020B0604020104020204" pitchFamily="34" charset="0"/>
              </a:rPr>
              <a:t>As this analysis only covered the Middle East, it would be interesting and potentially valuable to extend this framework out to additional regions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Extend to long-tail of smaller groups: </a:t>
            </a:r>
            <a:r>
              <a:rPr lang="en-US" sz="2000" dirty="0">
                <a:latin typeface="Abadi" panose="020B0604020104020204" pitchFamily="34" charset="0"/>
              </a:rPr>
              <a:t>As previously noted, extending the model to cover smaller groups would help improve the real-world value of this model and help identify trends in smaller but growing groups </a:t>
            </a:r>
          </a:p>
          <a:p>
            <a:pPr marL="457200" indent="-457200">
              <a:buFont typeface="+mj-lt"/>
              <a:buAutoNum type="arabicPeriod"/>
            </a:pPr>
            <a:r>
              <a:rPr lang="en-US" sz="2000" b="1" dirty="0">
                <a:latin typeface="Abadi" panose="020B0604020104020204" pitchFamily="34" charset="0"/>
              </a:rPr>
              <a:t>Country specific models: </a:t>
            </a:r>
            <a:r>
              <a:rPr lang="en-US" sz="2000" dirty="0">
                <a:latin typeface="Abadi" panose="020B0604020104020204" pitchFamily="34" charset="0"/>
              </a:rPr>
              <a:t>Considering the high relevance of country as a predictive factor it may be fruitful to refine the model down even further to tune it for on a per-country basis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Advanced ensemble modelling: </a:t>
            </a:r>
            <a:r>
              <a:rPr lang="en-US" sz="2000" dirty="0">
                <a:latin typeface="Abadi" panose="020B0604020104020204" pitchFamily="34" charset="0"/>
              </a:rPr>
              <a:t>With the clear efficacy of ensemble and gradient boosting models in the problem, it would be valuable to extend the modelling out to novel extreme gradient boosted models such as </a:t>
            </a:r>
            <a:r>
              <a:rPr lang="en-US" sz="2000" dirty="0" err="1">
                <a:latin typeface="Abadi" panose="020B0604020104020204" pitchFamily="34" charset="0"/>
              </a:rPr>
              <a:t>XGBoost</a:t>
            </a:r>
            <a:r>
              <a:rPr lang="en-US" sz="2000" dirty="0">
                <a:latin typeface="Abadi" panose="020B0604020104020204" pitchFamily="34" charset="0"/>
              </a:rPr>
              <a:t> which could have significant performance gains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Better NLP processing:</a:t>
            </a:r>
            <a:r>
              <a:rPr lang="en-US" sz="2000" dirty="0">
                <a:latin typeface="Abadi" panose="020B0604020104020204" pitchFamily="34" charset="0"/>
              </a:rPr>
              <a:t> While attempts were made to feature engineer useful variables from text fields with minimal success, more work could be done to try an push this idea further to see if certain key words related to groups motivations or related news on the attack could help to identify the group responsible </a:t>
            </a:r>
          </a:p>
          <a:p>
            <a:pPr marL="457200" indent="-457200">
              <a:buFont typeface="+mj-lt"/>
              <a:buAutoNum type="arabicPeriod"/>
            </a:pPr>
            <a:r>
              <a:rPr lang="en-US" sz="2000" b="1" dirty="0">
                <a:latin typeface="Abadi" panose="020B0604020104020204" pitchFamily="34" charset="0"/>
              </a:rPr>
              <a:t>Augmenting novel data: </a:t>
            </a:r>
            <a:r>
              <a:rPr lang="en-US" sz="2000" dirty="0">
                <a:latin typeface="Abadi" panose="020B0604020104020204" pitchFamily="34" charset="0"/>
              </a:rPr>
              <a:t>Related to the above point, building a data pipeline to connect these attacks to related news and social media data may help further draw out signals using NLP to determine group responsibility </a:t>
            </a:r>
            <a:endParaRPr lang="en-US" sz="2000" b="1" dirty="0">
              <a:latin typeface="Abadi" panose="020B0604020104020204" pitchFamily="34" charset="0"/>
            </a:endParaRPr>
          </a:p>
          <a:p>
            <a:pPr marL="457200" indent="-457200">
              <a:buFont typeface="+mj-lt"/>
              <a:buAutoNum type="arabicPeriod"/>
            </a:pPr>
            <a:endParaRPr lang="en-GB" sz="2000" dirty="0">
              <a:latin typeface="Abadi" panose="020B0604020104020204" pitchFamily="34" charset="0"/>
            </a:endParaRPr>
          </a:p>
        </p:txBody>
      </p:sp>
      <p:sp>
        <p:nvSpPr>
          <p:cNvPr id="7" name="Title 1">
            <a:extLst>
              <a:ext uri="{FF2B5EF4-FFF2-40B4-BE49-F238E27FC236}">
                <a16:creationId xmlns:a16="http://schemas.microsoft.com/office/drawing/2014/main" id="{3B0A3946-9B48-4116-AB70-0EFFC54F423D}"/>
              </a:ext>
            </a:extLst>
          </p:cNvPr>
          <p:cNvSpPr>
            <a:spLocks noGrp="1"/>
          </p:cNvSpPr>
          <p:nvPr>
            <p:ph type="title"/>
          </p:nvPr>
        </p:nvSpPr>
        <p:spPr>
          <a:xfrm>
            <a:off x="838199" y="504023"/>
            <a:ext cx="11003281" cy="928537"/>
          </a:xfrm>
        </p:spPr>
        <p:txBody>
          <a:bodyPr>
            <a:normAutofit/>
          </a:bodyPr>
          <a:lstStyle/>
          <a:p>
            <a:r>
              <a:rPr lang="en-US" sz="2800" b="1" dirty="0">
                <a:latin typeface="Abadi" panose="020B0604020104020204" pitchFamily="34" charset="0"/>
              </a:rPr>
              <a:t>Finally there a number of ways in which this analysis could be expanded and improved if there was more time:</a:t>
            </a:r>
            <a:endParaRPr lang="en-GB" sz="2800" b="1" dirty="0">
              <a:latin typeface="Abadi" panose="020B0604020104020204" pitchFamily="34" charset="0"/>
            </a:endParaRPr>
          </a:p>
        </p:txBody>
      </p:sp>
    </p:spTree>
    <p:extLst>
      <p:ext uri="{BB962C8B-B14F-4D97-AF65-F5344CB8AC3E}">
        <p14:creationId xmlns:p14="http://schemas.microsoft.com/office/powerpoint/2010/main" val="350211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9B2C3D-B9D7-4434-8FCF-2E297A3E0BB5}"/>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365125"/>
            <a:ext cx="10844814" cy="1325563"/>
          </a:xfrm>
        </p:spPr>
        <p:txBody>
          <a:bodyPr>
            <a:normAutofit/>
          </a:bodyPr>
          <a:lstStyle/>
          <a:p>
            <a:r>
              <a:rPr lang="en-GB" sz="3600" b="1" dirty="0">
                <a:latin typeface="Abadi" panose="020B0604020104020204" pitchFamily="34" charset="0"/>
              </a:rPr>
              <a:t>This analysis uses the CRISP-DM methodology to help structure the data insights process</a:t>
            </a:r>
          </a:p>
        </p:txBody>
      </p:sp>
      <p:pic>
        <p:nvPicPr>
          <p:cNvPr id="7" name="Picture 6" descr="A screenshot of text&#10;&#10;Description automatically generated">
            <a:extLst>
              <a:ext uri="{FF2B5EF4-FFF2-40B4-BE49-F238E27FC236}">
                <a16:creationId xmlns:a16="http://schemas.microsoft.com/office/drawing/2014/main" id="{2D42A108-920F-40C6-9A8B-CD0C9DA1A9D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643" b="19640"/>
          <a:stretch/>
        </p:blipFill>
        <p:spPr>
          <a:xfrm>
            <a:off x="907157" y="1443849"/>
            <a:ext cx="10216710" cy="5395746"/>
          </a:xfrm>
          <a:prstGeom prst="rect">
            <a:avLst/>
          </a:prstGeom>
        </p:spPr>
      </p:pic>
      <p:sp>
        <p:nvSpPr>
          <p:cNvPr id="9" name="Rectangle 8">
            <a:extLst>
              <a:ext uri="{FF2B5EF4-FFF2-40B4-BE49-F238E27FC236}">
                <a16:creationId xmlns:a16="http://schemas.microsoft.com/office/drawing/2014/main" id="{685A32CD-E54B-4B17-8B87-2169A212FD4D}"/>
              </a:ext>
            </a:extLst>
          </p:cNvPr>
          <p:cNvSpPr/>
          <p:nvPr/>
        </p:nvSpPr>
        <p:spPr>
          <a:xfrm>
            <a:off x="7917963" y="6596390"/>
            <a:ext cx="6096000" cy="261610"/>
          </a:xfrm>
          <a:prstGeom prst="rect">
            <a:avLst/>
          </a:prstGeom>
        </p:spPr>
        <p:txBody>
          <a:bodyPr>
            <a:spAutoFit/>
          </a:bodyPr>
          <a:lstStyle/>
          <a:p>
            <a:r>
              <a:rPr lang="en-GB" sz="1050" i="1" dirty="0">
                <a:latin typeface="Abadi" panose="020B0604020104020204" pitchFamily="34" charset="0"/>
                <a:hlinkClick r:id="rId4"/>
              </a:rPr>
              <a:t>https://decisionstats.files.wordpress.com/2011/10/12345.png?w=840</a:t>
            </a:r>
            <a:r>
              <a:rPr lang="en-GB" sz="1050" i="1" dirty="0">
                <a:latin typeface="Abadi" panose="020B0604020104020204" pitchFamily="34" charset="0"/>
              </a:rPr>
              <a:t> </a:t>
            </a:r>
          </a:p>
        </p:txBody>
      </p:sp>
      <p:sp>
        <p:nvSpPr>
          <p:cNvPr id="10" name="Rectangle 9">
            <a:extLst>
              <a:ext uri="{FF2B5EF4-FFF2-40B4-BE49-F238E27FC236}">
                <a16:creationId xmlns:a16="http://schemas.microsoft.com/office/drawing/2014/main" id="{485DE2D9-ECCE-464C-9D7A-D95982AFECB5}"/>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Methodology</a:t>
            </a:r>
          </a:p>
        </p:txBody>
      </p:sp>
    </p:spTree>
    <p:extLst>
      <p:ext uri="{BB962C8B-B14F-4D97-AF65-F5344CB8AC3E}">
        <p14:creationId xmlns:p14="http://schemas.microsoft.com/office/powerpoint/2010/main" val="350802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C95E5-E1FF-41F4-B98A-AFBA0EA9193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148DA-8EDE-4690-84AC-AEF3017CC0E0}"/>
              </a:ext>
            </a:extLst>
          </p:cNvPr>
          <p:cNvSpPr>
            <a:spLocks noGrp="1"/>
          </p:cNvSpPr>
          <p:nvPr>
            <p:ph type="ctrTitle"/>
          </p:nvPr>
        </p:nvSpPr>
        <p:spPr/>
        <p:txBody>
          <a:bodyPr/>
          <a:lstStyle/>
          <a:p>
            <a:r>
              <a:rPr lang="en-GB" b="1" dirty="0">
                <a:latin typeface="Abadi" panose="020B0604020202020204" pitchFamily="34" charset="0"/>
              </a:rPr>
              <a:t>Thank you</a:t>
            </a:r>
          </a:p>
        </p:txBody>
      </p:sp>
      <p:sp>
        <p:nvSpPr>
          <p:cNvPr id="3" name="Subtitle 2">
            <a:extLst>
              <a:ext uri="{FF2B5EF4-FFF2-40B4-BE49-F238E27FC236}">
                <a16:creationId xmlns:a16="http://schemas.microsoft.com/office/drawing/2014/main" id="{2BC5895A-828D-4278-B5D2-77EEAB39F4AE}"/>
              </a:ext>
            </a:extLst>
          </p:cNvPr>
          <p:cNvSpPr>
            <a:spLocks noGrp="1"/>
          </p:cNvSpPr>
          <p:nvPr>
            <p:ph type="subTitle" idx="1"/>
          </p:nvPr>
        </p:nvSpPr>
        <p:spPr/>
        <p:txBody>
          <a:bodyPr>
            <a:normAutofit/>
          </a:bodyPr>
          <a:lstStyle/>
          <a:p>
            <a:r>
              <a:rPr lang="en-GB" sz="1800" b="1" dirty="0">
                <a:latin typeface="Abadi" panose="020B0604020104020204" pitchFamily="34" charset="0"/>
                <a:hlinkClick r:id="rId3"/>
              </a:rPr>
              <a:t>samuel.king@skanalytic.com</a:t>
            </a:r>
            <a:r>
              <a:rPr lang="en-GB" sz="1800" b="1" dirty="0">
                <a:latin typeface="Abadi" panose="020B0604020104020204" pitchFamily="34" charset="0"/>
              </a:rPr>
              <a:t> </a:t>
            </a:r>
          </a:p>
        </p:txBody>
      </p:sp>
      <p:pic>
        <p:nvPicPr>
          <p:cNvPr id="1026" name="Picture 2" descr="Image result for skanalytic">
            <a:extLst>
              <a:ext uri="{FF2B5EF4-FFF2-40B4-BE49-F238E27FC236}">
                <a16:creationId xmlns:a16="http://schemas.microsoft.com/office/drawing/2014/main" id="{3347BD43-7A91-4425-8BE1-F5758F714A5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3576" y="420875"/>
            <a:ext cx="767659" cy="76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llowshipAI">
            <a:extLst>
              <a:ext uri="{FF2B5EF4-FFF2-40B4-BE49-F238E27FC236}">
                <a16:creationId xmlns:a16="http://schemas.microsoft.com/office/drawing/2014/main" id="{4C3A58E0-83A9-4B72-9EB5-2A1F02F8DB0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4936" y="446249"/>
            <a:ext cx="758160" cy="758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352F9B-16DF-42E1-A912-0433AD169B1B}"/>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
        <p:nvSpPr>
          <p:cNvPr id="11" name="Rectangle 10">
            <a:extLst>
              <a:ext uri="{FF2B5EF4-FFF2-40B4-BE49-F238E27FC236}">
                <a16:creationId xmlns:a16="http://schemas.microsoft.com/office/drawing/2014/main" id="{757B088D-5D1F-4619-B734-E679FE6D32B4}"/>
              </a:ext>
            </a:extLst>
          </p:cNvPr>
          <p:cNvSpPr/>
          <p:nvPr/>
        </p:nvSpPr>
        <p:spPr>
          <a:xfrm>
            <a:off x="0" y="6492875"/>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Tree>
    <p:extLst>
      <p:ext uri="{BB962C8B-B14F-4D97-AF65-F5344CB8AC3E}">
        <p14:creationId xmlns:p14="http://schemas.microsoft.com/office/powerpoint/2010/main" val="272797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88BBF-8A55-456E-A7AC-140E460BDCFB}"/>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630301"/>
            <a:ext cx="10515600" cy="1325563"/>
          </a:xfrm>
        </p:spPr>
        <p:txBody>
          <a:bodyPr>
            <a:noAutofit/>
          </a:bodyPr>
          <a:lstStyle/>
          <a:p>
            <a:r>
              <a:rPr lang="en-GB" sz="3200" b="1" dirty="0">
                <a:latin typeface="Abadi" panose="020B0604020104020204" pitchFamily="34" charset="0"/>
              </a:rPr>
              <a:t>Before starting the analysis, it is crucial to have a clear understanding of the how this work could add real-world value and set clear goals for the project in line with this: </a:t>
            </a:r>
          </a:p>
        </p:txBody>
      </p:sp>
      <p:sp>
        <p:nvSpPr>
          <p:cNvPr id="3" name="Content Placeholder 2">
            <a:extLst>
              <a:ext uri="{FF2B5EF4-FFF2-40B4-BE49-F238E27FC236}">
                <a16:creationId xmlns:a16="http://schemas.microsoft.com/office/drawing/2014/main" id="{F8CB3FB0-51F9-4868-A262-A8ACE260108F}"/>
              </a:ext>
            </a:extLst>
          </p:cNvPr>
          <p:cNvSpPr>
            <a:spLocks noGrp="1"/>
          </p:cNvSpPr>
          <p:nvPr>
            <p:ph idx="1"/>
          </p:nvPr>
        </p:nvSpPr>
        <p:spPr>
          <a:xfrm>
            <a:off x="5679306" y="2278204"/>
            <a:ext cx="6481829" cy="4695546"/>
          </a:xfrm>
        </p:spPr>
        <p:txBody>
          <a:bodyPr>
            <a:normAutofit fontScale="77500" lnSpcReduction="20000"/>
          </a:bodyPr>
          <a:lstStyle/>
          <a:p>
            <a:pPr marL="0" indent="0" algn="just">
              <a:buNone/>
            </a:pPr>
            <a:r>
              <a:rPr lang="en-GB" sz="1800" b="1" u="sng" dirty="0">
                <a:latin typeface="Abadi" panose="020B0604020104020204" pitchFamily="34" charset="0"/>
              </a:rPr>
              <a:t>How can this be translated into technical goals:</a:t>
            </a:r>
          </a:p>
          <a:p>
            <a:pPr algn="just"/>
            <a:r>
              <a:rPr lang="en-GB" sz="1600" dirty="0">
                <a:latin typeface="Abadi" panose="020B0604020104020204" pitchFamily="34" charset="0"/>
              </a:rPr>
              <a:t>In technical terms this will be a </a:t>
            </a:r>
            <a:r>
              <a:rPr lang="en-GB" sz="1600" b="1" dirty="0">
                <a:latin typeface="Abadi" panose="020B0604020104020204" pitchFamily="34" charset="0"/>
              </a:rPr>
              <a:t>multi-class</a:t>
            </a:r>
            <a:r>
              <a:rPr lang="en-GB" sz="1600" dirty="0">
                <a:latin typeface="Abadi" panose="020B0604020104020204" pitchFamily="34" charset="0"/>
              </a:rPr>
              <a:t> </a:t>
            </a:r>
            <a:r>
              <a:rPr lang="en-GB" sz="1600" b="1" dirty="0">
                <a:latin typeface="Abadi" panose="020B0604020104020204" pitchFamily="34" charset="0"/>
              </a:rPr>
              <a:t>classification </a:t>
            </a:r>
            <a:r>
              <a:rPr lang="en-GB" sz="1600" dirty="0">
                <a:latin typeface="Abadi" panose="020B0604020104020204" pitchFamily="34" charset="0"/>
              </a:rPr>
              <a:t>problem as we want to attribute responsibility for attacks to one of many distinct groups. </a:t>
            </a:r>
          </a:p>
          <a:p>
            <a:pPr algn="just"/>
            <a:r>
              <a:rPr lang="en-GB" sz="1600" dirty="0">
                <a:latin typeface="Abadi" panose="020B0604020104020204" pitchFamily="34" charset="0"/>
              </a:rPr>
              <a:t>As the GTD records are relatively small (in comparison to say website click-times datasets of potentially billions of records), </a:t>
            </a:r>
            <a:r>
              <a:rPr lang="en-GB" sz="1600" b="1" dirty="0">
                <a:latin typeface="Abadi" panose="020B0604020104020204" pitchFamily="34" charset="0"/>
              </a:rPr>
              <a:t>shallow algorithms </a:t>
            </a:r>
            <a:r>
              <a:rPr lang="en-GB" sz="1600" dirty="0">
                <a:latin typeface="Abadi" panose="020B0604020104020204" pitchFamily="34" charset="0"/>
              </a:rPr>
              <a:t>are likely to be a good first port of call – both in terms of being able to generalize well and in terms of reduced hardware needs. However depending on the scale and real-world budget of this project, deep learning and powerful server architectures may still be a viable option.</a:t>
            </a:r>
          </a:p>
          <a:p>
            <a:pPr algn="just"/>
            <a:r>
              <a:rPr lang="en-GB" sz="1600" dirty="0">
                <a:latin typeface="Abadi" panose="020B0604020104020204" pitchFamily="34" charset="0"/>
              </a:rPr>
              <a:t>Considering our real-world goals, it is important to also have a relevant performance metric. Because of the potentially deadly implications of informing policy based on this model (e.g. military operations may be directed towards a specific group) it is important that culpability is only attributed to groups when we are confident they are likely to be the true perpetrator. In other words the cost of blaming a group wrongly (False Positive) is a lot worse than not identifying a group that is in fact guilty (False Negative). For this reason, amongst others, </a:t>
            </a:r>
            <a:r>
              <a:rPr lang="en-GB" sz="1600" b="1" dirty="0">
                <a:latin typeface="Abadi" panose="020B0604020104020204" pitchFamily="34" charset="0"/>
              </a:rPr>
              <a:t>Precision </a:t>
            </a:r>
            <a:r>
              <a:rPr lang="en-GB" sz="1600" dirty="0">
                <a:latin typeface="Abadi" panose="020B0604020104020204" pitchFamily="34" charset="0"/>
              </a:rPr>
              <a:t>seems an intuitively good performance metric, though more will be discussed on this later.  </a:t>
            </a:r>
          </a:p>
          <a:p>
            <a:pPr algn="just"/>
            <a:r>
              <a:rPr lang="en-GB" sz="1600" dirty="0">
                <a:latin typeface="Abadi" panose="020B0604020104020204" pitchFamily="34" charset="0"/>
              </a:rPr>
              <a:t>Moreover, considering the real-world goal of helping set evidence-based policy, then there should not be a massive constraint on the system performance of the model (i.e. attributing responsibility in seconds rather than minutes should not make much difference to setting good policy), though variable server/hardware costs of computationally expensive models may want to be considered. </a:t>
            </a:r>
          </a:p>
          <a:p>
            <a:pPr algn="just"/>
            <a:r>
              <a:rPr lang="en-GB" sz="1600" dirty="0">
                <a:latin typeface="Abadi" panose="020B0604020104020204" pitchFamily="34" charset="0"/>
              </a:rPr>
              <a:t>Finally we need to remember this is ‘real-world’ data and thus may have quality and definitional issues. In other words the data itself may not always be correct. Moreover the definition, constitution and behaviour of these groups is likely to change over time, suggesting that models would need to be evaluated carefully and retrained regularly to stay relevant to the real-world goal. </a:t>
            </a:r>
          </a:p>
        </p:txBody>
      </p:sp>
      <p:sp>
        <p:nvSpPr>
          <p:cNvPr id="4" name="Rectangle 3">
            <a:extLst>
              <a:ext uri="{FF2B5EF4-FFF2-40B4-BE49-F238E27FC236}">
                <a16:creationId xmlns:a16="http://schemas.microsoft.com/office/drawing/2014/main" id="{21F61588-0074-41E4-8D92-0C806D8579C2}"/>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Business Understanding</a:t>
            </a:r>
          </a:p>
        </p:txBody>
      </p:sp>
      <p:sp>
        <p:nvSpPr>
          <p:cNvPr id="11" name="Content Placeholder 2">
            <a:extLst>
              <a:ext uri="{FF2B5EF4-FFF2-40B4-BE49-F238E27FC236}">
                <a16:creationId xmlns:a16="http://schemas.microsoft.com/office/drawing/2014/main" id="{6D79EAEE-745A-40F0-A2D6-EE72EBB14095}"/>
              </a:ext>
            </a:extLst>
          </p:cNvPr>
          <p:cNvSpPr txBox="1">
            <a:spLocks/>
          </p:cNvSpPr>
          <p:nvPr/>
        </p:nvSpPr>
        <p:spPr>
          <a:xfrm>
            <a:off x="88734" y="2278204"/>
            <a:ext cx="5590572" cy="46955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800" b="1" u="sng" dirty="0">
                <a:latin typeface="Abadi" panose="020B0604020104020204" pitchFamily="34" charset="0"/>
              </a:rPr>
              <a:t>What are the real-world issues and applications: </a:t>
            </a:r>
          </a:p>
          <a:p>
            <a:pPr algn="just"/>
            <a:r>
              <a:rPr lang="en-GB" sz="1600" dirty="0">
                <a:latin typeface="Abadi" panose="020B0604020104020204" pitchFamily="34" charset="0"/>
              </a:rPr>
              <a:t>Terrorism is one of the most salient political issues of the 21</a:t>
            </a:r>
            <a:r>
              <a:rPr lang="en-GB" sz="1600" baseline="30000" dirty="0">
                <a:latin typeface="Abadi" panose="020B0604020104020204" pitchFamily="34" charset="0"/>
              </a:rPr>
              <a:t>st</a:t>
            </a:r>
            <a:r>
              <a:rPr lang="en-GB" sz="1600" dirty="0">
                <a:latin typeface="Abadi" panose="020B0604020104020204" pitchFamily="34" charset="0"/>
              </a:rPr>
              <a:t> century. While some terror groups claim responsibility for attacks, others remain anonymous, making it difficult to attribute culpability for terror incidents. This can in turn make it difficult to set policy agendas and dedicate resources optimally to combating the most dangerous groups.</a:t>
            </a:r>
          </a:p>
          <a:p>
            <a:pPr algn="just"/>
            <a:r>
              <a:rPr lang="en-GB" sz="1600" dirty="0">
                <a:latin typeface="Abadi" panose="020B0604020104020204" pitchFamily="34" charset="0"/>
              </a:rPr>
              <a:t>The </a:t>
            </a:r>
            <a:r>
              <a:rPr lang="en-GB" sz="1600" b="1" dirty="0">
                <a:latin typeface="Abadi" panose="020B0604020104020204" pitchFamily="34" charset="0"/>
              </a:rPr>
              <a:t>Global Terrorism Database (GTD)* </a:t>
            </a:r>
            <a:r>
              <a:rPr lang="en-GB" sz="1600" dirty="0">
                <a:latin typeface="Abadi" panose="020B0604020104020204" pitchFamily="34" charset="0"/>
              </a:rPr>
              <a:t>records information and attributes on both known and unknown terror attacks across the world. Using this database to build a model which can train (using the known incidents) in order to predict the unknown incidents would therefore be highly valuable as a tool to help attribute culpability for attacks to specific groups. It is hoped that the results of this model could therefore help build policy objectives and allocate anti-terrorism resources in a more evidence-based way. It may also have value for helping understand past historical events for academic and social-justice purposes. </a:t>
            </a:r>
          </a:p>
          <a:p>
            <a:pPr algn="just"/>
            <a:r>
              <a:rPr lang="en-GB" sz="1600" dirty="0">
                <a:latin typeface="Abadi" panose="020B0604020104020204" pitchFamily="34" charset="0"/>
              </a:rPr>
              <a:t>While the GTD is a </a:t>
            </a:r>
            <a:r>
              <a:rPr lang="en-GB" sz="1600" i="1" dirty="0">
                <a:latin typeface="Abadi" panose="020B0604020104020204" pitchFamily="34" charset="0"/>
              </a:rPr>
              <a:t>global </a:t>
            </a:r>
            <a:r>
              <a:rPr lang="en-GB" sz="1600" dirty="0">
                <a:latin typeface="Abadi" panose="020B0604020104020204" pitchFamily="34" charset="0"/>
              </a:rPr>
              <a:t>dataset however, different regions of the world experience and suffer from terror attacks differently. It is therefore worth taking into consideration that a ‘once-size-fits-all’ approach may not be best for this problem, with different situations on the ground and different governments and regional bodies having different requirements. Focusing on a single, highly affected region may therefore give the highest value (especially if that region has many unknown attacks which could be attributed).</a:t>
            </a:r>
          </a:p>
          <a:p>
            <a:pPr algn="just"/>
            <a:r>
              <a:rPr lang="en-GB" sz="1600" dirty="0">
                <a:latin typeface="Abadi" panose="020B0604020104020204" pitchFamily="34" charset="0"/>
              </a:rPr>
              <a:t>The goal of this project will therefore be: </a:t>
            </a:r>
          </a:p>
          <a:p>
            <a:pPr marL="0" indent="0" algn="ctr">
              <a:buNone/>
            </a:pPr>
            <a:r>
              <a:rPr lang="en-GB" sz="2300" b="1" dirty="0">
                <a:latin typeface="Abadi" panose="020B0604020104020204" pitchFamily="34" charset="0"/>
              </a:rPr>
              <a:t>To predict the culpability of terrorist groups for attacks based of the attributes of that attack in order to help build evidence-based anti-terror policy in areas where this could help reduce attacks most</a:t>
            </a:r>
            <a:endParaRPr lang="en-GB" sz="2300" dirty="0">
              <a:latin typeface="Abadi" panose="020B0604020104020204" pitchFamily="34" charset="0"/>
            </a:endParaRPr>
          </a:p>
        </p:txBody>
      </p:sp>
      <p:sp>
        <p:nvSpPr>
          <p:cNvPr id="12" name="Rectangle 11">
            <a:extLst>
              <a:ext uri="{FF2B5EF4-FFF2-40B4-BE49-F238E27FC236}">
                <a16:creationId xmlns:a16="http://schemas.microsoft.com/office/drawing/2014/main" id="{7075F7F0-C913-401C-AD0E-3AECB2E9679E}"/>
              </a:ext>
            </a:extLst>
          </p:cNvPr>
          <p:cNvSpPr/>
          <p:nvPr/>
        </p:nvSpPr>
        <p:spPr>
          <a:xfrm>
            <a:off x="9896720" y="6592576"/>
            <a:ext cx="2372765" cy="276999"/>
          </a:xfrm>
          <a:prstGeom prst="rect">
            <a:avLst/>
          </a:prstGeom>
        </p:spPr>
        <p:txBody>
          <a:bodyPr wrap="none">
            <a:spAutoFit/>
          </a:bodyPr>
          <a:lstStyle/>
          <a:p>
            <a:r>
              <a:rPr lang="en-GB" sz="1200" i="1" dirty="0"/>
              <a:t>* </a:t>
            </a:r>
            <a:r>
              <a:rPr lang="en-GB" sz="1200" i="1" dirty="0">
                <a:hlinkClick r:id="rId3"/>
              </a:rPr>
              <a:t>https://www.start.umd.edu/gtd/</a:t>
            </a:r>
            <a:r>
              <a:rPr lang="en-GB" sz="1200" i="1" dirty="0"/>
              <a:t> </a:t>
            </a:r>
          </a:p>
        </p:txBody>
      </p:sp>
    </p:spTree>
    <p:extLst>
      <p:ext uri="{BB962C8B-B14F-4D97-AF65-F5344CB8AC3E}">
        <p14:creationId xmlns:p14="http://schemas.microsoft.com/office/powerpoint/2010/main" val="93981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365125"/>
            <a:ext cx="10515600" cy="1325563"/>
          </a:xfrm>
        </p:spPr>
        <p:txBody>
          <a:bodyPr>
            <a:normAutofit/>
          </a:bodyPr>
          <a:lstStyle/>
          <a:p>
            <a:r>
              <a:rPr lang="en-GB" sz="3600" b="1" dirty="0">
                <a:latin typeface="Abadi" panose="020B0604020104020204" pitchFamily="34" charset="0"/>
              </a:rPr>
              <a:t>The first thing to do is understand the dataset itself</a:t>
            </a: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overview </a:t>
            </a:r>
          </a:p>
        </p:txBody>
      </p:sp>
      <p:pic>
        <p:nvPicPr>
          <p:cNvPr id="7" name="Picture 6">
            <a:extLst>
              <a:ext uri="{FF2B5EF4-FFF2-40B4-BE49-F238E27FC236}">
                <a16:creationId xmlns:a16="http://schemas.microsoft.com/office/drawing/2014/main" id="{CDC6E927-1A41-4D4C-9907-BF3C22B1B4BC}"/>
              </a:ext>
            </a:extLst>
          </p:cNvPr>
          <p:cNvPicPr>
            <a:picLocks noChangeAspect="1"/>
          </p:cNvPicPr>
          <p:nvPr/>
        </p:nvPicPr>
        <p:blipFill>
          <a:blip r:embed="rId3"/>
          <a:stretch>
            <a:fillRect/>
          </a:stretch>
        </p:blipFill>
        <p:spPr>
          <a:xfrm>
            <a:off x="4089347" y="1412640"/>
            <a:ext cx="7763129" cy="5144446"/>
          </a:xfrm>
          <a:prstGeom prst="rect">
            <a:avLst/>
          </a:prstGeom>
          <a:ln>
            <a:solidFill>
              <a:schemeClr val="tx1"/>
            </a:solidFill>
          </a:ln>
        </p:spPr>
      </p:pic>
      <p:sp>
        <p:nvSpPr>
          <p:cNvPr id="10" name="Title 1">
            <a:extLst>
              <a:ext uri="{FF2B5EF4-FFF2-40B4-BE49-F238E27FC236}">
                <a16:creationId xmlns:a16="http://schemas.microsoft.com/office/drawing/2014/main" id="{D21DC3A1-BEC0-496C-993F-EED5042CF267}"/>
              </a:ext>
            </a:extLst>
          </p:cNvPr>
          <p:cNvSpPr txBox="1">
            <a:spLocks/>
          </p:cNvSpPr>
          <p:nvPr/>
        </p:nvSpPr>
        <p:spPr>
          <a:xfrm>
            <a:off x="172951" y="2251954"/>
            <a:ext cx="3743446" cy="41052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Abadi" panose="020B0604020104020204" pitchFamily="34" charset="0"/>
              </a:rPr>
              <a:t>181,691 </a:t>
            </a:r>
            <a:r>
              <a:rPr lang="en-GB" sz="3200" dirty="0">
                <a:latin typeface="Abadi" panose="020B0604020104020204" pitchFamily="34" charset="0"/>
              </a:rPr>
              <a:t>attacks (records)…</a:t>
            </a:r>
          </a:p>
          <a:p>
            <a:pPr algn="ctr"/>
            <a:endParaRPr lang="en-GB" sz="3200" dirty="0">
              <a:latin typeface="Abadi" panose="020B0604020104020204" pitchFamily="34" charset="0"/>
            </a:endParaRPr>
          </a:p>
          <a:p>
            <a:pPr algn="ctr"/>
            <a:r>
              <a:rPr lang="en-GB" sz="3200" b="1" dirty="0">
                <a:latin typeface="Abadi" panose="020B0604020104020204" pitchFamily="34" charset="0"/>
              </a:rPr>
              <a:t>135 </a:t>
            </a:r>
            <a:r>
              <a:rPr lang="en-GB" sz="3200" dirty="0">
                <a:latin typeface="Abadi" panose="020B0604020104020204" pitchFamily="34" charset="0"/>
              </a:rPr>
              <a:t>attributes (fields)…</a:t>
            </a:r>
          </a:p>
          <a:p>
            <a:pPr algn="ctr"/>
            <a:endParaRPr lang="en-GB" sz="3200" dirty="0">
              <a:latin typeface="Abadi" panose="020B0604020104020204" pitchFamily="34" charset="0"/>
            </a:endParaRPr>
          </a:p>
          <a:p>
            <a:pPr algn="ctr"/>
            <a:r>
              <a:rPr lang="en-GB" sz="3200" b="1" dirty="0">
                <a:latin typeface="Abadi" panose="020B0604020104020204" pitchFamily="34" charset="0"/>
              </a:rPr>
              <a:t>3556</a:t>
            </a:r>
            <a:r>
              <a:rPr lang="en-GB" sz="3200" dirty="0">
                <a:latin typeface="Abadi" panose="020B0604020104020204" pitchFamily="34" charset="0"/>
              </a:rPr>
              <a:t> unique groups (classes)…</a:t>
            </a:r>
            <a:endParaRPr lang="en-GB" sz="3200" b="1" dirty="0">
              <a:latin typeface="Abadi" panose="020B0604020104020204" pitchFamily="34" charset="0"/>
            </a:endParaRPr>
          </a:p>
          <a:p>
            <a:pPr algn="ctr"/>
            <a:endParaRPr lang="en-GB" sz="3200" dirty="0">
              <a:latin typeface="Abadi" panose="020B0604020104020204" pitchFamily="34" charset="0"/>
            </a:endParaRPr>
          </a:p>
          <a:p>
            <a:pPr algn="ctr"/>
            <a:r>
              <a:rPr lang="en-GB" sz="3200" b="1" dirty="0">
                <a:latin typeface="Abadi" panose="020B0604020104020204" pitchFamily="34" charset="0"/>
              </a:rPr>
              <a:t>45% </a:t>
            </a:r>
            <a:r>
              <a:rPr lang="en-GB" sz="3200" dirty="0">
                <a:latin typeface="Abadi" panose="020B0604020104020204" pitchFamily="34" charset="0"/>
              </a:rPr>
              <a:t>unknowns (unlabelled instances)</a:t>
            </a:r>
          </a:p>
          <a:p>
            <a:pPr algn="ctr"/>
            <a:endParaRPr lang="en-GB" sz="3200" dirty="0">
              <a:latin typeface="Abadi" panose="020B0604020104020204" pitchFamily="34" charset="0"/>
            </a:endParaRPr>
          </a:p>
        </p:txBody>
      </p:sp>
    </p:spTree>
    <p:extLst>
      <p:ext uri="{BB962C8B-B14F-4D97-AF65-F5344CB8AC3E}">
        <p14:creationId xmlns:p14="http://schemas.microsoft.com/office/powerpoint/2010/main" val="25995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fontScale="90000"/>
          </a:bodyPr>
          <a:lstStyle/>
          <a:p>
            <a:r>
              <a:rPr lang="en-US" sz="3600" b="1" dirty="0">
                <a:latin typeface="Abadi" panose="020B0604020104020204" pitchFamily="34" charset="0"/>
              </a:rPr>
              <a:t>While there were more than 3500 unique terror groups represented, a small number of these groups are committing a large proportion of the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target variable </a:t>
            </a:r>
          </a:p>
        </p:txBody>
      </p:sp>
      <p:pic>
        <p:nvPicPr>
          <p:cNvPr id="8" name="Picture 7">
            <a:extLst>
              <a:ext uri="{FF2B5EF4-FFF2-40B4-BE49-F238E27FC236}">
                <a16:creationId xmlns:a16="http://schemas.microsoft.com/office/drawing/2014/main" id="{11B2AAAA-A7BE-4E84-B40B-6713048CC51C}"/>
              </a:ext>
            </a:extLst>
          </p:cNvPr>
          <p:cNvPicPr>
            <a:picLocks noChangeAspect="1"/>
          </p:cNvPicPr>
          <p:nvPr/>
        </p:nvPicPr>
        <p:blipFill>
          <a:blip r:embed="rId3">
            <a:grayscl/>
          </a:blip>
          <a:stretch>
            <a:fillRect/>
          </a:stretch>
        </p:blipFill>
        <p:spPr>
          <a:xfrm>
            <a:off x="1711033" y="1956909"/>
            <a:ext cx="8416818" cy="4706105"/>
          </a:xfrm>
          <a:prstGeom prst="rect">
            <a:avLst/>
          </a:prstGeom>
          <a:ln>
            <a:solidFill>
              <a:schemeClr val="tx1"/>
            </a:solidFill>
          </a:ln>
        </p:spPr>
      </p:pic>
    </p:spTree>
    <p:extLst>
      <p:ext uri="{BB962C8B-B14F-4D97-AF65-F5344CB8AC3E}">
        <p14:creationId xmlns:p14="http://schemas.microsoft.com/office/powerpoint/2010/main" val="385967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885646"/>
          </a:xfrm>
        </p:spPr>
        <p:txBody>
          <a:bodyPr>
            <a:normAutofit fontScale="90000"/>
          </a:bodyPr>
          <a:lstStyle/>
          <a:p>
            <a:r>
              <a:rPr lang="en-US" sz="3600" b="1" dirty="0">
                <a:latin typeface="Abadi" panose="020B0604020104020204" pitchFamily="34" charset="0"/>
              </a:rPr>
              <a:t>In fact more than 90% of attacks were committed by just the top 10% (~350) groups globally, suggesting that focusing analysis on these top groups could provide the most value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target variable </a:t>
            </a:r>
          </a:p>
        </p:txBody>
      </p:sp>
      <p:pic>
        <p:nvPicPr>
          <p:cNvPr id="7" name="Picture 6">
            <a:extLst>
              <a:ext uri="{FF2B5EF4-FFF2-40B4-BE49-F238E27FC236}">
                <a16:creationId xmlns:a16="http://schemas.microsoft.com/office/drawing/2014/main" id="{32AC8692-0CCA-4069-888D-C4A7F6D71746}"/>
              </a:ext>
            </a:extLst>
          </p:cNvPr>
          <p:cNvPicPr>
            <a:picLocks noChangeAspect="1"/>
          </p:cNvPicPr>
          <p:nvPr/>
        </p:nvPicPr>
        <p:blipFill>
          <a:blip r:embed="rId3">
            <a:grayscl/>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701478" y="2389669"/>
            <a:ext cx="8299049" cy="4213779"/>
          </a:xfrm>
          <a:prstGeom prst="rect">
            <a:avLst/>
          </a:prstGeom>
          <a:ln>
            <a:solidFill>
              <a:schemeClr val="tx1"/>
            </a:solidFill>
          </a:ln>
        </p:spPr>
      </p:pic>
    </p:spTree>
    <p:extLst>
      <p:ext uri="{BB962C8B-B14F-4D97-AF65-F5344CB8AC3E}">
        <p14:creationId xmlns:p14="http://schemas.microsoft.com/office/powerpoint/2010/main" val="162531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fontScale="90000"/>
          </a:bodyPr>
          <a:lstStyle/>
          <a:p>
            <a:r>
              <a:rPr lang="en-US" sz="3600" b="1" dirty="0">
                <a:latin typeface="Abadi" panose="020B0604020104020204" pitchFamily="34" charset="0"/>
              </a:rPr>
              <a:t>Breaking down the data regionally, it is clear that the Middle East &amp; North Africa (followed by South Asia) has seen both the majority of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8" name="Picture 7">
            <a:extLst>
              <a:ext uri="{FF2B5EF4-FFF2-40B4-BE49-F238E27FC236}">
                <a16:creationId xmlns:a16="http://schemas.microsoft.com/office/drawing/2014/main" id="{896EFFD5-55B6-4066-9FD7-C3C2691983A8}"/>
              </a:ext>
            </a:extLst>
          </p:cNvPr>
          <p:cNvPicPr>
            <a:picLocks noChangeAspect="1"/>
          </p:cNvPicPr>
          <p:nvPr/>
        </p:nvPicPr>
        <p:blipFill>
          <a:blip r:embed="rId3">
            <a:grayscl/>
          </a:blip>
          <a:stretch>
            <a:fillRect/>
          </a:stretch>
        </p:blipFill>
        <p:spPr>
          <a:xfrm>
            <a:off x="289368" y="2030566"/>
            <a:ext cx="11509094" cy="4185947"/>
          </a:xfrm>
          <a:prstGeom prst="rect">
            <a:avLst/>
          </a:prstGeom>
          <a:ln>
            <a:solidFill>
              <a:schemeClr val="tx1"/>
            </a:solidFill>
          </a:ln>
        </p:spPr>
      </p:pic>
    </p:spTree>
    <p:extLst>
      <p:ext uri="{BB962C8B-B14F-4D97-AF65-F5344CB8AC3E}">
        <p14:creationId xmlns:p14="http://schemas.microsoft.com/office/powerpoint/2010/main" val="386331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7417</TotalTime>
  <Words>4214</Words>
  <Application>Microsoft Office PowerPoint</Application>
  <PresentationFormat>Widescreen</PresentationFormat>
  <Paragraphs>195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Abadi</vt:lpstr>
      <vt:lpstr>Arial</vt:lpstr>
      <vt:lpstr>Calibri</vt:lpstr>
      <vt:lpstr>Calibri Light</vt:lpstr>
      <vt:lpstr>Office Theme</vt:lpstr>
      <vt:lpstr>Fellowship.AI Challenge</vt:lpstr>
      <vt:lpstr>Contents</vt:lpstr>
      <vt:lpstr>Executive Summary  </vt:lpstr>
      <vt:lpstr>This analysis uses the CRISP-DM methodology to help structure the data insights process</vt:lpstr>
      <vt:lpstr>Before starting the analysis, it is crucial to have a clear understanding of the how this work could add real-world value and set clear goals for the project in line with this: </vt:lpstr>
      <vt:lpstr>The first thing to do is understand the dataset itself</vt:lpstr>
      <vt:lpstr>While there were more than 3500 unique terror groups represented, a small number of these groups are committing a large proportion of the attacks…</vt:lpstr>
      <vt:lpstr>In fact more than 90% of attacks were committed by just the top 10% (~350) groups globally, suggesting that focusing analysis on these top groups could provide the most value …</vt:lpstr>
      <vt:lpstr>Breaking down the data regionally, it is clear that the Middle East &amp; North Africa (followed by South Asia) has seen both the majority of attacks…</vt:lpstr>
      <vt:lpstr>… as well as the highest causality rate from terror attacks…</vt:lpstr>
      <vt:lpstr>… And by far the most ‘Unknown’ attacks to date</vt:lpstr>
      <vt:lpstr>While there are some groups that operate across regions, the vast majority operate in a single region, suggesting regionally specific models to be a good approach…</vt:lpstr>
      <vt:lpstr>This analysis decided to focused on the Middle East &amp; North Africa region as the highest impact zone </vt:lpstr>
      <vt:lpstr>This analysis will also focus on just the most active groups in the Middle East due to their disproportioned impact  </vt:lpstr>
      <vt:lpstr>Within the Middle East, the majority of attacks are happening in Iraq…</vt:lpstr>
      <vt:lpstr>Though country location information seems highly relevant, with some groups operating exclusively in certain countries, suggesting country to be a good explanatory variable for differentiating groups…</vt:lpstr>
      <vt:lpstr>If we look at the number of attacks in the Middle East as a time-series we see there has been a big jump in recent years again reinforcing the pertinence of focusing on this region</vt:lpstr>
      <vt:lpstr>Though it seems that some groups have started (and/or stopped) operations within given time ranges, again suggesting time may help differentiate groups too…</vt:lpstr>
      <vt:lpstr>10 classification models were spot-checked in V1 using just five explanatory variables and no model tuning. This was to assess which type of models might be bested suited to this problem space and to set a baseline for improvement</vt:lpstr>
      <vt:lpstr>Ensemble models generally seemed to perform well (likely due to the non-linear nature of the problem, the unbalanced classes, and the categorical nature of most variables).</vt:lpstr>
      <vt:lpstr>The strong performance of many V1 models suggests that some of the key explanatory variables are already contained, and looking at the (tree) feature importance it seems clear that this is largely from country and year as hypothesized: </vt:lpstr>
      <vt:lpstr>Looking at the learning curve for the top performing models (GBC, Bag), it seems the model was able to generalize well, though there are still concerns they may be overfitting </vt:lpstr>
      <vt:lpstr>The confusion matrix evaluation for the top model of V1 is generally looking good with most predictions matching the ground truth of the test set, though it seems there is still clear room for improvement with some significant misclassifications…  </vt:lpstr>
      <vt:lpstr>Building on the previous pipeline, V2 assessed over 40 other relevant features including field-specific cleaning and transformation to try and improve results</vt:lpstr>
      <vt:lpstr>While all models perform significantly better with the additional (cleaned) features, Gradient Boosted and Bagging Classifiers were the best (though GBC was slowed down significantly by the new features in terms of run-time)</vt:lpstr>
      <vt:lpstr>With the best performing model of v2 showing systematic improvements in the confusion matrix compared to v1…</vt:lpstr>
      <vt:lpstr>And while many features added in v2 were highly significant (like the nationality of the victims, natlty1), they showed varying amounts of importance suggesting some could be dropped in the final model (e.g. number of perps)…</vt:lpstr>
      <vt:lpstr>Building on the previous pipeline, V3 attempted to build new features by processing various text fields (e.g. ‘motive’) into machine readable features using NLP techniques</vt:lpstr>
      <vt:lpstr>Using NLP techniques (tokenization, stop-word removal, stemming etc.) the top n words from text fields like ‘motive’ were transformed into vector fields in an attempt to draw out signal from potential patterns in group motives…</vt:lpstr>
      <vt:lpstr>Unfortunately these NLP derived features did seem to show any statistically significant improvement and served to increase run-time dramatically suggesting more work would be needed to improve the process if they were to be included in a future model…</vt:lpstr>
      <vt:lpstr>Though the GBC model was marginally better overall than the Bagging classifier algorithm (of the models tests), there was an order of magnitude difference in run-time for almost negligible improvement meaning a choice would need to be made if run-time/hard-ware costs were more important than performance gains for the user of this model…</vt:lpstr>
      <vt:lpstr>A final evaluation was therefore removed from the training/testing set and Grid Search was run over key hyperparameters to tune the final model, which showed significant improvements:</vt:lpstr>
      <vt:lpstr>This final model was then redeployed on the evaluation set (i.e. a subset of the data never seen by the model before) on which it continued to perform well on, suggesting the model to be fairly robust! </vt:lpstr>
      <vt:lpstr>Whilst there are still many ways the current process could be improved, the last step is to deploy this final model onto the ‘Unknown’ attacks in the Middle East, both as an example of how it could be deployed in reality (as per our project goals), and to common-sense check the results to help understand if the model is performing as expected…</vt:lpstr>
      <vt:lpstr>While there is no way to objectively test if these predictions are correct (by definition) looking at the outputs it seems there are no obvious bugs (such as all predictions being in one class) and – whilst there are quite a large amount in one group – this is proportional to the unbalanced country location of attacks, suggesting, as hypothesized, that location is a major predictive variable </vt:lpstr>
      <vt:lpstr>Looking at the confidence level of predictions, then generally we find the model is quite confident in most cases, though to deploy this model in form policy we would need to define a threshold in line with the acceptable limit to help make policy decisions (e.g. &gt;80%), in which case we would cut the threshold here</vt:lpstr>
      <vt:lpstr>A number of key insights can be drawn out of this analysis…</vt:lpstr>
      <vt:lpstr>Though it is important to also be self-reflexive of where some weaknesses remain</vt:lpstr>
      <vt:lpstr>Finally there a number of ways in which this analysis could be expanded and improved if there was more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FellowAI</dc:title>
  <dc:creator>Samuel King</dc:creator>
  <cp:lastModifiedBy>Samuel King</cp:lastModifiedBy>
  <cp:revision>149</cp:revision>
  <dcterms:created xsi:type="dcterms:W3CDTF">2018-11-16T10:53:22Z</dcterms:created>
  <dcterms:modified xsi:type="dcterms:W3CDTF">2018-12-02T22:13:33Z</dcterms:modified>
</cp:coreProperties>
</file>