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  <p:sldMasterId id="2147484988" r:id="rId2"/>
  </p:sldMasterIdLst>
  <p:notesMasterIdLst>
    <p:notesMasterId r:id="rId27"/>
  </p:notesMasterIdLst>
  <p:handoutMasterIdLst>
    <p:handoutMasterId r:id="rId28"/>
  </p:handoutMasterIdLst>
  <p:sldIdLst>
    <p:sldId id="325" r:id="rId3"/>
    <p:sldId id="839" r:id="rId4"/>
    <p:sldId id="840" r:id="rId5"/>
    <p:sldId id="841" r:id="rId6"/>
    <p:sldId id="859" r:id="rId7"/>
    <p:sldId id="842" r:id="rId8"/>
    <p:sldId id="843" r:id="rId9"/>
    <p:sldId id="845" r:id="rId10"/>
    <p:sldId id="883" r:id="rId11"/>
    <p:sldId id="844" r:id="rId12"/>
    <p:sldId id="846" r:id="rId13"/>
    <p:sldId id="847" r:id="rId14"/>
    <p:sldId id="849" r:id="rId15"/>
    <p:sldId id="851" r:id="rId16"/>
    <p:sldId id="852" r:id="rId17"/>
    <p:sldId id="876" r:id="rId18"/>
    <p:sldId id="877" r:id="rId19"/>
    <p:sldId id="878" r:id="rId20"/>
    <p:sldId id="880" r:id="rId21"/>
    <p:sldId id="879" r:id="rId22"/>
    <p:sldId id="860" r:id="rId23"/>
    <p:sldId id="882" r:id="rId24"/>
    <p:sldId id="857" r:id="rId25"/>
    <p:sldId id="858" r:id="rId26"/>
  </p:sldIdLst>
  <p:sldSz cx="9144000" cy="6858000" type="screen4x3"/>
  <p:notesSz cx="9942513" cy="6761163"/>
  <p:custDataLst>
    <p:tags r:id="rId2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EA8C8-584C-4C01-89E3-CC153F351FCF}">
          <p14:sldIdLst>
            <p14:sldId id="325"/>
            <p14:sldId id="839"/>
            <p14:sldId id="840"/>
            <p14:sldId id="841"/>
            <p14:sldId id="859"/>
            <p14:sldId id="842"/>
            <p14:sldId id="843"/>
            <p14:sldId id="845"/>
            <p14:sldId id="883"/>
            <p14:sldId id="844"/>
            <p14:sldId id="846"/>
            <p14:sldId id="847"/>
            <p14:sldId id="849"/>
            <p14:sldId id="851"/>
            <p14:sldId id="852"/>
            <p14:sldId id="876"/>
            <p14:sldId id="877"/>
            <p14:sldId id="878"/>
            <p14:sldId id="880"/>
            <p14:sldId id="879"/>
            <p14:sldId id="860"/>
            <p14:sldId id="882"/>
            <p14:sldId id="857"/>
            <p14:sldId id="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5D6C6"/>
    <a:srgbClr val="008AD5"/>
    <a:srgbClr val="FFFFFF"/>
    <a:srgbClr val="00B5FF"/>
    <a:srgbClr val="009CF3"/>
    <a:srgbClr val="005493"/>
    <a:srgbClr val="0096FF"/>
    <a:srgbClr val="FF2F92"/>
    <a:srgbClr val="7A81FF"/>
    <a:srgbClr val="BB5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94082" autoAdjust="0"/>
  </p:normalViewPr>
  <p:slideViewPr>
    <p:cSldViewPr snapToGrid="0">
      <p:cViewPr varScale="1">
        <p:scale>
          <a:sx n="90" d="100"/>
          <a:sy n="90" d="100"/>
        </p:scale>
        <p:origin x="1646" y="53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-49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5"/>
    </p:cViewPr>
  </p:sorterViewPr>
  <p:notesViewPr>
    <p:cSldViewPr snapToGrid="0">
      <p:cViewPr varScale="1">
        <p:scale>
          <a:sx n="77" d="100"/>
          <a:sy n="77" d="100"/>
        </p:scale>
        <p:origin x="1599" y="43"/>
      </p:cViewPr>
      <p:guideLst>
        <p:guide orient="horz" pos="213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 dirty="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FAB118C-9CC5-46C6-A261-8E8616325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93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500063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0163" y="3221038"/>
            <a:ext cx="73691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A46AE8F-55D5-467D-8760-46AABFD6E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720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E36C0A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46AE8F-55D5-467D-8760-46AABFD6E88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42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373" y="685800"/>
            <a:ext cx="7901609" cy="1615966"/>
          </a:xfrm>
          <a:solidFill>
            <a:srgbClr val="D2691E"/>
          </a:solidFill>
          <a:ln>
            <a:solidFill>
              <a:srgbClr val="D2691E"/>
            </a:solidFill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19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372F-13DF-2C8B-A02E-7FA8660C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A82C-ED11-0064-5D40-A0969ACE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AD5D-C77F-2DEB-F932-42D23B45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24465-317D-30C8-E120-77B80050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9908-C7A3-84A0-B790-860F5DA7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6993-9C35-41D2-39DB-C35CAC9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5142-42C2-98C6-191B-7D76312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79E1E-F134-700D-EE57-D753560B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3C7F-9F56-6EE4-7729-50E8E87A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426-D088-EB2C-AA97-0F35A0F9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4F67-DE2A-27E0-A332-10FED3D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980A-1732-61A9-1869-56D8BB42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0EA8-09A8-DB4C-245F-2B2ACFAF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735B-DE2A-097B-BF58-29178F6E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BF62-F6A7-8AA2-F96A-D569858A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2532-AE81-CABD-BF79-AE45984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0679-0A10-B48C-45F5-CD24BEF1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BEC8-8876-DCEC-4C31-E710E5C6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7F8C-50FA-23DD-E83D-04B47681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E797-D19F-0A9F-0C01-A618122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B23-40E1-9EB6-E8AB-800821F5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A9C8-FF39-4ACB-2644-7DBFF35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0007-9E92-488F-FBC3-8F416B5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5664E-E30C-F040-0357-44B0CD9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09917-0B98-9D01-2161-181852C1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BC5-B5C7-CB3D-CD6C-C05C764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60772DA-5EEF-F2DB-EA3A-53ED2791D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>
              <a:tabLst/>
              <a:defRPr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A4BD7D-405F-9CB0-AA2C-010D5B4F7D0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86197" y="782321"/>
            <a:ext cx="8953500" cy="59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Helvetica" pitchFamily="2" charset="0"/>
              </a:defRPr>
            </a:lvl1pPr>
            <a:lvl2pPr>
              <a:defRPr sz="1600">
                <a:latin typeface="Helvetica" pitchFamily="2" charset="0"/>
              </a:defRPr>
            </a:lvl2pPr>
            <a:lvl3pPr>
              <a:defRPr sz="16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490A3F-A374-7A6E-AF01-14E3ADC8E0A4}"/>
              </a:ext>
            </a:extLst>
          </p:cNvPr>
          <p:cNvCxnSpPr/>
          <p:nvPr userDrawn="1"/>
        </p:nvCxnSpPr>
        <p:spPr bwMode="auto">
          <a:xfrm>
            <a:off x="579120" y="6658235"/>
            <a:ext cx="7934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4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74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549-2A59-0EBE-B20C-FDD132AA0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5E6B-4232-7F47-6572-C584B624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A181-A82F-DFFF-0C75-00D161BB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AFD2-15E4-94FD-6B2F-AED1EAD5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8875-6B38-F6E0-7F20-3D45C9D4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0DF3-5750-400D-C0A3-FD26910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BC4B-D896-69F5-E7C3-62A4AB7A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7398-FDC7-1A26-6F22-383DEF79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A35C-7866-57F6-19ED-0D2C9294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EC1F-A855-3058-4205-BD67617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3BD2-D04D-C43F-C5DB-F859BE6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6478-CD27-AAB2-D9C3-903711F7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36A2-37B4-E9CC-9FE7-FA068FC4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65CB-C85A-1BEC-7089-2FDF5A6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C664-95ED-AD50-E01A-84573DB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BCED-5EB5-47E1-0BF0-783FDEFE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F23-8CDF-00B4-69A6-7A113B7A1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131A-DEEA-72E3-2147-21823668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BF4E-F3EE-751A-3277-A34B448B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018C-DE01-DD2D-91A4-8E4F4C4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27FA-4DB8-8064-7F50-FC33CF2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C92F-1A51-C9CF-592B-B791F2B1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D5B5-0196-29B0-0C59-AFC50C28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ECBA-F070-B624-1183-A804AB30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231DF-2850-ABEF-478F-712432FB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D5C47-74CF-B0D8-AF5E-B61C5DF6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D41A-DE03-A4C3-D852-9862172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D5BAC-5376-F14B-A7C2-6448B9DA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2040C-B4AA-29B9-072C-53D2377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863-EB41-7519-D5D8-504BBCE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EA473-481E-7A4E-0D15-CA8C912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42F5-5CDF-FCB6-3FFD-50104AC0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58FF-0702-F585-C5E9-AF667AD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166C8-F956-7DF6-EF97-BF79F049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DFCA2-8259-1499-BB18-43AF6234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6BB-25BE-AE16-B87C-55A7EA6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" y="27846"/>
            <a:ext cx="8328751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97" y="782321"/>
            <a:ext cx="8953500" cy="583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4259263" y="6126163"/>
            <a:ext cx="1928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FEE6AF91-C5F0-494A-81BE-8C742BFB874C}" type="datetime2">
              <a:rPr lang="en-US" altLang="en-US" sz="1000" b="1" smtClean="0">
                <a:solidFill>
                  <a:schemeClr val="bg1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Sunday, May 11, 2025</a:t>
            </a:fld>
            <a:endParaRPr lang="en-US" altLang="en-US" sz="1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 descr="JUIT Office Photos | Glassdoor">
            <a:extLst>
              <a:ext uri="{FF2B5EF4-FFF2-40B4-BE49-F238E27FC236}">
                <a16:creationId xmlns:a16="http://schemas.microsoft.com/office/drawing/2014/main" id="{9C49182E-65AF-DD89-1EC9-BD22AFA98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072" y="42901"/>
            <a:ext cx="815248" cy="679009"/>
          </a:xfrm>
          <a:prstGeom prst="rect">
            <a:avLst/>
          </a:prstGeom>
          <a:noFill/>
        </p:spPr>
      </p:pic>
      <p:sp>
        <p:nvSpPr>
          <p:cNvPr id="2" name="Footer Placeholder 11">
            <a:extLst>
              <a:ext uri="{FF2B5EF4-FFF2-40B4-BE49-F238E27FC236}">
                <a16:creationId xmlns:a16="http://schemas.microsoft.com/office/drawing/2014/main" id="{1EF5F1E6-CB5A-2AA7-E80E-C34A90324CDF}"/>
              </a:ext>
            </a:extLst>
          </p:cNvPr>
          <p:cNvSpPr txBox="1">
            <a:spLocks/>
          </p:cNvSpPr>
          <p:nvPr userDrawn="1"/>
        </p:nvSpPr>
        <p:spPr>
          <a:xfrm>
            <a:off x="123673" y="6687228"/>
            <a:ext cx="8694256" cy="195391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50" dirty="0">
                <a:solidFill>
                  <a:srgbClr val="002060"/>
                </a:solidFill>
                <a:latin typeface="Palatino" pitchFamily="2" charset="77"/>
                <a:ea typeface="Palatino" pitchFamily="2" charset="77"/>
              </a:rPr>
              <a:t>       </a:t>
            </a:r>
            <a:r>
              <a:rPr lang="en-US" sz="900" dirty="0">
                <a:solidFill>
                  <a:srgbClr val="002060"/>
                </a:solidFill>
                <a:latin typeface="Palatino" pitchFamily="2" charset="77"/>
                <a:ea typeface="Palatino" pitchFamily="2" charset="77"/>
              </a:rPr>
              <a:t>Major Project – II (18B19CI891) End-Term Evaluation | Department of CSE &amp; IT | AY 2024-25. </a:t>
            </a:r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8C0F4A93-94A3-EEA3-40A0-2AA166503844}"/>
              </a:ext>
            </a:extLst>
          </p:cNvPr>
          <p:cNvSpPr txBox="1">
            <a:spLocks/>
          </p:cNvSpPr>
          <p:nvPr userDrawn="1"/>
        </p:nvSpPr>
        <p:spPr>
          <a:xfrm>
            <a:off x="8798560" y="6613912"/>
            <a:ext cx="259243" cy="24606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50" dirty="0">
              <a:solidFill>
                <a:srgbClr val="00206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1E367-86B8-5C9F-E2DA-EA8B374AA0AD}"/>
              </a:ext>
            </a:extLst>
          </p:cNvPr>
          <p:cNvSpPr txBox="1"/>
          <p:nvPr userDrawn="1"/>
        </p:nvSpPr>
        <p:spPr>
          <a:xfrm>
            <a:off x="8798560" y="6644391"/>
            <a:ext cx="365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F37DA46-7849-8B45-8870-09779661198C}" type="slidenum">
              <a:rPr lang="en-US" sz="900" smtClean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pPr algn="ctr"/>
              <a:t>‹#›</a:t>
            </a:fld>
            <a:r>
              <a:rPr lang="en-US" sz="900" dirty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25000"/>
        <a:buFont typeface="Arial" panose="020B0604020202020204" pitchFamily="34" charset="0"/>
        <a:buChar char="•"/>
        <a:defRPr kumimoji="1" sz="18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00000"/>
        <a:buFont typeface="Courier New" panose="02070309020205020404" pitchFamily="49" charset="0"/>
        <a:buChar char="o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2pPr>
      <a:lvl3pPr marL="10858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3pPr>
      <a:lvl4pPr marL="14287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4pPr>
      <a:lvl5pPr marL="17716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1EF06-99F3-7E6C-9BF2-BD4BE618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1F65-9F9F-07B2-D418-72BC478B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8697-C660-8953-14A2-614079BB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EF59-EF14-9B74-67DE-1763E5B7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D9C0-D19B-AF9A-1547-969981E03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  <p:sldLayoutId id="21474850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kand-dixit/Safe-Steer-Assistant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11380"/>
            <a:ext cx="9144000" cy="759871"/>
          </a:xfrm>
          <a:solidFill>
            <a:srgbClr val="0037A4"/>
          </a:solidFill>
          <a:ln w="19050">
            <a:solidFill>
              <a:schemeClr val="bg1"/>
            </a:solidFill>
          </a:ln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 Steer Assistant</a:t>
            </a: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FB7B0-90E1-217E-359E-488BB2E7656E}"/>
              </a:ext>
            </a:extLst>
          </p:cNvPr>
          <p:cNvSpPr/>
          <p:nvPr/>
        </p:nvSpPr>
        <p:spPr>
          <a:xfrm>
            <a:off x="1397314" y="2108091"/>
            <a:ext cx="6349367" cy="1069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Major Project - II (18B19CI891) | AY 2024-25</a:t>
            </a:r>
          </a:p>
          <a:p>
            <a:pPr algn="ctr">
              <a:lnSpc>
                <a:spcPct val="150000"/>
              </a:lnSpc>
            </a:pPr>
            <a:r>
              <a:rPr lang="en-IN" sz="2000" b="1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End-Term Evaluation | May 16-17, 2025.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14CA5-1CBF-7BB0-83BB-4FDA4318A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92" y="-165253"/>
            <a:ext cx="1178805" cy="895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618C9-A35C-A359-4E30-21B6471F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01" y="160424"/>
            <a:ext cx="1015707" cy="345492"/>
          </a:xfrm>
          <a:prstGeom prst="rect">
            <a:avLst/>
          </a:prstGeom>
        </p:spPr>
      </p:pic>
      <p:pic>
        <p:nvPicPr>
          <p:cNvPr id="12" name="Picture 11" descr="JUIT Office Photos | Glassdoor">
            <a:extLst>
              <a:ext uri="{FF2B5EF4-FFF2-40B4-BE49-F238E27FC236}">
                <a16:creationId xmlns:a16="http://schemas.microsoft.com/office/drawing/2014/main" id="{7647374D-C05A-F866-81A8-19ED526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17" y="93342"/>
            <a:ext cx="815248" cy="679009"/>
          </a:xfrm>
          <a:prstGeom prst="rect">
            <a:avLst/>
          </a:prstGeom>
          <a:noFill/>
        </p:spPr>
      </p:pic>
      <p:sp>
        <p:nvSpPr>
          <p:cNvPr id="2" name="Footer Placeholder 15">
            <a:extLst>
              <a:ext uri="{FF2B5EF4-FFF2-40B4-BE49-F238E27FC236}">
                <a16:creationId xmlns:a16="http://schemas.microsoft.com/office/drawing/2014/main" id="{7539BDE9-603E-4BD3-A201-EB56FD66F79C}"/>
              </a:ext>
            </a:extLst>
          </p:cNvPr>
          <p:cNvSpPr txBox="1">
            <a:spLocks/>
          </p:cNvSpPr>
          <p:nvPr/>
        </p:nvSpPr>
        <p:spPr>
          <a:xfrm>
            <a:off x="-2" y="601361"/>
            <a:ext cx="9144000" cy="1411285"/>
          </a:xfrm>
          <a:prstGeom prst="rect">
            <a:avLst/>
          </a:prstGeom>
        </p:spPr>
        <p:txBody>
          <a:bodyPr anchor="b"/>
          <a:lstStyle/>
          <a:p>
            <a:pPr algn="ctr" eaLnBrk="1" fontAlgn="auto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28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Jaypee University of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Department of Computer Science and Engineering and Information Technology</a:t>
            </a:r>
            <a:endParaRPr kumimoji="0" lang="en-IN" sz="2600" b="1" i="0" u="none" strike="noStrike" kern="1200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sp>
        <p:nvSpPr>
          <p:cNvPr id="8" name="Google Shape;109;p1">
            <a:extLst>
              <a:ext uri="{FF2B5EF4-FFF2-40B4-BE49-F238E27FC236}">
                <a16:creationId xmlns:a16="http://schemas.microsoft.com/office/drawing/2014/main" id="{A14B66D4-26F0-7D93-D00F-45FBE289947D}"/>
              </a:ext>
            </a:extLst>
          </p:cNvPr>
          <p:cNvSpPr txBox="1"/>
          <p:nvPr/>
        </p:nvSpPr>
        <p:spPr>
          <a:xfrm>
            <a:off x="517798" y="4498606"/>
            <a:ext cx="3620582" cy="2162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Group No.: 44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 (s)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Ansh Kumar (211314)</a:t>
            </a:r>
            <a:endParaRPr dirty="0"/>
          </a:p>
          <a:p>
            <a:pPr marL="285750" marR="0" lvl="0" indent="-28575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Skand Dev Dixit (211509)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10;p1">
            <a:extLst>
              <a:ext uri="{FF2B5EF4-FFF2-40B4-BE49-F238E27FC236}">
                <a16:creationId xmlns:a16="http://schemas.microsoft.com/office/drawing/2014/main" id="{8377D090-DD1F-0DE2-BEF8-F1D37CB26B0F}"/>
              </a:ext>
            </a:extLst>
          </p:cNvPr>
          <p:cNvSpPr txBox="1"/>
          <p:nvPr/>
        </p:nvSpPr>
        <p:spPr>
          <a:xfrm>
            <a:off x="4871438" y="5041029"/>
            <a:ext cx="4118326" cy="161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Supervisor: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Dr. Nancy Singla</a:t>
            </a:r>
            <a:endParaRPr dirty="0"/>
          </a:p>
          <a:p>
            <a:pPr marL="0" marR="0" lvl="0" indent="0" algn="l" rtl="0">
              <a:lnSpc>
                <a:spcPct val="12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Department: Computer Science &amp; Engineering / Information Technology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Implementation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lvl="0" indent="-26193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MRL Eye dataset for Drowsiness detection model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Dataset contains eyes images.</a:t>
            </a:r>
          </a:p>
        </p:txBody>
      </p:sp>
      <p:graphicFrame>
        <p:nvGraphicFramePr>
          <p:cNvPr id="5" name="Google Shape;171;p10"/>
          <p:cNvGraphicFramePr/>
          <p:nvPr>
            <p:extLst>
              <p:ext uri="{D42A27DB-BD31-4B8C-83A1-F6EECF244321}">
                <p14:modId xmlns:p14="http://schemas.microsoft.com/office/powerpoint/2010/main" val="676401756"/>
              </p:ext>
            </p:extLst>
          </p:nvPr>
        </p:nvGraphicFramePr>
        <p:xfrm>
          <a:off x="1157016" y="1888533"/>
          <a:ext cx="6096000" cy="11125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Open Eyes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bg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Close Eyes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25" marB="45725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Train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16382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16383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3000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51" y="3218123"/>
            <a:ext cx="6839330" cy="28457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54272" y="6085879"/>
            <a:ext cx="3639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Driver Behaviour Prediction</a:t>
            </a:r>
          </a:p>
        </p:txBody>
      </p:sp>
    </p:spTree>
    <p:extLst>
      <p:ext uri="{BB962C8B-B14F-4D97-AF65-F5344CB8AC3E}">
        <p14:creationId xmlns:p14="http://schemas.microsoft.com/office/powerpoint/2010/main" val="3486653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Implementation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23" y="804231"/>
            <a:ext cx="6280503" cy="52790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33366" y="6083300"/>
            <a:ext cx="4615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Figure: Prediction from the Drowsiness Model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Implementation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370" y="999058"/>
            <a:ext cx="6941690" cy="446682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118018" y="5738910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Eye State Detection</a:t>
            </a:r>
          </a:p>
        </p:txBody>
      </p:sp>
    </p:spTree>
    <p:extLst>
      <p:ext uri="{BB962C8B-B14F-4D97-AF65-F5344CB8AC3E}">
        <p14:creationId xmlns:p14="http://schemas.microsoft.com/office/powerpoint/2010/main" val="24140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Experimental Results and Evaluation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pic>
        <p:nvPicPr>
          <p:cNvPr id="5" name="Google Shape;190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0575" y="804225"/>
            <a:ext cx="6102851" cy="292972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89;p13"/>
          <p:cNvSpPr txBox="1"/>
          <p:nvPr/>
        </p:nvSpPr>
        <p:spPr>
          <a:xfrm>
            <a:off x="229518" y="9566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57188" marR="0" lvl="0" indent="-11906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57188" marR="0" lvl="0" indent="-119063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57188" marR="0" lvl="0" indent="-119063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57188" marR="0" lvl="0" indent="-119063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57188" marR="0" lvl="0" indent="-119063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57188" marR="0" lvl="0" indent="-119063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342900" marR="0" lvl="0" indent="-34290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rPr lang="en-US" sz="1800" b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Figure: Training and validation loss and accuracy plot over all epochs for drowsiness detection model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marR="0" lvl="0" indent="0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Figure: Test Accuracy of Drowsiness Detection Model: 94.5%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7" name="Google Shape;19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4166" y="4613490"/>
            <a:ext cx="5527417" cy="137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95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Experimental Results and Evaluation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pic>
        <p:nvPicPr>
          <p:cNvPr id="5" name="Google Shape;198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19900" y="804225"/>
            <a:ext cx="7871149" cy="2453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97;p14"/>
          <p:cNvSpPr txBox="1"/>
          <p:nvPr/>
        </p:nvSpPr>
        <p:spPr>
          <a:xfrm>
            <a:off x="229518" y="956632"/>
            <a:ext cx="8956714" cy="5783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rPr lang="en-US" sz="1800" b="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Figure: Training and validation loss and accuracy plot over all epochs for distraction detection model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b="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b="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Figure: Test Accuracy of Distraction Detection Model: 93.81%</a:t>
            </a: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b="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7" name="Google Shape;1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6977" y="4100417"/>
            <a:ext cx="5321795" cy="1645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334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Experimental Results and Evaluation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sp>
        <p:nvSpPr>
          <p:cNvPr id="5" name="Google Shape;205;p15"/>
          <p:cNvSpPr txBox="1"/>
          <p:nvPr/>
        </p:nvSpPr>
        <p:spPr>
          <a:xfrm>
            <a:off x="229518" y="956631"/>
            <a:ext cx="8956714" cy="5794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525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just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endParaRPr sz="1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95250" marR="0" lvl="0" indent="0" algn="ctr" rtl="0">
              <a:lnSpc>
                <a:spcPct val="15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</a:pP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Figure: Test sample of real-time monitoring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20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215" y="1196657"/>
            <a:ext cx="3995983" cy="3189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86804" y="1196656"/>
            <a:ext cx="3995985" cy="31890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4067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423B-3B76-BB2D-540F-6407DD5F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6FD5-56CD-F03C-31B2-41390615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Key Learnings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8B0E23-28B9-A411-F2B9-0AAE335CE30F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lvl="0" indent="-26193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Implemented real-time driver monitoring using computer vision and deep learning.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Designed and fine-tuned CNN architectures (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MobileNet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MobileNetV2) for binary and multi-class classification tasks.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Applied transfer learning, data augmentation, and model optimization (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callbacks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regularization).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Built a full real-time inference pipeline using 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OpenCV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Haar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cascades, and concurrent model execution.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Integrated audio-visual alert mechanisms based on prediction confidence and severity of 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behavior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351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F3876-A327-89E8-5925-E417551A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DCD2-A236-23D9-E151-3D3D3A1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Future Work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60EB7E-41FA-08CF-E919-AE860B61B137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lvl="0" indent="-26193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Integration with Advanced Vehicle Systems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Multimodal Monitoring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Personalized AI Models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Cloud Integration &amp; Data Analytics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Mobile &amp; Embedded Deployment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052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40878-8FE6-6431-E84F-16336E6DE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143DA-2CB4-07C6-001C-3A639B4B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Work Contribution and Attendance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864F80-A98D-C3A6-300F-743060AF58A2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17241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6ED005-6EC0-5EE2-8CB4-7008F054C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910981"/>
              </p:ext>
            </p:extLst>
          </p:nvPr>
        </p:nvGraphicFramePr>
        <p:xfrm>
          <a:off x="110168" y="881350"/>
          <a:ext cx="8915266" cy="47441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264">
                  <a:extLst>
                    <a:ext uri="{9D8B030D-6E8A-4147-A177-3AD203B41FA5}">
                      <a16:colId xmlns:a16="http://schemas.microsoft.com/office/drawing/2014/main" val="1580173846"/>
                    </a:ext>
                  </a:extLst>
                </a:gridCol>
                <a:gridCol w="879060">
                  <a:extLst>
                    <a:ext uri="{9D8B030D-6E8A-4147-A177-3AD203B41FA5}">
                      <a16:colId xmlns:a16="http://schemas.microsoft.com/office/drawing/2014/main" val="1787721097"/>
                    </a:ext>
                  </a:extLst>
                </a:gridCol>
                <a:gridCol w="4265403">
                  <a:extLst>
                    <a:ext uri="{9D8B030D-6E8A-4147-A177-3AD203B41FA5}">
                      <a16:colId xmlns:a16="http://schemas.microsoft.com/office/drawing/2014/main" val="1940941142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1693280867"/>
                    </a:ext>
                  </a:extLst>
                </a:gridCol>
                <a:gridCol w="786550">
                  <a:extLst>
                    <a:ext uri="{9D8B030D-6E8A-4147-A177-3AD203B41FA5}">
                      <a16:colId xmlns:a16="http://schemas.microsoft.com/office/drawing/2014/main" val="313086060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32934039"/>
                    </a:ext>
                  </a:extLst>
                </a:gridCol>
              </a:tblGrid>
              <a:tr h="507388">
                <a:tc gridSpan="6">
                  <a:txBody>
                    <a:bodyPr/>
                    <a:lstStyle/>
                    <a:p>
                      <a:pPr algn="l"/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Repository URL: </a:t>
                      </a:r>
                      <a:r>
                        <a:rPr lang="en-US" sz="1300" b="1" i="0" u="sng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  <a:hlinkClick r:id="rId2"/>
                        </a:rPr>
                        <a:t>https://github.com/skand-dixit/Safe-Steer-Assistant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737965"/>
                  </a:ext>
                </a:extLst>
              </a:tr>
              <a:tr h="507388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Done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(provide complete details)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Contribution (%)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Lines of Code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(LoC)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Lab Attendance (%)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3107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211509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Collected dataset for drowsiness.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Drowsiness Detection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 both the models for Real-time Monitoring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 Project Report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Managed GitHub repository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7059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211314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Collected dataset for Distraction.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the Distraction Detection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 Project Report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Prepare Presentation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Demonstration Video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66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9280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3194-9C46-7B10-5D70-B9C3D987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875B-8D9F-C28E-9A27-52775848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Supervisor </a:t>
            </a: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Interactions </a:t>
            </a:r>
            <a:r>
              <a:rPr lang="en-IN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(as mentioned in weekly log)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942A6-C262-448C-36C3-8A22D5548AEC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8BA634-6669-9F87-EF31-1C4579404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312848"/>
              </p:ext>
            </p:extLst>
          </p:nvPr>
        </p:nvGraphicFramePr>
        <p:xfrm>
          <a:off x="110168" y="881350"/>
          <a:ext cx="8835528" cy="50734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1832">
                  <a:extLst>
                    <a:ext uri="{9D8B030D-6E8A-4147-A177-3AD203B41FA5}">
                      <a16:colId xmlns:a16="http://schemas.microsoft.com/office/drawing/2014/main" val="1580173846"/>
                    </a:ext>
                  </a:extLst>
                </a:gridCol>
                <a:gridCol w="1364255">
                  <a:extLst>
                    <a:ext uri="{9D8B030D-6E8A-4147-A177-3AD203B41FA5}">
                      <a16:colId xmlns:a16="http://schemas.microsoft.com/office/drawing/2014/main" val="1787721097"/>
                    </a:ext>
                  </a:extLst>
                </a:gridCol>
                <a:gridCol w="5596569">
                  <a:extLst>
                    <a:ext uri="{9D8B030D-6E8A-4147-A177-3AD203B41FA5}">
                      <a16:colId xmlns:a16="http://schemas.microsoft.com/office/drawing/2014/main" val="1940941142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130860608"/>
                    </a:ext>
                  </a:extLst>
                </a:gridCol>
              </a:tblGrid>
              <a:tr h="4260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Meetings with Supervisor: 06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471582"/>
                  </a:ext>
                </a:extLst>
              </a:tr>
              <a:tr h="507388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No.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 (</a:t>
                      </a:r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mentioned in the weekly log</a:t>
                      </a: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Incorporated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(Yes/No)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3107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24/03/2025 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29/03/2025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Satisfied and develop a real-time monitoring system for the Drowsiness Detection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7059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31/03/2025 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05/04/2025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Satisfied and improve the Distraction Detection model</a:t>
                      </a: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6648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14/04/2025 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19/04/2025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Satisfied and develop a real-time monitoring system for Distraction Detection</a:t>
                      </a: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9545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21/04/2025 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26/04/2025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Char char="•"/>
                      </a:pPr>
                      <a:r>
                        <a:rPr lang="en-GB" sz="13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Satisfied and integrate both the models for Drowsiness Detection and Distraction Detection</a:t>
                      </a:r>
                      <a:endParaRPr lang="en-GB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82333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28/04/2025 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03/05/2025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Satisfied and the Final Project is ready</a:t>
                      </a: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3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91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Introduction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Problem Statement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Objectives</a:t>
            </a:r>
          </a:p>
          <a:p>
            <a:pPr marL="357188" indent="-261938">
              <a:lnSpc>
                <a:spcPct val="140000"/>
              </a:lnSpc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Work Done (after Mid-Term Evaluation)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Project Design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Implementation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Experimental Results and Evaluation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Key Learnings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Future Work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Work Contribution and Attendance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Supervisor Interactions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1700" kern="0" dirty="0">
              <a:latin typeface="Times New Roman" panose="020206030504050203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0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E5E7F-6D85-EBF6-EAD4-18BE8EC57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F7BF-D279-302B-94BF-3DB4010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Supervisor </a:t>
            </a:r>
            <a:r>
              <a:rPr lang="en-IN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Interactions</a:t>
            </a:r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675676-26F3-304D-6B9E-B3644390EFBF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latin typeface="Times New Roman" panose="02020603050405020304" pitchFamily="18" charset="0"/>
              <a:ea typeface="Palatino" pitchFamily="2" charset="77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7900DB-DF9E-B5EC-0B92-06A7F239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296046"/>
              </p:ext>
            </p:extLst>
          </p:nvPr>
        </p:nvGraphicFramePr>
        <p:xfrm>
          <a:off x="110168" y="881350"/>
          <a:ext cx="8835528" cy="13353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1832">
                  <a:extLst>
                    <a:ext uri="{9D8B030D-6E8A-4147-A177-3AD203B41FA5}">
                      <a16:colId xmlns:a16="http://schemas.microsoft.com/office/drawing/2014/main" val="1580173846"/>
                    </a:ext>
                  </a:extLst>
                </a:gridCol>
                <a:gridCol w="1364255">
                  <a:extLst>
                    <a:ext uri="{9D8B030D-6E8A-4147-A177-3AD203B41FA5}">
                      <a16:colId xmlns:a16="http://schemas.microsoft.com/office/drawing/2014/main" val="1787721097"/>
                    </a:ext>
                  </a:extLst>
                </a:gridCol>
                <a:gridCol w="5596569">
                  <a:extLst>
                    <a:ext uri="{9D8B030D-6E8A-4147-A177-3AD203B41FA5}">
                      <a16:colId xmlns:a16="http://schemas.microsoft.com/office/drawing/2014/main" val="1940941142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130860608"/>
                    </a:ext>
                  </a:extLst>
                </a:gridCol>
              </a:tblGrid>
              <a:tr h="507388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Week No.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Remarks (</a:t>
                      </a:r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mentioned in the weekly log</a:t>
                      </a: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Incorporated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(Yes/No)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3107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05/05/2025 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10/05/2025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dirty="0">
                          <a:latin typeface="Times New Roman" panose="02020603050405020304" pitchFamily="18" charset="0"/>
                          <a:ea typeface="Times New Roman"/>
                          <a:cs typeface="Times New Roman" panose="02020603050405020304" pitchFamily="18" charset="0"/>
                          <a:sym typeface="Times New Roman"/>
                        </a:rPr>
                        <a:t>Satisfied with the Project report and Presentation</a:t>
                      </a:r>
                      <a:endParaRPr lang="en-US" sz="13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7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040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06400" marR="0" lvl="0" indent="-3984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[1] 	Y.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Albadawi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M. Takruri, and M. Awad, "A review of recent developments in driver drowsiness detection systems," MDPI Sensors, 2021.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[2]	 V. R. Reddy, S. R. Reddy, and V. K. Kishore, "Deep CNN: A machine learning approach for driver drowsiness detection based on eye state," in Research and Innovation in Technology, 2021.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[3] 	J. Cui et al., "A compact and interpretable convolutional neural network for cross-subject driver drowsiness detection from single-channel EEG,"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arXiv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2021.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[4] 	R. Bhargava Reddy et al., "Real-time driver drowsiness detection for embedded systems using model compression of deep neural networks," in IEEE Conference on Computer Vision and Pattern Recognition Workshops, 2023.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[5] 	V.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Zumbika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et al., "Sleep deprivation detection system using transfer learning and image classification," in International Conference on Innovative Trends in Information Technology (ICITIT), 2024.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[6] 	R.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Ghoddoosian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et al., "A realistic dataset and baseline temporal model for early drowsiness detection," Papers With Code, 2019.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[7] 	P. Dhawde, P.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Nagare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K.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Sadigale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D. Sawant, and J. R. Mahajan, "Drowsiness detection system," International Journal of Engineering Research and Technology (IJERT), DOI: 10.17577/IJERTCONV3IS06014, 2018.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[8] 	A. Chowdhury, R. Shankaran, M.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Kavakli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M. M. Haque, "Sensor applications and physiological features in drivers’ drowsiness detection: A review," IEEE Sensors Journal, 2018.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217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B0791-3F4D-C8EA-6632-B1C3EC8E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DADB-37A7-3298-E4FE-623C4511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References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A155F-E9D3-CE9B-ED58-F6066AA93EAC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406400" marR="0" lvl="0" indent="-398463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[9] 	V. Saini and R. Saini, "Driver drowsiness detection system and techniques: A review,“ International Journal of Computer Science and Information Technologies, 2014.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[10]	 P. M. Forsman et al., "Efficient driver drowsiness detection at moderate levels of drowsiness," Accident Analysis &amp; Prevention, 2013.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[11] 	J. D.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Fuletra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 D.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Bosamiya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"A survey on driver’s drowsiness detection techniques," International Journal on Recent and Innovation Trends in Computing and Communication, 2013.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[12] 	B.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Alshaqaqi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A. S.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Baquhaizel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M. E. A.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Ouis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M.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Boumehed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Ouamri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and M.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Keche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"Driver drowsiness detection system," in 8th International Workshop on Systems, Signal Processing and Their Applications (WoSSPA), 2013..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[13] 	H.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Shuyan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and Z. </a:t>
            </a:r>
            <a:r>
              <a:rPr lang="en-US" sz="1400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Gangtie</a:t>
            </a: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, "Driver drowsiness detection with eyelid-related parameters by support vector machine," Expert Systems with Applications, 2009. 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[14] 	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Wöllmer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"Online driver distraction detection using long short-term memory,"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Transactions on Intelligent Transportation Systems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2011. </a:t>
            </a: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[15] 	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Kutila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Jokela, G. Markkula, and M. R.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Rué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"Driver distraction detection with a camera vision system," in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Proceedings of ICIP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2007. </a:t>
            </a:r>
          </a:p>
          <a:p>
            <a:pPr marL="406400" marR="0" lvl="0" indent="-398463" algn="just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lang="en-US" sz="1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737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References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762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[16]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Kashevnik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"Driver distraction detection methods: A literature review and framework,"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IEEE Access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2021.</a:t>
            </a:r>
          </a:p>
          <a:p>
            <a:pPr marL="762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[17]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N.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Sengar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 Kumari, J. Lee, and D. Har, "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PoseViNet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Distracted driver action recognition framework using multi-                 </a:t>
            </a:r>
          </a:p>
          <a:p>
            <a:pPr marL="7620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pose estimation and vision  transformer," </a:t>
            </a:r>
            <a:r>
              <a:rPr lang="en-US" sz="1400" i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arXiv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preprint arXiv:2312.14577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2023.</a:t>
            </a:r>
          </a:p>
          <a:p>
            <a:pPr marL="7937" indent="0">
              <a:lnSpc>
                <a:spcPct val="150000"/>
              </a:lnSpc>
              <a:spcBef>
                <a:spcPts val="490"/>
              </a:spcBef>
              <a:buClr>
                <a:schemeClr val="dk1"/>
              </a:buClr>
              <a:buSzPts val="175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[18]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K. Kwakye, A. Aboah, Y. Seong, and S. Yi, "Classification of human driver distraction using 3D convolutional</a:t>
            </a:r>
          </a:p>
          <a:p>
            <a:pPr marL="7937" indent="0">
              <a:lnSpc>
                <a:spcPct val="150000"/>
              </a:lnSpc>
              <a:spcBef>
                <a:spcPts val="490"/>
              </a:spcBef>
              <a:buClr>
                <a:schemeClr val="dk1"/>
              </a:buClr>
              <a:buSzPts val="1750"/>
              <a:buNone/>
            </a:pPr>
            <a:r>
              <a:rPr lang="en-US" sz="1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neural networks,"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SAGE Open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2023.</a:t>
            </a:r>
          </a:p>
          <a:p>
            <a:pPr marL="7937" indent="0">
              <a:lnSpc>
                <a:spcPct val="150000"/>
              </a:lnSpc>
              <a:spcBef>
                <a:spcPts val="490"/>
              </a:spcBef>
              <a:buClr>
                <a:schemeClr val="dk1"/>
              </a:buClr>
              <a:buSzPts val="1750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[19]   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Z. Wang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"Driver distraction detection via multi‐scale domain adaptation network,"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IET Intelligent Transport</a:t>
            </a:r>
          </a:p>
          <a:p>
            <a:pPr marL="7937" indent="0">
              <a:lnSpc>
                <a:spcPct val="150000"/>
              </a:lnSpc>
              <a:spcBef>
                <a:spcPts val="490"/>
              </a:spcBef>
              <a:buClr>
                <a:schemeClr val="dk1"/>
              </a:buClr>
              <a:buSzPts val="1750"/>
              <a:buNone/>
            </a:pPr>
            <a:r>
              <a:rPr lang="en-US" sz="1400" i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2023.</a:t>
            </a:r>
          </a:p>
          <a:p>
            <a:pPr marL="406400" marR="0" lvl="0" indent="-398463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[20] 	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Almazroi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"Real-time CNN-based driver distraction &amp; drowsiness detection system,"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Automation &amp; Soft Computing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37, no. 2, pp. 2153–2174, 2023.</a:t>
            </a:r>
          </a:p>
          <a:p>
            <a:pPr marL="406400" marR="0" lvl="0" indent="-398463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[21] 	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A. Kumar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 al.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"A comparative study on distracted driver detection using CNN and ML algorithms," in </a:t>
            </a:r>
            <a:r>
              <a:rPr lang="en-US" sz="1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Proc. Int. Conf. Data Sci. Appl.</a:t>
            </a: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Springer, 2023.</a:t>
            </a:r>
          </a:p>
          <a:p>
            <a:pPr marL="406400" marR="0" lvl="0" indent="-398463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r>
              <a:rPr lang="en-US" sz="1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[22] 	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Md. U. Hossain, Md. A. Rahman, Md. M. Islam, A. Akhter, M. A. Uddin, and B. K. Paul, "Automatic driver distraction detection using deep convolutional neural networks," </a:t>
            </a:r>
            <a:r>
              <a:rPr lang="en-US" sz="14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Intelligent Systems with Applications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vol. 14, p. 200075, May 2022,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10.1016/j.iswa.2022.200075.</a:t>
            </a:r>
          </a:p>
          <a:p>
            <a:pPr marL="406400" marR="0" lvl="0" indent="-398463" rtl="0">
              <a:lnSpc>
                <a:spcPct val="150000"/>
              </a:lnSpc>
              <a:spcBef>
                <a:spcPts val="49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525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Arial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227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ctr">
              <a:lnSpc>
                <a:spcPct val="150000"/>
              </a:lnSpc>
              <a:buNone/>
            </a:pPr>
            <a:endParaRPr lang="en-IN" sz="2000" b="1" dirty="0">
              <a:ea typeface="Palatino" pitchFamily="2" charset="77"/>
            </a:endParaRPr>
          </a:p>
          <a:p>
            <a:pPr marL="95250" indent="0" algn="ctr">
              <a:lnSpc>
                <a:spcPct val="150000"/>
              </a:lnSpc>
              <a:buNone/>
            </a:pPr>
            <a:r>
              <a:rPr lang="en-IN" sz="2000" b="1" dirty="0">
                <a:ea typeface="Palatino" pitchFamily="2" charset="77"/>
              </a:rPr>
              <a:t>Thanks</a:t>
            </a:r>
            <a:r>
              <a:rPr lang="en-IN" sz="1400" dirty="0">
                <a:ea typeface="Palatino" pitchFamily="2" charset="77"/>
              </a:rPr>
              <a:t>.</a:t>
            </a:r>
          </a:p>
        </p:txBody>
      </p:sp>
      <p:pic>
        <p:nvPicPr>
          <p:cNvPr id="1034" name="Picture 10" descr="🙏">
            <a:extLst>
              <a:ext uri="{FF2B5EF4-FFF2-40B4-BE49-F238E27FC236}">
                <a16:creationId xmlns:a16="http://schemas.microsoft.com/office/drawing/2014/main" id="{75E1F11E-915E-CA0A-3D1E-80341D39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64" y="2663328"/>
            <a:ext cx="765672" cy="7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lvl="0" indent="-26193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Every day, drivers face risks due to drowsiness, distraction, or loss of focus on the road.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Driver fatigue contributes to up to 20% of all crashes worldwide.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rise of mobile technology introduces new distractions that are dangerous when used while driving.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Traditional methods (e.g., rest breaks, lane-crossing alarms) often fail to keep the driver’s attention continuously.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proactive, intelligent solution is needed to detect driver disengagement and provide timely intervention.</a:t>
            </a:r>
          </a:p>
        </p:txBody>
      </p:sp>
    </p:spTree>
    <p:extLst>
      <p:ext uri="{BB962C8B-B14F-4D97-AF65-F5344CB8AC3E}">
        <p14:creationId xmlns:p14="http://schemas.microsoft.com/office/powerpoint/2010/main" val="35952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lvl="0" indent="-26193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Many current safety systems react only after dangerous situations have started, not before.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Drowsiness, distractions (like smartphone use), and loss of focus are leading causes of accidents.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There is a need for a system that: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Detects early signs of inattention.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Uses facial recognition and eye-tracking technology to monitor the driver’s real-time condition.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Issues tailored audible warnings to re-engage the driver when hazardous </a:t>
            </a:r>
            <a:r>
              <a:rPr lang="en-GB" dirty="0" err="1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behaviors</a:t>
            </a: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are detected (e.g., eyes closing, glancing away, smartphone usage).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goal of the "Safe Steer Assistant" is to reduce accidents by fostering safer driving habits and reminding drivers to stay alert.</a:t>
            </a:r>
          </a:p>
        </p:txBody>
      </p:sp>
    </p:spTree>
    <p:extLst>
      <p:ext uri="{BB962C8B-B14F-4D97-AF65-F5344CB8AC3E}">
        <p14:creationId xmlns:p14="http://schemas.microsoft.com/office/powerpoint/2010/main" val="29278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lvl="0" indent="-26193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Comprehensive Study of Existing Literature on Driver Drowsiness and Distraction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Development of Real-Time ML/DL-Based Models for Driver Drowsiness and Distraction Detection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To generate immediate audible alert on drowsiness and distraction detected by the developed ML/DL based model.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Promoting Safer Driving Practices through Technology and Awareness</a:t>
            </a:r>
          </a:p>
        </p:txBody>
      </p:sp>
    </p:spTree>
    <p:extLst>
      <p:ext uri="{BB962C8B-B14F-4D97-AF65-F5344CB8AC3E}">
        <p14:creationId xmlns:p14="http://schemas.microsoft.com/office/powerpoint/2010/main" val="25607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Work Done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(after Mid-Term Evaluation)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lvl="0" indent="-26193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Change the dataset for Distraction Detection.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Change simple CNN model to MobileNetV2.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Training the model.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7188" lvl="0" indent="-261938"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</a:pPr>
            <a:r>
              <a:rPr lang="en-GB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Develop the Real-Time Monitoring System using the saved model.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255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Project Design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5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7530" y="743565"/>
            <a:ext cx="3181743" cy="57948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9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Project Design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Initialization</a:t>
            </a:r>
          </a:p>
          <a:p>
            <a:pPr marL="0" indent="0">
              <a:buNone/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pre-trained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eye detection models for driver drowsiness monitoring.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Load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Loads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 classifiers for face and eye detection using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 Setup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Initializes the webcam to start real-time frame capture for processing.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Webcam Status Check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Continuously checks if the webcam is active before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frames.</a:t>
            </a:r>
          </a:p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Uses the loaded model to predict the driver's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frame.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Detects face(s) in the video frame using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Haar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cascades.</a:t>
            </a:r>
          </a:p>
        </p:txBody>
      </p:sp>
    </p:spTree>
    <p:extLst>
      <p:ext uri="{BB962C8B-B14F-4D97-AF65-F5344CB8AC3E}">
        <p14:creationId xmlns:p14="http://schemas.microsoft.com/office/powerpoint/2010/main" val="81149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98B9-7821-8ACD-C792-3B5F23C9E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8411-792B-E2E6-69EC-2D600A8E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Project Design 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(</a:t>
            </a:r>
            <a:r>
              <a:rPr lang="en-IN" sz="2400" b="0" dirty="0" err="1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cont</a:t>
            </a:r>
            <a:r>
              <a:rPr lang="en-IN" sz="2400" b="0" dirty="0">
                <a:latin typeface="Times New Roman" panose="02020603050405020304" pitchFamily="18" charset="0"/>
                <a:ea typeface="Palatino" pitchFamily="2" charset="77"/>
                <a:cs typeface="Times New Roman" panose="02020603050405020304" pitchFamily="18" charset="0"/>
              </a:rPr>
              <a:t>…)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606774-D02D-0AA6-E33B-F48A47CAD52D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Eye Detection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each detected face, identifies eyes and monitors their state (open/closed).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 Buffer Analysis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Monitors the last 10 frames; if 6 or more show drowsiness, flags the driver.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</a:t>
            </a: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Displays a visual alert and optionally triggers an audio beep for the driver.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 Condition &amp;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Cleanup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‘q’ is pressed, the system releases the webcam and closes all windows</a:t>
            </a:r>
          </a:p>
        </p:txBody>
      </p:sp>
    </p:spTree>
    <p:extLst>
      <p:ext uri="{BB962C8B-B14F-4D97-AF65-F5344CB8AC3E}">
        <p14:creationId xmlns:p14="http://schemas.microsoft.com/office/powerpoint/2010/main" val="22793008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316&quot;&gt;&lt;object type=&quot;3&quot; unique_id=&quot;10317&quot;&gt;&lt;property id=&quot;20148&quot; value=&quot;5&quot;/&gt;&lt;property id=&quot;20300&quot; value=&quot;Slide 1 - &amp;quot;A Novel Framework for Analysis of Big Data&amp;quot;&quot;/&gt;&lt;property id=&quot;20307&quot; value=&quot;325&quot;/&gt;&lt;/object&gt;&lt;object type=&quot;3&quot; unique_id=&quot;10325&quot;&gt;&lt;property id=&quot;20148&quot; value=&quot;5&quot;/&gt;&lt;property id=&quot;20300&quot; value=&quot;Slide 3 - &amp;quot;Introduction&amp;quot;&quot;/&gt;&lt;property id=&quot;20307&quot; value=&quot;392&quot;/&gt;&lt;/object&gt;&lt;object type=&quot;3&quot; unique_id=&quot;10327&quot;&gt;&lt;property id=&quot;20148&quot; value=&quot;5&quot;/&gt;&lt;property id=&quot;20300&quot; value=&quot;Slide 4 - &amp;quot;Introduction (cont…)&amp;quot;&quot;/&gt;&lt;property id=&quot;20307&quot; value=&quot;395&quot;/&gt;&lt;/object&gt;&lt;object type=&quot;3&quot; unique_id=&quot;10333&quot;&gt;&lt;property id=&quot;20148&quot; value=&quot;5&quot;/&gt;&lt;property id=&quot;20300&quot; value=&quot;Slide 5 - &amp;quot;Big Data – A Definition&amp;quot;&quot;/&gt;&lt;property id=&quot;20307&quot; value=&quot;386&quot;/&gt;&lt;/object&gt;&lt;object type=&quot;3&quot; unique_id=&quot;10334&quot;&gt;&lt;property id=&quot;20148&quot; value=&quot;5&quot;/&gt;&lt;property id=&quot;20300&quot; value=&quot;Slide 6 - &amp;quot;Characteristics of Big Data&amp;quot;&quot;/&gt;&lt;property id=&quot;20307&quot; value=&quot;355&quot;/&gt;&lt;/object&gt;&lt;object type=&quot;3&quot; unique_id=&quot;10339&quot;&gt;&lt;property id=&quot;20148&quot; value=&quot;5&quot;/&gt;&lt;property id=&quot;20300&quot; value=&quot;Slide 7 - &amp;quot;Big Data Analytics&amp;quot;&quot;/&gt;&lt;property id=&quot;20307&quot; value=&quot;387&quot;/&gt;&lt;/object&gt;&lt;object type=&quot;3&quot; unique_id=&quot;10369&quot;&gt;&lt;property id=&quot;20148&quot; value=&quot;5&quot;/&gt;&lt;property id=&quot;20300&quot; value=&quot;Slide 8 - &amp;quot;List of Development Tools&amp;quot;&quot;/&gt;&lt;property id=&quot;20307&quot; value=&quot;505&quot;/&gt;&lt;/object&gt;&lt;object type=&quot;3&quot; unique_id=&quot;10371&quot;&gt;&lt;property id=&quot;20148&quot; value=&quot;5&quot;/&gt;&lt;property id=&quot;20300&quot; value=&quot;Slide 11 - &amp;quot;Malware Classification: A Case Study&amp;quot;&quot;/&gt;&lt;property id=&quot;20307&quot; value=&quot;514&quot;/&gt;&lt;/object&gt;&lt;object type=&quot;3&quot; unique_id=&quot;10372&quot;&gt;&lt;property id=&quot;20148&quot; value=&quot;5&quot;/&gt;&lt;property id=&quot;20300&quot; value=&quot;Slide 55&quot;/&gt;&lt;property id=&quot;20307&quot; value=&quot;452&quot;/&gt;&lt;/object&gt;&lt;object type=&quot;3&quot; unique_id=&quot;11475&quot;&gt;&lt;property id=&quot;20148&quot; value=&quot;5&quot;/&gt;&lt;property id=&quot;20300&quot; value=&quot;Slide 2 - &amp;quot;Outline&amp;quot;&quot;/&gt;&lt;property id=&quot;20307&quot; value=&quot;516&quot;/&gt;&lt;/object&gt;&lt;object type=&quot;3&quot; unique_id=&quot;11477&quot;&gt;&lt;property id=&quot;20148&quot; value=&quot;5&quot;/&gt;&lt;property id=&quot;20300&quot; value=&quot;Slide 21 - &amp;quot;Research Gaps&amp;quot;&quot;/&gt;&lt;property id=&quot;20307&quot; value=&quot;517&quot;/&gt;&lt;/object&gt;&lt;object type=&quot;3&quot; unique_id=&quot;11478&quot;&gt;&lt;property id=&quot;20148&quot; value=&quot;5&quot;/&gt;&lt;property id=&quot;20300&quot; value=&quot;Slide 22 - &amp;quot;Research Gaps (Cont…)&amp;quot;&quot;/&gt;&lt;property id=&quot;20307&quot; value=&quot;528&quot;/&gt;&lt;/object&gt;&lt;object type=&quot;3&quot; unique_id=&quot;11479&quot;&gt;&lt;property id=&quot;20148&quot; value=&quot;5&quot;/&gt;&lt;property id=&quot;20300&quot; value=&quot;Slide 23 - &amp;quot;Problem Definition&amp;quot;&quot;/&gt;&lt;property id=&quot;20307&quot; value=&quot;519&quot;/&gt;&lt;/object&gt;&lt;object type=&quot;3&quot; unique_id=&quot;11480&quot;&gt;&lt;property id=&quot;20148&quot; value=&quot;5&quot;/&gt;&lt;property id=&quot;20300&quot; value=&quot;Slide 24 - &amp;quot;Research Objectives&amp;quot;&quot;/&gt;&lt;property id=&quot;20307&quot; value=&quot;518&quot;/&gt;&lt;/object&gt;&lt;object type=&quot;3&quot; unique_id=&quot;11481&quot;&gt;&lt;property id=&quot;20148&quot; value=&quot;5&quot;/&gt;&lt;property id=&quot;20300&quot; value=&quot;Slide 25 - &amp;quot;Research Objectives 1&amp;quot;&quot;/&gt;&lt;property id=&quot;20307&quot; value=&quot;520&quot;/&gt;&lt;/object&gt;&lt;object type=&quot;3&quot; unique_id=&quot;11482&quot;&gt;&lt;property id=&quot;20148&quot; value=&quot;5&quot;/&gt;&lt;property id=&quot;20300&quot; value=&quot;Slide 26 - &amp;quot;Research Objectives 2&amp;quot;&quot;/&gt;&lt;property id=&quot;20307&quot; value=&quot;530&quot;/&gt;&lt;/object&gt;&lt;object type=&quot;3&quot; unique_id=&quot;11483&quot;&gt;&lt;property id=&quot;20148&quot; value=&quot;5&quot;/&gt;&lt;property id=&quot;20300&quot; value=&quot;Slide 27 - &amp;quot;Research Objectives 3&amp;quot;&quot;/&gt;&lt;property id=&quot;20307&quot; value=&quot;531&quot;/&gt;&lt;/object&gt;&lt;object type=&quot;3&quot; unique_id=&quot;11484&quot;&gt;&lt;property id=&quot;20148&quot; value=&quot;5&quot;/&gt;&lt;property id=&quot;20300&quot; value=&quot;Slide 28 - &amp;quot;Architecture for Big Data Analytics&amp;quot;&quot;/&gt;&lt;property id=&quot;20307&quot; value=&quot;522&quot;/&gt;&lt;/object&gt;&lt;object type=&quot;3&quot; unique_id=&quot;11485&quot;&gt;&lt;property id=&quot;20148&quot; value=&quot;5&quot;/&gt;&lt;property id=&quot;20300&quot; value=&quot;Slide 50 - &amp;quot;Key Contributions&amp;quot;&quot;/&gt;&lt;property id=&quot;20307&quot; value=&quot;523&quot;/&gt;&lt;/object&gt;&lt;object type=&quot;3&quot; unique_id=&quot;11486&quot;&gt;&lt;property id=&quot;20148&quot; value=&quot;5&quot;/&gt;&lt;property id=&quot;20300&quot; value=&quot;Slide 51 - &amp;quot;Key Contributions&amp;quot;&quot;/&gt;&lt;property id=&quot;20307&quot; value=&quot;529&quot;/&gt;&lt;/object&gt;&lt;object type=&quot;3&quot; unique_id=&quot;11487&quot;&gt;&lt;property id=&quot;20148&quot; value=&quot;5&quot;/&gt;&lt;property id=&quot;20300&quot; value=&quot;Slide 52 - &amp;quot;Future Scope&amp;quot;&quot;/&gt;&lt;property id=&quot;20307&quot; value=&quot;524&quot;/&gt;&lt;/object&gt;&lt;object type=&quot;3&quot; unique_id=&quot;11488&quot;&gt;&lt;property id=&quot;20148&quot; value=&quot;5&quot;/&gt;&lt;property id=&quot;20300&quot; value=&quot;Slide 53 - &amp;quot;List of Publications&amp;quot;&quot;/&gt;&lt;property id=&quot;20307&quot; value=&quot;525&quot;/&gt;&lt;/object&gt;&lt;object type=&quot;3&quot; unique_id=&quot;11489&quot;&gt;&lt;property id=&quot;20148&quot; value=&quot;5&quot;/&gt;&lt;property id=&quot;20300&quot; value=&quot;Slide 54 - &amp;quot;References&amp;quot;&quot;/&gt;&lt;property id=&quot;20307&quot; value=&quot;526&quot;/&gt;&lt;/object&gt;&lt;object type=&quot;3&quot; unique_id=&quot;12645&quot;&gt;&lt;property id=&quot;20148&quot; value=&quot;5&quot;/&gt;&lt;property id=&quot;20300&quot; value=&quot;Slide 31&quot;/&gt;&lt;property id=&quot;20307&quot; value=&quot;533&quot;/&gt;&lt;/object&gt;&lt;object type=&quot;3&quot; unique_id=&quot;12646&quot;&gt;&lt;property id=&quot;20148&quot; value=&quot;5&quot;/&gt;&lt;property id=&quot;20300&quot; value=&quot;Slide 32&quot;/&gt;&lt;property id=&quot;20307&quot; value=&quot;534&quot;/&gt;&lt;/object&gt;&lt;object type=&quot;3&quot; unique_id=&quot;12647&quot;&gt;&lt;property id=&quot;20148&quot; value=&quot;5&quot;/&gt;&lt;property id=&quot;20300&quot; value=&quot;Slide 33&quot;/&gt;&lt;property id=&quot;20307&quot; value=&quot;535&quot;/&gt;&lt;/object&gt;&lt;object type=&quot;3&quot; unique_id=&quot;13251&quot;&gt;&lt;property id=&quot;20148&quot; value=&quot;5&quot;/&gt;&lt;property id=&quot;20300&quot; value=&quot;Slide 29 - &amp;quot;Data Preparation&amp;quot;&quot;/&gt;&lt;property id=&quot;20307&quot; value=&quot;537&quot;/&gt;&lt;/object&gt;&lt;object type=&quot;3&quot; unique_id=&quot;13252&quot;&gt;&lt;property id=&quot;20148&quot; value=&quot;5&quot;/&gt;&lt;property id=&quot;20300&quot; value=&quot;Slide 30 - &amp;quot;Functional Flow of Malware Trend Analysis&amp;quot;&quot;/&gt;&lt;property id=&quot;20307&quot; value=&quot;536&quot;/&gt;&lt;/object&gt;&lt;object type=&quot;3&quot; unique_id=&quot;13253&quot;&gt;&lt;property id=&quot;20148&quot; value=&quot;5&quot;/&gt;&lt;property id=&quot;20300&quot; value=&quot;Slide 34 - &amp;quot;Conclusion&amp;quot;&quot;/&gt;&lt;property id=&quot;20307&quot; value=&quot;538&quot;/&gt;&lt;/object&gt;&lt;object type=&quot;3&quot; unique_id=&quot;14250&quot;&gt;&lt;property id=&quot;20148&quot; value=&quot;5&quot;/&gt;&lt;property id=&quot;20300&quot; value=&quot;Slide 16 - &amp;quot;Comparison of open source big data stream processing frameworks&amp;quot;&quot;/&gt;&lt;property id=&quot;20307&quot; value=&quot;542&quot;/&gt;&lt;/object&gt;&lt;object type=&quot;3&quot; unique_id=&quot;14251&quot;&gt;&lt;property id=&quot;20148&quot; value=&quot;5&quot;/&gt;&lt;property id=&quot;20300&quot; value=&quot;Slide 17 - &amp;quot;Comparison of open source big data stream processing frameworks&amp;quot;&quot;/&gt;&lt;property id=&quot;20307&quot; value=&quot;545&quot;/&gt;&lt;/object&gt;&lt;object type=&quot;3&quot; unique_id=&quot;15004&quot;&gt;&lt;property id=&quot;20148&quot; value=&quot;5&quot;/&gt;&lt;property id=&quot;20300&quot; value=&quot;Slide 18 - &amp;quot;Malware Detection and Classification Techniques&amp;quot;&quot;/&gt;&lt;property id=&quot;20307&quot; value=&quot;548&quot;/&gt;&lt;/object&gt;&lt;object type=&quot;3&quot; unique_id=&quot;15005&quot;&gt;&lt;property id=&quot;20148&quot; value=&quot;5&quot;/&gt;&lt;property id=&quot;20300&quot; value=&quot;Slide 19 - &amp;quot;Malware Detection and Classification Techniques&amp;quot;&quot;/&gt;&lt;property id=&quot;20307&quot; value=&quot;549&quot;/&gt;&lt;/object&gt;&lt;object type=&quot;3&quot; unique_id=&quot;15006&quot;&gt;&lt;property id=&quot;20148&quot; value=&quot;5&quot;/&gt;&lt;property id=&quot;20300&quot; value=&quot;Slide 20 - &amp;quot;Malware Detection and Classification Techniques&amp;quot;&quot;/&gt;&lt;property id=&quot;20307&quot; value=&quot;550&quot;/&gt;&lt;/object&gt;&lt;object type=&quot;3&quot; unique_id=&quot;15624&quot;&gt;&lt;property id=&quot;20148&quot; value=&quot;5&quot;/&gt;&lt;property id=&quot;20300&quot; value=&quot;Slide 12 - &amp;quot;Literature Review&amp;quot;&quot;/&gt;&lt;property id=&quot;20307&quot; value=&quot;552&quot;/&gt;&lt;/object&gt;&lt;object type=&quot;3&quot; unique_id=&quot;15625&quot;&gt;&lt;property id=&quot;20148&quot; value=&quot;5&quot;/&gt;&lt;property id=&quot;20300&quot; value=&quot;Slide 13 - &amp;quot;A bibliometric study of relevant literature in academics/industry&amp;quot;&quot;/&gt;&lt;property id=&quot;20307&quot; value=&quot;553&quot;/&gt;&lt;/object&gt;&lt;object type=&quot;3&quot; unique_id=&quot;15626&quot;&gt;&lt;property id=&quot;20148&quot; value=&quot;5&quot;/&gt;&lt;property id=&quot;20300&quot; value=&quot;Slide 14 - &amp;quot;Literature Review&amp;quot;&quot;/&gt;&lt;property id=&quot;20307&quot; value=&quot;551&quot;/&gt;&lt;/object&gt;&lt;object type=&quot;3&quot; unique_id=&quot;15627&quot;&gt;&lt;property id=&quot;20148&quot; value=&quot;5&quot;/&gt;&lt;property id=&quot;20300&quot; value=&quot;Slide 15 - &amp;quot;Comparison of open source big data stream processing frameworks&amp;quot;&quot;/&gt;&lt;property id=&quot;20307&quot; value=&quot;556&quot;/&gt;&lt;/object&gt;&lt;object type=&quot;3&quot; unique_id=&quot;16029&quot;&gt;&lt;property id=&quot;20148&quot; value=&quot;5&quot;/&gt;&lt;property id=&quot;20300&quot; value=&quot;Slide 35 - &amp;quot;Big Data Framework for Zero-Day Malware Classification&amp;quot;&quot;/&gt;&lt;property id=&quot;20307&quot; value=&quot;557&quot;/&gt;&lt;/object&gt;&lt;object type=&quot;3&quot; unique_id=&quot;16030&quot;&gt;&lt;property id=&quot;20148&quot; value=&quot;5&quot;/&gt;&lt;property id=&quot;20300&quot; value=&quot;Slide 42 - &amp;quot;Improving Malware Detection using Big Data and EL&amp;quot;&quot;/&gt;&lt;property id=&quot;20307&quot; value=&quot;558&quot;/&gt;&lt;/object&gt;&lt;object type=&quot;3&quot; unique_id=&quot;16031&quot;&gt;&lt;property id=&quot;20148&quot; value=&quot;5&quot;/&gt;&lt;property id=&quot;20300&quot; value=&quot;Slide 49 - &amp;quot;Malware Classification using Big Data and Deep Neural Network&amp;quot;&quot;/&gt;&lt;property id=&quot;20307&quot; value=&quot;559&quot;/&gt;&lt;/object&gt;&lt;object type=&quot;3&quot; unique_id=&quot;16282&quot;&gt;&lt;property id=&quot;20148&quot; value=&quot;5&quot;/&gt;&lt;property id=&quot;20300&quot; value=&quot;Slide 44 - &amp;quot;Proposed Schemes&amp;quot;&quot;/&gt;&lt;property id=&quot;20307&quot; value=&quot;560&quot;/&gt;&lt;/object&gt;&lt;object type=&quot;3&quot; unique_id=&quot;16872&quot;&gt;&lt;property id=&quot;20148&quot; value=&quot;5&quot;/&gt;&lt;property id=&quot;20300&quot; value=&quot;Slide 43 - &amp;quot;Feature Vectorization&amp;quot;&quot;/&gt;&lt;property id=&quot;20307&quot; value=&quot;562&quot;/&gt;&lt;/object&gt;&lt;object type=&quot;3&quot; unique_id=&quot;16873&quot;&gt;&lt;property id=&quot;20148&quot; value=&quot;5&quot;/&gt;&lt;property id=&quot;20300&quot; value=&quot;Slide 45 - &amp;quot;Experimental Results and Evaluation&amp;quot;&quot;/&gt;&lt;property id=&quot;20307&quot; value=&quot;561&quot;/&gt;&lt;/object&gt;&lt;object type=&quot;3&quot; unique_id=&quot;16874&quot;&gt;&lt;property id=&quot;20148&quot; value=&quot;5&quot;/&gt;&lt;property id=&quot;20300&quot; value=&quot;Slide 46 - &amp;quot;Evaluation Results&amp;quot;&quot;/&gt;&lt;property id=&quot;20307&quot; value=&quot;563&quot;/&gt;&lt;/object&gt;&lt;object type=&quot;3&quot; unique_id=&quot;16875&quot;&gt;&lt;property id=&quot;20148&quot; value=&quot;5&quot;/&gt;&lt;property id=&quot;20300&quot; value=&quot;Slide 47 - &amp;quot;Evaluation Results&amp;quot;&quot;/&gt;&lt;property id=&quot;20307&quot; value=&quot;564&quot;/&gt;&lt;/object&gt;&lt;object type=&quot;3&quot; unique_id=&quot;16876&quot;&gt;&lt;property id=&quot;20148&quot; value=&quot;5&quot;/&gt;&lt;property id=&quot;20300&quot; value=&quot;Slide 48 - &amp;quot;Conclusion&amp;quot;&quot;/&gt;&lt;property id=&quot;20307&quot; value=&quot;565&quot;/&gt;&lt;/object&gt;&lt;object type=&quot;3&quot; unique_id=&quot;17661&quot;&gt;&lt;property id=&quot;20148&quot; value=&quot;5&quot;/&gt;&lt;property id=&quot;20300&quot; value=&quot;Slide 36 - &amp;quot;Data Preparation&amp;quot;&quot;/&gt;&lt;property id=&quot;20307&quot; value=&quot;566&quot;/&gt;&lt;/object&gt;&lt;object type=&quot;3&quot; unique_id=&quot;17662&quot;&gt;&lt;property id=&quot;20148&quot; value=&quot;5&quot;/&gt;&lt;property id=&quot;20300&quot; value=&quot;Slide 37 - &amp;quot;Big Data Framework for Malware Classification&amp;quot;&quot;/&gt;&lt;property id=&quot;20307&quot; value=&quot;568&quot;/&gt;&lt;/object&gt;&lt;object type=&quot;3&quot; unique_id=&quot;17663&quot;&gt;&lt;property id=&quot;20148&quot; value=&quot;5&quot;/&gt;&lt;property id=&quot;20300&quot; value=&quot;Slide 38 - &amp;quot;Feature Extraction&amp;quot;&quot;/&gt;&lt;property id=&quot;20307&quot; value=&quot;571&quot;/&gt;&lt;/object&gt;&lt;object type=&quot;3&quot; unique_id=&quot;17664&quot;&gt;&lt;property id=&quot;20148&quot; value=&quot;5&quot;/&gt;&lt;property id=&quot;20300&quot; value=&quot;Slide 39 - &amp;quot;Impact of Features on Malware Classification&amp;quot;&quot;/&gt;&lt;property id=&quot;20307&quot; value=&quot;569&quot;/&gt;&lt;/object&gt;&lt;object type=&quot;3&quot; unique_id=&quot;17665&quot;&gt;&lt;property id=&quot;20148&quot; value=&quot;5&quot;/&gt;&lt;property id=&quot;20300&quot; value=&quot;Slide 40 - &amp;quot;Experimental Results&amp;quot;&quot;/&gt;&lt;property id=&quot;20307&quot; value=&quot;570&quot;/&gt;&lt;/object&gt;&lt;object type=&quot;3&quot; unique_id=&quot;18034&quot;&gt;&lt;property id=&quot;20148&quot; value=&quot;5&quot;/&gt;&lt;property id=&quot;20300&quot; value=&quot;Slide 41 - &amp;quot;Conclusion&amp;quot;&quot;/&gt;&lt;property id=&quot;20307&quot; value=&quot;572&quot;/&gt;&lt;/object&gt;&lt;object type=&quot;3&quot; unique_id=&quot;20918&quot;&gt;&lt;property id=&quot;20148&quot; value=&quot;5&quot;/&gt;&lt;property id=&quot;20300&quot; value=&quot;Slide 9 - &amp;quot;Scalable Machine Learning Libraries&amp;quot;&quot;/&gt;&lt;property id=&quot;20307&quot; value=&quot;575&quot;/&gt;&lt;/object&gt;&lt;object type=&quot;3&quot; unique_id=&quot;20919&quot;&gt;&lt;property id=&quot;20148&quot; value=&quot;5&quot;/&gt;&lt;property id=&quot;20300&quot; value=&quot;Slide 10 - &amp;quot;High Level Conceptual Architecture of Big Data Security Analytics&amp;quot;&quot;/&gt;&lt;property id=&quot;20307&quot; value=&quot;576&quot;/&gt;&lt;/object&gt;&lt;/object&gt;&lt;object type=&quot;8&quot; unique_id=&quot;104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21276</TotalTime>
  <Words>1926</Words>
  <Application>Microsoft Office PowerPoint</Application>
  <PresentationFormat>On-screen Show (4:3)</PresentationFormat>
  <Paragraphs>252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Helvetica</vt:lpstr>
      <vt:lpstr>Palatino</vt:lpstr>
      <vt:lpstr>Times New Roman</vt:lpstr>
      <vt:lpstr>Verdana</vt:lpstr>
      <vt:lpstr>Webdings</vt:lpstr>
      <vt:lpstr>1_os-8</vt:lpstr>
      <vt:lpstr>Custom Design</vt:lpstr>
      <vt:lpstr>Safe Steer Assistant</vt:lpstr>
      <vt:lpstr>Outline</vt:lpstr>
      <vt:lpstr>Introduction</vt:lpstr>
      <vt:lpstr>Problem Statement</vt:lpstr>
      <vt:lpstr>Objectives</vt:lpstr>
      <vt:lpstr>Work Done (after Mid-Term Evaluation)</vt:lpstr>
      <vt:lpstr>Project Design</vt:lpstr>
      <vt:lpstr>Project Design (cont…)</vt:lpstr>
      <vt:lpstr>Project Design (cont…)</vt:lpstr>
      <vt:lpstr>Implementation</vt:lpstr>
      <vt:lpstr>Implementation (cont…)</vt:lpstr>
      <vt:lpstr>Implementation (cont…)</vt:lpstr>
      <vt:lpstr>Experimental Results and Evaluation</vt:lpstr>
      <vt:lpstr>Experimental Results and Evaluation (cont…)</vt:lpstr>
      <vt:lpstr>Experimental Results and Evaluation (cont…)</vt:lpstr>
      <vt:lpstr>Key Learnings</vt:lpstr>
      <vt:lpstr>Future Work</vt:lpstr>
      <vt:lpstr>Work Contribution and Attendance</vt:lpstr>
      <vt:lpstr>Supervisor Interactions (as mentioned in weekly log)</vt:lpstr>
      <vt:lpstr>Supervisor Interactions (cont…)</vt:lpstr>
      <vt:lpstr>References</vt:lpstr>
      <vt:lpstr>References (cont…)</vt:lpstr>
      <vt:lpstr>References (cont…)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Skand Dev Dixit</cp:lastModifiedBy>
  <cp:revision>1487</cp:revision>
  <cp:lastPrinted>2024-03-13T06:46:55Z</cp:lastPrinted>
  <dcterms:created xsi:type="dcterms:W3CDTF">2008-07-20T15:16:37Z</dcterms:created>
  <dcterms:modified xsi:type="dcterms:W3CDTF">2025-05-11T16:10:54Z</dcterms:modified>
</cp:coreProperties>
</file>