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Roboto"/>
      <p:regular r:id="rId25"/>
      <p:bold r:id="rId26"/>
      <p:italic r:id="rId27"/>
      <p:boldItalic r:id="rId28"/>
    </p:embeddedFont>
    <p:embeddedFont>
      <p:font typeface="Playfair Display Regula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A08E28-10F7-41CB-A5D0-9573795F57C1}">
  <a:tblStyle styleId="{6FA08E28-10F7-41CB-A5D0-9573795F57C1}"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F4"/>
          </a:solidFill>
        </a:fill>
      </a:tcStyle>
    </a:wholeTbl>
    <a:band1H>
      <a:tcTxStyle/>
      <a:tcStyle>
        <a:fill>
          <a:solidFill>
            <a:srgbClr val="CAD5E7"/>
          </a:solidFill>
        </a:fill>
      </a:tcStyle>
    </a:band1H>
    <a:band2H>
      <a:tcTxStyle/>
    </a:band2H>
    <a:band1V>
      <a:tcTxStyle/>
      <a:tcStyle>
        <a:fill>
          <a:solidFill>
            <a:srgbClr val="CAD5E7"/>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layfairDisplayRegular-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layfairDisplayRegular-italic.fntdata"/><Relationship Id="rId30" Type="http://schemas.openxmlformats.org/officeDocument/2006/relationships/font" Target="fonts/PlayfairDisplayRegular-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PlayfairDisplayRegular-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2e3573d43_2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d2e3573d43_2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2e3573d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2e3573d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2e3573d4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2e3573d4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2e3573d4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2e3573d4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2e3573d4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2e3573d4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2e3573d4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2e3573d4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2e3573d4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2e3573d4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2e3573d4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2e3573d4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2e3573d4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2e3573d4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2e3573d43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d2e3573d43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2e3573d4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2e3573d4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2e3573d4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2e3573d4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2e3573d4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2e3573d4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2e3573d4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2e3573d4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2e3573d43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d2e3573d43_2_6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2e3573d43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d2e3573d43_2_6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2e3573d4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2e3573d4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8" name="Google Shape;58;p14"/>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59" name="Google Shape;59;p1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62" name="Google Shape;62;p1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67" name="Google Shape;67;p1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8" name="Google Shape;68;p1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73" name="Google Shape;73;p17"/>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4" name="Google Shape;74;p17"/>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5" name="Google Shape;75;p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6" name="Shape 76"/>
        <p:cNvGrpSpPr/>
        <p:nvPr/>
      </p:nvGrpSpPr>
      <p:grpSpPr>
        <a:xfrm>
          <a:off x="0" y="0"/>
          <a:ext cx="0" cy="0"/>
          <a:chOff x="0" y="0"/>
          <a:chExt cx="0" cy="0"/>
        </a:xfrm>
      </p:grpSpPr>
      <p:sp>
        <p:nvSpPr>
          <p:cNvPr id="77" name="Google Shape;77;p18"/>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78" name="Google Shape;78;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9"/>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3" name="Google Shape;83;p19"/>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84" name="Google Shape;84;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0"/>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0"/>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0"/>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89" name="Google Shape;89;p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94" name="Google Shape;94;p21"/>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2"/>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101" name="Google Shape;101;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102" name="Shape 102"/>
        <p:cNvGrpSpPr/>
        <p:nvPr/>
      </p:nvGrpSpPr>
      <p:grpSpPr>
        <a:xfrm>
          <a:off x="0" y="0"/>
          <a:ext cx="0" cy="0"/>
          <a:chOff x="0" y="0"/>
          <a:chExt cx="0" cy="0"/>
        </a:xfrm>
      </p:grpSpPr>
      <p:sp>
        <p:nvSpPr>
          <p:cNvPr id="103" name="Google Shape;103;p23"/>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104" name="Google Shape;104;p23"/>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05" name="Google Shape;105;p2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06" name="Shape 106"/>
        <p:cNvGrpSpPr/>
        <p:nvPr/>
      </p:nvGrpSpPr>
      <p:grpSpPr>
        <a:xfrm>
          <a:off x="0" y="0"/>
          <a:ext cx="0" cy="0"/>
          <a:chOff x="0" y="0"/>
          <a:chExt cx="0" cy="0"/>
        </a:xfrm>
      </p:grpSpPr>
      <p:sp>
        <p:nvSpPr>
          <p:cNvPr id="107" name="Google Shape;107;p2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52" name="Google Shape;52;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53" name="Google Shape;53;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5"/>
          <p:cNvSpPr txBox="1"/>
          <p:nvPr>
            <p:ph type="ctrTitle"/>
          </p:nvPr>
        </p:nvSpPr>
        <p:spPr>
          <a:xfrm>
            <a:off x="251225" y="632225"/>
            <a:ext cx="8222100" cy="1788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GB">
                <a:solidFill>
                  <a:srgbClr val="FFFF00"/>
                </a:solidFill>
              </a:rPr>
              <a:t>DINO GAME USING HAND GESTURE RECOGNITION</a:t>
            </a:r>
            <a:endParaRPr>
              <a:solidFill>
                <a:srgbClr val="FFFF00"/>
              </a:solidFill>
            </a:endParaRPr>
          </a:p>
        </p:txBody>
      </p:sp>
      <p:sp>
        <p:nvSpPr>
          <p:cNvPr id="113" name="Google Shape;113;p25"/>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GB" sz="2400"/>
              <a:t>Skandan K A				PES2201800064</a:t>
            </a:r>
            <a:endParaRPr sz="2400"/>
          </a:p>
          <a:p>
            <a:pPr indent="0" lvl="0" marL="0" rtl="0" algn="l">
              <a:lnSpc>
                <a:spcPct val="100000"/>
              </a:lnSpc>
              <a:spcBef>
                <a:spcPts val="0"/>
              </a:spcBef>
              <a:spcAft>
                <a:spcPts val="0"/>
              </a:spcAft>
              <a:buSzPts val="1800"/>
              <a:buNone/>
            </a:pPr>
            <a:r>
              <a:rPr lang="en-GB" sz="2400"/>
              <a:t>Natakala Harshit			PES2201800079</a:t>
            </a:r>
            <a:endParaRPr sz="2400"/>
          </a:p>
          <a:p>
            <a:pPr indent="0" lvl="0" marL="0" rtl="0" algn="l">
              <a:lnSpc>
                <a:spcPct val="100000"/>
              </a:lnSpc>
              <a:spcBef>
                <a:spcPts val="0"/>
              </a:spcBef>
              <a:spcAft>
                <a:spcPts val="0"/>
              </a:spcAft>
              <a:buSzPts val="1800"/>
              <a:buNone/>
            </a:pPr>
            <a:r>
              <a:rPr lang="en-GB" sz="2400"/>
              <a:t>V Mahendra Varma		PES2201800661</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4"/>
          <p:cNvSpPr txBox="1"/>
          <p:nvPr>
            <p:ph type="title"/>
          </p:nvPr>
        </p:nvSpPr>
        <p:spPr>
          <a:xfrm>
            <a:off x="471900" y="4815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1. Strive for Consistency </a:t>
            </a:r>
            <a:endParaRPr/>
          </a:p>
        </p:txBody>
      </p:sp>
      <p:sp>
        <p:nvSpPr>
          <p:cNvPr id="170" name="Google Shape;170;p34"/>
          <p:cNvSpPr txBox="1"/>
          <p:nvPr>
            <p:ph idx="1" type="body"/>
          </p:nvPr>
        </p:nvSpPr>
        <p:spPr>
          <a:xfrm>
            <a:off x="171450" y="1853800"/>
            <a:ext cx="8743800" cy="319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In similar cases, consistent action sequences should be required; identical terminology should be used in prompts, menus, and help screens; and consistent commands should be used throughout.</a:t>
            </a:r>
            <a:endParaRPr sz="1800">
              <a:latin typeface="Trebuchet MS"/>
              <a:ea typeface="Trebuchet MS"/>
              <a:cs typeface="Trebuchet MS"/>
              <a:sym typeface="Trebuchet MS"/>
            </a:endParaRPr>
          </a:p>
          <a:p>
            <a:pPr indent="0" lvl="0" marL="457200" rtl="0" algn="l">
              <a:spcBef>
                <a:spcPts val="0"/>
              </a:spcBef>
              <a:spcAft>
                <a:spcPts val="0"/>
              </a:spcAft>
              <a:buNone/>
            </a:pPr>
            <a:r>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All of the application's pages have a clear user interface.</a:t>
            </a:r>
            <a:endParaRPr sz="1800">
              <a:latin typeface="Trebuchet MS"/>
              <a:ea typeface="Trebuchet MS"/>
              <a:cs typeface="Trebuchet MS"/>
              <a:sym typeface="Trebuchet MS"/>
            </a:endParaRPr>
          </a:p>
          <a:p>
            <a:pPr indent="0" lvl="0" marL="457200" rtl="0" algn="l">
              <a:spcBef>
                <a:spcPts val="0"/>
              </a:spcBef>
              <a:spcAft>
                <a:spcPts val="0"/>
              </a:spcAft>
              <a:buNone/>
            </a:pPr>
            <a:r>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The use of similar words in the menu aids navigation between all of the pages.</a:t>
            </a:r>
            <a:endParaRPr sz="1800">
              <a:latin typeface="Trebuchet MS"/>
              <a:ea typeface="Trebuchet MS"/>
              <a:cs typeface="Trebuchet MS"/>
              <a:sym typeface="Trebuchet MS"/>
            </a:endParaRPr>
          </a:p>
          <a:p>
            <a:pPr indent="0" lvl="0" marL="457200" rtl="0" algn="l">
              <a:spcBef>
                <a:spcPts val="0"/>
              </a:spcBef>
              <a:spcAft>
                <a:spcPts val="0"/>
              </a:spcAft>
              <a:buNone/>
            </a:pPr>
            <a:r>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Eg: Navigation Buttons Like Help,Home can be seen in all the pages.</a:t>
            </a:r>
            <a:endParaRPr sz="1800">
              <a:latin typeface="Trebuchet MS"/>
              <a:ea typeface="Trebuchet MS"/>
              <a:cs typeface="Trebuchet MS"/>
              <a:sym typeface="Trebuchet MS"/>
            </a:endParaRPr>
          </a:p>
          <a:p>
            <a:pPr indent="0" lvl="0" marL="45720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2. Enable frequent users to use shortcuts </a:t>
            </a:r>
            <a:endParaRPr/>
          </a:p>
        </p:txBody>
      </p:sp>
      <p:sp>
        <p:nvSpPr>
          <p:cNvPr id="176" name="Google Shape;176;p35"/>
          <p:cNvSpPr txBox="1"/>
          <p:nvPr>
            <p:ph idx="1" type="body"/>
          </p:nvPr>
        </p:nvSpPr>
        <p:spPr>
          <a:xfrm>
            <a:off x="471900" y="1886925"/>
            <a:ext cx="8582700" cy="3128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As the usage frequency increases, the user wishes to decrease the number and pace of interaction. Shortcuts, function keys, hidden commands and macro equipment are very helpful to an experienced user.</a:t>
            </a:r>
            <a:endParaRPr sz="1800">
              <a:latin typeface="Trebuchet MS"/>
              <a:ea typeface="Trebuchet MS"/>
              <a:cs typeface="Trebuchet MS"/>
              <a:sym typeface="Trebuchet MS"/>
            </a:endParaRPr>
          </a:p>
          <a:p>
            <a:pPr indent="0" lvl="0" marL="0" rtl="0" algn="l">
              <a:spcBef>
                <a:spcPts val="0"/>
              </a:spcBef>
              <a:spcAft>
                <a:spcPts val="0"/>
              </a:spcAft>
              <a:buNone/>
            </a:pPr>
            <a:r>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Once a user has logged in, he will remain logged in until he exits the application. In addition to clicking on the login button, the keyboard key (ENTER) or Mouse Click can be used to confirm the login credentials and email confirmation for use of the application.</a:t>
            </a:r>
            <a:endParaRPr sz="180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3. Offer informative feedback </a:t>
            </a:r>
            <a:endParaRPr/>
          </a:p>
        </p:txBody>
      </p:sp>
      <p:sp>
        <p:nvSpPr>
          <p:cNvPr id="182" name="Google Shape;182;p36"/>
          <p:cNvSpPr txBox="1"/>
          <p:nvPr>
            <p:ph idx="1" type="body"/>
          </p:nvPr>
        </p:nvSpPr>
        <p:spPr>
          <a:xfrm>
            <a:off x="471900" y="1886925"/>
            <a:ext cx="8582700" cy="3128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There should be some system feedback for every operator action. The response to frequent and minor actions can be modest, whereas the response to infrequent and major actions should be more substantial.</a:t>
            </a:r>
            <a:endParaRPr sz="1800">
              <a:latin typeface="Trebuchet MS"/>
              <a:ea typeface="Trebuchet MS"/>
              <a:cs typeface="Trebuchet MS"/>
              <a:sym typeface="Trebuchet MS"/>
            </a:endParaRPr>
          </a:p>
          <a:p>
            <a:pPr indent="0" lvl="0" marL="0" rtl="0" algn="l">
              <a:spcBef>
                <a:spcPts val="0"/>
              </a:spcBef>
              <a:spcAft>
                <a:spcPts val="0"/>
              </a:spcAft>
              <a:buNone/>
            </a:pPr>
            <a:r>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Error messages (no error codes) are expressed in plain language, indicating the problem precisely and propose a solution.</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Eg: Sometimes we’ll directly get the HTML code when the loading hasn't happened properly instead of getting the wait message.</a:t>
            </a:r>
            <a:endParaRPr sz="1800">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4. Design dialog to yield closure </a:t>
            </a:r>
            <a:endParaRPr/>
          </a:p>
        </p:txBody>
      </p:sp>
      <p:sp>
        <p:nvSpPr>
          <p:cNvPr id="188" name="Google Shape;188;p37"/>
          <p:cNvSpPr txBox="1"/>
          <p:nvPr>
            <p:ph idx="1" type="body"/>
          </p:nvPr>
        </p:nvSpPr>
        <p:spPr>
          <a:xfrm>
            <a:off x="471900" y="1886925"/>
            <a:ext cx="8582700" cy="3128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rebuchet MS"/>
              <a:buChar char="●"/>
            </a:pPr>
            <a:r>
              <a:rPr lang="en-GB" sz="1700">
                <a:latin typeface="Trebuchet MS"/>
                <a:ea typeface="Trebuchet MS"/>
                <a:cs typeface="Trebuchet MS"/>
                <a:sym typeface="Trebuchet MS"/>
              </a:rPr>
              <a:t>Action sequences should be organised as starting, middle and end groups. The informative feedback on the completion of the action group provides operators with the satisfaction of performance, a sense of relief, a signal that contingency plans and options are dropped from their minds and a clear way forward for the next action group to be prepared.</a:t>
            </a:r>
            <a:endParaRPr sz="1700">
              <a:latin typeface="Trebuchet MS"/>
              <a:ea typeface="Trebuchet MS"/>
              <a:cs typeface="Trebuchet MS"/>
              <a:sym typeface="Trebuchet MS"/>
            </a:endParaRPr>
          </a:p>
          <a:p>
            <a:pPr indent="0" lvl="0" marL="0" rtl="0" algn="l">
              <a:spcBef>
                <a:spcPts val="0"/>
              </a:spcBef>
              <a:spcAft>
                <a:spcPts val="0"/>
              </a:spcAft>
              <a:buNone/>
            </a:pPr>
            <a:r>
              <a:t/>
            </a:r>
            <a:endParaRPr sz="1800">
              <a:latin typeface="Trebuchet MS"/>
              <a:ea typeface="Trebuchet MS"/>
              <a:cs typeface="Trebuchet MS"/>
              <a:sym typeface="Trebuchet MS"/>
            </a:endParaRPr>
          </a:p>
          <a:p>
            <a:pPr indent="-336550" lvl="0" marL="457200" rtl="0" algn="l">
              <a:spcBef>
                <a:spcPts val="0"/>
              </a:spcBef>
              <a:spcAft>
                <a:spcPts val="0"/>
              </a:spcAft>
              <a:buSzPts val="1700"/>
              <a:buFont typeface="Trebuchet MS"/>
              <a:buChar char="●"/>
            </a:pPr>
            <a:r>
              <a:rPr lang="en-GB" sz="1700">
                <a:latin typeface="Trebuchet MS"/>
                <a:ea typeface="Trebuchet MS"/>
                <a:cs typeface="Trebuchet MS"/>
                <a:sym typeface="Trebuchet MS"/>
              </a:rPr>
              <a:t>During credential/e-mail confirmations, dialogue boxes are used to show custom successes or failures</a:t>
            </a:r>
            <a:endParaRPr sz="1700">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5. Offer simple error handling </a:t>
            </a:r>
            <a:endParaRPr/>
          </a:p>
        </p:txBody>
      </p:sp>
      <p:sp>
        <p:nvSpPr>
          <p:cNvPr id="194" name="Google Shape;194;p38"/>
          <p:cNvSpPr txBox="1"/>
          <p:nvPr>
            <p:ph idx="1" type="body"/>
          </p:nvPr>
        </p:nvSpPr>
        <p:spPr>
          <a:xfrm>
            <a:off x="471900" y="1886925"/>
            <a:ext cx="8582700" cy="3128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The Interface should be designed in a very easy to use manner to avoid confusing the user.</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It should be made sure that some response is given out when an error is detected.</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In our case, when the user dosen’t perform the input actions within the frame, a pop up can be shown in the website.</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A prompt can be made, if the user is very far from the camera.</a:t>
            </a:r>
            <a:endParaRPr sz="1800">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6. Permit easy reversal of actions </a:t>
            </a:r>
            <a:endParaRPr/>
          </a:p>
        </p:txBody>
      </p:sp>
      <p:sp>
        <p:nvSpPr>
          <p:cNvPr id="200" name="Google Shape;200;p39"/>
          <p:cNvSpPr txBox="1"/>
          <p:nvPr>
            <p:ph idx="1" type="body"/>
          </p:nvPr>
        </p:nvSpPr>
        <p:spPr>
          <a:xfrm>
            <a:off x="471900" y="1886925"/>
            <a:ext cx="8582700" cy="3128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This feature alleviates anxiety by letting the user know that mistakes can be reversed, thus encouraging the exploration of unfamiliar options.</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Reversibility should be made easy to implement with the help of button clicks, refresh etc..</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In our website, if he goes to a wrong page, with the help of navigation buttons, he can correct his path easily.</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If he enters wrong credentials, he can just refresh and enter the correct ones.</a:t>
            </a:r>
            <a:endParaRPr sz="1800">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7. Support internal locus of control</a:t>
            </a:r>
            <a:endParaRPr/>
          </a:p>
        </p:txBody>
      </p:sp>
      <p:sp>
        <p:nvSpPr>
          <p:cNvPr id="206" name="Google Shape;206;p40"/>
          <p:cNvSpPr txBox="1"/>
          <p:nvPr>
            <p:ph idx="1" type="body"/>
          </p:nvPr>
        </p:nvSpPr>
        <p:spPr>
          <a:xfrm>
            <a:off x="471900" y="1886925"/>
            <a:ext cx="8582700" cy="3128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According to this, the users should be the main reason for the cause of actions, instead of them just interacting in a passive manner.</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Users will be given full control to play the game, once the credentials are verified.</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The game mainly spins around the users actions which would be responsible either for their win or a loss.</a:t>
            </a:r>
            <a:endParaRPr sz="1800">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8. Reduce short-term memory load </a:t>
            </a:r>
            <a:endParaRPr/>
          </a:p>
        </p:txBody>
      </p:sp>
      <p:sp>
        <p:nvSpPr>
          <p:cNvPr id="212" name="Google Shape;212;p41"/>
          <p:cNvSpPr txBox="1"/>
          <p:nvPr>
            <p:ph idx="1" type="body"/>
          </p:nvPr>
        </p:nvSpPr>
        <p:spPr>
          <a:xfrm>
            <a:off x="471900" y="1886925"/>
            <a:ext cx="8582700" cy="3128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According to this, the user should not be compelled to </a:t>
            </a:r>
            <a:r>
              <a:rPr lang="en-GB" sz="1800">
                <a:latin typeface="Trebuchet MS"/>
                <a:ea typeface="Trebuchet MS"/>
                <a:cs typeface="Trebuchet MS"/>
                <a:sym typeface="Trebuchet MS"/>
              </a:rPr>
              <a:t>remember</a:t>
            </a:r>
            <a:r>
              <a:rPr lang="en-GB" sz="1800">
                <a:latin typeface="Trebuchet MS"/>
                <a:ea typeface="Trebuchet MS"/>
                <a:cs typeface="Trebuchet MS"/>
                <a:sym typeface="Trebuchet MS"/>
              </a:rPr>
              <a:t> much information while navigating between the tabs, which would be necessary for the usage of upcoming tabs. So the websites should be very simple in nature with minimum complexity.</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In this website,The users just need to give their </a:t>
            </a:r>
            <a:r>
              <a:rPr lang="en-GB" sz="1800">
                <a:latin typeface="Trebuchet MS"/>
                <a:ea typeface="Trebuchet MS"/>
                <a:cs typeface="Trebuchet MS"/>
                <a:sym typeface="Trebuchet MS"/>
              </a:rPr>
              <a:t>credentials, making the job simple.</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lang="en-GB" sz="1800">
                <a:latin typeface="Trebuchet MS"/>
                <a:ea typeface="Trebuchet MS"/>
                <a:cs typeface="Trebuchet MS"/>
                <a:sym typeface="Trebuchet MS"/>
              </a:rPr>
              <a:t>No information is required to be </a:t>
            </a:r>
            <a:r>
              <a:rPr lang="en-GB" sz="1800">
                <a:latin typeface="Trebuchet MS"/>
                <a:ea typeface="Trebuchet MS"/>
                <a:cs typeface="Trebuchet MS"/>
                <a:sym typeface="Trebuchet MS"/>
              </a:rPr>
              <a:t>remembered</a:t>
            </a:r>
            <a:r>
              <a:rPr lang="en-GB" sz="1800">
                <a:latin typeface="Trebuchet MS"/>
                <a:ea typeface="Trebuchet MS"/>
                <a:cs typeface="Trebuchet MS"/>
                <a:sym typeface="Trebuchet MS"/>
              </a:rPr>
              <a:t> in between Tab navigation.</a:t>
            </a:r>
            <a:endParaRPr sz="18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6"/>
          <p:cNvSpPr txBox="1"/>
          <p:nvPr>
            <p:ph type="ctrTitle"/>
          </p:nvPr>
        </p:nvSpPr>
        <p:spPr>
          <a:xfrm>
            <a:off x="0" y="1808575"/>
            <a:ext cx="4095900" cy="6732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4800"/>
              <a:buNone/>
            </a:pPr>
            <a:r>
              <a:rPr lang="en-GB" sz="4000"/>
              <a:t>CONCEPT MAP</a:t>
            </a:r>
            <a:endParaRPr sz="4000"/>
          </a:p>
        </p:txBody>
      </p:sp>
      <p:pic>
        <p:nvPicPr>
          <p:cNvPr id="119" name="Google Shape;119;p26"/>
          <p:cNvPicPr preferRelativeResize="0"/>
          <p:nvPr/>
        </p:nvPicPr>
        <p:blipFill>
          <a:blip r:embed="rId3">
            <a:alphaModFix/>
          </a:blip>
          <a:stretch>
            <a:fillRect/>
          </a:stretch>
        </p:blipFill>
        <p:spPr>
          <a:xfrm>
            <a:off x="3624275" y="219150"/>
            <a:ext cx="5419726" cy="4821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ph type="ctrTitle"/>
          </p:nvPr>
        </p:nvSpPr>
        <p:spPr>
          <a:xfrm>
            <a:off x="4972050" y="760800"/>
            <a:ext cx="4050600" cy="3621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rebuchet MS"/>
              <a:buChar char="●"/>
            </a:pPr>
            <a:r>
              <a:rPr lang="en-GB" sz="2000">
                <a:latin typeface="Trebuchet MS"/>
                <a:ea typeface="Trebuchet MS"/>
                <a:cs typeface="Trebuchet MS"/>
                <a:sym typeface="Trebuchet MS"/>
              </a:rPr>
              <a:t>Login Page Asks users to give their Username and passwords.</a:t>
            </a:r>
            <a:endParaRPr sz="2000">
              <a:latin typeface="Trebuchet MS"/>
              <a:ea typeface="Trebuchet MS"/>
              <a:cs typeface="Trebuchet MS"/>
              <a:sym typeface="Trebuchet MS"/>
            </a:endParaRPr>
          </a:p>
          <a:p>
            <a:pPr indent="0" lvl="0" marL="457200" rtl="0" algn="l">
              <a:spcBef>
                <a:spcPts val="0"/>
              </a:spcBef>
              <a:spcAft>
                <a:spcPts val="0"/>
              </a:spcAft>
              <a:buNone/>
            </a:pPr>
            <a:r>
              <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Char char="●"/>
            </a:pPr>
            <a:r>
              <a:rPr lang="en-GB" sz="2000">
                <a:latin typeface="Trebuchet MS"/>
                <a:ea typeface="Trebuchet MS"/>
                <a:cs typeface="Trebuchet MS"/>
                <a:sym typeface="Trebuchet MS"/>
              </a:rPr>
              <a:t>Navigation bar has the buttons for travelling between the pages.</a:t>
            </a:r>
            <a:endParaRPr sz="2000">
              <a:latin typeface="Trebuchet MS"/>
              <a:ea typeface="Trebuchet MS"/>
              <a:cs typeface="Trebuchet MS"/>
              <a:sym typeface="Trebuchet MS"/>
            </a:endParaRPr>
          </a:p>
          <a:p>
            <a:pPr indent="0" lvl="0" marL="457200" rtl="0" algn="l">
              <a:spcBef>
                <a:spcPts val="0"/>
              </a:spcBef>
              <a:spcAft>
                <a:spcPts val="0"/>
              </a:spcAft>
              <a:buNone/>
            </a:pPr>
            <a:r>
              <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Char char="●"/>
            </a:pPr>
            <a:r>
              <a:rPr lang="en-GB" sz="2000">
                <a:latin typeface="Trebuchet MS"/>
                <a:ea typeface="Trebuchet MS"/>
                <a:cs typeface="Trebuchet MS"/>
                <a:sym typeface="Trebuchet MS"/>
              </a:rPr>
              <a:t>Promotion and Advertisement Spaces are given at the end.</a:t>
            </a:r>
            <a:endParaRPr sz="2000">
              <a:latin typeface="Trebuchet MS"/>
              <a:ea typeface="Trebuchet MS"/>
              <a:cs typeface="Trebuchet MS"/>
              <a:sym typeface="Trebuchet MS"/>
            </a:endParaRPr>
          </a:p>
          <a:p>
            <a:pPr indent="0" lvl="0" marL="0" rtl="0" algn="l">
              <a:spcBef>
                <a:spcPts val="0"/>
              </a:spcBef>
              <a:spcAft>
                <a:spcPts val="0"/>
              </a:spcAft>
              <a:buNone/>
            </a:pPr>
            <a:r>
              <a:t/>
            </a:r>
            <a:endParaRPr sz="2000">
              <a:latin typeface="Playfair Display Regular"/>
              <a:ea typeface="Playfair Display Regular"/>
              <a:cs typeface="Playfair Display Regular"/>
              <a:sym typeface="Playfair Display Regular"/>
            </a:endParaRPr>
          </a:p>
        </p:txBody>
      </p:sp>
      <p:sp>
        <p:nvSpPr>
          <p:cNvPr id="125" name="Google Shape;125;p27"/>
          <p:cNvSpPr txBox="1"/>
          <p:nvPr>
            <p:ph idx="1" type="subTitle"/>
          </p:nvPr>
        </p:nvSpPr>
        <p:spPr>
          <a:xfrm>
            <a:off x="5305650" y="134000"/>
            <a:ext cx="3576300" cy="4329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lang="en-GB" sz="2500"/>
              <a:t>LOGIN</a:t>
            </a:r>
            <a:endParaRPr sz="2500"/>
          </a:p>
        </p:txBody>
      </p:sp>
      <p:pic>
        <p:nvPicPr>
          <p:cNvPr id="126" name="Google Shape;126;p27"/>
          <p:cNvPicPr preferRelativeResize="0"/>
          <p:nvPr/>
        </p:nvPicPr>
        <p:blipFill>
          <a:blip r:embed="rId3">
            <a:alphaModFix/>
          </a:blip>
          <a:stretch>
            <a:fillRect/>
          </a:stretch>
        </p:blipFill>
        <p:spPr>
          <a:xfrm>
            <a:off x="0" y="674075"/>
            <a:ext cx="4909752" cy="40729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type="ctrTitle"/>
          </p:nvPr>
        </p:nvSpPr>
        <p:spPr>
          <a:xfrm>
            <a:off x="4972050" y="760800"/>
            <a:ext cx="4050600" cy="3621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rebuchet MS"/>
              <a:buChar char="●"/>
            </a:pPr>
            <a:r>
              <a:rPr lang="en-GB" sz="2000">
                <a:latin typeface="Trebuchet MS"/>
                <a:ea typeface="Trebuchet MS"/>
                <a:cs typeface="Trebuchet MS"/>
                <a:sym typeface="Trebuchet MS"/>
              </a:rPr>
              <a:t>New Users should signup using Name,Email and password at the start.</a:t>
            </a:r>
            <a:endParaRPr sz="2000">
              <a:latin typeface="Trebuchet MS"/>
              <a:ea typeface="Trebuchet MS"/>
              <a:cs typeface="Trebuchet MS"/>
              <a:sym typeface="Trebuchet MS"/>
            </a:endParaRPr>
          </a:p>
          <a:p>
            <a:pPr indent="0" lvl="0" marL="457200" rtl="0" algn="l">
              <a:spcBef>
                <a:spcPts val="0"/>
              </a:spcBef>
              <a:spcAft>
                <a:spcPts val="0"/>
              </a:spcAft>
              <a:buNone/>
            </a:pPr>
            <a:r>
              <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Char char="●"/>
            </a:pPr>
            <a:r>
              <a:rPr lang="en-GB" sz="2000">
                <a:latin typeface="Trebuchet MS"/>
                <a:ea typeface="Trebuchet MS"/>
                <a:cs typeface="Trebuchet MS"/>
                <a:sym typeface="Trebuchet MS"/>
              </a:rPr>
              <a:t>Navigation bar remains the same as previous.</a:t>
            </a:r>
            <a:endParaRPr sz="2000">
              <a:latin typeface="Trebuchet MS"/>
              <a:ea typeface="Trebuchet MS"/>
              <a:cs typeface="Trebuchet MS"/>
              <a:sym typeface="Trebuchet MS"/>
            </a:endParaRPr>
          </a:p>
          <a:p>
            <a:pPr indent="0" lvl="0" marL="457200" rtl="0" algn="l">
              <a:spcBef>
                <a:spcPts val="0"/>
              </a:spcBef>
              <a:spcAft>
                <a:spcPts val="0"/>
              </a:spcAft>
              <a:buNone/>
            </a:pPr>
            <a:r>
              <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Char char="●"/>
            </a:pPr>
            <a:r>
              <a:rPr lang="en-GB" sz="2000">
                <a:latin typeface="Trebuchet MS"/>
                <a:ea typeface="Trebuchet MS"/>
                <a:cs typeface="Trebuchet MS"/>
                <a:sym typeface="Trebuchet MS"/>
              </a:rPr>
              <a:t>Signup button should be used at the end.</a:t>
            </a:r>
            <a:endParaRPr sz="2000">
              <a:latin typeface="Trebuchet MS"/>
              <a:ea typeface="Trebuchet MS"/>
              <a:cs typeface="Trebuchet MS"/>
              <a:sym typeface="Trebuchet MS"/>
            </a:endParaRPr>
          </a:p>
          <a:p>
            <a:pPr indent="0" lvl="0" marL="0" rtl="0" algn="l">
              <a:spcBef>
                <a:spcPts val="0"/>
              </a:spcBef>
              <a:spcAft>
                <a:spcPts val="0"/>
              </a:spcAft>
              <a:buNone/>
            </a:pPr>
            <a:r>
              <a:t/>
            </a:r>
            <a:endParaRPr sz="2000">
              <a:latin typeface="Playfair Display Regular"/>
              <a:ea typeface="Playfair Display Regular"/>
              <a:cs typeface="Playfair Display Regular"/>
              <a:sym typeface="Playfair Display Regular"/>
            </a:endParaRPr>
          </a:p>
        </p:txBody>
      </p:sp>
      <p:sp>
        <p:nvSpPr>
          <p:cNvPr id="132" name="Google Shape;132;p28"/>
          <p:cNvSpPr txBox="1"/>
          <p:nvPr>
            <p:ph idx="1" type="subTitle"/>
          </p:nvPr>
        </p:nvSpPr>
        <p:spPr>
          <a:xfrm>
            <a:off x="5305650" y="134000"/>
            <a:ext cx="3576300" cy="4329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lang="en-GB" sz="2500"/>
              <a:t>SIGN UP</a:t>
            </a:r>
            <a:endParaRPr sz="2500"/>
          </a:p>
        </p:txBody>
      </p:sp>
      <p:pic>
        <p:nvPicPr>
          <p:cNvPr id="133" name="Google Shape;133;p28"/>
          <p:cNvPicPr preferRelativeResize="0"/>
          <p:nvPr/>
        </p:nvPicPr>
        <p:blipFill>
          <a:blip r:embed="rId3">
            <a:alphaModFix/>
          </a:blip>
          <a:stretch>
            <a:fillRect/>
          </a:stretch>
        </p:blipFill>
        <p:spPr>
          <a:xfrm rot="-5400000">
            <a:off x="581713" y="142363"/>
            <a:ext cx="3944348" cy="5007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ph type="ctrTitle"/>
          </p:nvPr>
        </p:nvSpPr>
        <p:spPr>
          <a:xfrm>
            <a:off x="4972050" y="760800"/>
            <a:ext cx="4050600" cy="3621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rebuchet MS"/>
              <a:buChar char="●"/>
            </a:pPr>
            <a:r>
              <a:rPr lang="en-GB" sz="2000">
                <a:latin typeface="Trebuchet MS"/>
                <a:ea typeface="Trebuchet MS"/>
                <a:cs typeface="Trebuchet MS"/>
                <a:sym typeface="Trebuchet MS"/>
              </a:rPr>
              <a:t>Home has a brief introduction about the website.</a:t>
            </a:r>
            <a:endParaRPr sz="2000">
              <a:latin typeface="Trebuchet MS"/>
              <a:ea typeface="Trebuchet MS"/>
              <a:cs typeface="Trebuchet MS"/>
              <a:sym typeface="Trebuchet MS"/>
            </a:endParaRPr>
          </a:p>
          <a:p>
            <a:pPr indent="0" lvl="0" marL="457200" rtl="0" algn="l">
              <a:spcBef>
                <a:spcPts val="0"/>
              </a:spcBef>
              <a:spcAft>
                <a:spcPts val="0"/>
              </a:spcAft>
              <a:buNone/>
            </a:pPr>
            <a:r>
              <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Char char="●"/>
            </a:pPr>
            <a:r>
              <a:rPr lang="en-GB" sz="2000">
                <a:latin typeface="Trebuchet MS"/>
                <a:ea typeface="Trebuchet MS"/>
                <a:cs typeface="Trebuchet MS"/>
                <a:sym typeface="Trebuchet MS"/>
              </a:rPr>
              <a:t>Play Game takes the user to the Game Arena.</a:t>
            </a:r>
            <a:endParaRPr sz="2000">
              <a:latin typeface="Trebuchet MS"/>
              <a:ea typeface="Trebuchet MS"/>
              <a:cs typeface="Trebuchet MS"/>
              <a:sym typeface="Trebuchet MS"/>
            </a:endParaRPr>
          </a:p>
          <a:p>
            <a:pPr indent="0" lvl="0" marL="457200" rtl="0" algn="l">
              <a:spcBef>
                <a:spcPts val="0"/>
              </a:spcBef>
              <a:spcAft>
                <a:spcPts val="0"/>
              </a:spcAft>
              <a:buNone/>
            </a:pPr>
            <a:r>
              <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Char char="●"/>
            </a:pPr>
            <a:r>
              <a:rPr lang="en-GB" sz="2000">
                <a:latin typeface="Trebuchet MS"/>
                <a:ea typeface="Trebuchet MS"/>
                <a:cs typeface="Trebuchet MS"/>
                <a:sym typeface="Trebuchet MS"/>
              </a:rPr>
              <a:t>Promotion and Advertisement Spaces are given at the end as before.</a:t>
            </a:r>
            <a:endParaRPr sz="2000">
              <a:latin typeface="Trebuchet MS"/>
              <a:ea typeface="Trebuchet MS"/>
              <a:cs typeface="Trebuchet MS"/>
              <a:sym typeface="Trebuchet MS"/>
            </a:endParaRPr>
          </a:p>
          <a:p>
            <a:pPr indent="0" lvl="0" marL="0" rtl="0" algn="l">
              <a:spcBef>
                <a:spcPts val="0"/>
              </a:spcBef>
              <a:spcAft>
                <a:spcPts val="0"/>
              </a:spcAft>
              <a:buNone/>
            </a:pPr>
            <a:r>
              <a:t/>
            </a:r>
            <a:endParaRPr sz="2000">
              <a:latin typeface="Playfair Display Regular"/>
              <a:ea typeface="Playfair Display Regular"/>
              <a:cs typeface="Playfair Display Regular"/>
              <a:sym typeface="Playfair Display Regular"/>
            </a:endParaRPr>
          </a:p>
        </p:txBody>
      </p:sp>
      <p:sp>
        <p:nvSpPr>
          <p:cNvPr id="139" name="Google Shape;139;p29"/>
          <p:cNvSpPr txBox="1"/>
          <p:nvPr>
            <p:ph idx="1" type="subTitle"/>
          </p:nvPr>
        </p:nvSpPr>
        <p:spPr>
          <a:xfrm>
            <a:off x="5305650" y="134000"/>
            <a:ext cx="3576300" cy="4329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lang="en-GB" sz="2500"/>
              <a:t>   HOME</a:t>
            </a:r>
            <a:endParaRPr sz="2500"/>
          </a:p>
        </p:txBody>
      </p:sp>
      <p:pic>
        <p:nvPicPr>
          <p:cNvPr id="140" name="Google Shape;140;p29"/>
          <p:cNvPicPr preferRelativeResize="0"/>
          <p:nvPr/>
        </p:nvPicPr>
        <p:blipFill>
          <a:blip r:embed="rId3">
            <a:alphaModFix/>
          </a:blip>
          <a:stretch>
            <a:fillRect/>
          </a:stretch>
        </p:blipFill>
        <p:spPr>
          <a:xfrm>
            <a:off x="0" y="566900"/>
            <a:ext cx="5014927" cy="415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ph type="ctrTitle"/>
          </p:nvPr>
        </p:nvSpPr>
        <p:spPr>
          <a:xfrm>
            <a:off x="4972050" y="760800"/>
            <a:ext cx="4050600" cy="4221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rebuchet MS"/>
              <a:buChar char="●"/>
            </a:pPr>
            <a:r>
              <a:rPr lang="en-GB" sz="2000">
                <a:latin typeface="Trebuchet MS"/>
                <a:ea typeface="Trebuchet MS"/>
                <a:cs typeface="Trebuchet MS"/>
                <a:sym typeface="Trebuchet MS"/>
              </a:rPr>
              <a:t>There would be 2 windows side by side- One would be the Gesture Recognition Frame(webcam would be on) and other, the Chrome tab running the game.</a:t>
            </a:r>
            <a:endParaRPr sz="2000">
              <a:latin typeface="Trebuchet MS"/>
              <a:ea typeface="Trebuchet MS"/>
              <a:cs typeface="Trebuchet MS"/>
              <a:sym typeface="Trebuchet MS"/>
            </a:endParaRPr>
          </a:p>
          <a:p>
            <a:pPr indent="0" lvl="0" marL="457200" rtl="0" algn="l">
              <a:spcBef>
                <a:spcPts val="0"/>
              </a:spcBef>
              <a:spcAft>
                <a:spcPts val="0"/>
              </a:spcAft>
              <a:buNone/>
            </a:pPr>
            <a:r>
              <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Char char="●"/>
            </a:pPr>
            <a:r>
              <a:rPr lang="en-GB" sz="2000">
                <a:latin typeface="Trebuchet MS"/>
                <a:ea typeface="Trebuchet MS"/>
                <a:cs typeface="Trebuchet MS"/>
                <a:sym typeface="Trebuchet MS"/>
              </a:rPr>
              <a:t>Open Fist commands the dinosaur to Jump and Close fist to crouch</a:t>
            </a:r>
            <a:endParaRPr sz="2000">
              <a:latin typeface="Trebuchet MS"/>
              <a:ea typeface="Trebuchet MS"/>
              <a:cs typeface="Trebuchet MS"/>
              <a:sym typeface="Trebuchet MS"/>
            </a:endParaRPr>
          </a:p>
          <a:p>
            <a:pPr indent="0" lvl="0" marL="457200" rtl="0" algn="l">
              <a:spcBef>
                <a:spcPts val="0"/>
              </a:spcBef>
              <a:spcAft>
                <a:spcPts val="0"/>
              </a:spcAft>
              <a:buNone/>
            </a:pPr>
            <a:r>
              <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Char char="●"/>
            </a:pPr>
            <a:r>
              <a:rPr lang="en-GB" sz="2000">
                <a:latin typeface="Trebuchet MS"/>
                <a:ea typeface="Trebuchet MS"/>
                <a:cs typeface="Trebuchet MS"/>
                <a:sym typeface="Trebuchet MS"/>
              </a:rPr>
              <a:t>The User Can keep Playing till he gets Exhausted</a:t>
            </a:r>
            <a:r>
              <a:rPr lang="en-GB" sz="2000">
                <a:latin typeface="Trebuchet MS"/>
                <a:ea typeface="Trebuchet MS"/>
                <a:cs typeface="Trebuchet MS"/>
                <a:sym typeface="Trebuchet MS"/>
              </a:rPr>
              <a:t>😄</a:t>
            </a:r>
            <a:endParaRPr sz="2000">
              <a:latin typeface="Trebuchet MS"/>
              <a:ea typeface="Trebuchet MS"/>
              <a:cs typeface="Trebuchet MS"/>
              <a:sym typeface="Trebuchet MS"/>
            </a:endParaRPr>
          </a:p>
          <a:p>
            <a:pPr indent="0" lvl="0" marL="0" rtl="0" algn="l">
              <a:spcBef>
                <a:spcPts val="0"/>
              </a:spcBef>
              <a:spcAft>
                <a:spcPts val="0"/>
              </a:spcAft>
              <a:buNone/>
            </a:pPr>
            <a:r>
              <a:t/>
            </a:r>
            <a:endParaRPr sz="2000">
              <a:latin typeface="Playfair Display Regular"/>
              <a:ea typeface="Playfair Display Regular"/>
              <a:cs typeface="Playfair Display Regular"/>
              <a:sym typeface="Playfair Display Regular"/>
            </a:endParaRPr>
          </a:p>
        </p:txBody>
      </p:sp>
      <p:sp>
        <p:nvSpPr>
          <p:cNvPr id="146" name="Google Shape;146;p30"/>
          <p:cNvSpPr txBox="1"/>
          <p:nvPr>
            <p:ph idx="1" type="subTitle"/>
          </p:nvPr>
        </p:nvSpPr>
        <p:spPr>
          <a:xfrm>
            <a:off x="5305650" y="134000"/>
            <a:ext cx="3576300" cy="4329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lang="en-GB" sz="2500"/>
              <a:t>PLAY TIME!!</a:t>
            </a:r>
            <a:endParaRPr sz="2500"/>
          </a:p>
        </p:txBody>
      </p:sp>
      <p:pic>
        <p:nvPicPr>
          <p:cNvPr id="147" name="Google Shape;147;p30"/>
          <p:cNvPicPr preferRelativeResize="0"/>
          <p:nvPr/>
        </p:nvPicPr>
        <p:blipFill>
          <a:blip r:embed="rId3">
            <a:alphaModFix/>
          </a:blip>
          <a:stretch>
            <a:fillRect/>
          </a:stretch>
        </p:blipFill>
        <p:spPr>
          <a:xfrm rot="-5400000">
            <a:off x="552061" y="-26588"/>
            <a:ext cx="3955102" cy="4970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EMPATHY MAP</a:t>
            </a:r>
            <a:endParaRPr/>
          </a:p>
        </p:txBody>
      </p:sp>
      <p:graphicFrame>
        <p:nvGraphicFramePr>
          <p:cNvPr id="153" name="Google Shape;153;p31"/>
          <p:cNvGraphicFramePr/>
          <p:nvPr/>
        </p:nvGraphicFramePr>
        <p:xfrm>
          <a:off x="1535025" y="1842285"/>
          <a:ext cx="3000000" cy="3000000"/>
        </p:xfrm>
        <a:graphic>
          <a:graphicData uri="http://schemas.openxmlformats.org/drawingml/2006/table">
            <a:tbl>
              <a:tblPr bandRow="1" firstRow="1">
                <a:noFill/>
                <a:tableStyleId>{6FA08E28-10F7-41CB-A5D0-9573795F57C1}</a:tableStyleId>
              </a:tblPr>
              <a:tblGrid>
                <a:gridCol w="3205275"/>
                <a:gridCol w="3205275"/>
              </a:tblGrid>
              <a:tr h="1264600">
                <a:tc>
                  <a:txBody>
                    <a:bodyPr/>
                    <a:lstStyle/>
                    <a:p>
                      <a:pPr indent="0" lvl="0" marL="0" marR="0" rtl="0" algn="ctr">
                        <a:lnSpc>
                          <a:spcPct val="100000"/>
                        </a:lnSpc>
                        <a:spcBef>
                          <a:spcPts val="0"/>
                        </a:spcBef>
                        <a:spcAft>
                          <a:spcPts val="0"/>
                        </a:spcAft>
                        <a:buNone/>
                      </a:pPr>
                      <a:r>
                        <a:rPr b="1" lang="en-GB" sz="1400" u="none" cap="none" strike="noStrike"/>
                        <a:t>SAYS</a:t>
                      </a:r>
                      <a:endParaRPr/>
                    </a:p>
                    <a:p>
                      <a:pPr indent="-285750" lvl="0" marL="285750" marR="0" rtl="0" algn="l">
                        <a:lnSpc>
                          <a:spcPct val="100000"/>
                        </a:lnSpc>
                        <a:spcBef>
                          <a:spcPts val="0"/>
                        </a:spcBef>
                        <a:spcAft>
                          <a:spcPts val="0"/>
                        </a:spcAft>
                        <a:buClr>
                          <a:srgbClr val="000000"/>
                        </a:buClr>
                        <a:buSzPts val="1400"/>
                        <a:buFont typeface="Arial"/>
                        <a:buChar char="•"/>
                      </a:pPr>
                      <a:r>
                        <a:rPr b="0" lang="en-GB" sz="1400" u="none" cap="none" strike="noStrike">
                          <a:solidFill>
                            <a:schemeClr val="lt1"/>
                          </a:solidFill>
                          <a:latin typeface="Arial"/>
                          <a:ea typeface="Arial"/>
                          <a:cs typeface="Arial"/>
                          <a:sym typeface="Arial"/>
                        </a:rPr>
                        <a:t>I go to gaming lounge with my friends to play virtual reality games</a:t>
                      </a:r>
                      <a:endParaRPr/>
                    </a:p>
                    <a:p>
                      <a:pPr indent="-285750" lvl="0" marL="285750" marR="0" rtl="0" algn="l">
                        <a:lnSpc>
                          <a:spcPct val="100000"/>
                        </a:lnSpc>
                        <a:spcBef>
                          <a:spcPts val="0"/>
                        </a:spcBef>
                        <a:spcAft>
                          <a:spcPts val="0"/>
                        </a:spcAft>
                        <a:buClr>
                          <a:srgbClr val="000000"/>
                        </a:buClr>
                        <a:buSzPts val="1400"/>
                        <a:buFont typeface="Arial"/>
                        <a:buChar char="•"/>
                      </a:pPr>
                      <a:r>
                        <a:rPr b="0" lang="en-GB" sz="1400" u="none" cap="none" strike="noStrike">
                          <a:solidFill>
                            <a:schemeClr val="lt1"/>
                          </a:solidFill>
                          <a:latin typeface="Arial"/>
                          <a:ea typeface="Arial"/>
                          <a:cs typeface="Arial"/>
                          <a:sym typeface="Arial"/>
                        </a:rPr>
                        <a:t>But I’m scared to go there because of the pandemic</a:t>
                      </a:r>
                      <a:endParaRPr/>
                    </a:p>
                  </a:txBody>
                  <a:tcPr marT="45725" marB="45725" marR="91450" marL="91450"/>
                </a:tc>
                <a:tc>
                  <a:txBody>
                    <a:bodyPr/>
                    <a:lstStyle/>
                    <a:p>
                      <a:pPr indent="0" lvl="0" marL="0" marR="0" rtl="0" algn="ctr">
                        <a:lnSpc>
                          <a:spcPct val="100000"/>
                        </a:lnSpc>
                        <a:spcBef>
                          <a:spcPts val="0"/>
                        </a:spcBef>
                        <a:spcAft>
                          <a:spcPts val="0"/>
                        </a:spcAft>
                        <a:buNone/>
                      </a:pPr>
                      <a:r>
                        <a:rPr lang="en-GB" sz="1400" u="none" cap="none" strike="noStrike"/>
                        <a:t>THINKS</a:t>
                      </a:r>
                      <a:endParaRPr/>
                    </a:p>
                    <a:p>
                      <a:pPr indent="-285750" lvl="0" marL="285750" marR="0" rtl="0" algn="l">
                        <a:lnSpc>
                          <a:spcPct val="100000"/>
                        </a:lnSpc>
                        <a:spcBef>
                          <a:spcPts val="0"/>
                        </a:spcBef>
                        <a:spcAft>
                          <a:spcPts val="0"/>
                        </a:spcAft>
                        <a:buClr>
                          <a:srgbClr val="000000"/>
                        </a:buClr>
                        <a:buSzPts val="1400"/>
                        <a:buFont typeface="Arial"/>
                        <a:buChar char="•"/>
                      </a:pPr>
                      <a:r>
                        <a:rPr b="0" lang="en-GB" sz="1400" u="none" cap="none" strike="noStrike"/>
                        <a:t>I wish there were alternatives to play a game through gaming consoles.</a:t>
                      </a:r>
                      <a:endParaRPr/>
                    </a:p>
                    <a:p>
                      <a:pPr indent="-196850" lvl="0" marL="285750" marR="0" rtl="0" algn="l">
                        <a:lnSpc>
                          <a:spcPct val="100000"/>
                        </a:lnSpc>
                        <a:spcBef>
                          <a:spcPts val="0"/>
                        </a:spcBef>
                        <a:spcAft>
                          <a:spcPts val="0"/>
                        </a:spcAft>
                        <a:buClr>
                          <a:srgbClr val="000000"/>
                        </a:buClr>
                        <a:buSzPts val="1400"/>
                        <a:buFont typeface="Arial"/>
                        <a:buNone/>
                      </a:pPr>
                      <a:r>
                        <a:t/>
                      </a:r>
                      <a:endParaRPr b="0" sz="1400" u="none" cap="none" strike="noStrike"/>
                    </a:p>
                  </a:txBody>
                  <a:tcPr marT="45725" marB="45725" marR="91450" marL="91450">
                    <a:solidFill>
                      <a:srgbClr val="99CCFF"/>
                    </a:solidFill>
                  </a:tcPr>
                </a:tc>
              </a:tr>
              <a:tr h="1274250">
                <a:tc>
                  <a:txBody>
                    <a:bodyPr/>
                    <a:lstStyle/>
                    <a:p>
                      <a:pPr indent="0" lvl="0" marL="0" marR="0" rtl="0" algn="ctr">
                        <a:lnSpc>
                          <a:spcPct val="100000"/>
                        </a:lnSpc>
                        <a:spcBef>
                          <a:spcPts val="0"/>
                        </a:spcBef>
                        <a:spcAft>
                          <a:spcPts val="0"/>
                        </a:spcAft>
                        <a:buNone/>
                      </a:pPr>
                      <a:r>
                        <a:rPr b="1" lang="en-GB" sz="1400" u="none" cap="none" strike="noStrike"/>
                        <a:t>DOES</a:t>
                      </a:r>
                      <a:endParaRPr b="1" sz="1400" u="none" cap="none" strike="noStrike"/>
                    </a:p>
                    <a:p>
                      <a:pPr indent="-285750" lvl="0" marL="285750" marR="0" rtl="0" algn="l">
                        <a:lnSpc>
                          <a:spcPct val="100000"/>
                        </a:lnSpc>
                        <a:spcBef>
                          <a:spcPts val="0"/>
                        </a:spcBef>
                        <a:spcAft>
                          <a:spcPts val="0"/>
                        </a:spcAft>
                        <a:buClr>
                          <a:srgbClr val="000000"/>
                        </a:buClr>
                        <a:buSzPts val="1400"/>
                        <a:buFont typeface="Arial"/>
                        <a:buChar char="•"/>
                      </a:pPr>
                      <a:r>
                        <a:rPr b="0" lang="en-GB" sz="1400" u="none" cap="none" strike="noStrike"/>
                        <a:t>Just play multiplayer games online with friends from home</a:t>
                      </a:r>
                      <a:endParaRPr/>
                    </a:p>
                    <a:p>
                      <a:pPr indent="-285750" lvl="0" marL="285750" marR="0" rtl="0" algn="l">
                        <a:lnSpc>
                          <a:spcPct val="100000"/>
                        </a:lnSpc>
                        <a:spcBef>
                          <a:spcPts val="0"/>
                        </a:spcBef>
                        <a:spcAft>
                          <a:spcPts val="0"/>
                        </a:spcAft>
                        <a:buClr>
                          <a:srgbClr val="000000"/>
                        </a:buClr>
                        <a:buSzPts val="1400"/>
                        <a:buFont typeface="Arial"/>
                        <a:buChar char="•"/>
                      </a:pPr>
                      <a:r>
                        <a:rPr b="0" lang="en-GB" sz="1400" u="none" cap="none" strike="noStrike"/>
                        <a:t>I Play FIFA in my friend’s PlayStation</a:t>
                      </a:r>
                      <a:endParaRPr/>
                    </a:p>
                    <a:p>
                      <a:pPr indent="0" lvl="0" marL="0" marR="0" rtl="0" algn="l">
                        <a:lnSpc>
                          <a:spcPct val="100000"/>
                        </a:lnSpc>
                        <a:spcBef>
                          <a:spcPts val="0"/>
                        </a:spcBef>
                        <a:spcAft>
                          <a:spcPts val="0"/>
                        </a:spcAft>
                        <a:buClr>
                          <a:srgbClr val="000000"/>
                        </a:buClr>
                        <a:buSzPts val="1400"/>
                        <a:buFont typeface="Arial"/>
                        <a:buNone/>
                      </a:pPr>
                      <a:r>
                        <a:t/>
                      </a:r>
                      <a:endParaRPr b="0" sz="1400" u="none" cap="none" strike="noStrike"/>
                    </a:p>
                  </a:txBody>
                  <a:tcPr marT="45725" marB="45725" marR="91450" marL="91450">
                    <a:solidFill>
                      <a:srgbClr val="99CCFF"/>
                    </a:solidFill>
                  </a:tcPr>
                </a:tc>
                <a:tc>
                  <a:txBody>
                    <a:bodyPr/>
                    <a:lstStyle/>
                    <a:p>
                      <a:pPr indent="0" lvl="0" marL="0" marR="0" rtl="0" algn="ctr">
                        <a:lnSpc>
                          <a:spcPct val="100000"/>
                        </a:lnSpc>
                        <a:spcBef>
                          <a:spcPts val="0"/>
                        </a:spcBef>
                        <a:spcAft>
                          <a:spcPts val="0"/>
                        </a:spcAft>
                        <a:buNone/>
                      </a:pPr>
                      <a:r>
                        <a:rPr b="1" lang="en-GB" sz="1400" u="none" cap="none" strike="noStrike"/>
                        <a:t>FEELS</a:t>
                      </a:r>
                      <a:endParaRPr b="1" sz="1400" u="none" cap="none" strike="noStrike"/>
                    </a:p>
                    <a:p>
                      <a:pPr indent="-285750" lvl="0" marL="285750" marR="0" rtl="0" algn="l">
                        <a:lnSpc>
                          <a:spcPct val="100000"/>
                        </a:lnSpc>
                        <a:spcBef>
                          <a:spcPts val="0"/>
                        </a:spcBef>
                        <a:spcAft>
                          <a:spcPts val="0"/>
                        </a:spcAft>
                        <a:buClr>
                          <a:srgbClr val="000000"/>
                        </a:buClr>
                        <a:buSzPts val="1400"/>
                        <a:buFont typeface="Arial"/>
                        <a:buChar char="•"/>
                      </a:pPr>
                      <a:r>
                        <a:rPr lang="en-GB" sz="1400" u="none" cap="none" strike="noStrike">
                          <a:solidFill>
                            <a:srgbClr val="B1CDFB"/>
                          </a:solidFill>
                        </a:rPr>
                        <a:t>I feel its not safe to visit any gaming lounge at least until the pandemic is over.</a:t>
                      </a:r>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B1CDFB"/>
                        </a:solidFill>
                      </a:endParaRPr>
                    </a:p>
                    <a:p>
                      <a:pPr indent="-196850" lvl="0" marL="285750" marR="0" rtl="0" algn="l">
                        <a:lnSpc>
                          <a:spcPct val="100000"/>
                        </a:lnSpc>
                        <a:spcBef>
                          <a:spcPts val="0"/>
                        </a:spcBef>
                        <a:spcAft>
                          <a:spcPts val="0"/>
                        </a:spcAft>
                        <a:buClr>
                          <a:srgbClr val="000000"/>
                        </a:buClr>
                        <a:buSzPts val="1400"/>
                        <a:buFont typeface="Arial"/>
                        <a:buNone/>
                      </a:pPr>
                      <a:r>
                        <a:t/>
                      </a:r>
                      <a:endParaRPr b="0" sz="1400" u="none" cap="none" strike="noStrike"/>
                    </a:p>
                  </a:txBody>
                  <a:tcPr marT="45725" marB="45725" marR="91450" marL="91450">
                    <a:solidFill>
                      <a:srgbClr val="0070C0"/>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EMPATHY MAP</a:t>
            </a:r>
            <a:endParaRPr/>
          </a:p>
        </p:txBody>
      </p:sp>
      <p:graphicFrame>
        <p:nvGraphicFramePr>
          <p:cNvPr id="159" name="Google Shape;159;p32"/>
          <p:cNvGraphicFramePr/>
          <p:nvPr/>
        </p:nvGraphicFramePr>
        <p:xfrm>
          <a:off x="1535025" y="1842285"/>
          <a:ext cx="3000000" cy="3000000"/>
        </p:xfrm>
        <a:graphic>
          <a:graphicData uri="http://schemas.openxmlformats.org/drawingml/2006/table">
            <a:tbl>
              <a:tblPr bandRow="1" firstRow="1">
                <a:noFill/>
                <a:tableStyleId>{6FA08E28-10F7-41CB-A5D0-9573795F57C1}</a:tableStyleId>
              </a:tblPr>
              <a:tblGrid>
                <a:gridCol w="3205275"/>
                <a:gridCol w="3205275"/>
              </a:tblGrid>
              <a:tr h="1264600">
                <a:tc>
                  <a:txBody>
                    <a:bodyPr/>
                    <a:lstStyle/>
                    <a:p>
                      <a:pPr indent="0" lvl="0" marL="0" marR="0" rtl="0" algn="ctr">
                        <a:lnSpc>
                          <a:spcPct val="100000"/>
                        </a:lnSpc>
                        <a:spcBef>
                          <a:spcPts val="0"/>
                        </a:spcBef>
                        <a:spcAft>
                          <a:spcPts val="0"/>
                        </a:spcAft>
                        <a:buNone/>
                      </a:pPr>
                      <a:r>
                        <a:rPr b="1" lang="en-GB" sz="1400" u="none" cap="none" strike="noStrike"/>
                        <a:t>SAYS</a:t>
                      </a:r>
                      <a:endParaRPr/>
                    </a:p>
                    <a:p>
                      <a:pPr indent="-285750" lvl="0" marL="285750" marR="0" rtl="0" algn="l">
                        <a:lnSpc>
                          <a:spcPct val="100000"/>
                        </a:lnSpc>
                        <a:spcBef>
                          <a:spcPts val="0"/>
                        </a:spcBef>
                        <a:spcAft>
                          <a:spcPts val="0"/>
                        </a:spcAft>
                        <a:buClr>
                          <a:srgbClr val="000000"/>
                        </a:buClr>
                        <a:buSzPts val="1400"/>
                        <a:buFont typeface="Arial"/>
                        <a:buChar char="•"/>
                      </a:pPr>
                      <a:r>
                        <a:rPr b="0" lang="en-GB" sz="1400" u="none" cap="none" strike="noStrike">
                          <a:solidFill>
                            <a:schemeClr val="lt1"/>
                          </a:solidFill>
                          <a:latin typeface="Arial"/>
                          <a:ea typeface="Arial"/>
                          <a:cs typeface="Arial"/>
                          <a:sym typeface="Arial"/>
                        </a:rPr>
                        <a:t>I</a:t>
                      </a:r>
                      <a:r>
                        <a:rPr b="0" lang="en-GB" sz="1400" u="none" cap="none" strike="noStrike">
                          <a:solidFill>
                            <a:schemeClr val="accent4"/>
                          </a:solidFill>
                        </a:rPr>
                        <a:t> don’t want to share my controller with anyone because of the current situation</a:t>
                      </a:r>
                      <a:endParaRPr/>
                    </a:p>
                    <a:p>
                      <a:pPr indent="-285750" lvl="0" marL="285750" marR="0" rtl="0" algn="l">
                        <a:lnSpc>
                          <a:spcPct val="100000"/>
                        </a:lnSpc>
                        <a:spcBef>
                          <a:spcPts val="0"/>
                        </a:spcBef>
                        <a:spcAft>
                          <a:spcPts val="0"/>
                        </a:spcAft>
                        <a:buClr>
                          <a:srgbClr val="000000"/>
                        </a:buClr>
                        <a:buSzPts val="1400"/>
                        <a:buFont typeface="Arial"/>
                        <a:buChar char="•"/>
                      </a:pPr>
                      <a:r>
                        <a:rPr b="0" lang="en-GB" sz="1400" u="none" cap="none" strike="noStrike">
                          <a:solidFill>
                            <a:schemeClr val="accent4"/>
                          </a:solidFill>
                        </a:rPr>
                        <a:t>I participated in few online gaming tournaments</a:t>
                      </a:r>
                      <a:endParaRPr/>
                    </a:p>
                  </a:txBody>
                  <a:tcPr marT="45725" marB="45725" marR="91450" marL="91450"/>
                </a:tc>
                <a:tc>
                  <a:txBody>
                    <a:bodyPr/>
                    <a:lstStyle/>
                    <a:p>
                      <a:pPr indent="0" lvl="0" marL="0" marR="0" rtl="0" algn="ctr">
                        <a:lnSpc>
                          <a:spcPct val="100000"/>
                        </a:lnSpc>
                        <a:spcBef>
                          <a:spcPts val="0"/>
                        </a:spcBef>
                        <a:spcAft>
                          <a:spcPts val="0"/>
                        </a:spcAft>
                        <a:buNone/>
                      </a:pPr>
                      <a:r>
                        <a:rPr lang="en-GB" sz="1400" u="none" cap="none" strike="noStrike"/>
                        <a:t>THINKS</a:t>
                      </a:r>
                      <a:endParaRPr/>
                    </a:p>
                    <a:p>
                      <a:pPr indent="-285750" lvl="0" marL="285750" marR="0" rtl="0" algn="l">
                        <a:lnSpc>
                          <a:spcPct val="100000"/>
                        </a:lnSpc>
                        <a:spcBef>
                          <a:spcPts val="0"/>
                        </a:spcBef>
                        <a:spcAft>
                          <a:spcPts val="0"/>
                        </a:spcAft>
                        <a:buClr>
                          <a:srgbClr val="000000"/>
                        </a:buClr>
                        <a:buSzPts val="1400"/>
                        <a:buFont typeface="Arial"/>
                        <a:buChar char="•"/>
                      </a:pPr>
                      <a:r>
                        <a:rPr b="0" lang="en-GB" sz="1400" u="none" cap="none" strike="noStrike"/>
                        <a:t>I wish there could be a game that does not require any direct contact</a:t>
                      </a:r>
                      <a:endParaRPr/>
                    </a:p>
                    <a:p>
                      <a:pPr indent="-285750" lvl="0" marL="285750" marR="0" rtl="0" algn="l">
                        <a:lnSpc>
                          <a:spcPct val="100000"/>
                        </a:lnSpc>
                        <a:spcBef>
                          <a:spcPts val="0"/>
                        </a:spcBef>
                        <a:spcAft>
                          <a:spcPts val="0"/>
                        </a:spcAft>
                        <a:buClr>
                          <a:srgbClr val="000000"/>
                        </a:buClr>
                        <a:buSzPts val="1400"/>
                        <a:buFont typeface="Arial"/>
                        <a:buChar char="•"/>
                      </a:pPr>
                      <a:r>
                        <a:rPr b="0" lang="en-GB" sz="1400" u="none" cap="none" strike="noStrike"/>
                        <a:t>Like which recognizes our physical movements, gestures .</a:t>
                      </a:r>
                      <a:endParaRPr/>
                    </a:p>
                  </a:txBody>
                  <a:tcPr marT="45725" marB="45725" marR="91450" marL="91450">
                    <a:solidFill>
                      <a:srgbClr val="99CCFF"/>
                    </a:solidFill>
                  </a:tcPr>
                </a:tc>
              </a:tr>
              <a:tr h="1274250">
                <a:tc>
                  <a:txBody>
                    <a:bodyPr/>
                    <a:lstStyle/>
                    <a:p>
                      <a:pPr indent="0" lvl="0" marL="0" marR="0" rtl="0" algn="ctr">
                        <a:lnSpc>
                          <a:spcPct val="100000"/>
                        </a:lnSpc>
                        <a:spcBef>
                          <a:spcPts val="0"/>
                        </a:spcBef>
                        <a:spcAft>
                          <a:spcPts val="0"/>
                        </a:spcAft>
                        <a:buNone/>
                      </a:pPr>
                      <a:r>
                        <a:rPr b="1" lang="en-GB" sz="1400" u="none" cap="none" strike="noStrike"/>
                        <a:t>DOES</a:t>
                      </a:r>
                      <a:endParaRPr b="1" sz="1400" u="none" cap="none" strike="noStrike"/>
                    </a:p>
                    <a:p>
                      <a:pPr indent="-285750" lvl="0" marL="285750" marR="0" rtl="0" algn="l">
                        <a:lnSpc>
                          <a:spcPct val="100000"/>
                        </a:lnSpc>
                        <a:spcBef>
                          <a:spcPts val="0"/>
                        </a:spcBef>
                        <a:spcAft>
                          <a:spcPts val="0"/>
                        </a:spcAft>
                        <a:buClr>
                          <a:srgbClr val="000000"/>
                        </a:buClr>
                        <a:buSzPts val="1400"/>
                        <a:buFont typeface="Arial"/>
                        <a:buChar char="•"/>
                      </a:pPr>
                      <a:r>
                        <a:rPr b="0" lang="en-GB" sz="1400" u="none" cap="none" strike="noStrike"/>
                        <a:t>I try to carry a sanitizer with me, to sanitize the things.</a:t>
                      </a:r>
                      <a:endParaRPr b="0" sz="1400" u="none" cap="none" strike="noStrike"/>
                    </a:p>
                    <a:p>
                      <a:pPr indent="-285750" lvl="0" marL="285750" marR="0" rtl="0" algn="l">
                        <a:lnSpc>
                          <a:spcPct val="100000"/>
                        </a:lnSpc>
                        <a:spcBef>
                          <a:spcPts val="0"/>
                        </a:spcBef>
                        <a:spcAft>
                          <a:spcPts val="0"/>
                        </a:spcAft>
                        <a:buClr>
                          <a:srgbClr val="000000"/>
                        </a:buClr>
                        <a:buSzPts val="1400"/>
                        <a:buFont typeface="Arial"/>
                        <a:buChar char="•"/>
                      </a:pPr>
                      <a:r>
                        <a:rPr b="0" lang="en-GB" sz="1400" u="none" cap="none" strike="noStrike"/>
                        <a:t>If I forgot the sanitizer , then I just watch my friends play. </a:t>
                      </a:r>
                      <a:endParaRPr/>
                    </a:p>
                  </a:txBody>
                  <a:tcPr marT="45725" marB="45725" marR="91450" marL="91450">
                    <a:solidFill>
                      <a:srgbClr val="99CCFF"/>
                    </a:solidFill>
                  </a:tcPr>
                </a:tc>
                <a:tc>
                  <a:txBody>
                    <a:bodyPr/>
                    <a:lstStyle/>
                    <a:p>
                      <a:pPr indent="0" lvl="0" marL="0" marR="0" rtl="0" algn="ctr">
                        <a:lnSpc>
                          <a:spcPct val="100000"/>
                        </a:lnSpc>
                        <a:spcBef>
                          <a:spcPts val="0"/>
                        </a:spcBef>
                        <a:spcAft>
                          <a:spcPts val="0"/>
                        </a:spcAft>
                        <a:buNone/>
                      </a:pPr>
                      <a:r>
                        <a:rPr b="1" lang="en-GB" sz="1400" u="none" cap="none" strike="noStrike"/>
                        <a:t>FEELS</a:t>
                      </a:r>
                      <a:endParaRPr b="1" sz="1400" u="none" cap="none" strike="noStrike"/>
                    </a:p>
                    <a:p>
                      <a:pPr indent="-285750" lvl="0" marL="285750" marR="0" rtl="0" algn="l">
                        <a:lnSpc>
                          <a:spcPct val="100000"/>
                        </a:lnSpc>
                        <a:spcBef>
                          <a:spcPts val="0"/>
                        </a:spcBef>
                        <a:spcAft>
                          <a:spcPts val="0"/>
                        </a:spcAft>
                        <a:buClr>
                          <a:srgbClr val="000000"/>
                        </a:buClr>
                        <a:buSzPts val="1400"/>
                        <a:buFont typeface="Arial"/>
                        <a:buChar char="•"/>
                      </a:pPr>
                      <a:r>
                        <a:rPr lang="en-GB" sz="1400" u="none" cap="none" strike="noStrike">
                          <a:solidFill>
                            <a:srgbClr val="B1CDFB"/>
                          </a:solidFill>
                        </a:rPr>
                        <a:t>Sharing gaming controllers is infectious .</a:t>
                      </a:r>
                      <a:endParaRPr sz="1400" u="none" cap="none" strike="noStrike">
                        <a:solidFill>
                          <a:srgbClr val="B1CDFB"/>
                        </a:solidFill>
                      </a:endParaRPr>
                    </a:p>
                    <a:p>
                      <a:pPr indent="-196850" lvl="0" marL="285750" marR="0" rtl="0" algn="l">
                        <a:lnSpc>
                          <a:spcPct val="100000"/>
                        </a:lnSpc>
                        <a:spcBef>
                          <a:spcPts val="0"/>
                        </a:spcBef>
                        <a:spcAft>
                          <a:spcPts val="0"/>
                        </a:spcAft>
                        <a:buClr>
                          <a:srgbClr val="000000"/>
                        </a:buClr>
                        <a:buSzPts val="1400"/>
                        <a:buFont typeface="Arial"/>
                        <a:buNone/>
                      </a:pPr>
                      <a:r>
                        <a:t/>
                      </a:r>
                      <a:endParaRPr b="0" sz="1400" u="none" cap="none" strike="noStrike"/>
                    </a:p>
                  </a:txBody>
                  <a:tcPr marT="45725" marB="45725" marR="91450" marL="91450">
                    <a:solidFill>
                      <a:srgbClr val="0070C0"/>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ph type="ctrTitle"/>
          </p:nvPr>
        </p:nvSpPr>
        <p:spPr>
          <a:xfrm>
            <a:off x="642925" y="1135850"/>
            <a:ext cx="8272200" cy="231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solidFill>
                  <a:srgbClr val="FFFF00"/>
                </a:solidFill>
              </a:rPr>
              <a:t>HEURISTIC EVALUATION</a:t>
            </a:r>
            <a:endParaRPr>
              <a:solidFill>
                <a:srgbClr val="FFFF00"/>
              </a:solidFill>
            </a:endParaRPr>
          </a:p>
          <a:p>
            <a:pPr indent="0" lvl="0" marL="0" rtl="0" algn="l">
              <a:spcBef>
                <a:spcPts val="0"/>
              </a:spcBef>
              <a:spcAft>
                <a:spcPts val="0"/>
              </a:spcAft>
              <a:buNone/>
            </a:pPr>
            <a:r>
              <a:t/>
            </a:r>
            <a:endParaRPr sz="1700">
              <a:solidFill>
                <a:srgbClr val="FFFF00"/>
              </a:solidFill>
            </a:endParaRPr>
          </a:p>
          <a:p>
            <a:pPr indent="0" lvl="0" marL="0" rtl="0" algn="l">
              <a:spcBef>
                <a:spcPts val="0"/>
              </a:spcBef>
              <a:spcAft>
                <a:spcPts val="0"/>
              </a:spcAft>
              <a:buNone/>
            </a:pPr>
            <a:r>
              <a:rPr lang="en-GB" sz="3000">
                <a:solidFill>
                  <a:srgbClr val="FFFF00"/>
                </a:solidFill>
              </a:rPr>
              <a:t>Using </a:t>
            </a:r>
            <a:r>
              <a:rPr lang="en-GB" sz="3000">
                <a:solidFill>
                  <a:srgbClr val="FFFF00"/>
                </a:solidFill>
              </a:rPr>
              <a:t>Shneiderman's Eight Golden Rules </a:t>
            </a:r>
            <a:endParaRPr sz="3000">
              <a:solidFill>
                <a:srgbClr val="FFFF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