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8" r:id="rId4"/>
    <p:sldId id="257" r:id="rId5"/>
    <p:sldId id="26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DFA0-11CF-4428-975B-50C08DED787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D847-797D-4568-9AFF-5054BDD8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DETECTION OF CONSTRUCTIVE AND NON CONSTRUCTIVE REVIEWS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4" y="3602038"/>
            <a:ext cx="8993746" cy="1655762"/>
          </a:xfrm>
        </p:spPr>
        <p:txBody>
          <a:bodyPr/>
          <a:lstStyle/>
          <a:p>
            <a:r>
              <a:rPr lang="en-US" b="1" dirty="0" smtClean="0"/>
              <a:t>NAME:SIVASUBRAMANIAN KANDASWAMI</a:t>
            </a:r>
          </a:p>
          <a:p>
            <a:r>
              <a:rPr lang="en-US" b="1" dirty="0" smtClean="0"/>
              <a:t>PATTERN RECOGNITION COURSE</a:t>
            </a:r>
          </a:p>
          <a:p>
            <a:r>
              <a:rPr lang="en-US" b="1" dirty="0" smtClean="0"/>
              <a:t>EEL 6825, SPRING 2016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7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99" y="351415"/>
            <a:ext cx="10515600" cy="1325563"/>
          </a:xfrm>
        </p:spPr>
        <p:txBody>
          <a:bodyPr/>
          <a:lstStyle/>
          <a:p>
            <a:r>
              <a:rPr lang="en-US" dirty="0" smtClean="0"/>
              <a:t>NORMALIZING THE DATA</a:t>
            </a:r>
            <a:endParaRPr lang="en-US" dirty="0"/>
          </a:p>
        </p:txBody>
      </p:sp>
      <p:pic>
        <p:nvPicPr>
          <p:cNvPr id="6146" name="Picture 2" descr="5de67dfc5e2506afe97dfdcb311fd5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40" y="3734142"/>
            <a:ext cx="3524049" cy="124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3493" y="524134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X’ REPRESENTS THE NORMALIZED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0615" y="1841679"/>
            <a:ext cx="62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range of values of </a:t>
            </a:r>
            <a:r>
              <a:rPr lang="en-US" dirty="0" smtClean="0"/>
              <a:t>feature data varies </a:t>
            </a:r>
            <a:r>
              <a:rPr lang="en-US" dirty="0"/>
              <a:t>widely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493" y="2438544"/>
            <a:ext cx="695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Before processing the data</a:t>
            </a:r>
          </a:p>
          <a:p>
            <a:pPr marL="400050" indent="-400050">
              <a:buAutoNum type="romanLcPeriod"/>
            </a:pPr>
            <a:r>
              <a:rPr lang="en-US" dirty="0" smtClean="0"/>
              <a:t>The length feature : Usually lies between 50 – 8000 words.</a:t>
            </a:r>
          </a:p>
          <a:p>
            <a:pPr marL="400050" indent="-400050">
              <a:buAutoNum type="romanLcPeriod"/>
            </a:pPr>
            <a:r>
              <a:rPr lang="en-US" dirty="0" smtClean="0"/>
              <a:t> Themes Covered: Lies between 0 and 7</a:t>
            </a:r>
          </a:p>
          <a:p>
            <a:pPr marL="400050" indent="-400050">
              <a:buAutoNum type="romanLcPeriod"/>
            </a:pPr>
            <a:r>
              <a:rPr lang="en-US" dirty="0"/>
              <a:t> </a:t>
            </a:r>
            <a:r>
              <a:rPr lang="en-US" dirty="0" smtClean="0"/>
              <a:t>Subjectivity: Lies between -1 and 1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BAYESIAN CLASSIFIER</a:t>
            </a:r>
            <a:endParaRPr lang="en-US" dirty="0"/>
          </a:p>
        </p:txBody>
      </p:sp>
      <p:pic>
        <p:nvPicPr>
          <p:cNvPr id="7170" name="Picture 2" descr="https://i.gyazo.com/d6635675c5dc5db387907ff635ac65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77" y="1240931"/>
            <a:ext cx="5239481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.gyazo.com/9af0513ae2ba879aef88911e7491ed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81" y="3124234"/>
            <a:ext cx="44100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i.gyazo.com/db61f8c905f4f278734daab4b3d60a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81" y="4067210"/>
            <a:ext cx="43243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.gyazo.com/f1d0140cf531b13dad84ea3dc2b8e2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81" y="5452058"/>
            <a:ext cx="41529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0349" y="1455312"/>
            <a:ext cx="450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D: Document</a:t>
            </a:r>
          </a:p>
          <a:p>
            <a:r>
              <a:rPr lang="en-US" sz="2400" b="1" dirty="0" smtClean="0"/>
              <a:t>C: Class</a:t>
            </a:r>
          </a:p>
          <a:p>
            <a:r>
              <a:rPr lang="en-US" sz="2400" b="1" dirty="0" smtClean="0"/>
              <a:t>MAP: MAXIMUM POSTERIORI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80349" y="4067210"/>
            <a:ext cx="450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THE BAYES RULE, AND REMOVING THE DENOMINATOR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47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1012"/>
            <a:ext cx="10515600" cy="4649788"/>
          </a:xfrm>
        </p:spPr>
        <p:txBody>
          <a:bodyPr/>
          <a:lstStyle/>
          <a:p>
            <a:r>
              <a:rPr lang="en-US" dirty="0" smtClean="0"/>
              <a:t>What are Support Vectors?</a:t>
            </a:r>
          </a:p>
          <a:p>
            <a:r>
              <a:rPr lang="en-US" dirty="0" smtClean="0"/>
              <a:t>Support vectors define the Hyperplane</a:t>
            </a:r>
          </a:p>
        </p:txBody>
      </p:sp>
      <p:pic>
        <p:nvPicPr>
          <p:cNvPr id="8194" name="Picture 2" descr="https://www.dtreg.com/uploaded/pageimg/SvmMarg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6049"/>
            <a:ext cx="71913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726" cy="994443"/>
          </a:xfrm>
        </p:spPr>
        <p:txBody>
          <a:bodyPr/>
          <a:lstStyle/>
          <a:p>
            <a:r>
              <a:rPr lang="en-US" dirty="0" smtClean="0"/>
              <a:t>SVM CLASSIFIER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07" y="1203158"/>
            <a:ext cx="8846637" cy="49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attempt the classification with several other classifiers to see find the best method.</a:t>
            </a:r>
          </a:p>
          <a:p>
            <a:r>
              <a:rPr lang="en-US" dirty="0" smtClean="0"/>
              <a:t>Adding n gram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0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DATASET PREPARATION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FEATURE NORMALIZATION</a:t>
            </a:r>
          </a:p>
          <a:p>
            <a:r>
              <a:rPr lang="en-US" dirty="0" smtClean="0"/>
              <a:t>CLASSIFIERS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on Online platforms are growing by huge amounts.</a:t>
            </a:r>
          </a:p>
          <a:p>
            <a:r>
              <a:rPr lang="en-US" dirty="0" smtClean="0"/>
              <a:t>Reviews form an integral part of the online sales and services</a:t>
            </a:r>
          </a:p>
          <a:p>
            <a:r>
              <a:rPr lang="en-US" dirty="0" smtClean="0"/>
              <a:t>Potential Customers depend heavily on User Reviews.</a:t>
            </a:r>
          </a:p>
          <a:p>
            <a:r>
              <a:rPr lang="en-US" dirty="0" smtClean="0"/>
              <a:t>Listing reviews in chronological order is not useful.</a:t>
            </a:r>
          </a:p>
          <a:p>
            <a:r>
              <a:rPr lang="en-US" dirty="0" smtClean="0"/>
              <a:t>Identifying reviews that are comprehensive, informative and clear is an important step.</a:t>
            </a:r>
          </a:p>
          <a:p>
            <a:r>
              <a:rPr lang="en-US" dirty="0" smtClean="0"/>
              <a:t>This can increase customer satisfaction and loyalty to the platform </a:t>
            </a:r>
            <a:r>
              <a:rPr lang="en-US" dirty="0" err="1" smtClean="0"/>
              <a:t>eg</a:t>
            </a:r>
            <a:r>
              <a:rPr lang="en-US" dirty="0" smtClean="0"/>
              <a:t>. Amazon, </a:t>
            </a:r>
            <a:r>
              <a:rPr lang="en-US" dirty="0" err="1" smtClean="0"/>
              <a:t>Tripadvisor</a:t>
            </a:r>
            <a:r>
              <a:rPr lang="en-US" dirty="0" smtClean="0"/>
              <a:t> etc.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www.itvibes.com/website/wp-content/uploads/2011/02/bigstock_Sales_Chart_1108893-e12966235488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1" y="319753"/>
            <a:ext cx="1889769" cy="13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96"/>
            <a:ext cx="10515600" cy="1325563"/>
          </a:xfrm>
        </p:spPr>
        <p:txBody>
          <a:bodyPr/>
          <a:lstStyle/>
          <a:p>
            <a:r>
              <a:rPr lang="en-US" b="1" dirty="0" smtClean="0"/>
              <a:t>EXTRACTION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2" y="1596980"/>
            <a:ext cx="10684098" cy="8113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Dataset from TripAdvisor</a:t>
            </a:r>
          </a:p>
          <a:p>
            <a:r>
              <a:rPr lang="en-US" dirty="0" smtClean="0"/>
              <a:t>Why TripAdvisor?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s://i.gyazo.com/ae424afaf28ec80d4bdace15e19f63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8349"/>
            <a:ext cx="4999336" cy="43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AND NOT AS HELPFUL REVIEWS</a:t>
            </a:r>
            <a:endParaRPr lang="en-US" dirty="0"/>
          </a:p>
        </p:txBody>
      </p:sp>
      <p:pic>
        <p:nvPicPr>
          <p:cNvPr id="9218" name="Picture 2" descr="083f3562addd73d3f7438f2e852475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7692" r="4167"/>
          <a:stretch>
            <a:fillRect/>
          </a:stretch>
        </p:blipFill>
        <p:spPr bwMode="auto">
          <a:xfrm>
            <a:off x="838200" y="1794289"/>
            <a:ext cx="4549160" cy="245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95864c9507b489515b369397f74a5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" r="1567"/>
          <a:stretch>
            <a:fillRect/>
          </a:stretch>
        </p:blipFill>
        <p:spPr bwMode="auto">
          <a:xfrm>
            <a:off x="5697224" y="1794289"/>
            <a:ext cx="5279957" cy="373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</a:t>
            </a:r>
          </a:p>
          <a:p>
            <a:r>
              <a:rPr lang="en-US" dirty="0" smtClean="0"/>
              <a:t>IMPORTANT THEMES COVERED IN REVIEW</a:t>
            </a:r>
          </a:p>
          <a:p>
            <a:r>
              <a:rPr lang="en-US" dirty="0" smtClean="0"/>
              <a:t>REVIEW LENGTH</a:t>
            </a:r>
          </a:p>
          <a:p>
            <a:r>
              <a:rPr lang="en-US" dirty="0" smtClean="0"/>
              <a:t>SUBJECTIVITY AND OBJECTIVITY</a:t>
            </a:r>
          </a:p>
          <a:p>
            <a:r>
              <a:rPr lang="en-US" dirty="0" smtClean="0"/>
              <a:t>OVERALL RATING OF THE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THEMES COVERED IN REVIEW</a:t>
            </a:r>
            <a:endParaRPr lang="en-US" b="1" dirty="0"/>
          </a:p>
        </p:txBody>
      </p:sp>
      <p:pic>
        <p:nvPicPr>
          <p:cNvPr id="3075" name="Picture 3" descr="7775c85ff76595b5b37159ec3b2d1a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40" y="1519707"/>
            <a:ext cx="8533931" cy="49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2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LENGTH FEATURE</a:t>
            </a:r>
            <a:endParaRPr lang="en-US" b="1" dirty="0"/>
          </a:p>
        </p:txBody>
      </p:sp>
      <p:pic>
        <p:nvPicPr>
          <p:cNvPr id="4098" name="Picture 2" descr="785ac1d1072d2fc46be72e9c22e81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2335" r="6810"/>
          <a:stretch>
            <a:fillRect/>
          </a:stretch>
        </p:blipFill>
        <p:spPr bwMode="auto">
          <a:xfrm>
            <a:off x="838200" y="1909402"/>
            <a:ext cx="6657304" cy="41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4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SUBJECTIVITY</a:t>
            </a:r>
            <a:endParaRPr lang="en-US" dirty="0"/>
          </a:p>
        </p:txBody>
      </p:sp>
      <p:pic>
        <p:nvPicPr>
          <p:cNvPr id="5123" name="Picture 2" descr="https://i.gyazo.com/ef19c5657a12e5b4c44197a126f3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r="2420" b="1093"/>
          <a:stretch>
            <a:fillRect/>
          </a:stretch>
        </p:blipFill>
        <p:spPr bwMode="auto">
          <a:xfrm>
            <a:off x="838200" y="1794925"/>
            <a:ext cx="8099738" cy="457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67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251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DETECTION OF CONSTRUCTIVE AND NON CONSTRUCTIVE REVIEWS</vt:lpstr>
      <vt:lpstr>INTRODUCTION</vt:lpstr>
      <vt:lpstr>MOTIVATION</vt:lpstr>
      <vt:lpstr>EXTRACTION OF DATA</vt:lpstr>
      <vt:lpstr>HELPFUL AND NOT AS HELPFUL REVIEWS</vt:lpstr>
      <vt:lpstr>FEATURES EXTRACTED</vt:lpstr>
      <vt:lpstr>THEMES COVERED IN REVIEW</vt:lpstr>
      <vt:lpstr>LENGTH FEATURE</vt:lpstr>
      <vt:lpstr>SUBJECTIVITY</vt:lpstr>
      <vt:lpstr>NORMALIZING THE DATA</vt:lpstr>
      <vt:lpstr>NAÏVE BAYESIAN CLASSIFIER</vt:lpstr>
      <vt:lpstr>SUPPORT VECTOR MACHINES</vt:lpstr>
      <vt:lpstr>SVM CLASSIFIER SCORE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CONSTRUCTIVE AND NON CONSTRUCTIVE REVIEWS</dc:title>
  <dc:creator>Shiva Kandaswami</dc:creator>
  <cp:lastModifiedBy>Shiva Kandaswami</cp:lastModifiedBy>
  <cp:revision>14</cp:revision>
  <dcterms:created xsi:type="dcterms:W3CDTF">2016-04-27T00:16:32Z</dcterms:created>
  <dcterms:modified xsi:type="dcterms:W3CDTF">2016-04-27T05:08:08Z</dcterms:modified>
</cp:coreProperties>
</file>