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Proxima Nova"/>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italic.fntdata"/><Relationship Id="rId10" Type="http://schemas.openxmlformats.org/officeDocument/2006/relationships/slide" Target="slides/slide5.xml"/><Relationship Id="rId32" Type="http://schemas.openxmlformats.org/officeDocument/2006/relationships/font" Target="fonts/ProximaNova-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ProximaNova-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750467d4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750467d4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750467d44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750467d44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750467d44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750467d4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750467d44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750467d44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750467d44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750467d4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750467d4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750467d4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750467d4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750467d4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750467d4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750467d4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750467d44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750467d44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750467d44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750467d44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750467d4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750467d4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750467d44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750467d44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750467d44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750467d44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750467d44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750467d44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750467d44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750467d44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750467d44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750467d44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4750467d44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4750467d44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750467d4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750467d4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750467d4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750467d4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750467d4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750467d4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750467d4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750467d4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750467d4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750467d4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750467d4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750467d4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750467d44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750467d4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Personalized Learning Analytics Assignment</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Skanda Vaidyanath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 4 : Clustering high level features</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0" name="Google Shape;120;p22"/>
          <p:cNvPicPr preferRelativeResize="0"/>
          <p:nvPr/>
        </p:nvPicPr>
        <p:blipFill>
          <a:blip r:embed="rId3">
            <a:alphaModFix/>
          </a:blip>
          <a:stretch>
            <a:fillRect/>
          </a:stretch>
        </p:blipFill>
        <p:spPr>
          <a:xfrm>
            <a:off x="2233600" y="1208075"/>
            <a:ext cx="4676775" cy="3305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 4</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7" name="Google Shape;127;p23"/>
          <p:cNvPicPr preferRelativeResize="0"/>
          <p:nvPr/>
        </p:nvPicPr>
        <p:blipFill>
          <a:blip r:embed="rId3">
            <a:alphaModFix/>
          </a:blip>
          <a:stretch>
            <a:fillRect/>
          </a:stretch>
        </p:blipFill>
        <p:spPr>
          <a:xfrm>
            <a:off x="2247900" y="1236650"/>
            <a:ext cx="4648200" cy="3248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 4</a:t>
            </a:r>
            <a:endParaRPr/>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figure on slide 10 gives cluster densities of non-technical features.</a:t>
            </a:r>
            <a:endParaRPr/>
          </a:p>
          <a:p>
            <a:pPr indent="0" lvl="0" marL="0" rtl="0" algn="l">
              <a:spcBef>
                <a:spcPts val="1600"/>
              </a:spcBef>
              <a:spcAft>
                <a:spcPts val="0"/>
              </a:spcAft>
              <a:buNone/>
            </a:pPr>
            <a:r>
              <a:rPr lang="en"/>
              <a:t>The figure on slide 11 gives cluster densities of technical features.</a:t>
            </a:r>
            <a:endParaRPr/>
          </a:p>
          <a:p>
            <a:pPr indent="0" lvl="0" marL="0" rtl="0" algn="l">
              <a:spcBef>
                <a:spcPts val="1600"/>
              </a:spcBef>
              <a:spcAft>
                <a:spcPts val="1600"/>
              </a:spcAft>
              <a:buNone/>
            </a:pPr>
            <a:r>
              <a:rPr lang="en"/>
              <a:t>There are ten clusters of each. The description of each cluster is given in the following slides.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 4</a:t>
            </a:r>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Non-technical features:</a:t>
            </a:r>
            <a:endParaRPr/>
          </a:p>
          <a:p>
            <a:pPr indent="0" lvl="0" marL="0" rtl="0" algn="l">
              <a:spcBef>
                <a:spcPts val="1600"/>
              </a:spcBef>
              <a:spcAft>
                <a:spcPts val="1600"/>
              </a:spcAft>
              <a:buNone/>
            </a:pPr>
            <a:r>
              <a:t/>
            </a:r>
            <a:endParaRPr/>
          </a:p>
        </p:txBody>
      </p:sp>
      <p:pic>
        <p:nvPicPr>
          <p:cNvPr id="140" name="Google Shape;140;p25"/>
          <p:cNvPicPr preferRelativeResize="0"/>
          <p:nvPr/>
        </p:nvPicPr>
        <p:blipFill>
          <a:blip r:embed="rId3">
            <a:alphaModFix/>
          </a:blip>
          <a:stretch>
            <a:fillRect/>
          </a:stretch>
        </p:blipFill>
        <p:spPr>
          <a:xfrm>
            <a:off x="3019425" y="1885950"/>
            <a:ext cx="3105150" cy="1371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 4</a:t>
            </a:r>
            <a:endParaRPr/>
          </a:p>
        </p:txBody>
      </p:sp>
      <p:sp>
        <p:nvSpPr>
          <p:cNvPr id="146" name="Google Shape;14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features:</a:t>
            </a:r>
            <a:endParaRPr/>
          </a:p>
          <a:p>
            <a:pPr indent="0" lvl="0" marL="0" rtl="0" algn="l">
              <a:spcBef>
                <a:spcPts val="1600"/>
              </a:spcBef>
              <a:spcAft>
                <a:spcPts val="1600"/>
              </a:spcAft>
              <a:buNone/>
            </a:pPr>
            <a:r>
              <a:t/>
            </a:r>
            <a:endParaRPr/>
          </a:p>
        </p:txBody>
      </p:sp>
      <p:pic>
        <p:nvPicPr>
          <p:cNvPr id="147" name="Google Shape;147;p26"/>
          <p:cNvPicPr preferRelativeResize="0"/>
          <p:nvPr/>
        </p:nvPicPr>
        <p:blipFill>
          <a:blip r:embed="rId3">
            <a:alphaModFix/>
          </a:blip>
          <a:stretch>
            <a:fillRect/>
          </a:stretch>
        </p:blipFill>
        <p:spPr>
          <a:xfrm>
            <a:off x="2609850" y="1885950"/>
            <a:ext cx="3924300" cy="1371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 5 : Topic Modelling and LDA</a:t>
            </a:r>
            <a:endParaRPr/>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4" name="Google Shape;154;p27"/>
          <p:cNvPicPr preferRelativeResize="0"/>
          <p:nvPr/>
        </p:nvPicPr>
        <p:blipFill>
          <a:blip r:embed="rId3">
            <a:alphaModFix/>
          </a:blip>
          <a:stretch>
            <a:fillRect/>
          </a:stretch>
        </p:blipFill>
        <p:spPr>
          <a:xfrm>
            <a:off x="601753" y="1029050"/>
            <a:ext cx="7940497" cy="36632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 5</a:t>
            </a:r>
            <a:endParaRPr/>
          </a:p>
        </p:txBody>
      </p:sp>
      <p:sp>
        <p:nvSpPr>
          <p:cNvPr id="160" name="Google Shape;16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picture depicts the term distribution for topic number 3 on the right side. On the left side we can see the overall distribution of topics. The animation in the notebook is a great aid for understanding. I have used LDA only for visualisation in this particular assignment. This is mainly because our topic modelling is not very efficient in the sense that it does not spread across all four quadrants (left side of image) and there are many overlaps between topics.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 6 : Vector Space Model</a:t>
            </a:r>
            <a:endParaRPr/>
          </a:p>
        </p:txBody>
      </p:sp>
      <p:sp>
        <p:nvSpPr>
          <p:cNvPr id="166" name="Google Shape;166;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7" name="Google Shape;167;p29"/>
          <p:cNvPicPr preferRelativeResize="0"/>
          <p:nvPr/>
        </p:nvPicPr>
        <p:blipFill>
          <a:blip r:embed="rId3">
            <a:alphaModFix/>
          </a:blip>
          <a:stretch>
            <a:fillRect/>
          </a:stretch>
        </p:blipFill>
        <p:spPr>
          <a:xfrm>
            <a:off x="2395163" y="1015100"/>
            <a:ext cx="4353675" cy="3691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 6</a:t>
            </a:r>
            <a:endParaRPr/>
          </a:p>
        </p:txBody>
      </p:sp>
      <p:sp>
        <p:nvSpPr>
          <p:cNvPr id="173" name="Google Shape;173;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4" name="Google Shape;174;p30"/>
          <p:cNvPicPr preferRelativeResize="0"/>
          <p:nvPr/>
        </p:nvPicPr>
        <p:blipFill>
          <a:blip r:embed="rId3">
            <a:alphaModFix/>
          </a:blip>
          <a:stretch>
            <a:fillRect/>
          </a:stretch>
        </p:blipFill>
        <p:spPr>
          <a:xfrm>
            <a:off x="2511825" y="866835"/>
            <a:ext cx="4120338" cy="3987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 6</a:t>
            </a:r>
            <a:endParaRPr/>
          </a:p>
        </p:txBody>
      </p:sp>
      <p:sp>
        <p:nvSpPr>
          <p:cNvPr id="180" name="Google Shape;180;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figure in slide 17 shows the similarity with each cluster for document number 500. The figure in slide 18 shows the similarity with each cluster for document number 500. For this particular document, the most important non-technical skills are Management and Experience. Leadership and Consulting are not sought after. Similarly for technical skills, Spark and Hadoop and Machine Learning and Deep Learning are not sought after. Development and Design are important technical factors.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Roadmap of techniques used</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lang="en"/>
              <a:t>Exploring the data</a:t>
            </a:r>
            <a:endParaRPr/>
          </a:p>
          <a:p>
            <a:pPr indent="-342900" lvl="0" marL="457200" rtl="0" algn="l">
              <a:spcBef>
                <a:spcPts val="0"/>
              </a:spcBef>
              <a:spcAft>
                <a:spcPts val="0"/>
              </a:spcAft>
              <a:buSzPts val="1800"/>
              <a:buAutoNum type="arabicParenR"/>
            </a:pPr>
            <a:r>
              <a:rPr lang="en"/>
              <a:t>Basic text searches</a:t>
            </a:r>
            <a:endParaRPr/>
          </a:p>
          <a:p>
            <a:pPr indent="-342900" lvl="0" marL="457200" rtl="0" algn="l">
              <a:spcBef>
                <a:spcPts val="0"/>
              </a:spcBef>
              <a:spcAft>
                <a:spcPts val="0"/>
              </a:spcAft>
              <a:buSzPts val="1800"/>
              <a:buAutoNum type="arabicParenR"/>
            </a:pPr>
            <a:r>
              <a:rPr lang="en"/>
              <a:t>High level technical and non-technical features</a:t>
            </a:r>
            <a:endParaRPr/>
          </a:p>
          <a:p>
            <a:pPr indent="-342900" lvl="0" marL="457200" rtl="0" algn="l">
              <a:spcBef>
                <a:spcPts val="0"/>
              </a:spcBef>
              <a:spcAft>
                <a:spcPts val="0"/>
              </a:spcAft>
              <a:buSzPts val="1800"/>
              <a:buAutoNum type="arabicParenR"/>
            </a:pPr>
            <a:r>
              <a:rPr lang="en"/>
              <a:t>Clustering high level features</a:t>
            </a:r>
            <a:endParaRPr/>
          </a:p>
          <a:p>
            <a:pPr indent="-342900" lvl="0" marL="457200" rtl="0" algn="l">
              <a:spcBef>
                <a:spcPts val="0"/>
              </a:spcBef>
              <a:spcAft>
                <a:spcPts val="0"/>
              </a:spcAft>
              <a:buSzPts val="1800"/>
              <a:buAutoNum type="arabicParenR"/>
            </a:pPr>
            <a:r>
              <a:rPr lang="en"/>
              <a:t>Topic Modelling and LDA</a:t>
            </a:r>
            <a:endParaRPr/>
          </a:p>
          <a:p>
            <a:pPr indent="-342900" lvl="0" marL="457200" rtl="0" algn="l">
              <a:spcBef>
                <a:spcPts val="0"/>
              </a:spcBef>
              <a:spcAft>
                <a:spcPts val="0"/>
              </a:spcAft>
              <a:buSzPts val="1800"/>
              <a:buAutoNum type="arabicParenR"/>
            </a:pPr>
            <a:r>
              <a:rPr lang="en"/>
              <a:t>Vector Space Model</a:t>
            </a:r>
            <a:endParaRPr/>
          </a:p>
          <a:p>
            <a:pPr indent="-342900" lvl="0" marL="457200" rtl="0" algn="l">
              <a:spcBef>
                <a:spcPts val="0"/>
              </a:spcBef>
              <a:spcAft>
                <a:spcPts val="0"/>
              </a:spcAft>
              <a:buSzPts val="1800"/>
              <a:buAutoNum type="arabicParenR"/>
            </a:pPr>
            <a:r>
              <a:rPr lang="en"/>
              <a:t>Self Organising Maps</a:t>
            </a:r>
            <a:endParaRPr/>
          </a:p>
          <a:p>
            <a:pPr indent="-342900" lvl="0" marL="457200" rtl="0" algn="l">
              <a:spcBef>
                <a:spcPts val="0"/>
              </a:spcBef>
              <a:spcAft>
                <a:spcPts val="0"/>
              </a:spcAft>
              <a:buSzPts val="1800"/>
              <a:buAutoNum type="arabicParenR"/>
            </a:pPr>
            <a:r>
              <a:rPr lang="en"/>
              <a:t>Text Classifier</a:t>
            </a:r>
            <a:endParaRPr/>
          </a:p>
          <a:p>
            <a:pPr indent="-342900" lvl="0" marL="457200" rtl="0" algn="l">
              <a:spcBef>
                <a:spcPts val="0"/>
              </a:spcBef>
              <a:spcAft>
                <a:spcPts val="0"/>
              </a:spcAft>
              <a:buSzPts val="1800"/>
              <a:buAutoNum type="arabicParenR"/>
            </a:pPr>
            <a:r>
              <a:rPr lang="en"/>
              <a:t>Curriculum for the course ‘Data Analytics and AI’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 7 : Self Organising Maps</a:t>
            </a:r>
            <a:endParaRPr/>
          </a:p>
        </p:txBody>
      </p:sp>
      <p:sp>
        <p:nvSpPr>
          <p:cNvPr id="186" name="Google Shape;186;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7" name="Google Shape;187;p32"/>
          <p:cNvPicPr preferRelativeResize="0"/>
          <p:nvPr/>
        </p:nvPicPr>
        <p:blipFill>
          <a:blip r:embed="rId3">
            <a:alphaModFix/>
          </a:blip>
          <a:stretch>
            <a:fillRect/>
          </a:stretch>
        </p:blipFill>
        <p:spPr>
          <a:xfrm>
            <a:off x="1126350" y="1152477"/>
            <a:ext cx="6891301" cy="37315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 7</a:t>
            </a:r>
            <a:endParaRPr/>
          </a:p>
        </p:txBody>
      </p:sp>
      <p:sp>
        <p:nvSpPr>
          <p:cNvPr id="193" name="Google Shape;193;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 section of the self organising map output is shown in the previous slide. From the map, we can make inferences about how similar or different the jobs of two companies are. For example, we can say Boxy Charm and Iris Software are offering similar jobs while  Deloitte and TDB Bank are not.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 8 : Text Classifier</a:t>
            </a:r>
            <a:endParaRPr/>
          </a:p>
        </p:txBody>
      </p:sp>
      <p:sp>
        <p:nvSpPr>
          <p:cNvPr id="199" name="Google Shape;199;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0" name="Google Shape;200;p34"/>
          <p:cNvPicPr preferRelativeResize="0"/>
          <p:nvPr/>
        </p:nvPicPr>
        <p:blipFill>
          <a:blip r:embed="rId3">
            <a:alphaModFix/>
          </a:blip>
          <a:stretch>
            <a:fillRect/>
          </a:stretch>
        </p:blipFill>
        <p:spPr>
          <a:xfrm>
            <a:off x="2514388" y="1021301"/>
            <a:ext cx="4115225" cy="3678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 8</a:t>
            </a:r>
            <a:endParaRPr/>
          </a:p>
        </p:txBody>
      </p:sp>
      <p:sp>
        <p:nvSpPr>
          <p:cNvPr id="206" name="Google Shape;206;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7" name="Google Shape;207;p35"/>
          <p:cNvPicPr preferRelativeResize="0"/>
          <p:nvPr/>
        </p:nvPicPr>
        <p:blipFill>
          <a:blip r:embed="rId3">
            <a:alphaModFix/>
          </a:blip>
          <a:stretch>
            <a:fillRect/>
          </a:stretch>
        </p:blipFill>
        <p:spPr>
          <a:xfrm>
            <a:off x="2498682" y="863550"/>
            <a:ext cx="4146643" cy="3416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 8</a:t>
            </a:r>
            <a:endParaRPr/>
          </a:p>
        </p:txBody>
      </p:sp>
      <p:sp>
        <p:nvSpPr>
          <p:cNvPr id="213" name="Google Shape;213;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slide 22, the confusion matrix of the technical text classifier is shown. The accuracy is 78%</a:t>
            </a:r>
            <a:endParaRPr/>
          </a:p>
          <a:p>
            <a:pPr indent="0" lvl="0" marL="0" rtl="0" algn="l">
              <a:spcBef>
                <a:spcPts val="1600"/>
              </a:spcBef>
              <a:spcAft>
                <a:spcPts val="0"/>
              </a:spcAft>
              <a:buNone/>
            </a:pPr>
            <a:r>
              <a:rPr lang="en"/>
              <a:t>In slide 23, the confusion matrix of the non-technical text classifier is shown. The accuracy is 82%</a:t>
            </a:r>
            <a:endParaRPr/>
          </a:p>
          <a:p>
            <a:pPr indent="0" lvl="0" marL="0" rtl="0" algn="l">
              <a:spcBef>
                <a:spcPts val="1600"/>
              </a:spcBef>
              <a:spcAft>
                <a:spcPts val="1600"/>
              </a:spcAft>
              <a:buNone/>
            </a:pPr>
            <a:r>
              <a:rPr lang="en"/>
              <a:t>This classifier can be used to classify a new job posting into a technical bucket and a non-technical bucket.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 9 : Design a curriculum for Data Analytics and AI</a:t>
            </a:r>
            <a:endParaRPr/>
          </a:p>
        </p:txBody>
      </p:sp>
      <p:sp>
        <p:nvSpPr>
          <p:cNvPr id="219" name="Google Shape;219;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rPr lang="en"/>
              <a:t>The details of this section are given in the Python notebook. Please refer the notebook for extensive details.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 1 : Exploring the data</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3" name="Google Shape;73;p15"/>
          <p:cNvPicPr preferRelativeResize="0"/>
          <p:nvPr/>
        </p:nvPicPr>
        <p:blipFill>
          <a:blip r:embed="rId3">
            <a:alphaModFix/>
          </a:blip>
          <a:stretch>
            <a:fillRect/>
          </a:stretch>
        </p:blipFill>
        <p:spPr>
          <a:xfrm>
            <a:off x="2376475" y="1746250"/>
            <a:ext cx="4391025" cy="2228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 1</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0" name="Google Shape;80;p16"/>
          <p:cNvPicPr preferRelativeResize="0"/>
          <p:nvPr/>
        </p:nvPicPr>
        <p:blipFill>
          <a:blip r:embed="rId3">
            <a:alphaModFix/>
          </a:blip>
          <a:stretch>
            <a:fillRect/>
          </a:stretch>
        </p:blipFill>
        <p:spPr>
          <a:xfrm>
            <a:off x="2085975" y="960425"/>
            <a:ext cx="4972050" cy="3800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 1</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stage just tells us about the data we are using and the different words that are a part of the Job Description column of the data. We observe some keywords such as ‘Machine Learning’, ‘Software development’, etc.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 2 : Basic text searches</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3" name="Google Shape;93;p18"/>
          <p:cNvPicPr preferRelativeResize="0"/>
          <p:nvPr/>
        </p:nvPicPr>
        <p:blipFill>
          <a:blip r:embed="rId3">
            <a:alphaModFix/>
          </a:blip>
          <a:stretch>
            <a:fillRect/>
          </a:stretch>
        </p:blipFill>
        <p:spPr>
          <a:xfrm>
            <a:off x="2457950" y="1028787"/>
            <a:ext cx="4228100" cy="36637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 2</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Gives us an idea of what the important skills are from the job postings. Shows that AI is a key skill which is a requirement of nearly all job postings while SPSS is not a very sought after skill. Comparisons between Python and R, SPSS and SAS etc. can also be made.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 3 : High level technical and non-technical features</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6" name="Google Shape;106;p20"/>
          <p:cNvPicPr preferRelativeResize="0"/>
          <p:nvPr/>
        </p:nvPicPr>
        <p:blipFill>
          <a:blip r:embed="rId3">
            <a:alphaModFix/>
          </a:blip>
          <a:stretch>
            <a:fillRect/>
          </a:stretch>
        </p:blipFill>
        <p:spPr>
          <a:xfrm>
            <a:off x="633913" y="1690675"/>
            <a:ext cx="3152775" cy="1762125"/>
          </a:xfrm>
          <a:prstGeom prst="rect">
            <a:avLst/>
          </a:prstGeom>
          <a:noFill/>
          <a:ln>
            <a:noFill/>
          </a:ln>
        </p:spPr>
      </p:pic>
      <p:pic>
        <p:nvPicPr>
          <p:cNvPr id="107" name="Google Shape;107;p20"/>
          <p:cNvPicPr preferRelativeResize="0"/>
          <p:nvPr/>
        </p:nvPicPr>
        <p:blipFill>
          <a:blip r:embed="rId4">
            <a:alphaModFix/>
          </a:blip>
          <a:stretch>
            <a:fillRect/>
          </a:stretch>
        </p:blipFill>
        <p:spPr>
          <a:xfrm>
            <a:off x="4823588" y="1681150"/>
            <a:ext cx="3057525" cy="1781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Stage 3</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image on the left in the previous slide shows some high level non-technical features while the image on the right shows some high level technical features.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