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Codec Pro ExtraBold" charset="1" panose="00000700000000000000"/>
      <p:regular r:id="rId31"/>
    </p:embeddedFont>
    <p:embeddedFont>
      <p:font typeface="Canva Sans 1" charset="1" panose="020B0503030501040103"/>
      <p:regular r:id="rId32"/>
    </p:embeddedFont>
    <p:embeddedFont>
      <p:font typeface="Canva Sans 2 Bold" charset="1" panose="020B0803030501040103"/>
      <p:regular r:id="rId33"/>
    </p:embeddedFont>
    <p:embeddedFont>
      <p:font typeface="Canva Sans 1 Bold" charset="1" panose="020B0803030501040103"/>
      <p:regular r:id="rId34"/>
    </p:embeddedFont>
    <p:embeddedFont>
      <p:font typeface="Canva Sans 2" charset="1" panose="020B0503030501040103"/>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4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4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11729132" y="3340039"/>
            <a:ext cx="7200900" cy="7200900"/>
          </a:xfrm>
          <a:custGeom>
            <a:avLst/>
            <a:gdLst/>
            <a:ahLst/>
            <a:cxnLst/>
            <a:rect r="r" b="b" t="t" l="l"/>
            <a:pathLst>
              <a:path h="7200900" w="7200900">
                <a:moveTo>
                  <a:pt x="0" y="0"/>
                </a:moveTo>
                <a:lnTo>
                  <a:pt x="7200900" y="0"/>
                </a:lnTo>
                <a:lnTo>
                  <a:pt x="720090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89331" y="2701546"/>
            <a:ext cx="1276987" cy="1276987"/>
          </a:xfrm>
          <a:custGeom>
            <a:avLst/>
            <a:gdLst/>
            <a:ahLst/>
            <a:cxnLst/>
            <a:rect r="r" b="b" t="t" l="l"/>
            <a:pathLst>
              <a:path h="1276987" w="1276987">
                <a:moveTo>
                  <a:pt x="0" y="0"/>
                </a:moveTo>
                <a:lnTo>
                  <a:pt x="1276986" y="0"/>
                </a:lnTo>
                <a:lnTo>
                  <a:pt x="1276986" y="1276986"/>
                </a:lnTo>
                <a:lnTo>
                  <a:pt x="0" y="12769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682761">
            <a:off x="-1383321" y="-185949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823401" y="6564251"/>
            <a:ext cx="8883055" cy="695325"/>
          </a:xfrm>
          <a:prstGeom prst="rect">
            <a:avLst/>
          </a:prstGeom>
        </p:spPr>
        <p:txBody>
          <a:bodyPr anchor="t" rtlCol="false" tIns="0" lIns="0" bIns="0" rIns="0">
            <a:spAutoFit/>
          </a:bodyPr>
          <a:lstStyle/>
          <a:p>
            <a:pPr algn="ctr">
              <a:lnSpc>
                <a:spcPts val="5076"/>
              </a:lnSpc>
            </a:pPr>
            <a:r>
              <a:rPr lang="en-US" sz="4230" spc="287">
                <a:solidFill>
                  <a:srgbClr val="F35000"/>
                </a:solidFill>
                <a:latin typeface="Codec Pro ExtraBold"/>
              </a:rPr>
              <a:t>MENTORNESS</a:t>
            </a:r>
          </a:p>
        </p:txBody>
      </p:sp>
      <p:sp>
        <p:nvSpPr>
          <p:cNvPr name="TextBox 6" id="6"/>
          <p:cNvSpPr txBox="true"/>
          <p:nvPr/>
        </p:nvSpPr>
        <p:spPr>
          <a:xfrm rot="0">
            <a:off x="1028700" y="8032693"/>
            <a:ext cx="8883055" cy="666750"/>
          </a:xfrm>
          <a:prstGeom prst="rect">
            <a:avLst/>
          </a:prstGeom>
        </p:spPr>
        <p:txBody>
          <a:bodyPr anchor="t" rtlCol="false" tIns="0" lIns="0" bIns="0" rIns="0">
            <a:spAutoFit/>
          </a:bodyPr>
          <a:lstStyle/>
          <a:p>
            <a:pPr algn="ctr">
              <a:lnSpc>
                <a:spcPts val="4716"/>
              </a:lnSpc>
            </a:pPr>
            <a:r>
              <a:rPr lang="en-US" sz="3930" spc="267">
                <a:solidFill>
                  <a:srgbClr val="231F20"/>
                </a:solidFill>
                <a:latin typeface="Codec Pro ExtraBold"/>
              </a:rPr>
              <a:t>Med Skander Gharbi</a:t>
            </a:r>
          </a:p>
        </p:txBody>
      </p:sp>
      <p:sp>
        <p:nvSpPr>
          <p:cNvPr name="TextBox 7" id="7"/>
          <p:cNvSpPr txBox="true"/>
          <p:nvPr/>
        </p:nvSpPr>
        <p:spPr>
          <a:xfrm rot="0">
            <a:off x="197139" y="3491119"/>
            <a:ext cx="10135579" cy="3581400"/>
          </a:xfrm>
          <a:prstGeom prst="rect">
            <a:avLst/>
          </a:prstGeom>
        </p:spPr>
        <p:txBody>
          <a:bodyPr anchor="t" rtlCol="false" tIns="0" lIns="0" bIns="0" rIns="0">
            <a:spAutoFit/>
          </a:bodyPr>
          <a:lstStyle/>
          <a:p>
            <a:pPr algn="ctr">
              <a:lnSpc>
                <a:spcPts val="9351"/>
              </a:lnSpc>
            </a:pPr>
            <a:r>
              <a:rPr lang="en-US" sz="7793" spc="529">
                <a:solidFill>
                  <a:srgbClr val="000000"/>
                </a:solidFill>
                <a:latin typeface="Codec Pro ExtraBold"/>
              </a:rPr>
              <a:t>Hotel Reservation Analysis with SQL</a:t>
            </a:r>
          </a:p>
          <a:p>
            <a:pPr algn="ctr">
              <a:lnSpc>
                <a:spcPts val="8663"/>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60047" y="2524442"/>
            <a:ext cx="12767906" cy="5238115"/>
          </a:xfrm>
          <a:custGeom>
            <a:avLst/>
            <a:gdLst/>
            <a:ahLst/>
            <a:cxnLst/>
            <a:rect r="r" b="b" t="t" l="l"/>
            <a:pathLst>
              <a:path h="5238115" w="12767906">
                <a:moveTo>
                  <a:pt x="0" y="0"/>
                </a:moveTo>
                <a:lnTo>
                  <a:pt x="12767906" y="0"/>
                </a:lnTo>
                <a:lnTo>
                  <a:pt x="12767906" y="5238116"/>
                </a:lnTo>
                <a:lnTo>
                  <a:pt x="0" y="5238116"/>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29052" y="2570040"/>
            <a:ext cx="12629897" cy="5146920"/>
          </a:xfrm>
          <a:custGeom>
            <a:avLst/>
            <a:gdLst/>
            <a:ahLst/>
            <a:cxnLst/>
            <a:rect r="r" b="b" t="t" l="l"/>
            <a:pathLst>
              <a:path h="5146920" w="12629897">
                <a:moveTo>
                  <a:pt x="0" y="0"/>
                </a:moveTo>
                <a:lnTo>
                  <a:pt x="12629896" y="0"/>
                </a:lnTo>
                <a:lnTo>
                  <a:pt x="12629896" y="5146920"/>
                </a:lnTo>
                <a:lnTo>
                  <a:pt x="0" y="5146920"/>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280571" y="2783221"/>
            <a:ext cx="11726858" cy="4720557"/>
          </a:xfrm>
          <a:custGeom>
            <a:avLst/>
            <a:gdLst/>
            <a:ahLst/>
            <a:cxnLst/>
            <a:rect r="r" b="b" t="t" l="l"/>
            <a:pathLst>
              <a:path h="4720557" w="11726858">
                <a:moveTo>
                  <a:pt x="0" y="0"/>
                </a:moveTo>
                <a:lnTo>
                  <a:pt x="11726858" y="0"/>
                </a:lnTo>
                <a:lnTo>
                  <a:pt x="11726858" y="4720558"/>
                </a:lnTo>
                <a:lnTo>
                  <a:pt x="0" y="4720558"/>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150390" y="2175455"/>
            <a:ext cx="11987219" cy="5936089"/>
          </a:xfrm>
          <a:custGeom>
            <a:avLst/>
            <a:gdLst/>
            <a:ahLst/>
            <a:cxnLst/>
            <a:rect r="r" b="b" t="t" l="l"/>
            <a:pathLst>
              <a:path h="5936089" w="11987219">
                <a:moveTo>
                  <a:pt x="0" y="0"/>
                </a:moveTo>
                <a:lnTo>
                  <a:pt x="11987220" y="0"/>
                </a:lnTo>
                <a:lnTo>
                  <a:pt x="11987220" y="5936090"/>
                </a:lnTo>
                <a:lnTo>
                  <a:pt x="0" y="5936090"/>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604157" y="2201009"/>
            <a:ext cx="9079687" cy="5884982"/>
          </a:xfrm>
          <a:custGeom>
            <a:avLst/>
            <a:gdLst/>
            <a:ahLst/>
            <a:cxnLst/>
            <a:rect r="r" b="b" t="t" l="l"/>
            <a:pathLst>
              <a:path h="5884982" w="9079687">
                <a:moveTo>
                  <a:pt x="0" y="0"/>
                </a:moveTo>
                <a:lnTo>
                  <a:pt x="9079686" y="0"/>
                </a:lnTo>
                <a:lnTo>
                  <a:pt x="9079686" y="5884982"/>
                </a:lnTo>
                <a:lnTo>
                  <a:pt x="0" y="5884982"/>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667352" y="2190156"/>
            <a:ext cx="8953297" cy="5906689"/>
          </a:xfrm>
          <a:custGeom>
            <a:avLst/>
            <a:gdLst/>
            <a:ahLst/>
            <a:cxnLst/>
            <a:rect r="r" b="b" t="t" l="l"/>
            <a:pathLst>
              <a:path h="5906689" w="8953297">
                <a:moveTo>
                  <a:pt x="0" y="0"/>
                </a:moveTo>
                <a:lnTo>
                  <a:pt x="8953296" y="0"/>
                </a:lnTo>
                <a:lnTo>
                  <a:pt x="8953296" y="5906688"/>
                </a:lnTo>
                <a:lnTo>
                  <a:pt x="0" y="5906688"/>
                </a:lnTo>
                <a:lnTo>
                  <a:pt x="0" y="0"/>
                </a:lnTo>
                <a:close/>
              </a:path>
            </a:pathLst>
          </a:custGeom>
          <a:blipFill>
            <a:blip r:embed="rId4"/>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019610" y="2139886"/>
            <a:ext cx="12248780" cy="6007228"/>
          </a:xfrm>
          <a:custGeom>
            <a:avLst/>
            <a:gdLst/>
            <a:ahLst/>
            <a:cxnLst/>
            <a:rect r="r" b="b" t="t" l="l"/>
            <a:pathLst>
              <a:path h="6007228" w="12248780">
                <a:moveTo>
                  <a:pt x="0" y="0"/>
                </a:moveTo>
                <a:lnTo>
                  <a:pt x="12248780" y="0"/>
                </a:lnTo>
                <a:lnTo>
                  <a:pt x="12248780" y="6007228"/>
                </a:lnTo>
                <a:lnTo>
                  <a:pt x="0" y="6007228"/>
                </a:lnTo>
                <a:lnTo>
                  <a:pt x="0" y="0"/>
                </a:lnTo>
                <a:close/>
              </a:path>
            </a:pathLst>
          </a:custGeom>
          <a:blipFill>
            <a:blip r:embed="rId4"/>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615539" y="2190156"/>
            <a:ext cx="9056923" cy="5906689"/>
          </a:xfrm>
          <a:custGeom>
            <a:avLst/>
            <a:gdLst/>
            <a:ahLst/>
            <a:cxnLst/>
            <a:rect r="r" b="b" t="t" l="l"/>
            <a:pathLst>
              <a:path h="5906689" w="9056923">
                <a:moveTo>
                  <a:pt x="0" y="0"/>
                </a:moveTo>
                <a:lnTo>
                  <a:pt x="9056922" y="0"/>
                </a:lnTo>
                <a:lnTo>
                  <a:pt x="9056922" y="5906688"/>
                </a:lnTo>
                <a:lnTo>
                  <a:pt x="0" y="5906688"/>
                </a:lnTo>
                <a:lnTo>
                  <a:pt x="0" y="0"/>
                </a:lnTo>
                <a:close/>
              </a:path>
            </a:pathLst>
          </a:custGeom>
          <a:blipFill>
            <a:blip r:embed="rId4"/>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858441" y="2183689"/>
            <a:ext cx="8571118" cy="5919621"/>
          </a:xfrm>
          <a:custGeom>
            <a:avLst/>
            <a:gdLst/>
            <a:ahLst/>
            <a:cxnLst/>
            <a:rect r="r" b="b" t="t" l="l"/>
            <a:pathLst>
              <a:path h="5919621" w="8571118">
                <a:moveTo>
                  <a:pt x="0" y="0"/>
                </a:moveTo>
                <a:lnTo>
                  <a:pt x="8571118" y="0"/>
                </a:lnTo>
                <a:lnTo>
                  <a:pt x="8571118" y="5919622"/>
                </a:lnTo>
                <a:lnTo>
                  <a:pt x="0" y="5919622"/>
                </a:lnTo>
                <a:lnTo>
                  <a:pt x="0" y="0"/>
                </a:lnTo>
                <a:close/>
              </a:path>
            </a:pathLst>
          </a:custGeom>
          <a:blipFill>
            <a:blip r:embed="rId4"/>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354862" y="2183689"/>
            <a:ext cx="9578276" cy="5919621"/>
          </a:xfrm>
          <a:custGeom>
            <a:avLst/>
            <a:gdLst/>
            <a:ahLst/>
            <a:cxnLst/>
            <a:rect r="r" b="b" t="t" l="l"/>
            <a:pathLst>
              <a:path h="5919621" w="9578276">
                <a:moveTo>
                  <a:pt x="0" y="0"/>
                </a:moveTo>
                <a:lnTo>
                  <a:pt x="9578276" y="0"/>
                </a:lnTo>
                <a:lnTo>
                  <a:pt x="9578276" y="5919622"/>
                </a:lnTo>
                <a:lnTo>
                  <a:pt x="0" y="5919622"/>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TextBox 2" id="2"/>
          <p:cNvSpPr txBox="true"/>
          <p:nvPr/>
        </p:nvSpPr>
        <p:spPr>
          <a:xfrm rot="0">
            <a:off x="2825264" y="3777202"/>
            <a:ext cx="6864044" cy="3364639"/>
          </a:xfrm>
          <a:prstGeom prst="rect">
            <a:avLst/>
          </a:prstGeom>
        </p:spPr>
        <p:txBody>
          <a:bodyPr anchor="t" rtlCol="false" tIns="0" lIns="0" bIns="0" rIns="0">
            <a:spAutoFit/>
          </a:bodyPr>
          <a:lstStyle/>
          <a:p>
            <a:pPr algn="l">
              <a:lnSpc>
                <a:spcPts val="5332"/>
              </a:lnSpc>
            </a:pPr>
            <a:r>
              <a:rPr lang="en-US" sz="3271" spc="19">
                <a:solidFill>
                  <a:srgbClr val="231F20"/>
                </a:solidFill>
                <a:latin typeface="Canva Sans 1"/>
              </a:rPr>
              <a:t>SQL</a:t>
            </a:r>
          </a:p>
          <a:p>
            <a:pPr algn="l">
              <a:lnSpc>
                <a:spcPts val="5332"/>
              </a:lnSpc>
            </a:pPr>
            <a:r>
              <a:rPr lang="en-US" sz="3271" spc="19">
                <a:solidFill>
                  <a:srgbClr val="231F20"/>
                </a:solidFill>
                <a:latin typeface="Canva Sans 1"/>
              </a:rPr>
              <a:t>Overview</a:t>
            </a:r>
          </a:p>
          <a:p>
            <a:pPr algn="l">
              <a:lnSpc>
                <a:spcPts val="5332"/>
              </a:lnSpc>
            </a:pPr>
            <a:r>
              <a:rPr lang="en-US" sz="3271" spc="19">
                <a:solidFill>
                  <a:srgbClr val="231F20"/>
                </a:solidFill>
                <a:latin typeface="Canva Sans 1"/>
              </a:rPr>
              <a:t>Dataset Details</a:t>
            </a:r>
          </a:p>
          <a:p>
            <a:pPr algn="l">
              <a:lnSpc>
                <a:spcPts val="5332"/>
              </a:lnSpc>
            </a:pPr>
            <a:r>
              <a:rPr lang="en-US" sz="3271" spc="19">
                <a:solidFill>
                  <a:srgbClr val="231F20"/>
                </a:solidFill>
                <a:latin typeface="Canva Sans 1"/>
              </a:rPr>
              <a:t>SQL  Queries</a:t>
            </a:r>
          </a:p>
          <a:p>
            <a:pPr algn="l">
              <a:lnSpc>
                <a:spcPts val="5332"/>
              </a:lnSpc>
            </a:pPr>
            <a:r>
              <a:rPr lang="en-US" sz="3271" spc="19">
                <a:solidFill>
                  <a:srgbClr val="231F20"/>
                </a:solidFill>
                <a:latin typeface="Canva Sans 1"/>
              </a:rPr>
              <a:t>Conclusion</a:t>
            </a:r>
          </a:p>
        </p:txBody>
      </p:sp>
      <p:grpSp>
        <p:nvGrpSpPr>
          <p:cNvPr name="Group 3" id="3"/>
          <p:cNvGrpSpPr/>
          <p:nvPr/>
        </p:nvGrpSpPr>
        <p:grpSpPr>
          <a:xfrm rot="0">
            <a:off x="2033062" y="1894618"/>
            <a:ext cx="4122555" cy="864127"/>
            <a:chOff x="0" y="0"/>
            <a:chExt cx="1085776" cy="227589"/>
          </a:xfrm>
        </p:grpSpPr>
        <p:sp>
          <p:nvSpPr>
            <p:cNvPr name="Freeform 4" id="4"/>
            <p:cNvSpPr/>
            <p:nvPr/>
          </p:nvSpPr>
          <p:spPr>
            <a:xfrm flipH="false" flipV="false" rot="0">
              <a:off x="0" y="0"/>
              <a:ext cx="1085776" cy="227589"/>
            </a:xfrm>
            <a:custGeom>
              <a:avLst/>
              <a:gdLst/>
              <a:ahLst/>
              <a:cxnLst/>
              <a:rect r="r" b="b" t="t" l="l"/>
              <a:pathLst>
                <a:path h="227589" w="1085776">
                  <a:moveTo>
                    <a:pt x="46949" y="0"/>
                  </a:moveTo>
                  <a:lnTo>
                    <a:pt x="1038827" y="0"/>
                  </a:lnTo>
                  <a:cubicBezTo>
                    <a:pt x="1051279" y="0"/>
                    <a:pt x="1063220" y="4946"/>
                    <a:pt x="1072025" y="13751"/>
                  </a:cubicBezTo>
                  <a:cubicBezTo>
                    <a:pt x="1080830" y="22555"/>
                    <a:pt x="1085776" y="34497"/>
                    <a:pt x="1085776" y="46949"/>
                  </a:cubicBezTo>
                  <a:lnTo>
                    <a:pt x="1085776" y="180641"/>
                  </a:lnTo>
                  <a:cubicBezTo>
                    <a:pt x="1085776" y="193092"/>
                    <a:pt x="1080830" y="205034"/>
                    <a:pt x="1072025" y="213838"/>
                  </a:cubicBezTo>
                  <a:cubicBezTo>
                    <a:pt x="1063220" y="222643"/>
                    <a:pt x="1051279" y="227589"/>
                    <a:pt x="1038827" y="227589"/>
                  </a:cubicBezTo>
                  <a:lnTo>
                    <a:pt x="46949" y="227589"/>
                  </a:lnTo>
                  <a:cubicBezTo>
                    <a:pt x="34497" y="227589"/>
                    <a:pt x="22555" y="222643"/>
                    <a:pt x="13751" y="213838"/>
                  </a:cubicBezTo>
                  <a:cubicBezTo>
                    <a:pt x="4946" y="205034"/>
                    <a:pt x="0" y="193092"/>
                    <a:pt x="0" y="180641"/>
                  </a:cubicBezTo>
                  <a:lnTo>
                    <a:pt x="0" y="46949"/>
                  </a:lnTo>
                  <a:cubicBezTo>
                    <a:pt x="0" y="34497"/>
                    <a:pt x="4946" y="22555"/>
                    <a:pt x="13751" y="13751"/>
                  </a:cubicBezTo>
                  <a:cubicBezTo>
                    <a:pt x="22555" y="4946"/>
                    <a:pt x="34497" y="0"/>
                    <a:pt x="46949" y="0"/>
                  </a:cubicBezTo>
                  <a:close/>
                </a:path>
              </a:pathLst>
            </a:custGeom>
            <a:solidFill>
              <a:srgbClr val="F47C00"/>
            </a:solidFill>
            <a:ln cap="rnd">
              <a:noFill/>
              <a:prstDash val="solid"/>
              <a:round/>
            </a:ln>
          </p:spPr>
        </p:sp>
        <p:sp>
          <p:nvSpPr>
            <p:cNvPr name="TextBox 5" id="5"/>
            <p:cNvSpPr txBox="true"/>
            <p:nvPr/>
          </p:nvSpPr>
          <p:spPr>
            <a:xfrm>
              <a:off x="0" y="-76200"/>
              <a:ext cx="1085776" cy="303789"/>
            </a:xfrm>
            <a:prstGeom prst="rect">
              <a:avLst/>
            </a:prstGeom>
          </p:spPr>
          <p:txBody>
            <a:bodyPr anchor="ctr" rtlCol="false" tIns="50800" lIns="50800" bIns="50800" rIns="50800"/>
            <a:lstStyle/>
            <a:p>
              <a:pPr algn="ctr" marL="0" indent="0" lvl="0">
                <a:lnSpc>
                  <a:spcPts val="3602"/>
                </a:lnSpc>
                <a:spcBef>
                  <a:spcPct val="0"/>
                </a:spcBef>
              </a:pPr>
              <a:r>
                <a:rPr lang="en-US" sz="2610" spc="561">
                  <a:solidFill>
                    <a:srgbClr val="FFFFFF"/>
                  </a:solidFill>
                  <a:latin typeface="Canva Sans 1"/>
                </a:rPr>
                <a:t>Table of content</a:t>
              </a:r>
            </a:p>
          </p:txBody>
        </p:sp>
      </p:grpSp>
      <p:sp>
        <p:nvSpPr>
          <p:cNvPr name="Freeform 6" id="6"/>
          <p:cNvSpPr/>
          <p:nvPr/>
        </p:nvSpPr>
        <p:spPr>
          <a:xfrm flipH="false" flipV="false" rot="0">
            <a:off x="8275376" y="5431056"/>
            <a:ext cx="12295876" cy="10509296"/>
          </a:xfrm>
          <a:custGeom>
            <a:avLst/>
            <a:gdLst/>
            <a:ahLst/>
            <a:cxnLst/>
            <a:rect r="r" b="b" t="t" l="l"/>
            <a:pathLst>
              <a:path h="10509296" w="12295876">
                <a:moveTo>
                  <a:pt x="0" y="0"/>
                </a:moveTo>
                <a:lnTo>
                  <a:pt x="12295876" y="0"/>
                </a:lnTo>
                <a:lnTo>
                  <a:pt x="12295876" y="10509295"/>
                </a:lnTo>
                <a:lnTo>
                  <a:pt x="0" y="10509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849687" y="3939127"/>
            <a:ext cx="1782567" cy="523404"/>
            <a:chOff x="0" y="0"/>
            <a:chExt cx="405394" cy="119033"/>
          </a:xfrm>
        </p:grpSpPr>
        <p:sp>
          <p:nvSpPr>
            <p:cNvPr name="Freeform 8" id="8"/>
            <p:cNvSpPr/>
            <p:nvPr/>
          </p:nvSpPr>
          <p:spPr>
            <a:xfrm flipH="false" flipV="false" rot="0">
              <a:off x="0" y="0"/>
              <a:ext cx="405394" cy="119033"/>
            </a:xfrm>
            <a:custGeom>
              <a:avLst/>
              <a:gdLst/>
              <a:ahLst/>
              <a:cxnLst/>
              <a:rect r="r" b="b" t="t" l="l"/>
              <a:pathLst>
                <a:path h="119033" w="405394">
                  <a:moveTo>
                    <a:pt x="59517" y="0"/>
                  </a:moveTo>
                  <a:lnTo>
                    <a:pt x="345878" y="0"/>
                  </a:lnTo>
                  <a:cubicBezTo>
                    <a:pt x="378748" y="0"/>
                    <a:pt x="405394" y="26647"/>
                    <a:pt x="405394" y="59517"/>
                  </a:cubicBezTo>
                  <a:lnTo>
                    <a:pt x="405394" y="59517"/>
                  </a:lnTo>
                  <a:cubicBezTo>
                    <a:pt x="405394" y="92387"/>
                    <a:pt x="378748" y="119033"/>
                    <a:pt x="345878" y="119033"/>
                  </a:cubicBezTo>
                  <a:lnTo>
                    <a:pt x="59517" y="119033"/>
                  </a:lnTo>
                  <a:cubicBezTo>
                    <a:pt x="26647" y="119033"/>
                    <a:pt x="0" y="92387"/>
                    <a:pt x="0" y="59517"/>
                  </a:cubicBezTo>
                  <a:lnTo>
                    <a:pt x="0" y="59517"/>
                  </a:lnTo>
                  <a:cubicBezTo>
                    <a:pt x="0" y="26647"/>
                    <a:pt x="26647" y="0"/>
                    <a:pt x="59517" y="0"/>
                  </a:cubicBezTo>
                  <a:close/>
                </a:path>
              </a:pathLst>
            </a:custGeom>
            <a:solidFill>
              <a:srgbClr val="F37221"/>
            </a:solidFill>
          </p:spPr>
        </p:sp>
        <p:sp>
          <p:nvSpPr>
            <p:cNvPr name="TextBox 9" id="9"/>
            <p:cNvSpPr txBox="true"/>
            <p:nvPr/>
          </p:nvSpPr>
          <p:spPr>
            <a:xfrm>
              <a:off x="0" y="-47625"/>
              <a:ext cx="405394" cy="166658"/>
            </a:xfrm>
            <a:prstGeom prst="rect">
              <a:avLst/>
            </a:prstGeom>
          </p:spPr>
          <p:txBody>
            <a:bodyPr anchor="ctr" rtlCol="false" tIns="50800" lIns="50800" bIns="50800" rIns="50800"/>
            <a:lstStyle/>
            <a:p>
              <a:pPr algn="ctr">
                <a:lnSpc>
                  <a:spcPts val="3212"/>
                </a:lnSpc>
              </a:pPr>
              <a:r>
                <a:rPr lang="en-US" sz="2294" spc="22">
                  <a:solidFill>
                    <a:srgbClr val="FFFFFF"/>
                  </a:solidFill>
                  <a:latin typeface="Canva Sans 2 Bold"/>
                </a:rPr>
                <a:t>01</a:t>
              </a:r>
            </a:p>
          </p:txBody>
        </p:sp>
      </p:grpSp>
      <p:grpSp>
        <p:nvGrpSpPr>
          <p:cNvPr name="Group 10" id="10"/>
          <p:cNvGrpSpPr/>
          <p:nvPr/>
        </p:nvGrpSpPr>
        <p:grpSpPr>
          <a:xfrm rot="0">
            <a:off x="849687" y="5330841"/>
            <a:ext cx="1782567" cy="523404"/>
            <a:chOff x="0" y="0"/>
            <a:chExt cx="405394" cy="119033"/>
          </a:xfrm>
        </p:grpSpPr>
        <p:sp>
          <p:nvSpPr>
            <p:cNvPr name="Freeform 11" id="11"/>
            <p:cNvSpPr/>
            <p:nvPr/>
          </p:nvSpPr>
          <p:spPr>
            <a:xfrm flipH="false" flipV="false" rot="0">
              <a:off x="0" y="0"/>
              <a:ext cx="405394" cy="119033"/>
            </a:xfrm>
            <a:custGeom>
              <a:avLst/>
              <a:gdLst/>
              <a:ahLst/>
              <a:cxnLst/>
              <a:rect r="r" b="b" t="t" l="l"/>
              <a:pathLst>
                <a:path h="119033" w="405394">
                  <a:moveTo>
                    <a:pt x="59517" y="0"/>
                  </a:moveTo>
                  <a:lnTo>
                    <a:pt x="345878" y="0"/>
                  </a:lnTo>
                  <a:cubicBezTo>
                    <a:pt x="378748" y="0"/>
                    <a:pt x="405394" y="26647"/>
                    <a:pt x="405394" y="59517"/>
                  </a:cubicBezTo>
                  <a:lnTo>
                    <a:pt x="405394" y="59517"/>
                  </a:lnTo>
                  <a:cubicBezTo>
                    <a:pt x="405394" y="92387"/>
                    <a:pt x="378748" y="119033"/>
                    <a:pt x="345878" y="119033"/>
                  </a:cubicBezTo>
                  <a:lnTo>
                    <a:pt x="59517" y="119033"/>
                  </a:lnTo>
                  <a:cubicBezTo>
                    <a:pt x="26647" y="119033"/>
                    <a:pt x="0" y="92387"/>
                    <a:pt x="0" y="59517"/>
                  </a:cubicBezTo>
                  <a:lnTo>
                    <a:pt x="0" y="59517"/>
                  </a:lnTo>
                  <a:cubicBezTo>
                    <a:pt x="0" y="26647"/>
                    <a:pt x="26647" y="0"/>
                    <a:pt x="59517" y="0"/>
                  </a:cubicBezTo>
                  <a:close/>
                </a:path>
              </a:pathLst>
            </a:custGeom>
            <a:solidFill>
              <a:srgbClr val="F37221"/>
            </a:solidFill>
          </p:spPr>
        </p:sp>
        <p:sp>
          <p:nvSpPr>
            <p:cNvPr name="TextBox 12" id="12"/>
            <p:cNvSpPr txBox="true"/>
            <p:nvPr/>
          </p:nvSpPr>
          <p:spPr>
            <a:xfrm>
              <a:off x="0" y="-47625"/>
              <a:ext cx="405394" cy="166658"/>
            </a:xfrm>
            <a:prstGeom prst="rect">
              <a:avLst/>
            </a:prstGeom>
          </p:spPr>
          <p:txBody>
            <a:bodyPr anchor="ctr" rtlCol="false" tIns="50800" lIns="50800" bIns="50800" rIns="50800"/>
            <a:lstStyle/>
            <a:p>
              <a:pPr algn="ctr">
                <a:lnSpc>
                  <a:spcPts val="3212"/>
                </a:lnSpc>
              </a:pPr>
              <a:r>
                <a:rPr lang="en-US" sz="2294" spc="22">
                  <a:solidFill>
                    <a:srgbClr val="FFFFFF"/>
                  </a:solidFill>
                  <a:latin typeface="Canva Sans 2 Bold"/>
                </a:rPr>
                <a:t>03</a:t>
              </a:r>
            </a:p>
          </p:txBody>
        </p:sp>
      </p:grpSp>
      <p:grpSp>
        <p:nvGrpSpPr>
          <p:cNvPr name="Group 13" id="13"/>
          <p:cNvGrpSpPr/>
          <p:nvPr/>
        </p:nvGrpSpPr>
        <p:grpSpPr>
          <a:xfrm rot="0">
            <a:off x="849687" y="6644348"/>
            <a:ext cx="1782567" cy="523404"/>
            <a:chOff x="0" y="0"/>
            <a:chExt cx="405394" cy="119033"/>
          </a:xfrm>
        </p:grpSpPr>
        <p:sp>
          <p:nvSpPr>
            <p:cNvPr name="Freeform 14" id="14"/>
            <p:cNvSpPr/>
            <p:nvPr/>
          </p:nvSpPr>
          <p:spPr>
            <a:xfrm flipH="false" flipV="false" rot="0">
              <a:off x="0" y="0"/>
              <a:ext cx="405394" cy="119033"/>
            </a:xfrm>
            <a:custGeom>
              <a:avLst/>
              <a:gdLst/>
              <a:ahLst/>
              <a:cxnLst/>
              <a:rect r="r" b="b" t="t" l="l"/>
              <a:pathLst>
                <a:path h="119033" w="405394">
                  <a:moveTo>
                    <a:pt x="59517" y="0"/>
                  </a:moveTo>
                  <a:lnTo>
                    <a:pt x="345878" y="0"/>
                  </a:lnTo>
                  <a:cubicBezTo>
                    <a:pt x="378748" y="0"/>
                    <a:pt x="405394" y="26647"/>
                    <a:pt x="405394" y="59517"/>
                  </a:cubicBezTo>
                  <a:lnTo>
                    <a:pt x="405394" y="59517"/>
                  </a:lnTo>
                  <a:cubicBezTo>
                    <a:pt x="405394" y="92387"/>
                    <a:pt x="378748" y="119033"/>
                    <a:pt x="345878" y="119033"/>
                  </a:cubicBezTo>
                  <a:lnTo>
                    <a:pt x="59517" y="119033"/>
                  </a:lnTo>
                  <a:cubicBezTo>
                    <a:pt x="26647" y="119033"/>
                    <a:pt x="0" y="92387"/>
                    <a:pt x="0" y="59517"/>
                  </a:cubicBezTo>
                  <a:lnTo>
                    <a:pt x="0" y="59517"/>
                  </a:lnTo>
                  <a:cubicBezTo>
                    <a:pt x="0" y="26647"/>
                    <a:pt x="26647" y="0"/>
                    <a:pt x="59517" y="0"/>
                  </a:cubicBezTo>
                  <a:close/>
                </a:path>
              </a:pathLst>
            </a:custGeom>
            <a:solidFill>
              <a:srgbClr val="F37221"/>
            </a:solidFill>
          </p:spPr>
        </p:sp>
        <p:sp>
          <p:nvSpPr>
            <p:cNvPr name="TextBox 15" id="15"/>
            <p:cNvSpPr txBox="true"/>
            <p:nvPr/>
          </p:nvSpPr>
          <p:spPr>
            <a:xfrm>
              <a:off x="0" y="-47625"/>
              <a:ext cx="405394" cy="166658"/>
            </a:xfrm>
            <a:prstGeom prst="rect">
              <a:avLst/>
            </a:prstGeom>
          </p:spPr>
          <p:txBody>
            <a:bodyPr anchor="ctr" rtlCol="false" tIns="50800" lIns="50800" bIns="50800" rIns="50800"/>
            <a:lstStyle/>
            <a:p>
              <a:pPr algn="ctr">
                <a:lnSpc>
                  <a:spcPts val="3212"/>
                </a:lnSpc>
              </a:pPr>
              <a:r>
                <a:rPr lang="en-US" sz="2294" spc="22">
                  <a:solidFill>
                    <a:srgbClr val="FFFFFF"/>
                  </a:solidFill>
                  <a:latin typeface="Canva Sans 2 Bold"/>
                </a:rPr>
                <a:t>05</a:t>
              </a:r>
            </a:p>
          </p:txBody>
        </p:sp>
      </p:grpSp>
      <p:grpSp>
        <p:nvGrpSpPr>
          <p:cNvPr name="Group 16" id="16"/>
          <p:cNvGrpSpPr/>
          <p:nvPr/>
        </p:nvGrpSpPr>
        <p:grpSpPr>
          <a:xfrm rot="0">
            <a:off x="849687" y="4600394"/>
            <a:ext cx="1782567" cy="523404"/>
            <a:chOff x="0" y="0"/>
            <a:chExt cx="405394" cy="119033"/>
          </a:xfrm>
        </p:grpSpPr>
        <p:sp>
          <p:nvSpPr>
            <p:cNvPr name="Freeform 17" id="17"/>
            <p:cNvSpPr/>
            <p:nvPr/>
          </p:nvSpPr>
          <p:spPr>
            <a:xfrm flipH="false" flipV="false" rot="0">
              <a:off x="0" y="0"/>
              <a:ext cx="405394" cy="119033"/>
            </a:xfrm>
            <a:custGeom>
              <a:avLst/>
              <a:gdLst/>
              <a:ahLst/>
              <a:cxnLst/>
              <a:rect r="r" b="b" t="t" l="l"/>
              <a:pathLst>
                <a:path h="119033" w="405394">
                  <a:moveTo>
                    <a:pt x="59517" y="0"/>
                  </a:moveTo>
                  <a:lnTo>
                    <a:pt x="345878" y="0"/>
                  </a:lnTo>
                  <a:cubicBezTo>
                    <a:pt x="378748" y="0"/>
                    <a:pt x="405394" y="26647"/>
                    <a:pt x="405394" y="59517"/>
                  </a:cubicBezTo>
                  <a:lnTo>
                    <a:pt x="405394" y="59517"/>
                  </a:lnTo>
                  <a:cubicBezTo>
                    <a:pt x="405394" y="92387"/>
                    <a:pt x="378748" y="119033"/>
                    <a:pt x="345878" y="119033"/>
                  </a:cubicBezTo>
                  <a:lnTo>
                    <a:pt x="59517" y="119033"/>
                  </a:lnTo>
                  <a:cubicBezTo>
                    <a:pt x="26647" y="119033"/>
                    <a:pt x="0" y="92387"/>
                    <a:pt x="0" y="59517"/>
                  </a:cubicBezTo>
                  <a:lnTo>
                    <a:pt x="0" y="59517"/>
                  </a:lnTo>
                  <a:cubicBezTo>
                    <a:pt x="0" y="26647"/>
                    <a:pt x="26647" y="0"/>
                    <a:pt x="59517" y="0"/>
                  </a:cubicBezTo>
                  <a:close/>
                </a:path>
              </a:pathLst>
            </a:custGeom>
            <a:solidFill>
              <a:srgbClr val="F37221"/>
            </a:solidFill>
          </p:spPr>
        </p:sp>
        <p:sp>
          <p:nvSpPr>
            <p:cNvPr name="TextBox 18" id="18"/>
            <p:cNvSpPr txBox="true"/>
            <p:nvPr/>
          </p:nvSpPr>
          <p:spPr>
            <a:xfrm>
              <a:off x="0" y="-47625"/>
              <a:ext cx="405394" cy="166658"/>
            </a:xfrm>
            <a:prstGeom prst="rect">
              <a:avLst/>
            </a:prstGeom>
          </p:spPr>
          <p:txBody>
            <a:bodyPr anchor="ctr" rtlCol="false" tIns="50800" lIns="50800" bIns="50800" rIns="50800"/>
            <a:lstStyle/>
            <a:p>
              <a:pPr algn="ctr">
                <a:lnSpc>
                  <a:spcPts val="3212"/>
                </a:lnSpc>
              </a:pPr>
              <a:r>
                <a:rPr lang="en-US" sz="2294" spc="22">
                  <a:solidFill>
                    <a:srgbClr val="FFFFFF"/>
                  </a:solidFill>
                  <a:latin typeface="Canva Sans 2 Bold"/>
                </a:rPr>
                <a:t>02</a:t>
              </a:r>
            </a:p>
          </p:txBody>
        </p:sp>
      </p:grpSp>
      <p:grpSp>
        <p:nvGrpSpPr>
          <p:cNvPr name="Group 19" id="19"/>
          <p:cNvGrpSpPr/>
          <p:nvPr/>
        </p:nvGrpSpPr>
        <p:grpSpPr>
          <a:xfrm rot="0">
            <a:off x="849687" y="5987595"/>
            <a:ext cx="1782567" cy="523404"/>
            <a:chOff x="0" y="0"/>
            <a:chExt cx="405394" cy="119033"/>
          </a:xfrm>
        </p:grpSpPr>
        <p:sp>
          <p:nvSpPr>
            <p:cNvPr name="Freeform 20" id="20"/>
            <p:cNvSpPr/>
            <p:nvPr/>
          </p:nvSpPr>
          <p:spPr>
            <a:xfrm flipH="false" flipV="false" rot="0">
              <a:off x="0" y="0"/>
              <a:ext cx="405394" cy="119033"/>
            </a:xfrm>
            <a:custGeom>
              <a:avLst/>
              <a:gdLst/>
              <a:ahLst/>
              <a:cxnLst/>
              <a:rect r="r" b="b" t="t" l="l"/>
              <a:pathLst>
                <a:path h="119033" w="405394">
                  <a:moveTo>
                    <a:pt x="59517" y="0"/>
                  </a:moveTo>
                  <a:lnTo>
                    <a:pt x="345878" y="0"/>
                  </a:lnTo>
                  <a:cubicBezTo>
                    <a:pt x="378748" y="0"/>
                    <a:pt x="405394" y="26647"/>
                    <a:pt x="405394" y="59517"/>
                  </a:cubicBezTo>
                  <a:lnTo>
                    <a:pt x="405394" y="59517"/>
                  </a:lnTo>
                  <a:cubicBezTo>
                    <a:pt x="405394" y="92387"/>
                    <a:pt x="378748" y="119033"/>
                    <a:pt x="345878" y="119033"/>
                  </a:cubicBezTo>
                  <a:lnTo>
                    <a:pt x="59517" y="119033"/>
                  </a:lnTo>
                  <a:cubicBezTo>
                    <a:pt x="26647" y="119033"/>
                    <a:pt x="0" y="92387"/>
                    <a:pt x="0" y="59517"/>
                  </a:cubicBezTo>
                  <a:lnTo>
                    <a:pt x="0" y="59517"/>
                  </a:lnTo>
                  <a:cubicBezTo>
                    <a:pt x="0" y="26647"/>
                    <a:pt x="26647" y="0"/>
                    <a:pt x="59517" y="0"/>
                  </a:cubicBezTo>
                  <a:close/>
                </a:path>
              </a:pathLst>
            </a:custGeom>
            <a:solidFill>
              <a:srgbClr val="F37221"/>
            </a:solidFill>
          </p:spPr>
        </p:sp>
        <p:sp>
          <p:nvSpPr>
            <p:cNvPr name="TextBox 21" id="21"/>
            <p:cNvSpPr txBox="true"/>
            <p:nvPr/>
          </p:nvSpPr>
          <p:spPr>
            <a:xfrm>
              <a:off x="0" y="-47625"/>
              <a:ext cx="405394" cy="166658"/>
            </a:xfrm>
            <a:prstGeom prst="rect">
              <a:avLst/>
            </a:prstGeom>
          </p:spPr>
          <p:txBody>
            <a:bodyPr anchor="ctr" rtlCol="false" tIns="50800" lIns="50800" bIns="50800" rIns="50800"/>
            <a:lstStyle/>
            <a:p>
              <a:pPr algn="ctr">
                <a:lnSpc>
                  <a:spcPts val="3212"/>
                </a:lnSpc>
              </a:pPr>
              <a:r>
                <a:rPr lang="en-US" sz="2294" spc="22">
                  <a:solidFill>
                    <a:srgbClr val="FFFFFF"/>
                  </a:solidFill>
                  <a:latin typeface="Canva Sans 2 Bold"/>
                </a:rPr>
                <a:t>04</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633147" y="1543705"/>
            <a:ext cx="7021706" cy="6863779"/>
          </a:xfrm>
          <a:custGeom>
            <a:avLst/>
            <a:gdLst/>
            <a:ahLst/>
            <a:cxnLst/>
            <a:rect r="r" b="b" t="t" l="l"/>
            <a:pathLst>
              <a:path h="6863779" w="7021706">
                <a:moveTo>
                  <a:pt x="0" y="0"/>
                </a:moveTo>
                <a:lnTo>
                  <a:pt x="7021706" y="0"/>
                </a:lnTo>
                <a:lnTo>
                  <a:pt x="7021706" y="6863778"/>
                </a:lnTo>
                <a:lnTo>
                  <a:pt x="0" y="6863778"/>
                </a:lnTo>
                <a:lnTo>
                  <a:pt x="0" y="0"/>
                </a:lnTo>
                <a:close/>
              </a:path>
            </a:pathLst>
          </a:custGeom>
          <a:blipFill>
            <a:blip r:embed="rId4"/>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880985" y="1942285"/>
            <a:ext cx="10526030" cy="6402430"/>
          </a:xfrm>
          <a:custGeom>
            <a:avLst/>
            <a:gdLst/>
            <a:ahLst/>
            <a:cxnLst/>
            <a:rect r="r" b="b" t="t" l="l"/>
            <a:pathLst>
              <a:path h="6402430" w="10526030">
                <a:moveTo>
                  <a:pt x="0" y="0"/>
                </a:moveTo>
                <a:lnTo>
                  <a:pt x="10526030" y="0"/>
                </a:lnTo>
                <a:lnTo>
                  <a:pt x="10526030" y="6402430"/>
                </a:lnTo>
                <a:lnTo>
                  <a:pt x="0" y="6402430"/>
                </a:lnTo>
                <a:lnTo>
                  <a:pt x="0" y="0"/>
                </a:lnTo>
                <a:close/>
              </a:path>
            </a:pathLst>
          </a:custGeom>
          <a:blipFill>
            <a:blip r:embed="rId4"/>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620476" y="2001015"/>
            <a:ext cx="9047049" cy="6284970"/>
          </a:xfrm>
          <a:custGeom>
            <a:avLst/>
            <a:gdLst/>
            <a:ahLst/>
            <a:cxnLst/>
            <a:rect r="r" b="b" t="t" l="l"/>
            <a:pathLst>
              <a:path h="6284970" w="9047049">
                <a:moveTo>
                  <a:pt x="0" y="0"/>
                </a:moveTo>
                <a:lnTo>
                  <a:pt x="9047048" y="0"/>
                </a:lnTo>
                <a:lnTo>
                  <a:pt x="9047048" y="6284970"/>
                </a:lnTo>
                <a:lnTo>
                  <a:pt x="0" y="6284970"/>
                </a:lnTo>
                <a:lnTo>
                  <a:pt x="0" y="0"/>
                </a:lnTo>
                <a:close/>
              </a:path>
            </a:pathLst>
          </a:custGeom>
          <a:blipFill>
            <a:blip r:embed="rId4"/>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396633" y="1997359"/>
            <a:ext cx="7494733" cy="6292281"/>
          </a:xfrm>
          <a:custGeom>
            <a:avLst/>
            <a:gdLst/>
            <a:ahLst/>
            <a:cxnLst/>
            <a:rect r="r" b="b" t="t" l="l"/>
            <a:pathLst>
              <a:path h="6292281" w="7494733">
                <a:moveTo>
                  <a:pt x="0" y="0"/>
                </a:moveTo>
                <a:lnTo>
                  <a:pt x="7494734" y="0"/>
                </a:lnTo>
                <a:lnTo>
                  <a:pt x="7494734" y="6292282"/>
                </a:lnTo>
                <a:lnTo>
                  <a:pt x="0" y="6292282"/>
                </a:lnTo>
                <a:lnTo>
                  <a:pt x="0" y="0"/>
                </a:lnTo>
                <a:close/>
              </a:path>
            </a:pathLst>
          </a:custGeom>
          <a:blipFill>
            <a:blip r:embed="rId4"/>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6399378" y="-227355"/>
            <a:ext cx="2512109" cy="2512109"/>
          </a:xfrm>
          <a:custGeom>
            <a:avLst/>
            <a:gdLst/>
            <a:ahLst/>
            <a:cxnLst/>
            <a:rect r="r" b="b" t="t" l="l"/>
            <a:pathLst>
              <a:path h="2512109" w="2512109">
                <a:moveTo>
                  <a:pt x="0" y="0"/>
                </a:moveTo>
                <a:lnTo>
                  <a:pt x="2512110" y="0"/>
                </a:lnTo>
                <a:lnTo>
                  <a:pt x="2512110" y="2512110"/>
                </a:lnTo>
                <a:lnTo>
                  <a:pt x="0" y="2512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03920" y="3932843"/>
            <a:ext cx="13283167" cy="4965186"/>
          </a:xfrm>
          <a:prstGeom prst="rect">
            <a:avLst/>
          </a:prstGeom>
        </p:spPr>
        <p:txBody>
          <a:bodyPr anchor="t" rtlCol="false" tIns="0" lIns="0" bIns="0" rIns="0">
            <a:spAutoFit/>
          </a:bodyPr>
          <a:lstStyle/>
          <a:p>
            <a:pPr algn="l">
              <a:lnSpc>
                <a:spcPts val="3003"/>
              </a:lnSpc>
            </a:pPr>
            <a:r>
              <a:rPr lang="en-US" sz="2145" spc="21">
                <a:solidFill>
                  <a:srgbClr val="231F20"/>
                </a:solidFill>
                <a:latin typeface="Canva Sans 1 Bold"/>
              </a:rPr>
              <a:t>The hotel booking dataset provides several key insights:</a:t>
            </a:r>
          </a:p>
          <a:p>
            <a:pPr algn="l">
              <a:lnSpc>
                <a:spcPts val="3003"/>
              </a:lnSpc>
            </a:pPr>
          </a:p>
          <a:p>
            <a:pPr algn="l">
              <a:lnSpc>
                <a:spcPts val="3003"/>
              </a:lnSpc>
            </a:pPr>
            <a:r>
              <a:rPr lang="en-US" sz="2145" spc="21">
                <a:solidFill>
                  <a:srgbClr val="231F20"/>
                </a:solidFill>
                <a:latin typeface="Canva Sans 1 Bold"/>
              </a:rPr>
              <a:t>The most popular meal plan is 'Meal Plan 1' and the most common room type is 'Room Type 1'. There were 123 reservations made in 2017, with 383 including weekend nights.</a:t>
            </a:r>
          </a:p>
          <a:p>
            <a:pPr algn="l">
              <a:lnSpc>
                <a:spcPts val="3003"/>
              </a:lnSpc>
            </a:pPr>
          </a:p>
          <a:p>
            <a:pPr algn="l">
              <a:lnSpc>
                <a:spcPts val="3003"/>
              </a:lnSpc>
            </a:pPr>
            <a:r>
              <a:rPr lang="en-US" sz="2145" spc="21">
                <a:solidFill>
                  <a:srgbClr val="231F20"/>
                </a:solidFill>
                <a:latin typeface="Canva Sans 1 Bold"/>
              </a:rPr>
              <a:t>The average room price for reservations involving children is 144.57 units, with lead times ranging from 0 to 443 days.</a:t>
            </a:r>
          </a:p>
          <a:p>
            <a:pPr algn="l">
              <a:lnSpc>
                <a:spcPts val="3003"/>
              </a:lnSpc>
            </a:pPr>
          </a:p>
          <a:p>
            <a:pPr algn="l">
              <a:lnSpc>
                <a:spcPts val="3003"/>
              </a:lnSpc>
            </a:pPr>
            <a:r>
              <a:rPr lang="en-US" sz="2145" spc="21">
                <a:solidFill>
                  <a:srgbClr val="231F20"/>
                </a:solidFill>
                <a:latin typeface="Canva Sans 1 Bold"/>
              </a:rPr>
              <a:t>The 'Online' market segment is the most common and generates the highest average price per room. In total, there are 1316 adults and 69 children across all reservations, which can inform strategic decisions around guest demographics and experiences.</a:t>
            </a:r>
          </a:p>
          <a:p>
            <a:pPr algn="l">
              <a:lnSpc>
                <a:spcPts val="3003"/>
              </a:lnSpc>
            </a:pPr>
          </a:p>
          <a:p>
            <a:pPr algn="l" marL="0" indent="0" lvl="0">
              <a:lnSpc>
                <a:spcPts val="3003"/>
              </a:lnSpc>
            </a:pPr>
          </a:p>
        </p:txBody>
      </p:sp>
      <p:sp>
        <p:nvSpPr>
          <p:cNvPr name="TextBox 4" id="4"/>
          <p:cNvSpPr txBox="true"/>
          <p:nvPr/>
        </p:nvSpPr>
        <p:spPr>
          <a:xfrm rot="0">
            <a:off x="4437893" y="1374710"/>
            <a:ext cx="9412214" cy="1221187"/>
          </a:xfrm>
          <a:prstGeom prst="rect">
            <a:avLst/>
          </a:prstGeom>
        </p:spPr>
        <p:txBody>
          <a:bodyPr anchor="t" rtlCol="false" tIns="0" lIns="0" bIns="0" rIns="0">
            <a:spAutoFit/>
          </a:bodyPr>
          <a:lstStyle/>
          <a:p>
            <a:pPr algn="ctr">
              <a:lnSpc>
                <a:spcPts val="9624"/>
              </a:lnSpc>
              <a:spcBef>
                <a:spcPct val="0"/>
              </a:spcBef>
            </a:pPr>
            <a:r>
              <a:rPr lang="en-US" sz="6973" spc="348">
                <a:solidFill>
                  <a:srgbClr val="F35000"/>
                </a:solidFill>
                <a:latin typeface="Canva Sans 1 Bold"/>
              </a:rPr>
              <a:t>Conclusion</a:t>
            </a:r>
          </a:p>
        </p:txBody>
      </p:sp>
      <p:sp>
        <p:nvSpPr>
          <p:cNvPr name="Freeform 5" id="5"/>
          <p:cNvSpPr/>
          <p:nvPr/>
        </p:nvSpPr>
        <p:spPr>
          <a:xfrm flipH="false" flipV="false" rot="5400000">
            <a:off x="-1976620" y="6026452"/>
            <a:ext cx="4631717" cy="4631717"/>
          </a:xfrm>
          <a:custGeom>
            <a:avLst/>
            <a:gdLst/>
            <a:ahLst/>
            <a:cxnLst/>
            <a:rect r="r" b="b" t="t" l="l"/>
            <a:pathLst>
              <a:path h="4631717" w="4631717">
                <a:moveTo>
                  <a:pt x="0" y="0"/>
                </a:moveTo>
                <a:lnTo>
                  <a:pt x="4631718" y="0"/>
                </a:lnTo>
                <a:lnTo>
                  <a:pt x="4631718" y="4631717"/>
                </a:lnTo>
                <a:lnTo>
                  <a:pt x="0" y="46317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58345" y="1569227"/>
            <a:ext cx="6029655" cy="12059310"/>
          </a:xfrm>
          <a:custGeom>
            <a:avLst/>
            <a:gdLst/>
            <a:ahLst/>
            <a:cxnLst/>
            <a:rect r="r" b="b" t="t" l="l"/>
            <a:pathLst>
              <a:path h="12059310" w="6029655">
                <a:moveTo>
                  <a:pt x="0" y="0"/>
                </a:moveTo>
                <a:lnTo>
                  <a:pt x="6029655" y="0"/>
                </a:lnTo>
                <a:lnTo>
                  <a:pt x="6029655" y="12059310"/>
                </a:lnTo>
                <a:lnTo>
                  <a:pt x="0" y="12059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62443" y="7598882"/>
            <a:ext cx="5376236" cy="5376236"/>
          </a:xfrm>
          <a:custGeom>
            <a:avLst/>
            <a:gdLst/>
            <a:ahLst/>
            <a:cxnLst/>
            <a:rect r="r" b="b" t="t" l="l"/>
            <a:pathLst>
              <a:path h="5376236" w="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313793" y="4287498"/>
            <a:ext cx="9222631" cy="2306608"/>
          </a:xfrm>
          <a:prstGeom prst="rect">
            <a:avLst/>
          </a:prstGeom>
        </p:spPr>
        <p:txBody>
          <a:bodyPr anchor="t" rtlCol="false" tIns="0" lIns="0" bIns="0" rIns="0">
            <a:spAutoFit/>
          </a:bodyPr>
          <a:lstStyle/>
          <a:p>
            <a:pPr algn="l">
              <a:lnSpc>
                <a:spcPts val="8485"/>
              </a:lnSpc>
            </a:pPr>
            <a:r>
              <a:rPr lang="en-US" sz="8081" spc="169">
                <a:solidFill>
                  <a:srgbClr val="000000"/>
                </a:solidFill>
                <a:latin typeface="Codec Pro ExtraBold"/>
              </a:rPr>
              <a:t>THANK YOU FOR YOUR ATTENTION</a:t>
            </a:r>
          </a:p>
        </p:txBody>
      </p:sp>
      <p:sp>
        <p:nvSpPr>
          <p:cNvPr name="Freeform 5" id="5"/>
          <p:cNvSpPr/>
          <p:nvPr/>
        </p:nvSpPr>
        <p:spPr>
          <a:xfrm flipH="false" flipV="false" rot="0">
            <a:off x="1028700" y="1163607"/>
            <a:ext cx="934283" cy="1815744"/>
          </a:xfrm>
          <a:custGeom>
            <a:avLst/>
            <a:gdLst/>
            <a:ahLst/>
            <a:cxnLst/>
            <a:rect r="r" b="b" t="t" l="l"/>
            <a:pathLst>
              <a:path h="1815744" w="934283">
                <a:moveTo>
                  <a:pt x="0" y="0"/>
                </a:moveTo>
                <a:lnTo>
                  <a:pt x="934283" y="0"/>
                </a:lnTo>
                <a:lnTo>
                  <a:pt x="934283"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606480" y="7558094"/>
            <a:ext cx="3606480" cy="844054"/>
          </a:xfrm>
          <a:prstGeom prst="rect">
            <a:avLst/>
          </a:prstGeom>
        </p:spPr>
        <p:txBody>
          <a:bodyPr anchor="t" rtlCol="false" tIns="0" lIns="0" bIns="0" rIns="0">
            <a:spAutoFit/>
          </a:bodyPr>
          <a:lstStyle/>
          <a:p>
            <a:pPr algn="ctr">
              <a:lnSpc>
                <a:spcPts val="3352"/>
              </a:lnSpc>
            </a:pPr>
            <a:r>
              <a:rPr lang="en-US" sz="2394">
                <a:solidFill>
                  <a:srgbClr val="000000"/>
                </a:solidFill>
                <a:latin typeface="Canva Sans 1"/>
              </a:rPr>
              <a:t>Calle Cualquiera 123, Cualquier Lugar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47501" y="3916043"/>
            <a:ext cx="5260530" cy="2454914"/>
          </a:xfrm>
          <a:custGeom>
            <a:avLst/>
            <a:gdLst/>
            <a:ahLst/>
            <a:cxnLst/>
            <a:rect r="r" b="b" t="t" l="l"/>
            <a:pathLst>
              <a:path h="2454914" w="5260530">
                <a:moveTo>
                  <a:pt x="0" y="0"/>
                </a:moveTo>
                <a:lnTo>
                  <a:pt x="5260530" y="0"/>
                </a:lnTo>
                <a:lnTo>
                  <a:pt x="5260530" y="2454914"/>
                </a:lnTo>
                <a:lnTo>
                  <a:pt x="0" y="2454914"/>
                </a:lnTo>
                <a:lnTo>
                  <a:pt x="0" y="0"/>
                </a:lnTo>
                <a:close/>
              </a:path>
            </a:pathLst>
          </a:custGeom>
          <a:blipFill>
            <a:blip r:embed="rId4"/>
            <a:stretch>
              <a:fillRect l="0" t="0" r="0" b="0"/>
            </a:stretch>
          </a:blipFill>
        </p:spPr>
      </p:sp>
      <p:sp>
        <p:nvSpPr>
          <p:cNvPr name="TextBox 5" id="5"/>
          <p:cNvSpPr txBox="true"/>
          <p:nvPr/>
        </p:nvSpPr>
        <p:spPr>
          <a:xfrm rot="0">
            <a:off x="8214844" y="2792656"/>
            <a:ext cx="8127924" cy="4673114"/>
          </a:xfrm>
          <a:prstGeom prst="rect">
            <a:avLst/>
          </a:prstGeom>
        </p:spPr>
        <p:txBody>
          <a:bodyPr anchor="t" rtlCol="false" tIns="0" lIns="0" bIns="0" rIns="0">
            <a:spAutoFit/>
          </a:bodyPr>
          <a:lstStyle/>
          <a:p>
            <a:pPr algn="ctr">
              <a:lnSpc>
                <a:spcPts val="3366"/>
              </a:lnSpc>
            </a:pPr>
            <a:r>
              <a:rPr lang="en-US" sz="2805" spc="140">
                <a:solidFill>
                  <a:srgbClr val="000000"/>
                </a:solidFill>
                <a:latin typeface="Canva Sans 1"/>
              </a:rPr>
              <a:t>SQL (Structured Query Language) is a standardized programming language used for managing and manipulating relational databases. It allows users to create, read, update, and delete data within a database. SQL includes a variety of commands for querying data (SELECT), inserting data (INSERT), updating data (UPDATE), deleting data (DELETE), and defining database structures (CREATE, ALTER, DROP).</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3666042" y="4279224"/>
            <a:ext cx="664480" cy="664480"/>
          </a:xfrm>
          <a:custGeom>
            <a:avLst/>
            <a:gdLst/>
            <a:ahLst/>
            <a:cxnLst/>
            <a:rect r="r" b="b" t="t" l="l"/>
            <a:pathLst>
              <a:path h="664480" w="664480">
                <a:moveTo>
                  <a:pt x="0" y="0"/>
                </a:moveTo>
                <a:lnTo>
                  <a:pt x="664479" y="0"/>
                </a:lnTo>
                <a:lnTo>
                  <a:pt x="664479" y="664479"/>
                </a:lnTo>
                <a:lnTo>
                  <a:pt x="0" y="664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666042" y="5573256"/>
            <a:ext cx="664480" cy="664480"/>
          </a:xfrm>
          <a:custGeom>
            <a:avLst/>
            <a:gdLst/>
            <a:ahLst/>
            <a:cxnLst/>
            <a:rect r="r" b="b" t="t" l="l"/>
            <a:pathLst>
              <a:path h="664480" w="664480">
                <a:moveTo>
                  <a:pt x="0" y="0"/>
                </a:moveTo>
                <a:lnTo>
                  <a:pt x="664479" y="0"/>
                </a:lnTo>
                <a:lnTo>
                  <a:pt x="664479" y="664479"/>
                </a:lnTo>
                <a:lnTo>
                  <a:pt x="0" y="664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666042" y="7063770"/>
            <a:ext cx="664480" cy="664480"/>
          </a:xfrm>
          <a:custGeom>
            <a:avLst/>
            <a:gdLst/>
            <a:ahLst/>
            <a:cxnLst/>
            <a:rect r="r" b="b" t="t" l="l"/>
            <a:pathLst>
              <a:path h="664480" w="664480">
                <a:moveTo>
                  <a:pt x="0" y="0"/>
                </a:moveTo>
                <a:lnTo>
                  <a:pt x="664479" y="0"/>
                </a:lnTo>
                <a:lnTo>
                  <a:pt x="664479" y="664479"/>
                </a:lnTo>
                <a:lnTo>
                  <a:pt x="0" y="664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16399378" y="-227355"/>
            <a:ext cx="2512109" cy="2512109"/>
          </a:xfrm>
          <a:custGeom>
            <a:avLst/>
            <a:gdLst/>
            <a:ahLst/>
            <a:cxnLst/>
            <a:rect r="r" b="b" t="t" l="l"/>
            <a:pathLst>
              <a:path h="2512109" w="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794204" y="4105669"/>
            <a:ext cx="10466000" cy="640080"/>
          </a:xfrm>
          <a:prstGeom prst="rect">
            <a:avLst/>
          </a:prstGeom>
        </p:spPr>
        <p:txBody>
          <a:bodyPr anchor="t" rtlCol="false" tIns="0" lIns="0" bIns="0" rIns="0">
            <a:spAutoFit/>
          </a:bodyPr>
          <a:lstStyle/>
          <a:p>
            <a:pPr algn="l" marL="0" indent="0" lvl="0">
              <a:lnSpc>
                <a:spcPts val="2523"/>
              </a:lnSpc>
            </a:pPr>
            <a:r>
              <a:rPr lang="en-US" sz="1802" spc="18">
                <a:solidFill>
                  <a:srgbClr val="231F20"/>
                </a:solidFill>
                <a:latin typeface="Canva Sans 1"/>
              </a:rPr>
              <a:t>The hotel industry depends heavily on data to make strategic decisions that enhance guest experiences and optimize operations.</a:t>
            </a:r>
          </a:p>
        </p:txBody>
      </p:sp>
      <p:sp>
        <p:nvSpPr>
          <p:cNvPr name="TextBox 7" id="7"/>
          <p:cNvSpPr txBox="true"/>
          <p:nvPr/>
        </p:nvSpPr>
        <p:spPr>
          <a:xfrm rot="0">
            <a:off x="4794204" y="5242522"/>
            <a:ext cx="10466000" cy="1268798"/>
          </a:xfrm>
          <a:prstGeom prst="rect">
            <a:avLst/>
          </a:prstGeom>
        </p:spPr>
        <p:txBody>
          <a:bodyPr anchor="t" rtlCol="false" tIns="0" lIns="0" bIns="0" rIns="0">
            <a:spAutoFit/>
          </a:bodyPr>
          <a:lstStyle/>
          <a:p>
            <a:pPr algn="l" marL="0" indent="0" lvl="0">
              <a:lnSpc>
                <a:spcPts val="2523"/>
              </a:lnSpc>
            </a:pPr>
            <a:r>
              <a:rPr lang="en-US" sz="1802" spc="18">
                <a:solidFill>
                  <a:srgbClr val="231F20"/>
                </a:solidFill>
                <a:latin typeface="Canva Sans 1"/>
              </a:rPr>
              <a:t>This project involves analyzing a hotel reservation dataset using SQL to extract valuable insights regarding guest preferences, booking trends, and other critical factors. The dataset includes information on booking details, guest demographics, stay duration, meal plans, room types, and pricing</a:t>
            </a:r>
          </a:p>
        </p:txBody>
      </p:sp>
      <p:sp>
        <p:nvSpPr>
          <p:cNvPr name="TextBox 8" id="8"/>
          <p:cNvSpPr txBox="true"/>
          <p:nvPr/>
        </p:nvSpPr>
        <p:spPr>
          <a:xfrm rot="0">
            <a:off x="4794204" y="7006620"/>
            <a:ext cx="10466000" cy="1268798"/>
          </a:xfrm>
          <a:prstGeom prst="rect">
            <a:avLst/>
          </a:prstGeom>
        </p:spPr>
        <p:txBody>
          <a:bodyPr anchor="t" rtlCol="false" tIns="0" lIns="0" bIns="0" rIns="0">
            <a:spAutoFit/>
          </a:bodyPr>
          <a:lstStyle/>
          <a:p>
            <a:pPr algn="l" marL="0" indent="0" lvl="0">
              <a:lnSpc>
                <a:spcPts val="2523"/>
              </a:lnSpc>
            </a:pPr>
            <a:r>
              <a:rPr lang="en-US" sz="1802" spc="18">
                <a:solidFill>
                  <a:srgbClr val="231F20"/>
                </a:solidFill>
                <a:latin typeface="Canva Sans 1"/>
              </a:rPr>
              <a:t>By answering specific analytical questions, we aim to uncover patterns and trends that can inform decision-making processes and improve overall hotel management. The insights gained will help in understanding guest behavior, optimizing room occupancy, and enhancing revenue management strategies.</a:t>
            </a:r>
          </a:p>
        </p:txBody>
      </p:sp>
      <p:sp>
        <p:nvSpPr>
          <p:cNvPr name="TextBox 9" id="9"/>
          <p:cNvSpPr txBox="true"/>
          <p:nvPr/>
        </p:nvSpPr>
        <p:spPr>
          <a:xfrm rot="0">
            <a:off x="4437893" y="1374710"/>
            <a:ext cx="9412214" cy="1221187"/>
          </a:xfrm>
          <a:prstGeom prst="rect">
            <a:avLst/>
          </a:prstGeom>
        </p:spPr>
        <p:txBody>
          <a:bodyPr anchor="t" rtlCol="false" tIns="0" lIns="0" bIns="0" rIns="0">
            <a:spAutoFit/>
          </a:bodyPr>
          <a:lstStyle/>
          <a:p>
            <a:pPr algn="ctr">
              <a:lnSpc>
                <a:spcPts val="9624"/>
              </a:lnSpc>
              <a:spcBef>
                <a:spcPct val="0"/>
              </a:spcBef>
            </a:pPr>
            <a:r>
              <a:rPr lang="en-US" sz="6973" spc="348">
                <a:solidFill>
                  <a:srgbClr val="F35000"/>
                </a:solidFill>
                <a:latin typeface="Canva Sans 1 Bold"/>
              </a:rPr>
              <a:t>Overview</a:t>
            </a:r>
          </a:p>
        </p:txBody>
      </p:sp>
      <p:sp>
        <p:nvSpPr>
          <p:cNvPr name="Freeform 10" id="10"/>
          <p:cNvSpPr/>
          <p:nvPr/>
        </p:nvSpPr>
        <p:spPr>
          <a:xfrm flipH="false" flipV="false" rot="5400000">
            <a:off x="-1976620" y="6026452"/>
            <a:ext cx="4631717" cy="4631717"/>
          </a:xfrm>
          <a:custGeom>
            <a:avLst/>
            <a:gdLst/>
            <a:ahLst/>
            <a:cxnLst/>
            <a:rect r="r" b="b" t="t" l="l"/>
            <a:pathLst>
              <a:path h="4631717" w="4631717">
                <a:moveTo>
                  <a:pt x="0" y="0"/>
                </a:moveTo>
                <a:lnTo>
                  <a:pt x="4631718" y="0"/>
                </a:lnTo>
                <a:lnTo>
                  <a:pt x="4631718" y="4631717"/>
                </a:lnTo>
                <a:lnTo>
                  <a:pt x="0" y="46317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2571727" y="2503970"/>
            <a:ext cx="2059846" cy="2059846"/>
          </a:xfrm>
          <a:custGeom>
            <a:avLst/>
            <a:gdLst/>
            <a:ahLst/>
            <a:cxnLst/>
            <a:rect r="r" b="b" t="t" l="l"/>
            <a:pathLst>
              <a:path h="2059846" w="2059846">
                <a:moveTo>
                  <a:pt x="0" y="0"/>
                </a:moveTo>
                <a:lnTo>
                  <a:pt x="2059845" y="0"/>
                </a:lnTo>
                <a:lnTo>
                  <a:pt x="2059845" y="2059845"/>
                </a:lnTo>
                <a:lnTo>
                  <a:pt x="0" y="20598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234880"/>
            <a:ext cx="6132760" cy="6132760"/>
          </a:xfrm>
          <a:custGeom>
            <a:avLst/>
            <a:gdLst/>
            <a:ahLst/>
            <a:cxnLst/>
            <a:rect r="r" b="b" t="t" l="l"/>
            <a:pathLst>
              <a:path h="6132760" w="6132760">
                <a:moveTo>
                  <a:pt x="0" y="0"/>
                </a:moveTo>
                <a:lnTo>
                  <a:pt x="6132760" y="0"/>
                </a:lnTo>
                <a:lnTo>
                  <a:pt x="6132760" y="6132760"/>
                </a:lnTo>
                <a:lnTo>
                  <a:pt x="0" y="61327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027072" y="-871408"/>
            <a:ext cx="3471959" cy="1900108"/>
          </a:xfrm>
          <a:custGeom>
            <a:avLst/>
            <a:gdLst/>
            <a:ahLst/>
            <a:cxnLst/>
            <a:rect r="r" b="b" t="t" l="l"/>
            <a:pathLst>
              <a:path h="1900108" w="3471959">
                <a:moveTo>
                  <a:pt x="0" y="0"/>
                </a:moveTo>
                <a:lnTo>
                  <a:pt x="3471959" y="0"/>
                </a:lnTo>
                <a:lnTo>
                  <a:pt x="3471959" y="1900108"/>
                </a:lnTo>
                <a:lnTo>
                  <a:pt x="0" y="19001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286762" y="3136672"/>
            <a:ext cx="629774" cy="794440"/>
          </a:xfrm>
          <a:custGeom>
            <a:avLst/>
            <a:gdLst/>
            <a:ahLst/>
            <a:cxnLst/>
            <a:rect r="r" b="b" t="t" l="l"/>
            <a:pathLst>
              <a:path h="794440" w="629774">
                <a:moveTo>
                  <a:pt x="0" y="0"/>
                </a:moveTo>
                <a:lnTo>
                  <a:pt x="629775" y="0"/>
                </a:lnTo>
                <a:lnTo>
                  <a:pt x="629775" y="794441"/>
                </a:lnTo>
                <a:lnTo>
                  <a:pt x="0" y="7944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483515" y="2110700"/>
            <a:ext cx="10102365" cy="6053637"/>
          </a:xfrm>
          <a:custGeom>
            <a:avLst/>
            <a:gdLst/>
            <a:ahLst/>
            <a:cxnLst/>
            <a:rect r="r" b="b" t="t" l="l"/>
            <a:pathLst>
              <a:path h="6053637" w="10102365">
                <a:moveTo>
                  <a:pt x="0" y="0"/>
                </a:moveTo>
                <a:lnTo>
                  <a:pt x="10102365" y="0"/>
                </a:lnTo>
                <a:lnTo>
                  <a:pt x="10102365" y="6053637"/>
                </a:lnTo>
                <a:lnTo>
                  <a:pt x="0" y="6053637"/>
                </a:lnTo>
                <a:lnTo>
                  <a:pt x="0" y="0"/>
                </a:lnTo>
                <a:close/>
              </a:path>
            </a:pathLst>
          </a:custGeom>
          <a:blipFill>
            <a:blip r:embed="rId10"/>
            <a:stretch>
              <a:fillRect l="-5815" t="0" r="-488" b="0"/>
            </a:stretch>
          </a:blipFill>
        </p:spPr>
      </p:sp>
      <p:sp>
        <p:nvSpPr>
          <p:cNvPr name="TextBox 7" id="7"/>
          <p:cNvSpPr txBox="true"/>
          <p:nvPr/>
        </p:nvSpPr>
        <p:spPr>
          <a:xfrm rot="0">
            <a:off x="0" y="4833932"/>
            <a:ext cx="7483515" cy="851542"/>
          </a:xfrm>
          <a:prstGeom prst="rect">
            <a:avLst/>
          </a:prstGeom>
        </p:spPr>
        <p:txBody>
          <a:bodyPr anchor="t" rtlCol="false" tIns="0" lIns="0" bIns="0" rIns="0">
            <a:spAutoFit/>
          </a:bodyPr>
          <a:lstStyle/>
          <a:p>
            <a:pPr algn="ctr" marL="0" indent="0" lvl="0">
              <a:lnSpc>
                <a:spcPts val="6669"/>
              </a:lnSpc>
              <a:spcBef>
                <a:spcPct val="0"/>
              </a:spcBef>
            </a:pPr>
            <a:r>
              <a:rPr lang="en-US" sz="4833" spc="241">
                <a:solidFill>
                  <a:srgbClr val="F47C00"/>
                </a:solidFill>
                <a:latin typeface="Canva Sans 1 Bold"/>
              </a:rPr>
              <a:t>Dataset Details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EFFFF"/>
        </a:solidFill>
      </p:bgPr>
    </p:bg>
    <p:spTree>
      <p:nvGrpSpPr>
        <p:cNvPr id="1" name=""/>
        <p:cNvGrpSpPr/>
        <p:nvPr/>
      </p:nvGrpSpPr>
      <p:grpSpPr>
        <a:xfrm>
          <a:off x="0" y="0"/>
          <a:ext cx="0" cy="0"/>
          <a:chOff x="0" y="0"/>
          <a:chExt cx="0" cy="0"/>
        </a:xfrm>
      </p:grpSpPr>
      <p:grpSp>
        <p:nvGrpSpPr>
          <p:cNvPr name="Group 2" id="2"/>
          <p:cNvGrpSpPr/>
          <p:nvPr/>
        </p:nvGrpSpPr>
        <p:grpSpPr>
          <a:xfrm rot="0">
            <a:off x="0" y="0"/>
            <a:ext cx="5544818" cy="10287000"/>
            <a:chOff x="0" y="0"/>
            <a:chExt cx="1460363" cy="2709333"/>
          </a:xfrm>
        </p:grpSpPr>
        <p:sp>
          <p:nvSpPr>
            <p:cNvPr name="Freeform 3" id="3"/>
            <p:cNvSpPr/>
            <p:nvPr/>
          </p:nvSpPr>
          <p:spPr>
            <a:xfrm flipH="false" flipV="false" rot="0">
              <a:off x="0" y="0"/>
              <a:ext cx="1460363" cy="2709333"/>
            </a:xfrm>
            <a:custGeom>
              <a:avLst/>
              <a:gdLst/>
              <a:ahLst/>
              <a:cxnLst/>
              <a:rect r="r" b="b" t="t" l="l"/>
              <a:pathLst>
                <a:path h="2709333" w="1460363">
                  <a:moveTo>
                    <a:pt x="0" y="0"/>
                  </a:moveTo>
                  <a:lnTo>
                    <a:pt x="1460363" y="0"/>
                  </a:lnTo>
                  <a:lnTo>
                    <a:pt x="1460363" y="2709333"/>
                  </a:lnTo>
                  <a:lnTo>
                    <a:pt x="0" y="2709333"/>
                  </a:lnTo>
                  <a:close/>
                </a:path>
              </a:pathLst>
            </a:custGeom>
            <a:solidFill>
              <a:srgbClr val="F37221"/>
            </a:solidFill>
          </p:spPr>
        </p:sp>
        <p:sp>
          <p:nvSpPr>
            <p:cNvPr name="TextBox 4" id="4"/>
            <p:cNvSpPr txBox="true"/>
            <p:nvPr/>
          </p:nvSpPr>
          <p:spPr>
            <a:xfrm>
              <a:off x="0" y="-76200"/>
              <a:ext cx="1460363" cy="2785533"/>
            </a:xfrm>
            <a:prstGeom prst="rect">
              <a:avLst/>
            </a:prstGeom>
          </p:spPr>
          <p:txBody>
            <a:bodyPr anchor="ctr" rtlCol="false" tIns="50800" lIns="50800" bIns="50800" rIns="50800"/>
            <a:lstStyle/>
            <a:p>
              <a:pPr algn="ctr">
                <a:lnSpc>
                  <a:spcPts val="3632"/>
                </a:lnSpc>
              </a:pPr>
            </a:p>
          </p:txBody>
        </p:sp>
      </p:grpSp>
      <p:sp>
        <p:nvSpPr>
          <p:cNvPr name="TextBox 5" id="5"/>
          <p:cNvSpPr txBox="true"/>
          <p:nvPr/>
        </p:nvSpPr>
        <p:spPr>
          <a:xfrm rot="0">
            <a:off x="492690" y="3812694"/>
            <a:ext cx="4559438" cy="2286727"/>
          </a:xfrm>
          <a:prstGeom prst="rect">
            <a:avLst/>
          </a:prstGeom>
        </p:spPr>
        <p:txBody>
          <a:bodyPr anchor="t" rtlCol="false" tIns="0" lIns="0" bIns="0" rIns="0">
            <a:spAutoFit/>
          </a:bodyPr>
          <a:lstStyle/>
          <a:p>
            <a:pPr algn="l">
              <a:lnSpc>
                <a:spcPts val="9009"/>
              </a:lnSpc>
              <a:spcBef>
                <a:spcPct val="0"/>
              </a:spcBef>
            </a:pPr>
            <a:r>
              <a:rPr lang="en-US" sz="6528" spc="326">
                <a:solidFill>
                  <a:srgbClr val="FDFBFB"/>
                </a:solidFill>
                <a:latin typeface="Canva Sans 1 Bold"/>
              </a:rPr>
              <a:t>SQL Queries</a:t>
            </a:r>
          </a:p>
        </p:txBody>
      </p:sp>
      <p:sp>
        <p:nvSpPr>
          <p:cNvPr name="TextBox 6" id="6"/>
          <p:cNvSpPr txBox="true"/>
          <p:nvPr/>
        </p:nvSpPr>
        <p:spPr>
          <a:xfrm rot="0">
            <a:off x="6623486" y="990600"/>
            <a:ext cx="10960652" cy="8573761"/>
          </a:xfrm>
          <a:prstGeom prst="rect">
            <a:avLst/>
          </a:prstGeom>
        </p:spPr>
        <p:txBody>
          <a:bodyPr anchor="t" rtlCol="false" tIns="0" lIns="0" bIns="0" rIns="0">
            <a:spAutoFit/>
          </a:bodyPr>
          <a:lstStyle/>
          <a:p>
            <a:pPr algn="just">
              <a:lnSpc>
                <a:spcPts val="3080"/>
              </a:lnSpc>
            </a:pPr>
            <a:r>
              <a:rPr lang="en-US" sz="2200">
                <a:solidFill>
                  <a:srgbClr val="000000"/>
                </a:solidFill>
                <a:latin typeface="Canva Sans 2"/>
              </a:rPr>
              <a:t>1. What is the total number of reservations in the dataset?</a:t>
            </a:r>
          </a:p>
          <a:p>
            <a:pPr algn="just">
              <a:lnSpc>
                <a:spcPts val="3080"/>
              </a:lnSpc>
            </a:pPr>
            <a:r>
              <a:rPr lang="en-US" sz="2200">
                <a:solidFill>
                  <a:srgbClr val="000000"/>
                </a:solidFill>
                <a:latin typeface="Canva Sans 2"/>
              </a:rPr>
              <a:t>2. Which meal plan is the most popular among guests?</a:t>
            </a:r>
          </a:p>
          <a:p>
            <a:pPr algn="just">
              <a:lnSpc>
                <a:spcPts val="3080"/>
              </a:lnSpc>
            </a:pPr>
            <a:r>
              <a:rPr lang="en-US" sz="2200">
                <a:solidFill>
                  <a:srgbClr val="000000"/>
                </a:solidFill>
                <a:latin typeface="Canva Sans 2"/>
              </a:rPr>
              <a:t>3. What is the average price per room for reservations involving children?</a:t>
            </a:r>
          </a:p>
          <a:p>
            <a:pPr algn="just">
              <a:lnSpc>
                <a:spcPts val="3080"/>
              </a:lnSpc>
            </a:pPr>
            <a:r>
              <a:rPr lang="en-US" sz="2200">
                <a:solidFill>
                  <a:srgbClr val="000000"/>
                </a:solidFill>
                <a:latin typeface="Canva Sans 2"/>
              </a:rPr>
              <a:t>4. How many reservations were made for the year 20XX (replace XX with the desired year)?</a:t>
            </a:r>
          </a:p>
          <a:p>
            <a:pPr algn="just">
              <a:lnSpc>
                <a:spcPts val="3080"/>
              </a:lnSpc>
            </a:pPr>
            <a:r>
              <a:rPr lang="en-US" sz="2200">
                <a:solidFill>
                  <a:srgbClr val="000000"/>
                </a:solidFill>
                <a:latin typeface="Canva Sans 2"/>
              </a:rPr>
              <a:t>5. What is the most commonly booked room type?</a:t>
            </a:r>
          </a:p>
          <a:p>
            <a:pPr algn="just">
              <a:lnSpc>
                <a:spcPts val="3080"/>
              </a:lnSpc>
            </a:pPr>
            <a:r>
              <a:rPr lang="en-US" sz="2200">
                <a:solidFill>
                  <a:srgbClr val="000000"/>
                </a:solidFill>
                <a:latin typeface="Canva Sans 2"/>
              </a:rPr>
              <a:t>6. How many reservations fall on a weekend (no_of_weekend_nights &gt; 0)?</a:t>
            </a:r>
          </a:p>
          <a:p>
            <a:pPr algn="just">
              <a:lnSpc>
                <a:spcPts val="3080"/>
              </a:lnSpc>
            </a:pPr>
            <a:r>
              <a:rPr lang="en-US" sz="2200">
                <a:solidFill>
                  <a:srgbClr val="000000"/>
                </a:solidFill>
                <a:latin typeface="Canva Sans 2"/>
              </a:rPr>
              <a:t>7. What is the highest and lowest lead time for reservations?</a:t>
            </a:r>
          </a:p>
          <a:p>
            <a:pPr algn="just">
              <a:lnSpc>
                <a:spcPts val="3080"/>
              </a:lnSpc>
            </a:pPr>
            <a:r>
              <a:rPr lang="en-US" sz="2200">
                <a:solidFill>
                  <a:srgbClr val="000000"/>
                </a:solidFill>
                <a:latin typeface="Canva Sans 2"/>
              </a:rPr>
              <a:t>8. What is the most common market segment type for reservations?</a:t>
            </a:r>
          </a:p>
          <a:p>
            <a:pPr algn="just">
              <a:lnSpc>
                <a:spcPts val="3080"/>
              </a:lnSpc>
            </a:pPr>
            <a:r>
              <a:rPr lang="en-US" sz="2200">
                <a:solidFill>
                  <a:srgbClr val="000000"/>
                </a:solidFill>
                <a:latin typeface="Canva Sans 2"/>
              </a:rPr>
              <a:t>9. How many reservations have a booking status of "Confirmed"?</a:t>
            </a:r>
          </a:p>
          <a:p>
            <a:pPr algn="just">
              <a:lnSpc>
                <a:spcPts val="3080"/>
              </a:lnSpc>
            </a:pPr>
            <a:r>
              <a:rPr lang="en-US" sz="2200">
                <a:solidFill>
                  <a:srgbClr val="000000"/>
                </a:solidFill>
                <a:latin typeface="Canva Sans 2"/>
              </a:rPr>
              <a:t>10. What is the total number of adults and children across all reservations?</a:t>
            </a:r>
          </a:p>
          <a:p>
            <a:pPr algn="just">
              <a:lnSpc>
                <a:spcPts val="3080"/>
              </a:lnSpc>
            </a:pPr>
            <a:r>
              <a:rPr lang="en-US" sz="2200">
                <a:solidFill>
                  <a:srgbClr val="000000"/>
                </a:solidFill>
                <a:latin typeface="Canva Sans 2"/>
              </a:rPr>
              <a:t>11. What is the average number of weekend nights for reservations involving children?</a:t>
            </a:r>
          </a:p>
          <a:p>
            <a:pPr algn="just">
              <a:lnSpc>
                <a:spcPts val="3080"/>
              </a:lnSpc>
            </a:pPr>
            <a:r>
              <a:rPr lang="en-US" sz="2200">
                <a:solidFill>
                  <a:srgbClr val="000000"/>
                </a:solidFill>
                <a:latin typeface="Canva Sans 2"/>
              </a:rPr>
              <a:t>12. How many reservations were made in each month of the year?</a:t>
            </a:r>
          </a:p>
          <a:p>
            <a:pPr algn="just">
              <a:lnSpc>
                <a:spcPts val="3080"/>
              </a:lnSpc>
            </a:pPr>
            <a:r>
              <a:rPr lang="en-US" sz="2200">
                <a:solidFill>
                  <a:srgbClr val="000000"/>
                </a:solidFill>
                <a:latin typeface="Canva Sans 2"/>
              </a:rPr>
              <a:t>13. What is the average number of nights (both weekend and weekday) spent by guests for each room</a:t>
            </a:r>
          </a:p>
          <a:p>
            <a:pPr algn="just">
              <a:lnSpc>
                <a:spcPts val="3080"/>
              </a:lnSpc>
            </a:pPr>
            <a:r>
              <a:rPr lang="en-US" sz="2200">
                <a:solidFill>
                  <a:srgbClr val="000000"/>
                </a:solidFill>
                <a:latin typeface="Canva Sans 2"/>
              </a:rPr>
              <a:t>type?</a:t>
            </a:r>
          </a:p>
          <a:p>
            <a:pPr algn="just">
              <a:lnSpc>
                <a:spcPts val="3080"/>
              </a:lnSpc>
            </a:pPr>
            <a:r>
              <a:rPr lang="en-US" sz="2200">
                <a:solidFill>
                  <a:srgbClr val="000000"/>
                </a:solidFill>
                <a:latin typeface="Canva Sans 2"/>
              </a:rPr>
              <a:t>14. For reservations involving children, what is the most common room type, and what is the average</a:t>
            </a:r>
          </a:p>
          <a:p>
            <a:pPr algn="just">
              <a:lnSpc>
                <a:spcPts val="3080"/>
              </a:lnSpc>
            </a:pPr>
            <a:r>
              <a:rPr lang="en-US" sz="2200">
                <a:solidFill>
                  <a:srgbClr val="000000"/>
                </a:solidFill>
                <a:latin typeface="Canva Sans 2"/>
              </a:rPr>
              <a:t>price for that room type?</a:t>
            </a:r>
          </a:p>
          <a:p>
            <a:pPr algn="just">
              <a:lnSpc>
                <a:spcPts val="3080"/>
              </a:lnSpc>
            </a:pPr>
            <a:r>
              <a:rPr lang="en-US" sz="2200">
                <a:solidFill>
                  <a:srgbClr val="000000"/>
                </a:solidFill>
                <a:latin typeface="Canva Sans 2"/>
              </a:rPr>
              <a:t>15. Find the market segment type that generates the highest average price per room.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29052" y="2028759"/>
            <a:ext cx="12629897" cy="6229483"/>
          </a:xfrm>
          <a:custGeom>
            <a:avLst/>
            <a:gdLst/>
            <a:ahLst/>
            <a:cxnLst/>
            <a:rect r="r" b="b" t="t" l="l"/>
            <a:pathLst>
              <a:path h="6229483" w="12629897">
                <a:moveTo>
                  <a:pt x="0" y="0"/>
                </a:moveTo>
                <a:lnTo>
                  <a:pt x="12629896" y="0"/>
                </a:lnTo>
                <a:lnTo>
                  <a:pt x="12629896" y="6229482"/>
                </a:lnTo>
                <a:lnTo>
                  <a:pt x="0" y="6229482"/>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75197" y="3571479"/>
            <a:ext cx="13137605" cy="3144042"/>
          </a:xfrm>
          <a:custGeom>
            <a:avLst/>
            <a:gdLst/>
            <a:ahLst/>
            <a:cxnLst/>
            <a:rect r="r" b="b" t="t" l="l"/>
            <a:pathLst>
              <a:path h="3144042" w="13137605">
                <a:moveTo>
                  <a:pt x="0" y="0"/>
                </a:moveTo>
                <a:lnTo>
                  <a:pt x="13137606" y="0"/>
                </a:lnTo>
                <a:lnTo>
                  <a:pt x="13137606" y="3144042"/>
                </a:lnTo>
                <a:lnTo>
                  <a:pt x="0" y="3144042"/>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32188" y="2829197"/>
            <a:ext cx="11902496" cy="4292794"/>
          </a:xfrm>
          <a:custGeom>
            <a:avLst/>
            <a:gdLst/>
            <a:ahLst/>
            <a:cxnLst/>
            <a:rect r="r" b="b" t="t" l="l"/>
            <a:pathLst>
              <a:path h="4292794" w="11902496">
                <a:moveTo>
                  <a:pt x="0" y="0"/>
                </a:moveTo>
                <a:lnTo>
                  <a:pt x="11902495" y="0"/>
                </a:lnTo>
                <a:lnTo>
                  <a:pt x="11902495" y="4292794"/>
                </a:lnTo>
                <a:lnTo>
                  <a:pt x="0" y="4292794"/>
                </a:lnTo>
                <a:lnTo>
                  <a:pt x="0" y="0"/>
                </a:lnTo>
                <a:close/>
              </a:path>
            </a:pathLst>
          </a:custGeom>
          <a:blipFill>
            <a:blip r:embed="rId4"/>
            <a:stretch>
              <a:fillRect l="0" t="-1345" r="0" b="-1345"/>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DAGIh160l1c</dc:identifier>
  <dcterms:modified xsi:type="dcterms:W3CDTF">2011-08-01T06:04:30Z</dcterms:modified>
  <cp:revision>1</cp:revision>
  <dc:title>Orange and white modern creative marketing plan Presentation </dc:title>
</cp:coreProperties>
</file>