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Fira Sans" charset="1" panose="020B0503050000020004"/>
      <p:regular r:id="rId14"/>
    </p:embeddedFont>
    <p:embeddedFont>
      <p:font typeface="Fira Sans Ultra-Bold" charset="1" panose="020B0903050000020004"/>
      <p:regular r:id="rId15"/>
    </p:embeddedFont>
    <p:embeddedFont>
      <p:font typeface="Fira Sans Light" charset="1" panose="020B0403050000020004"/>
      <p:regular r:id="rId16"/>
    </p:embeddedFont>
    <p:embeddedFont>
      <p:font typeface="Fira Sans Medium" charset="1" panose="020B0603050000020004"/>
      <p:regular r:id="rId17"/>
    </p:embeddedFont>
    <p:embeddedFont>
      <p:font typeface="Fira Sans Semi-Bold" charset="1" panose="020B06030500000200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3.xml" Type="http://schemas.openxmlformats.org/officeDocument/2006/relationships/slide"/><Relationship Id="rId3" Target="slide7.xml" Type="http://schemas.openxmlformats.org/officeDocument/2006/relationships/slid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62106" y="-737012"/>
            <a:ext cx="10192926" cy="8828025"/>
            <a:chOff x="0" y="0"/>
            <a:chExt cx="6202680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5665672" y="5827235"/>
            <a:ext cx="7046513" cy="9312442"/>
            <a:chOff x="0" y="0"/>
            <a:chExt cx="4064946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4946" cy="5372100"/>
            </a:xfrm>
            <a:custGeom>
              <a:avLst/>
              <a:gdLst/>
              <a:ahLst/>
              <a:cxnLst/>
              <a:rect r="r" b="b" t="t" l="l"/>
              <a:pathLst>
                <a:path h="5372100" w="4064946">
                  <a:moveTo>
                    <a:pt x="2514276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514276" y="5372100"/>
                  </a:lnTo>
                  <a:lnTo>
                    <a:pt x="4064946" y="2686050"/>
                  </a:lnTo>
                  <a:lnTo>
                    <a:pt x="2514276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8776971"/>
            <a:ext cx="8617177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By Mohamed Skander Gharbi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1028700"/>
            <a:ext cx="8617177" cy="6335145"/>
            <a:chOff x="0" y="0"/>
            <a:chExt cx="11489570" cy="844686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95250"/>
              <a:ext cx="11489570" cy="749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999"/>
                </a:lnSpc>
              </a:pPr>
              <a:r>
                <a:rPr lang="en-US" sz="9999" spc="299">
                  <a:solidFill>
                    <a:srgbClr val="000000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YOUTUBE SONGS ANALYSIS DASHBOARD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857157"/>
              <a:ext cx="11489570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 spc="75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MENTORNESS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622221"/>
            <a:ext cx="7651215" cy="4636079"/>
            <a:chOff x="0" y="0"/>
            <a:chExt cx="10201619" cy="6181439"/>
          </a:xfrm>
        </p:grpSpPr>
        <p:sp>
          <p:nvSpPr>
            <p:cNvPr name="AutoShape 3" id="3"/>
            <p:cNvSpPr/>
            <p:nvPr/>
          </p:nvSpPr>
          <p:spPr>
            <a:xfrm flipH="true">
              <a:off x="0" y="902342"/>
              <a:ext cx="10201619" cy="0"/>
            </a:xfrm>
            <a:prstGeom prst="line">
              <a:avLst/>
            </a:prstGeom>
            <a:ln cap="rnd" w="63500">
              <a:solidFill>
                <a:srgbClr val="86C7ED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-57150"/>
              <a:ext cx="9407302" cy="654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2999" u="sng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  <a:hlinkClick r:id="rId2" action="ppaction://hlinksldjump"/>
                </a:rPr>
                <a:t>I</a:t>
              </a:r>
              <a:r>
                <a:rPr lang="en-US" sz="2999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ntroduction</a:t>
              </a:r>
            </a:p>
          </p:txBody>
        </p:sp>
        <p:sp>
          <p:nvSpPr>
            <p:cNvPr name="AutoShape 5" id="5"/>
            <p:cNvSpPr/>
            <p:nvPr/>
          </p:nvSpPr>
          <p:spPr>
            <a:xfrm flipH="true">
              <a:off x="0" y="2019250"/>
              <a:ext cx="10201619" cy="0"/>
            </a:xfrm>
            <a:prstGeom prst="line">
              <a:avLst/>
            </a:prstGeom>
            <a:ln cap="rnd" w="63500">
              <a:solidFill>
                <a:srgbClr val="86C7ED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1059758"/>
              <a:ext cx="9407302" cy="654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2999" u="none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D</a:t>
              </a:r>
              <a:r>
                <a:rPr lang="en-US" sz="2999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ata Description</a:t>
              </a:r>
            </a:p>
          </p:txBody>
        </p:sp>
        <p:sp>
          <p:nvSpPr>
            <p:cNvPr name="AutoShape 7" id="7"/>
            <p:cNvSpPr/>
            <p:nvPr/>
          </p:nvSpPr>
          <p:spPr>
            <a:xfrm flipH="true">
              <a:off x="0" y="3136158"/>
              <a:ext cx="10201619" cy="0"/>
            </a:xfrm>
            <a:prstGeom prst="line">
              <a:avLst/>
            </a:prstGeom>
            <a:ln cap="rnd" w="63500">
              <a:solidFill>
                <a:srgbClr val="86C7ED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2176666"/>
              <a:ext cx="9407302" cy="654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2999" u="sng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  <a:hlinkClick r:id="rId3" action="ppaction://hlinksldjump"/>
                </a:rPr>
                <a:t>P</a:t>
              </a:r>
              <a:r>
                <a:rPr lang="en-US" sz="2999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roject Objectives</a:t>
              </a:r>
            </a:p>
          </p:txBody>
        </p:sp>
        <p:sp>
          <p:nvSpPr>
            <p:cNvPr name="AutoShape 9" id="9"/>
            <p:cNvSpPr/>
            <p:nvPr/>
          </p:nvSpPr>
          <p:spPr>
            <a:xfrm flipH="true">
              <a:off x="0" y="4253065"/>
              <a:ext cx="10201619" cy="0"/>
            </a:xfrm>
            <a:prstGeom prst="line">
              <a:avLst/>
            </a:prstGeom>
            <a:ln cap="rnd" w="63500">
              <a:solidFill>
                <a:srgbClr val="86C7ED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3293573"/>
              <a:ext cx="9407302" cy="654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2999" u="none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D</a:t>
              </a:r>
              <a:r>
                <a:rPr lang="en-US" sz="2999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ashboard</a:t>
              </a:r>
            </a:p>
          </p:txBody>
        </p:sp>
        <p:sp>
          <p:nvSpPr>
            <p:cNvPr name="AutoShape 11" id="11"/>
            <p:cNvSpPr/>
            <p:nvPr/>
          </p:nvSpPr>
          <p:spPr>
            <a:xfrm flipH="true">
              <a:off x="0" y="5369973"/>
              <a:ext cx="10201619" cy="0"/>
            </a:xfrm>
            <a:prstGeom prst="line">
              <a:avLst/>
            </a:prstGeom>
            <a:ln cap="rnd" w="63500">
              <a:solidFill>
                <a:srgbClr val="86C7ED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4410481"/>
              <a:ext cx="9407302" cy="654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2999" u="none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C</a:t>
              </a:r>
              <a:r>
                <a:rPr lang="en-US" sz="2999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onclusion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527389"/>
              <a:ext cx="9407302" cy="654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10800000">
            <a:off x="-1772715" y="-3113068"/>
            <a:ext cx="15839149" cy="6226137"/>
            <a:chOff x="0" y="0"/>
            <a:chExt cx="13666499" cy="53721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66649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3666499">
                  <a:moveTo>
                    <a:pt x="12115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2115829" y="5372100"/>
                  </a:lnTo>
                  <a:lnTo>
                    <a:pt x="13666499" y="2686050"/>
                  </a:lnTo>
                  <a:lnTo>
                    <a:pt x="12115829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true" rot="0">
            <a:off x="11582343" y="-1359365"/>
            <a:ext cx="7816401" cy="4462908"/>
          </a:xfrm>
          <a:custGeom>
            <a:avLst/>
            <a:gdLst/>
            <a:ahLst/>
            <a:cxnLst/>
            <a:rect r="r" b="b" t="t" l="l"/>
            <a:pathLst>
              <a:path h="4462908" w="7816401">
                <a:moveTo>
                  <a:pt x="0" y="4462908"/>
                </a:moveTo>
                <a:lnTo>
                  <a:pt x="7816401" y="4462908"/>
                </a:lnTo>
                <a:lnTo>
                  <a:pt x="7816401" y="0"/>
                </a:lnTo>
                <a:lnTo>
                  <a:pt x="0" y="0"/>
                </a:lnTo>
                <a:lnTo>
                  <a:pt x="0" y="446290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576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44654" y="-95667"/>
            <a:ext cx="12351150" cy="10478334"/>
          </a:xfrm>
          <a:custGeom>
            <a:avLst/>
            <a:gdLst/>
            <a:ahLst/>
            <a:cxnLst/>
            <a:rect r="r" b="b" t="t" l="l"/>
            <a:pathLst>
              <a:path h="10478334" w="12351150">
                <a:moveTo>
                  <a:pt x="12351150" y="0"/>
                </a:moveTo>
                <a:lnTo>
                  <a:pt x="0" y="0"/>
                </a:lnTo>
                <a:lnTo>
                  <a:pt x="0" y="10478334"/>
                </a:lnTo>
                <a:lnTo>
                  <a:pt x="12351150" y="10478334"/>
                </a:lnTo>
                <a:lnTo>
                  <a:pt x="12351150" y="0"/>
                </a:lnTo>
                <a:close/>
              </a:path>
            </a:pathLst>
          </a:custGeom>
          <a:blipFill>
            <a:blip r:embed="rId2"/>
            <a:stretch>
              <a:fillRect l="-13115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5209752" y="-501665"/>
            <a:ext cx="7258895" cy="11290329"/>
            <a:chOff x="0" y="0"/>
            <a:chExt cx="4076076" cy="63398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76076" cy="6339840"/>
            </a:xfrm>
            <a:custGeom>
              <a:avLst/>
              <a:gdLst/>
              <a:ahLst/>
              <a:cxnLst/>
              <a:rect r="r" b="b" t="t" l="l"/>
              <a:pathLst>
                <a:path h="6339840" w="4076076">
                  <a:moveTo>
                    <a:pt x="4076076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4076076" y="63398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211795" y="1944737"/>
            <a:ext cx="1823457" cy="1579284"/>
            <a:chOff x="0" y="0"/>
            <a:chExt cx="2431276" cy="210571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431276" cy="2105712"/>
              <a:chOff x="0" y="0"/>
              <a:chExt cx="6202680" cy="53721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797935" y="633039"/>
              <a:ext cx="835407" cy="857227"/>
            </a:xfrm>
            <a:custGeom>
              <a:avLst/>
              <a:gdLst/>
              <a:ahLst/>
              <a:cxnLst/>
              <a:rect r="r" b="b" t="t" l="l"/>
              <a:pathLst>
                <a:path h="857227" w="835407">
                  <a:moveTo>
                    <a:pt x="0" y="0"/>
                  </a:moveTo>
                  <a:lnTo>
                    <a:pt x="835407" y="0"/>
                  </a:lnTo>
                  <a:lnTo>
                    <a:pt x="835407" y="857228"/>
                  </a:lnTo>
                  <a:lnTo>
                    <a:pt x="0" y="85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9144000" y="6399648"/>
            <a:ext cx="1823457" cy="1579284"/>
            <a:chOff x="0" y="0"/>
            <a:chExt cx="2431276" cy="210571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431276" cy="2105712"/>
              <a:chOff x="0" y="0"/>
              <a:chExt cx="6202680" cy="53721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864954" y="772804"/>
              <a:ext cx="701368" cy="857227"/>
            </a:xfrm>
            <a:custGeom>
              <a:avLst/>
              <a:gdLst/>
              <a:ahLst/>
              <a:cxnLst/>
              <a:rect r="r" b="b" t="t" l="l"/>
              <a:pathLst>
                <a:path h="857227" w="701368">
                  <a:moveTo>
                    <a:pt x="0" y="0"/>
                  </a:moveTo>
                  <a:lnTo>
                    <a:pt x="701368" y="0"/>
                  </a:lnTo>
                  <a:lnTo>
                    <a:pt x="701368" y="857228"/>
                  </a:lnTo>
                  <a:lnTo>
                    <a:pt x="0" y="85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330168" y="1028700"/>
            <a:ext cx="4944046" cy="2461799"/>
            <a:chOff x="0" y="0"/>
            <a:chExt cx="6592062" cy="3282399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6592062" cy="6476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 spc="-60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Introduction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816059"/>
              <a:ext cx="6592062" cy="2418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415"/>
                </a:lnSpc>
                <a:spcBef>
                  <a:spcPct val="0"/>
                </a:spcBef>
              </a:pPr>
              <a:r>
                <a:rPr lang="en-US" sz="1725" spc="8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our internship project, where we aim to conduct an in-depth analysis of YouTube songs data using Power BI. This project leverages a rich dataset to uncover insights into the performance, popularity, and user engagement of YouTube song content.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221274" y="5333166"/>
            <a:ext cx="5328736" cy="3376199"/>
            <a:chOff x="0" y="0"/>
            <a:chExt cx="7104981" cy="4501599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43744"/>
              <a:ext cx="7104981" cy="6476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 spc="-60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Project Goals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840189"/>
              <a:ext cx="7104981" cy="3637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415"/>
                </a:lnSpc>
                <a:spcBef>
                  <a:spcPct val="0"/>
                </a:spcBef>
              </a:pPr>
              <a:r>
                <a:rPr lang="en-US" sz="1725" spc="8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The prima</a:t>
              </a:r>
              <a:r>
                <a:rPr lang="en-US" sz="1725" spc="8" u="none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ry objective is to harness the power of Power BI to create insightful visualizations and reports. These tools will provide a deeper understanding of various aspects of YouTube songs, such as:</a:t>
              </a:r>
            </a:p>
            <a:p>
              <a:pPr algn="l" marL="372428" indent="-186214" lvl="1">
                <a:lnSpc>
                  <a:spcPts val="2415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725" spc="8" u="none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Performance metrics </a:t>
              </a:r>
            </a:p>
            <a:p>
              <a:pPr algn="l" marL="372428" indent="-186214" lvl="1">
                <a:lnSpc>
                  <a:spcPts val="2415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725" spc="8" u="none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Popularity trends over time</a:t>
              </a:r>
            </a:p>
            <a:p>
              <a:pPr algn="l" marL="372428" indent="-186214" lvl="1">
                <a:lnSpc>
                  <a:spcPts val="2415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725" spc="8" u="none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User engagement patterns</a:t>
              </a:r>
            </a:p>
            <a:p>
              <a:pPr algn="l" marL="0" indent="0" lvl="0">
                <a:lnSpc>
                  <a:spcPts val="241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468648" y="8240466"/>
            <a:ext cx="4944046" cy="937799"/>
            <a:chOff x="0" y="0"/>
            <a:chExt cx="6592062" cy="1250399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49389"/>
              <a:ext cx="6592062" cy="6476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  <a:spcBef>
                  <a:spcPct val="0"/>
                </a:spcBef>
              </a:pP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864319"/>
              <a:ext cx="6592062" cy="386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415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951678" y="-3879799"/>
            <a:ext cx="4963124" cy="5502224"/>
            <a:chOff x="0" y="0"/>
            <a:chExt cx="484574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45749" cy="5372100"/>
            </a:xfrm>
            <a:custGeom>
              <a:avLst/>
              <a:gdLst/>
              <a:ahLst/>
              <a:cxnLst/>
              <a:rect r="r" b="b" t="t" l="l"/>
              <a:pathLst>
                <a:path h="5372100" w="4845749">
                  <a:moveTo>
                    <a:pt x="329507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3295079" y="5372100"/>
                  </a:lnTo>
                  <a:lnTo>
                    <a:pt x="4845749" y="2686050"/>
                  </a:lnTo>
                  <a:lnTo>
                    <a:pt x="3295079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-2860798" y="-3350526"/>
            <a:ext cx="18492627" cy="5502224"/>
            <a:chOff x="0" y="0"/>
            <a:chExt cx="18055289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05528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8055289">
                  <a:moveTo>
                    <a:pt x="1650461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6504619" y="5372100"/>
                  </a:lnTo>
                  <a:lnTo>
                    <a:pt x="18055289" y="2686050"/>
                  </a:lnTo>
                  <a:lnTo>
                    <a:pt x="16504619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942975"/>
            <a:ext cx="988087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Dataset Description: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753063"/>
            <a:ext cx="16230600" cy="712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8"/>
              </a:lnSpc>
            </a:pPr>
            <a:r>
              <a:rPr lang="en-US" sz="2698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</a:t>
            </a:r>
            <a:r>
              <a:rPr lang="en-US" sz="2698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ur dataset encompasses several key attributes, including:</a:t>
            </a:r>
          </a:p>
          <a:p>
            <a:pPr algn="l">
              <a:lnSpc>
                <a:spcPts val="3778"/>
              </a:lnSpc>
            </a:pPr>
            <a:r>
              <a:rPr lang="en-US" sz="2698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1. video_id: Unique identifier for each YouTube video.</a:t>
            </a:r>
          </a:p>
          <a:p>
            <a:pPr algn="l">
              <a:lnSpc>
                <a:spcPts val="3778"/>
              </a:lnSpc>
            </a:pPr>
            <a:r>
              <a:rPr lang="en-US" sz="2698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2. channelTitle: Title of the YouTube channel publishing the song.</a:t>
            </a:r>
          </a:p>
          <a:p>
            <a:pPr algn="l">
              <a:lnSpc>
                <a:spcPts val="3778"/>
              </a:lnSpc>
            </a:pPr>
            <a:r>
              <a:rPr lang="en-US" sz="2698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3. title: Title of the YouTube song video.</a:t>
            </a:r>
          </a:p>
          <a:p>
            <a:pPr algn="l">
              <a:lnSpc>
                <a:spcPts val="3778"/>
              </a:lnSpc>
            </a:pPr>
            <a:r>
              <a:rPr lang="en-US" sz="2698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4. description: Description provided for the YouTube song video.</a:t>
            </a:r>
          </a:p>
          <a:p>
            <a:pPr algn="l">
              <a:lnSpc>
                <a:spcPts val="3778"/>
              </a:lnSpc>
            </a:pPr>
            <a:r>
              <a:rPr lang="en-US" sz="2698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5. tags: Tags associated with the YouTube song video.</a:t>
            </a:r>
          </a:p>
          <a:p>
            <a:pPr algn="l">
              <a:lnSpc>
                <a:spcPts val="3778"/>
              </a:lnSpc>
            </a:pPr>
            <a:r>
              <a:rPr lang="en-US" sz="2698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6. publishedAt: Date and time when the YouTube song video was published.</a:t>
            </a:r>
          </a:p>
          <a:p>
            <a:pPr algn="l">
              <a:lnSpc>
                <a:spcPts val="3778"/>
              </a:lnSpc>
            </a:pPr>
            <a:r>
              <a:rPr lang="en-US" sz="2698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7. viewCount: Number of views received by the YouTube song video.</a:t>
            </a:r>
          </a:p>
          <a:p>
            <a:pPr algn="l">
              <a:lnSpc>
                <a:spcPts val="3778"/>
              </a:lnSpc>
            </a:pPr>
            <a:r>
              <a:rPr lang="en-US" sz="2698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8. likeCount: Number of likes received by the YouTube song video.</a:t>
            </a:r>
          </a:p>
          <a:p>
            <a:pPr algn="l">
              <a:lnSpc>
                <a:spcPts val="3778"/>
              </a:lnSpc>
            </a:pPr>
            <a:r>
              <a:rPr lang="en-US" sz="2698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9. favoriteCount: Number of times the YouTube song video has been marked as a favorite.</a:t>
            </a:r>
          </a:p>
          <a:p>
            <a:pPr algn="l">
              <a:lnSpc>
                <a:spcPts val="3778"/>
              </a:lnSpc>
            </a:pPr>
            <a:r>
              <a:rPr lang="en-US" sz="2698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10. commentCount: Number of comments posted on the YouTube song video.</a:t>
            </a:r>
          </a:p>
          <a:p>
            <a:pPr algn="l">
              <a:lnSpc>
                <a:spcPts val="3778"/>
              </a:lnSpc>
            </a:pPr>
            <a:r>
              <a:rPr lang="en-US" sz="2698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11. duration: Duration of the YouTube song video.</a:t>
            </a:r>
          </a:p>
          <a:p>
            <a:pPr algn="l">
              <a:lnSpc>
                <a:spcPts val="3778"/>
              </a:lnSpc>
            </a:pPr>
            <a:r>
              <a:rPr lang="en-US" sz="2698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12. definition: Video definition or quality (e.g., HD, SD).</a:t>
            </a:r>
          </a:p>
          <a:p>
            <a:pPr algn="l">
              <a:lnSpc>
                <a:spcPts val="3778"/>
              </a:lnSpc>
            </a:pPr>
            <a:r>
              <a:rPr lang="en-US" sz="2698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13. caption: Availability of captions for the YouTube song video.</a:t>
            </a:r>
          </a:p>
          <a:p>
            <a:pPr algn="l">
              <a:lnSpc>
                <a:spcPts val="377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1772715" y="-3398818"/>
            <a:ext cx="15839149" cy="6226137"/>
            <a:chOff x="0" y="0"/>
            <a:chExt cx="1366649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6649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3666499">
                  <a:moveTo>
                    <a:pt x="12115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2115829" y="5372100"/>
                  </a:lnTo>
                  <a:lnTo>
                    <a:pt x="13666499" y="2686050"/>
                  </a:lnTo>
                  <a:lnTo>
                    <a:pt x="12115829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038566"/>
            <a:ext cx="929858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Project Objectives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150075"/>
            <a:ext cx="4385507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 spc="-6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Exploring Data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044793"/>
            <a:ext cx="395344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 spc="-6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Data Cleaning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254975"/>
            <a:ext cx="5681689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 spc="-6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Content and Channel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360258"/>
            <a:ext cx="5681689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 spc="-6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Temporal trends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465157"/>
            <a:ext cx="5681689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 spc="-6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User Engagement Insights</a:t>
            </a:r>
          </a:p>
        </p:txBody>
      </p:sp>
      <p:sp>
        <p:nvSpPr>
          <p:cNvPr name="Freeform 10" id="10"/>
          <p:cNvSpPr/>
          <p:nvPr/>
        </p:nvSpPr>
        <p:spPr>
          <a:xfrm flipH="false" flipV="true" rot="0">
            <a:off x="9476781" y="-3398818"/>
            <a:ext cx="10904544" cy="6226137"/>
          </a:xfrm>
          <a:custGeom>
            <a:avLst/>
            <a:gdLst/>
            <a:ahLst/>
            <a:cxnLst/>
            <a:rect r="r" b="b" t="t" l="l"/>
            <a:pathLst>
              <a:path h="6226137" w="10904544">
                <a:moveTo>
                  <a:pt x="0" y="6226136"/>
                </a:moveTo>
                <a:lnTo>
                  <a:pt x="10904544" y="6226136"/>
                </a:lnTo>
                <a:lnTo>
                  <a:pt x="10904544" y="0"/>
                </a:lnTo>
                <a:lnTo>
                  <a:pt x="0" y="0"/>
                </a:lnTo>
                <a:lnTo>
                  <a:pt x="0" y="622613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00898" y="0"/>
            <a:ext cx="19774067" cy="10760209"/>
          </a:xfrm>
          <a:custGeom>
            <a:avLst/>
            <a:gdLst/>
            <a:ahLst/>
            <a:cxnLst/>
            <a:rect r="r" b="b" t="t" l="l"/>
            <a:pathLst>
              <a:path h="10760209" w="19774067">
                <a:moveTo>
                  <a:pt x="0" y="0"/>
                </a:moveTo>
                <a:lnTo>
                  <a:pt x="19774067" y="0"/>
                </a:lnTo>
                <a:lnTo>
                  <a:pt x="19774067" y="10760209"/>
                </a:lnTo>
                <a:lnTo>
                  <a:pt x="0" y="107602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92" t="-287" r="0" b="-287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8992881" cy="3095632"/>
            <a:chOff x="0" y="0"/>
            <a:chExt cx="11990509" cy="412750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76200"/>
              <a:ext cx="11990509" cy="15311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717"/>
                </a:lnSpc>
                <a:spcBef>
                  <a:spcPct val="0"/>
                </a:spcBef>
              </a:pPr>
              <a:r>
                <a:rPr lang="en-US" sz="7925">
                  <a:solidFill>
                    <a:srgbClr val="000000"/>
                  </a:solidFill>
                  <a:latin typeface="Fira Sans Semi-Bold"/>
                  <a:ea typeface="Fira Sans Semi-Bold"/>
                  <a:cs typeface="Fira Sans Semi-Bold"/>
                  <a:sym typeface="Fira Sans Semi-Bold"/>
                </a:rPr>
                <a:t>Conclusion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181587"/>
              <a:ext cx="11990509" cy="19684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 spc="-60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The "Songs Analysis Dashboard" project offers critical insights into the performance and engagement metrics of popular songs. Key findings include: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6402705"/>
            <a:ext cx="8751630" cy="285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1969" indent="-250985" lvl="1">
              <a:lnSpc>
                <a:spcPts val="3255"/>
              </a:lnSpc>
              <a:spcBef>
                <a:spcPct val="0"/>
              </a:spcBef>
              <a:buFont typeface="Arial"/>
              <a:buChar char="•"/>
            </a:pPr>
            <a:r>
              <a:rPr lang="en-US" sz="2325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Top </a:t>
            </a:r>
            <a:r>
              <a:rPr lang="en-US" sz="2325" u="non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Performers: "Vaaste Song," "Lut Gaye," and "Dilbar Lyrical" rank among the most viewed and commented songs.</a:t>
            </a:r>
          </a:p>
          <a:p>
            <a:pPr algn="l" marL="501969" indent="-250985" lvl="1">
              <a:lnSpc>
                <a:spcPts val="3255"/>
              </a:lnSpc>
              <a:spcBef>
                <a:spcPct val="0"/>
              </a:spcBef>
              <a:buFont typeface="Arial"/>
              <a:buChar char="•"/>
            </a:pPr>
            <a:r>
              <a:rPr lang="en-US" sz="2325" u="non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Popular Tags: Tags like "T-Series," "High Rated Gabru," and "Cham Cham" boost viewership.</a:t>
            </a:r>
          </a:p>
          <a:p>
            <a:pPr algn="l" marL="501969" indent="-250985" lvl="1">
              <a:lnSpc>
                <a:spcPts val="3255"/>
              </a:lnSpc>
              <a:spcBef>
                <a:spcPct val="0"/>
              </a:spcBef>
              <a:buFont typeface="Arial"/>
              <a:buChar char="•"/>
            </a:pPr>
            <a:r>
              <a:rPr lang="en-US" sz="2325" u="non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Engagement Correlation: A strong link between views and likes underscores the importance of engagement metrics.</a:t>
            </a:r>
          </a:p>
          <a:p>
            <a:pPr algn="l" marL="501969" indent="-250985" lvl="1">
              <a:lnSpc>
                <a:spcPts val="3255"/>
              </a:lnSpc>
              <a:spcBef>
                <a:spcPct val="0"/>
              </a:spcBef>
              <a:buFont typeface="Arial"/>
              <a:buChar char="•"/>
            </a:pPr>
            <a:r>
              <a:rPr lang="en-US" sz="2325" u="none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Top Definiton: "HD”.</a:t>
            </a:r>
          </a:p>
        </p:txBody>
      </p:sp>
      <p:grpSp>
        <p:nvGrpSpPr>
          <p:cNvPr name="Group 6" id="6"/>
          <p:cNvGrpSpPr/>
          <p:nvPr/>
        </p:nvGrpSpPr>
        <p:grpSpPr>
          <a:xfrm rot="-10800000">
            <a:off x="12293352" y="-467139"/>
            <a:ext cx="7945947" cy="4810900"/>
            <a:chOff x="0" y="0"/>
            <a:chExt cx="8872855" cy="537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872855" cy="5372100"/>
            </a:xfrm>
            <a:custGeom>
              <a:avLst/>
              <a:gdLst/>
              <a:ahLst/>
              <a:cxnLst/>
              <a:rect r="r" b="b" t="t" l="l"/>
              <a:pathLst>
                <a:path h="5372100" w="8872855">
                  <a:moveTo>
                    <a:pt x="7322185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322185" y="5372100"/>
                  </a:lnTo>
                  <a:lnTo>
                    <a:pt x="8872855" y="2686050"/>
                  </a:lnTo>
                  <a:lnTo>
                    <a:pt x="7322185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640686" y="1247111"/>
            <a:ext cx="9251278" cy="8011189"/>
            <a:chOff x="0" y="0"/>
            <a:chExt cx="4282440" cy="37084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1070610" y="0"/>
                  </a:moveTo>
                  <a:lnTo>
                    <a:pt x="3211830" y="0"/>
                  </a:lnTo>
                  <a:lnTo>
                    <a:pt x="4282440" y="1854200"/>
                  </a:lnTo>
                  <a:lnTo>
                    <a:pt x="3211830" y="3708400"/>
                  </a:lnTo>
                  <a:lnTo>
                    <a:pt x="1070610" y="3708400"/>
                  </a:lnTo>
                  <a:lnTo>
                    <a:pt x="0" y="1854200"/>
                  </a:lnTo>
                  <a:close/>
                </a:path>
              </a:pathLst>
            </a:custGeom>
            <a:blipFill>
              <a:blip r:embed="rId2"/>
              <a:stretch>
                <a:fillRect l="0" t="0" r="-29893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13226828" y="9258300"/>
            <a:ext cx="7384961" cy="6226137"/>
            <a:chOff x="0" y="0"/>
            <a:chExt cx="6371968" cy="53721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71968" cy="5372100"/>
            </a:xfrm>
            <a:custGeom>
              <a:avLst/>
              <a:gdLst/>
              <a:ahLst/>
              <a:cxnLst/>
              <a:rect r="r" b="b" t="t" l="l"/>
              <a:pathLst>
                <a:path h="5372100" w="6371968">
                  <a:moveTo>
                    <a:pt x="4821298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821298" y="5372100"/>
                  </a:lnTo>
                  <a:lnTo>
                    <a:pt x="6371968" y="2686050"/>
                  </a:lnTo>
                  <a:lnTo>
                    <a:pt x="4821298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1882352" y="8782041"/>
            <a:ext cx="4711177" cy="6226137"/>
            <a:chOff x="0" y="0"/>
            <a:chExt cx="4064946" cy="53721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64946" cy="5372100"/>
            </a:xfrm>
            <a:custGeom>
              <a:avLst/>
              <a:gdLst/>
              <a:ahLst/>
              <a:cxnLst/>
              <a:rect r="r" b="b" t="t" l="l"/>
              <a:pathLst>
                <a:path h="5372100" w="4064946">
                  <a:moveTo>
                    <a:pt x="2514276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514276" y="5372100"/>
                  </a:lnTo>
                  <a:lnTo>
                    <a:pt x="4064946" y="2686050"/>
                  </a:lnTo>
                  <a:lnTo>
                    <a:pt x="2514276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836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29073" y="3785797"/>
            <a:ext cx="10829854" cy="3193009"/>
            <a:chOff x="0" y="0"/>
            <a:chExt cx="14439805" cy="425734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81068"/>
              <a:ext cx="14439805" cy="300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717"/>
                </a:lnSpc>
                <a:spcBef>
                  <a:spcPct val="0"/>
                </a:spcBef>
              </a:pPr>
              <a:r>
                <a:rPr lang="en-US" sz="7925">
                  <a:solidFill>
                    <a:srgbClr val="FFFFFF"/>
                  </a:solidFill>
                  <a:latin typeface="Fira Sans Semi-Bold"/>
                  <a:ea typeface="Fira Sans Semi-Bold"/>
                  <a:cs typeface="Fira Sans Semi-Bold"/>
                  <a:sym typeface="Fira Sans Semi-Bold"/>
                </a:rPr>
                <a:t>Thank you for your attention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010170" y="3633071"/>
              <a:ext cx="12419465" cy="6121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0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20599" y="8775184"/>
            <a:ext cx="8523290" cy="4392438"/>
            <a:chOff x="0" y="0"/>
            <a:chExt cx="10424273" cy="5372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24273" cy="5372100"/>
            </a:xfrm>
            <a:custGeom>
              <a:avLst/>
              <a:gdLst/>
              <a:ahLst/>
              <a:cxnLst/>
              <a:rect r="r" b="b" t="t" l="l"/>
              <a:pathLst>
                <a:path h="5372100" w="10424273">
                  <a:moveTo>
                    <a:pt x="887360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8873603" y="5372100"/>
                  </a:lnTo>
                  <a:lnTo>
                    <a:pt x="10424273" y="2686050"/>
                  </a:lnTo>
                  <a:lnTo>
                    <a:pt x="887360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16665" y="9258300"/>
            <a:ext cx="3407869" cy="4392438"/>
            <a:chOff x="0" y="0"/>
            <a:chExt cx="4167939" cy="53721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67939" cy="5372100"/>
            </a:xfrm>
            <a:custGeom>
              <a:avLst/>
              <a:gdLst/>
              <a:ahLst/>
              <a:cxnLst/>
              <a:rect r="r" b="b" t="t" l="l"/>
              <a:pathLst>
                <a:path h="5372100" w="4167939">
                  <a:moveTo>
                    <a:pt x="261726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617269" y="5372100"/>
                  </a:lnTo>
                  <a:lnTo>
                    <a:pt x="4167939" y="2686050"/>
                  </a:lnTo>
                  <a:lnTo>
                    <a:pt x="2617269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2605978" y="919187"/>
            <a:ext cx="2731310" cy="587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DAGKSToJwKQ</dc:identifier>
  <dcterms:modified xsi:type="dcterms:W3CDTF">2011-08-01T06:04:30Z</dcterms:modified>
  <cp:revision>1</cp:revision>
  <dc:title>Bleu et Violet Décontracté Entreprise Vision Projet Entreprise Diaporama</dc:title>
</cp:coreProperties>
</file>