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53"/>
    <p:restoredTop sz="95707"/>
  </p:normalViewPr>
  <p:slideViewPr>
    <p:cSldViewPr snapToGrid="0" snapToObjects="1">
      <p:cViewPr varScale="1">
        <p:scale>
          <a:sx n="90" d="100"/>
          <a:sy n="90" d="100"/>
        </p:scale>
        <p:origin x="232" y="5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14609-49A4-E247-9950-5F7E320721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08A670-784C-904E-8F01-C165A6E2B3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EE3C6F-5F31-DD41-8280-CB7AAD1A0CB8}"/>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9D202930-B963-C542-B4EA-55B974EEFB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B7D0A-BB09-8B46-BA40-30BFF64AC880}"/>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1200330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1B89B-44C3-014E-90A2-595B3B9BCC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FFFBE7-557E-934B-8079-EFE0D2B12E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DEA868-A48C-5248-B9D3-8FB74024F86B}"/>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C4A58586-3BDB-1E46-BE41-8BE247374E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DF88E-1155-6A45-B689-B330744F1F2E}"/>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454688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838CD46-D5A7-CF4C-ADE8-D9FCE53212D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287F42-9ECD-8C47-8827-154FAAAEE5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179B4E-119C-FF47-8C84-0E7670676A1D}"/>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423C81C2-AA42-154E-9698-7CE6E7EFDA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0AED3-1C61-3043-8556-7140A9917837}"/>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2923937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F8606-BCE9-6A41-A60A-A3B75BEE7F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893F5-03FC-F148-A5E9-635800914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6F04E4-0E27-DF4D-8965-DB7D70006005}"/>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1DA7EAD6-0BB1-6B4E-B5F1-6B2014F8BD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DAE150-5CE3-9C40-B6F8-40E80B165CE4}"/>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504931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98AF1-F982-C443-B601-6A78F263F9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3E9783-C7BA-1341-8A96-01816EC58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9D1F5A-F4F6-BD46-A1D4-DF09B8C87D13}"/>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15ABDCBE-A89F-5747-8055-6321E847C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E34DE-5A3C-744E-AFEE-66166128DC90}"/>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108438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F201-7394-4242-A5C7-A051B15A4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97317-24D6-1E4E-BAEF-F3EB6AA6EF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B4D6627-12BF-864B-9647-69A60D570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9787253-D3BE-6D4F-A7E2-BC0F15513B07}"/>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6" name="Footer Placeholder 5">
            <a:extLst>
              <a:ext uri="{FF2B5EF4-FFF2-40B4-BE49-F238E27FC236}">
                <a16:creationId xmlns:a16="http://schemas.microsoft.com/office/drawing/2014/main" id="{8100EF29-1D2D-5D49-9C76-9E37A613F4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194AA-9A6E-9445-8E00-5ACFA61E108D}"/>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27139424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02FFD-685A-BA4C-AA06-52E27CFE29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D9D1461-A5BC-0548-A192-1FEB1CD862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3230B39-B774-5B4F-A423-9D84E99AE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DF9C32-DF92-8949-917C-83874A258C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EF67A1-1894-9C4A-9883-0FB9480991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966BE5-B6D4-AD44-AC83-D802858AAC00}"/>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8" name="Footer Placeholder 7">
            <a:extLst>
              <a:ext uri="{FF2B5EF4-FFF2-40B4-BE49-F238E27FC236}">
                <a16:creationId xmlns:a16="http://schemas.microsoft.com/office/drawing/2014/main" id="{0383579C-385F-F54C-BD4B-41A5D07D23A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96A0733-6E4A-2440-B688-0464250F5C1A}"/>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3637870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9CE90-8540-164D-B063-56DF8A0862C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486807-EB11-4C47-A98D-0AB46B3D2043}"/>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4" name="Footer Placeholder 3">
            <a:extLst>
              <a:ext uri="{FF2B5EF4-FFF2-40B4-BE49-F238E27FC236}">
                <a16:creationId xmlns:a16="http://schemas.microsoft.com/office/drawing/2014/main" id="{AC150503-F82A-D54B-8AD1-88C674846E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AB4E25-0770-9548-930E-3A4419C34A5F}"/>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2432232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6FC919-6446-7B49-9A9D-35465B3AFD0E}"/>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3" name="Footer Placeholder 2">
            <a:extLst>
              <a:ext uri="{FF2B5EF4-FFF2-40B4-BE49-F238E27FC236}">
                <a16:creationId xmlns:a16="http://schemas.microsoft.com/office/drawing/2014/main" id="{6EFF6AD0-FB41-2040-BF6F-C87E15DE96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9248BC-911C-4440-B54E-06FFC0D36E91}"/>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2924142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7820-F56C-E046-8E66-4BFF43D677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756652-A3AF-914F-8AA0-796F6B36C4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73399E-1686-D144-9AD5-CB27FEF6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EDE43F-9183-1740-A663-9F0B14BCFE7C}"/>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6" name="Footer Placeholder 5">
            <a:extLst>
              <a:ext uri="{FF2B5EF4-FFF2-40B4-BE49-F238E27FC236}">
                <a16:creationId xmlns:a16="http://schemas.microsoft.com/office/drawing/2014/main" id="{E58E7F22-9E1A-0C49-94C8-62EC5307A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519671-FC45-5F49-838A-6E903856EA24}"/>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1339534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61C5-2759-3B47-ABD6-4183FDCC05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E21810-8387-9E4B-B5EB-F3025C77993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31562E-AF61-3040-8233-3449BF5D65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BDDA5-9255-C34E-BC9E-1612EDFFECD9}"/>
              </a:ext>
            </a:extLst>
          </p:cNvPr>
          <p:cNvSpPr>
            <a:spLocks noGrp="1"/>
          </p:cNvSpPr>
          <p:nvPr>
            <p:ph type="dt" sz="half" idx="10"/>
          </p:nvPr>
        </p:nvSpPr>
        <p:spPr/>
        <p:txBody>
          <a:bodyPr/>
          <a:lstStyle/>
          <a:p>
            <a:fld id="{BA42034E-9344-8E4D-B30C-304A369F68CF}" type="datetimeFigureOut">
              <a:rPr lang="en-US" smtClean="0"/>
              <a:t>4/11/21</a:t>
            </a:fld>
            <a:endParaRPr lang="en-US"/>
          </a:p>
        </p:txBody>
      </p:sp>
      <p:sp>
        <p:nvSpPr>
          <p:cNvPr id="6" name="Footer Placeholder 5">
            <a:extLst>
              <a:ext uri="{FF2B5EF4-FFF2-40B4-BE49-F238E27FC236}">
                <a16:creationId xmlns:a16="http://schemas.microsoft.com/office/drawing/2014/main" id="{21D84296-DC26-484C-806B-931FA93853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E0C1B5-CDBF-C648-B4B5-2835199BBD3B}"/>
              </a:ext>
            </a:extLst>
          </p:cNvPr>
          <p:cNvSpPr>
            <a:spLocks noGrp="1"/>
          </p:cNvSpPr>
          <p:nvPr>
            <p:ph type="sldNum" sz="quarter" idx="12"/>
          </p:nvPr>
        </p:nvSpPr>
        <p:spPr/>
        <p:txBody>
          <a:bodyPr/>
          <a:lstStyle/>
          <a:p>
            <a:fld id="{344E36A1-038E-084E-8612-792434D23F14}" type="slidenum">
              <a:rPr lang="en-US" smtClean="0"/>
              <a:t>‹#›</a:t>
            </a:fld>
            <a:endParaRPr lang="en-US"/>
          </a:p>
        </p:txBody>
      </p:sp>
    </p:spTree>
    <p:extLst>
      <p:ext uri="{BB962C8B-B14F-4D97-AF65-F5344CB8AC3E}">
        <p14:creationId xmlns:p14="http://schemas.microsoft.com/office/powerpoint/2010/main" val="3581334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69B0C84-FCE4-5640-A51E-2AB08ABF23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C98034C-4760-B640-AF54-C948DCB42E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9C9A18-5DBC-CA4D-97B8-D3410D5718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2034E-9344-8E4D-B30C-304A369F68CF}" type="datetimeFigureOut">
              <a:rPr lang="en-US" smtClean="0"/>
              <a:t>4/11/21</a:t>
            </a:fld>
            <a:endParaRPr lang="en-US"/>
          </a:p>
        </p:txBody>
      </p:sp>
      <p:sp>
        <p:nvSpPr>
          <p:cNvPr id="5" name="Footer Placeholder 4">
            <a:extLst>
              <a:ext uri="{FF2B5EF4-FFF2-40B4-BE49-F238E27FC236}">
                <a16:creationId xmlns:a16="http://schemas.microsoft.com/office/drawing/2014/main" id="{49BF0D65-E216-E444-81B8-421CB0C350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5669FD-5FAC-4641-90DE-5EF2CB2856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4E36A1-038E-084E-8612-792434D23F14}" type="slidenum">
              <a:rPr lang="en-US" smtClean="0"/>
              <a:t>‹#›</a:t>
            </a:fld>
            <a:endParaRPr lang="en-US"/>
          </a:p>
        </p:txBody>
      </p:sp>
    </p:spTree>
    <p:extLst>
      <p:ext uri="{BB962C8B-B14F-4D97-AF65-F5344CB8AC3E}">
        <p14:creationId xmlns:p14="http://schemas.microsoft.com/office/powerpoint/2010/main" val="2443387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FA63B-AD10-A24C-A0FC-8AFC464FA984}"/>
              </a:ext>
            </a:extLst>
          </p:cNvPr>
          <p:cNvSpPr>
            <a:spLocks noGrp="1"/>
          </p:cNvSpPr>
          <p:nvPr>
            <p:ph type="ctrTitle"/>
          </p:nvPr>
        </p:nvSpPr>
        <p:spPr/>
        <p:txBody>
          <a:bodyPr/>
          <a:lstStyle/>
          <a:p>
            <a:r>
              <a:rPr lang="en-US" dirty="0"/>
              <a:t>Chapter 5: Regression</a:t>
            </a:r>
          </a:p>
        </p:txBody>
      </p:sp>
      <p:sp>
        <p:nvSpPr>
          <p:cNvPr id="5" name="Subtitle 4">
            <a:extLst>
              <a:ext uri="{FF2B5EF4-FFF2-40B4-BE49-F238E27FC236}">
                <a16:creationId xmlns:a16="http://schemas.microsoft.com/office/drawing/2014/main" id="{2E7513A2-38FA-8146-8FA8-3FE5CB3128F3}"/>
              </a:ext>
            </a:extLst>
          </p:cNvPr>
          <p:cNvSpPr>
            <a:spLocks noGrp="1"/>
          </p:cNvSpPr>
          <p:nvPr>
            <p:ph type="subTitle" idx="1"/>
          </p:nvPr>
        </p:nvSpPr>
        <p:spPr/>
        <p:txBody>
          <a:bodyPr/>
          <a:lstStyle/>
          <a:p>
            <a:r>
              <a:rPr lang="en-US" dirty="0"/>
              <a:t>Part 1</a:t>
            </a:r>
          </a:p>
        </p:txBody>
      </p:sp>
    </p:spTree>
    <p:extLst>
      <p:ext uri="{BB962C8B-B14F-4D97-AF65-F5344CB8AC3E}">
        <p14:creationId xmlns:p14="http://schemas.microsoft.com/office/powerpoint/2010/main" val="24853157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Example: Ice cream sales</a:t>
            </a:r>
          </a:p>
        </p:txBody>
      </p:sp>
      <p:pic>
        <p:nvPicPr>
          <p:cNvPr id="3074" name="Picture 2">
            <a:extLst>
              <a:ext uri="{FF2B5EF4-FFF2-40B4-BE49-F238E27FC236}">
                <a16:creationId xmlns:a16="http://schemas.microsoft.com/office/drawing/2014/main" id="{8D8DA42B-862C-9C43-9878-576D076ECF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8850" y="1449387"/>
            <a:ext cx="6889750" cy="48489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247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Example: Ice cream sales</a:t>
            </a:r>
          </a:p>
        </p:txBody>
      </p:sp>
      <p:pic>
        <p:nvPicPr>
          <p:cNvPr id="2052" name="Picture 4">
            <a:extLst>
              <a:ext uri="{FF2B5EF4-FFF2-40B4-BE49-F238E27FC236}">
                <a16:creationId xmlns:a16="http://schemas.microsoft.com/office/drawing/2014/main" id="{879E14BC-4C98-634E-8816-6469F21833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28888" y="1377949"/>
            <a:ext cx="6837362" cy="4886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619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262-1853-3347-9099-AF9B0C935248}"/>
              </a:ext>
            </a:extLst>
          </p:cNvPr>
          <p:cNvSpPr>
            <a:spLocks noGrp="1"/>
          </p:cNvSpPr>
          <p:nvPr>
            <p:ph type="title"/>
          </p:nvPr>
        </p:nvSpPr>
        <p:spPr>
          <a:xfrm>
            <a:off x="920262" y="271340"/>
            <a:ext cx="10515600" cy="1325563"/>
          </a:xfrm>
        </p:spPr>
        <p:txBody>
          <a:bodyPr/>
          <a:lstStyle/>
          <a:p>
            <a:r>
              <a:rPr lang="en-US" dirty="0"/>
              <a:t>Example: Ice cream sales (creating the model)</a:t>
            </a:r>
          </a:p>
        </p:txBody>
      </p:sp>
      <p:pic>
        <p:nvPicPr>
          <p:cNvPr id="5" name="Picture 4">
            <a:extLst>
              <a:ext uri="{FF2B5EF4-FFF2-40B4-BE49-F238E27FC236}">
                <a16:creationId xmlns:a16="http://schemas.microsoft.com/office/drawing/2014/main" id="{EED6C427-3641-8C4C-B3EE-820E40B882DF}"/>
              </a:ext>
            </a:extLst>
          </p:cNvPr>
          <p:cNvPicPr>
            <a:picLocks noChangeAspect="1"/>
          </p:cNvPicPr>
          <p:nvPr/>
        </p:nvPicPr>
        <p:blipFill>
          <a:blip r:embed="rId2"/>
          <a:stretch>
            <a:fillRect/>
          </a:stretch>
        </p:blipFill>
        <p:spPr>
          <a:xfrm>
            <a:off x="1682262" y="1596903"/>
            <a:ext cx="8991600" cy="3594100"/>
          </a:xfrm>
          <a:prstGeom prst="rect">
            <a:avLst/>
          </a:prstGeom>
        </p:spPr>
      </p:pic>
      <p:sp>
        <p:nvSpPr>
          <p:cNvPr id="6" name="TextBox 5">
            <a:extLst>
              <a:ext uri="{FF2B5EF4-FFF2-40B4-BE49-F238E27FC236}">
                <a16:creationId xmlns:a16="http://schemas.microsoft.com/office/drawing/2014/main" id="{BA689DA5-5492-4446-A973-05589EA215AA}"/>
              </a:ext>
            </a:extLst>
          </p:cNvPr>
          <p:cNvSpPr txBox="1"/>
          <p:nvPr/>
        </p:nvSpPr>
        <p:spPr>
          <a:xfrm>
            <a:off x="2385646" y="5612789"/>
            <a:ext cx="7815262" cy="830997"/>
          </a:xfrm>
          <a:prstGeom prst="rect">
            <a:avLst/>
          </a:prstGeom>
          <a:noFill/>
        </p:spPr>
        <p:txBody>
          <a:bodyPr wrap="square" rtlCol="0">
            <a:spAutoFit/>
          </a:bodyPr>
          <a:lstStyle/>
          <a:p>
            <a:r>
              <a:rPr lang="en-US" sz="2400" dirty="0" err="1">
                <a:latin typeface="Cambria Math" panose="02040503050406030204" pitchFamily="18" charset="0"/>
                <a:ea typeface="Cambria Math" panose="02040503050406030204" pitchFamily="18" charset="0"/>
              </a:rPr>
              <a:t>Ŷ</a:t>
            </a:r>
            <a:r>
              <a:rPr lang="en-US" sz="2400" dirty="0">
                <a:latin typeface="Cambria Math" panose="02040503050406030204" pitchFamily="18" charset="0"/>
                <a:ea typeface="Cambria Math" panose="02040503050406030204" pitchFamily="18" charset="0"/>
              </a:rPr>
              <a:t> = 44.831 x + 21.4436</a:t>
            </a:r>
          </a:p>
          <a:p>
            <a:r>
              <a:rPr lang="el-GR" sz="2400" b="1" dirty="0">
                <a:latin typeface="Cambria Math" panose="02040503050406030204" pitchFamily="18" charset="0"/>
                <a:ea typeface="Cambria Math" panose="02040503050406030204" pitchFamily="18" charset="0"/>
                <a:cs typeface="Times New Roman" panose="02020603050405020304" pitchFamily="18" charset="0"/>
              </a:rPr>
              <a:t>β</a:t>
            </a:r>
            <a:r>
              <a:rPr lang="en-US" sz="2400" b="1" baseline="-25000" dirty="0">
                <a:latin typeface="Cambria Math" panose="02040503050406030204" pitchFamily="18" charset="0"/>
                <a:ea typeface="Cambria Math" panose="02040503050406030204" pitchFamily="18" charset="0"/>
                <a:cs typeface="Times New Roman" panose="02020603050405020304" pitchFamily="18" charset="0"/>
              </a:rPr>
              <a:t>0</a:t>
            </a:r>
            <a:r>
              <a:rPr lang="en-US" sz="2400" b="1" dirty="0">
                <a:latin typeface="Cambria Math" panose="02040503050406030204" pitchFamily="18" charset="0"/>
                <a:ea typeface="Cambria Math" panose="02040503050406030204" pitchFamily="18" charset="0"/>
                <a:cs typeface="Times New Roman" panose="02020603050405020304" pitchFamily="18" charset="0"/>
              </a:rPr>
              <a:t> = </a:t>
            </a:r>
            <a:r>
              <a:rPr lang="en-US" sz="2400" dirty="0">
                <a:latin typeface="Cambria Math" panose="02040503050406030204" pitchFamily="18" charset="0"/>
                <a:ea typeface="Cambria Math" panose="02040503050406030204" pitchFamily="18" charset="0"/>
              </a:rPr>
              <a:t>21.4436</a:t>
            </a:r>
            <a:r>
              <a:rPr lang="en-US" sz="2400" b="1" dirty="0">
                <a:latin typeface="Cambria Math" panose="02040503050406030204" pitchFamily="18" charset="0"/>
                <a:ea typeface="Cambria Math" panose="02040503050406030204" pitchFamily="18" charset="0"/>
                <a:cs typeface="Times New Roman" panose="02020603050405020304" pitchFamily="18" charset="0"/>
              </a:rPr>
              <a:t>  and </a:t>
            </a:r>
            <a:r>
              <a:rPr lang="el-GR" sz="2400" b="1" dirty="0">
                <a:latin typeface="Cambria Math" panose="02040503050406030204" pitchFamily="18" charset="0"/>
                <a:ea typeface="Cambria Math" panose="02040503050406030204" pitchFamily="18" charset="0"/>
                <a:cs typeface="Times New Roman" panose="02020603050405020304" pitchFamily="18" charset="0"/>
              </a:rPr>
              <a:t>β</a:t>
            </a:r>
            <a:r>
              <a:rPr lang="en-US" sz="2400" b="1" baseline="-25000" dirty="0">
                <a:latin typeface="Cambria Math" panose="02040503050406030204" pitchFamily="18" charset="0"/>
                <a:ea typeface="Cambria Math" panose="02040503050406030204" pitchFamily="18" charset="0"/>
                <a:cs typeface="Times New Roman" panose="02020603050405020304" pitchFamily="18" charset="0"/>
              </a:rPr>
              <a:t>1</a:t>
            </a:r>
            <a:r>
              <a:rPr lang="en-US" sz="2400" b="1" dirty="0">
                <a:latin typeface="Cambria Math" panose="02040503050406030204" pitchFamily="18" charset="0"/>
                <a:ea typeface="Cambria Math" panose="02040503050406030204" pitchFamily="18" charset="0"/>
                <a:cs typeface="Times New Roman" panose="02020603050405020304" pitchFamily="18" charset="0"/>
              </a:rPr>
              <a:t> =</a:t>
            </a:r>
            <a:r>
              <a:rPr lang="en-US" sz="2400" dirty="0">
                <a:latin typeface="Cambria Math" panose="02040503050406030204" pitchFamily="18" charset="0"/>
                <a:ea typeface="Cambria Math" panose="02040503050406030204" pitchFamily="18" charset="0"/>
              </a:rPr>
              <a:t>44.831</a:t>
            </a:r>
          </a:p>
        </p:txBody>
      </p:sp>
    </p:spTree>
    <p:extLst>
      <p:ext uri="{BB962C8B-B14F-4D97-AF65-F5344CB8AC3E}">
        <p14:creationId xmlns:p14="http://schemas.microsoft.com/office/powerpoint/2010/main" val="3249871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262-1853-3347-9099-AF9B0C935248}"/>
              </a:ext>
            </a:extLst>
          </p:cNvPr>
          <p:cNvSpPr>
            <a:spLocks noGrp="1"/>
          </p:cNvSpPr>
          <p:nvPr>
            <p:ph type="title"/>
          </p:nvPr>
        </p:nvSpPr>
        <p:spPr>
          <a:xfrm>
            <a:off x="920262" y="271340"/>
            <a:ext cx="10515600" cy="1325563"/>
          </a:xfrm>
        </p:spPr>
        <p:txBody>
          <a:bodyPr/>
          <a:lstStyle/>
          <a:p>
            <a:r>
              <a:rPr lang="en-US" dirty="0"/>
              <a:t>Example: Ice cream sales (plotting results)</a:t>
            </a:r>
          </a:p>
        </p:txBody>
      </p:sp>
      <p:pic>
        <p:nvPicPr>
          <p:cNvPr id="4102" name="Picture 6">
            <a:extLst>
              <a:ext uri="{FF2B5EF4-FFF2-40B4-BE49-F238E27FC236}">
                <a16:creationId xmlns:a16="http://schemas.microsoft.com/office/drawing/2014/main" id="{D1541698-8FB9-0349-9938-EDE8610A8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9500" y="1882653"/>
            <a:ext cx="50165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B457C1CF-54B4-314C-8423-C9C065B49B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882653"/>
            <a:ext cx="5016500" cy="353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890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D2262-1853-3347-9099-AF9B0C935248}"/>
              </a:ext>
            </a:extLst>
          </p:cNvPr>
          <p:cNvSpPr>
            <a:spLocks noGrp="1"/>
          </p:cNvSpPr>
          <p:nvPr>
            <p:ph type="title"/>
          </p:nvPr>
        </p:nvSpPr>
        <p:spPr>
          <a:xfrm>
            <a:off x="920262" y="271340"/>
            <a:ext cx="10515600" cy="1325563"/>
          </a:xfrm>
        </p:spPr>
        <p:txBody>
          <a:bodyPr/>
          <a:lstStyle/>
          <a:p>
            <a:r>
              <a:rPr lang="en-US" dirty="0"/>
              <a:t>Example: Ice cream sales (Residuals)</a:t>
            </a:r>
          </a:p>
        </p:txBody>
      </p:sp>
      <p:pic>
        <p:nvPicPr>
          <p:cNvPr id="4104" name="Picture 8">
            <a:extLst>
              <a:ext uri="{FF2B5EF4-FFF2-40B4-BE49-F238E27FC236}">
                <a16:creationId xmlns:a16="http://schemas.microsoft.com/office/drawing/2014/main" id="{B457C1CF-54B4-314C-8423-C9C065B49B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720027"/>
            <a:ext cx="5016500" cy="35306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88715DA-2668-644D-BBA6-7B05CAF0696D}"/>
              </a:ext>
            </a:extLst>
          </p:cNvPr>
          <p:cNvPicPr>
            <a:picLocks noChangeAspect="1"/>
          </p:cNvPicPr>
          <p:nvPr/>
        </p:nvPicPr>
        <p:blipFill>
          <a:blip r:embed="rId3"/>
          <a:srcRect/>
          <a:stretch/>
        </p:blipFill>
        <p:spPr>
          <a:xfrm>
            <a:off x="508000" y="2720027"/>
            <a:ext cx="5588000" cy="3532252"/>
          </a:xfrm>
          <a:prstGeom prst="rect">
            <a:avLst/>
          </a:prstGeom>
        </p:spPr>
      </p:pic>
      <p:pic>
        <p:nvPicPr>
          <p:cNvPr id="4" name="Picture 3">
            <a:extLst>
              <a:ext uri="{FF2B5EF4-FFF2-40B4-BE49-F238E27FC236}">
                <a16:creationId xmlns:a16="http://schemas.microsoft.com/office/drawing/2014/main" id="{BB25AEE2-7D0A-8B4A-A3B9-660EBD9F6628}"/>
              </a:ext>
            </a:extLst>
          </p:cNvPr>
          <p:cNvPicPr>
            <a:picLocks noChangeAspect="1"/>
          </p:cNvPicPr>
          <p:nvPr/>
        </p:nvPicPr>
        <p:blipFill>
          <a:blip r:embed="rId4"/>
          <a:stretch>
            <a:fillRect/>
          </a:stretch>
        </p:blipFill>
        <p:spPr>
          <a:xfrm>
            <a:off x="673100" y="1596903"/>
            <a:ext cx="10439400" cy="838200"/>
          </a:xfrm>
          <a:prstGeom prst="rect">
            <a:avLst/>
          </a:prstGeom>
        </p:spPr>
      </p:pic>
    </p:spTree>
    <p:extLst>
      <p:ext uri="{BB962C8B-B14F-4D97-AF65-F5344CB8AC3E}">
        <p14:creationId xmlns:p14="http://schemas.microsoft.com/office/powerpoint/2010/main" val="19947763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3384-1CB9-4D48-B70E-B93CDB9270E0}"/>
              </a:ext>
            </a:extLst>
          </p:cNvPr>
          <p:cNvSpPr>
            <a:spLocks noGrp="1"/>
          </p:cNvSpPr>
          <p:nvPr>
            <p:ph type="title"/>
          </p:nvPr>
        </p:nvSpPr>
        <p:spPr/>
        <p:txBody>
          <a:bodyPr/>
          <a:lstStyle/>
          <a:p>
            <a:r>
              <a:rPr lang="en-US" dirty="0"/>
              <a:t>Residuals and least squares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1589DF6-B68D-EE4C-89F5-43F99D5D235D}"/>
                  </a:ext>
                </a:extLst>
              </p:cNvPr>
              <p:cNvSpPr>
                <a:spLocks noGrp="1"/>
              </p:cNvSpPr>
              <p:nvPr>
                <p:ph idx="1"/>
              </p:nvPr>
            </p:nvSpPr>
            <p:spPr/>
            <p:txBody>
              <a:bodyPr/>
              <a:lstStyle/>
              <a:p>
                <a:r>
                  <a:rPr lang="en-US" dirty="0"/>
                  <a:t>The </a:t>
                </a:r>
                <a:r>
                  <a:rPr lang="en-US" b="1" dirty="0"/>
                  <a:t>residual</a:t>
                </a:r>
                <a:r>
                  <a:rPr lang="en-US" dirty="0"/>
                  <a:t> is computed for every observation in the sample, each residual is squared, and then SSE is the sum of these squares. </a:t>
                </a:r>
              </a:p>
              <a:p>
                <a:pPr marL="0" indent="0">
                  <a:buNone/>
                </a:pPr>
                <a:endParaRPr lang="en-US" dirty="0"/>
              </a:p>
              <a:p>
                <a:pPr marL="0" indent="0">
                  <a:buNone/>
                </a:pPr>
                <a:r>
                  <a:rPr lang="en-US" sz="4800" dirty="0">
                    <a:solidFill>
                      <a:srgbClr val="002060"/>
                    </a:solidFill>
                  </a:rPr>
                  <a:t>SSE = </a:t>
                </a:r>
                <a14:m>
                  <m:oMath xmlns:m="http://schemas.openxmlformats.org/officeDocument/2006/math">
                    <m:nary>
                      <m:naryPr>
                        <m:chr m:val="∑"/>
                        <m:subHide m:val="on"/>
                        <m:supHide m:val="on"/>
                        <m:ctrlPr>
                          <a:rPr lang="en-US" sz="4800" i="1">
                            <a:solidFill>
                              <a:srgbClr val="002060"/>
                            </a:solidFill>
                            <a:latin typeface="Cambria Math" panose="02040503050406030204" pitchFamily="18" charset="0"/>
                          </a:rPr>
                        </m:ctrlPr>
                      </m:naryPr>
                      <m:sub/>
                      <m:sup/>
                      <m:e>
                        <m:r>
                          <m:rPr>
                            <m:nor/>
                          </m:rPr>
                          <a:rPr lang="en-US" sz="4800" dirty="0">
                            <a:solidFill>
                              <a:srgbClr val="002060"/>
                            </a:solidFill>
                          </a:rPr>
                          <m:t>(</m:t>
                        </m:r>
                        <m:r>
                          <m:rPr>
                            <m:nor/>
                          </m:rPr>
                          <a:rPr lang="en-US" sz="4800" i="1" dirty="0">
                            <a:solidFill>
                              <a:srgbClr val="002060"/>
                            </a:solidFill>
                          </a:rPr>
                          <m:t>y</m:t>
                        </m:r>
                        <m:r>
                          <m:rPr>
                            <m:nor/>
                          </m:rPr>
                          <a:rPr lang="en-US" sz="4800" i="1" dirty="0">
                            <a:solidFill>
                              <a:srgbClr val="002060"/>
                            </a:solidFill>
                          </a:rPr>
                          <m:t> </m:t>
                        </m:r>
                        <m:r>
                          <m:rPr>
                            <m:nor/>
                          </m:rPr>
                          <a:rPr lang="en-US" sz="4800" dirty="0">
                            <a:solidFill>
                              <a:srgbClr val="002060"/>
                            </a:solidFill>
                          </a:rPr>
                          <m:t>− </m:t>
                        </m:r>
                        <m:acc>
                          <m:accPr>
                            <m:chr m:val="̂"/>
                            <m:ctrlPr>
                              <a:rPr lang="en-US" sz="4800" i="1">
                                <a:solidFill>
                                  <a:srgbClr val="002060"/>
                                </a:solidFill>
                                <a:latin typeface="Cambria Math" panose="02040503050406030204" pitchFamily="18" charset="0"/>
                              </a:rPr>
                            </m:ctrlPr>
                          </m:accPr>
                          <m:e>
                            <m:r>
                              <m:rPr>
                                <m:nor/>
                              </m:rPr>
                              <a:rPr lang="en-US" sz="4800" i="1" dirty="0">
                                <a:solidFill>
                                  <a:srgbClr val="002060"/>
                                </a:solidFill>
                              </a:rPr>
                              <m:t>y</m:t>
                            </m:r>
                          </m:e>
                        </m:acc>
                        <m:r>
                          <m:rPr>
                            <m:nor/>
                          </m:rPr>
                          <a:rPr lang="en-US" sz="4800" dirty="0">
                            <a:solidFill>
                              <a:srgbClr val="002060"/>
                            </a:solidFill>
                          </a:rPr>
                          <m:t>)</m:t>
                        </m:r>
                        <m:r>
                          <m:rPr>
                            <m:nor/>
                          </m:rPr>
                          <a:rPr lang="en-US" sz="4800" baseline="30000" dirty="0">
                            <a:solidFill>
                              <a:srgbClr val="002060"/>
                            </a:solidFill>
                          </a:rPr>
                          <m:t>2</m:t>
                        </m:r>
                      </m:e>
                    </m:nary>
                  </m:oMath>
                </a14:m>
                <a:endParaRPr lang="en-US" sz="4800" dirty="0"/>
              </a:p>
              <a:p>
                <a:pPr marL="0" indent="0">
                  <a:buNone/>
                </a:pPr>
                <a:endParaRPr lang="en-US" dirty="0"/>
              </a:p>
              <a:p>
                <a:r>
                  <a:rPr lang="en-US" b="1" dirty="0"/>
                  <a:t>Least Squares Estimates </a:t>
                </a:r>
                <a:r>
                  <a:rPr lang="en-US" dirty="0"/>
                  <a:t>- The </a:t>
                </a:r>
                <a:r>
                  <a:rPr lang="en-US" b="1" i="1" dirty="0"/>
                  <a:t>coefficients </a:t>
                </a:r>
                <a:r>
                  <a:rPr lang="en-US" dirty="0"/>
                  <a:t>for the intercept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0</a:t>
                </a:r>
                <a:r>
                  <a:rPr lang="en-US" dirty="0">
                    <a:latin typeface="Cambria Math" panose="02040503050406030204" pitchFamily="18" charset="0"/>
                    <a:ea typeface="Cambria Math" panose="02040503050406030204" pitchFamily="18" charset="0"/>
                  </a:rPr>
                  <a:t>) </a:t>
                </a:r>
                <a:r>
                  <a:rPr lang="en-US" dirty="0"/>
                  <a:t>and the slope for the independent variable (</a:t>
                </a:r>
                <a:r>
                  <a:rPr lang="el-GR" dirty="0">
                    <a:latin typeface="Cambria Math" panose="02040503050406030204" pitchFamily="18" charset="0"/>
                    <a:ea typeface="Cambria Math" panose="02040503050406030204" pitchFamily="18" charset="0"/>
                  </a:rPr>
                  <a:t>β</a:t>
                </a:r>
                <a:r>
                  <a:rPr lang="en-US" baseline="-25000" dirty="0">
                    <a:latin typeface="Cambria Math" panose="02040503050406030204" pitchFamily="18" charset="0"/>
                    <a:ea typeface="Cambria Math" panose="02040503050406030204" pitchFamily="18" charset="0"/>
                  </a:rPr>
                  <a:t>1</a:t>
                </a:r>
                <a:r>
                  <a:rPr lang="en-US" dirty="0">
                    <a:latin typeface="Cambria Math" panose="02040503050406030204" pitchFamily="18" charset="0"/>
                    <a:ea typeface="Cambria Math" panose="02040503050406030204" pitchFamily="18" charset="0"/>
                  </a:rPr>
                  <a:t>) </a:t>
                </a:r>
                <a:r>
                  <a:rPr lang="en-US" dirty="0"/>
                  <a:t>are the values for which the residual sum of squares, SSE = </a:t>
                </a:r>
                <a14:m>
                  <m:oMath xmlns:m="http://schemas.openxmlformats.org/officeDocument/2006/math">
                    <m:nary>
                      <m:naryPr>
                        <m:chr m:val="∑"/>
                        <m:subHide m:val="on"/>
                        <m:supHide m:val="on"/>
                        <m:ctrlPr>
                          <a:rPr lang="en-US" i="1">
                            <a:latin typeface="Cambria Math" panose="02040503050406030204" pitchFamily="18" charset="0"/>
                          </a:rPr>
                        </m:ctrlPr>
                      </m:naryPr>
                      <m:sub/>
                      <m:sup/>
                      <m:e>
                        <m:r>
                          <m:rPr>
                            <m:nor/>
                          </m:rPr>
                          <a:rPr lang="en-US" dirty="0"/>
                          <m:t>(</m:t>
                        </m:r>
                        <m:r>
                          <m:rPr>
                            <m:nor/>
                          </m:rPr>
                          <a:rPr lang="en-US" i="1" dirty="0"/>
                          <m:t>y</m:t>
                        </m:r>
                        <m:r>
                          <m:rPr>
                            <m:nor/>
                          </m:rPr>
                          <a:rPr lang="en-US" i="1" dirty="0"/>
                          <m:t> </m:t>
                        </m:r>
                        <m:r>
                          <m:rPr>
                            <m:nor/>
                          </m:rPr>
                          <a:rPr lang="en-US" dirty="0"/>
                          <m:t>− </m:t>
                        </m:r>
                        <m:acc>
                          <m:accPr>
                            <m:chr m:val="̂"/>
                            <m:ctrlPr>
                              <a:rPr lang="en-US" i="1">
                                <a:latin typeface="Cambria Math" panose="02040503050406030204" pitchFamily="18" charset="0"/>
                              </a:rPr>
                            </m:ctrlPr>
                          </m:accPr>
                          <m:e>
                            <m:r>
                              <m:rPr>
                                <m:nor/>
                              </m:rPr>
                              <a:rPr lang="en-US" i="1" dirty="0"/>
                              <m:t>y</m:t>
                            </m:r>
                          </m:e>
                        </m:acc>
                        <m:r>
                          <m:rPr>
                            <m:nor/>
                          </m:rPr>
                          <a:rPr lang="en-US" dirty="0"/>
                          <m:t>)</m:t>
                        </m:r>
                        <m:r>
                          <m:rPr>
                            <m:nor/>
                          </m:rPr>
                          <a:rPr lang="en-US" baseline="30000" dirty="0"/>
                          <m:t>2</m:t>
                        </m:r>
                      </m:e>
                    </m:nary>
                  </m:oMath>
                </a14:m>
                <a:r>
                  <a:rPr lang="en-US" dirty="0"/>
                  <a:t>, is a minimum.</a:t>
                </a:r>
              </a:p>
            </p:txBody>
          </p:sp>
        </mc:Choice>
        <mc:Fallback>
          <p:sp>
            <p:nvSpPr>
              <p:cNvPr id="3" name="Content Placeholder 2">
                <a:extLst>
                  <a:ext uri="{FF2B5EF4-FFF2-40B4-BE49-F238E27FC236}">
                    <a16:creationId xmlns:a16="http://schemas.microsoft.com/office/drawing/2014/main" id="{21589DF6-B68D-EE4C-89F5-43F99D5D235D}"/>
                  </a:ext>
                </a:extLst>
              </p:cNvPr>
              <p:cNvSpPr>
                <a:spLocks noGrp="1" noRot="1" noChangeAspect="1" noMove="1" noResize="1" noEditPoints="1" noAdjustHandles="1" noChangeArrowheads="1" noChangeShapeType="1" noTextEdit="1"/>
              </p:cNvSpPr>
              <p:nvPr>
                <p:ph idx="1"/>
              </p:nvPr>
            </p:nvSpPr>
            <p:spPr>
              <a:blipFill>
                <a:blip r:embed="rId2"/>
                <a:stretch>
                  <a:fillRect l="-2654" t="-2326" b="-14244"/>
                </a:stretch>
              </a:blipFill>
            </p:spPr>
            <p:txBody>
              <a:bodyPr/>
              <a:lstStyle/>
              <a:p>
                <a:r>
                  <a:rPr lang="en-US">
                    <a:noFill/>
                  </a:rPr>
                  <a:t> </a:t>
                </a:r>
              </a:p>
            </p:txBody>
          </p:sp>
        </mc:Fallback>
      </mc:AlternateContent>
    </p:spTree>
    <p:extLst>
      <p:ext uri="{BB962C8B-B14F-4D97-AF65-F5344CB8AC3E}">
        <p14:creationId xmlns:p14="http://schemas.microsoft.com/office/powerpoint/2010/main" val="22739682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268B6-5C0B-6144-B999-79FDC8BF2A42}"/>
              </a:ext>
            </a:extLst>
          </p:cNvPr>
          <p:cNvSpPr>
            <a:spLocks noGrp="1"/>
          </p:cNvSpPr>
          <p:nvPr>
            <p:ph type="title"/>
          </p:nvPr>
        </p:nvSpPr>
        <p:spPr/>
        <p:txBody>
          <a:bodyPr/>
          <a:lstStyle/>
          <a:p>
            <a:r>
              <a:rPr lang="en-US" dirty="0"/>
              <a:t>Why do we use square values?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2739656-B6EB-2549-9C20-8BB3191E88BB}"/>
                  </a:ext>
                </a:extLst>
              </p:cNvPr>
              <p:cNvSpPr>
                <a:spLocks noGrp="1"/>
              </p:cNvSpPr>
              <p:nvPr>
                <p:ph idx="1"/>
              </p:nvPr>
            </p:nvSpPr>
            <p:spPr>
              <a:xfrm>
                <a:off x="838199" y="1825625"/>
                <a:ext cx="10791093" cy="4351338"/>
              </a:xfrm>
            </p:spPr>
            <p:txBody>
              <a:bodyPr/>
              <a:lstStyle/>
              <a:p>
                <a:r>
                  <a:rPr lang="en-US" dirty="0"/>
                  <a:t>Observation 1: x=3  y= 2.2</a:t>
                </a:r>
              </a:p>
              <a:p>
                <a:r>
                  <a:rPr lang="en-US" dirty="0"/>
                  <a:t>Observation 2: x=3 y= 1.8</a:t>
                </a:r>
              </a:p>
              <a:p>
                <a:r>
                  <a:rPr lang="en-US" dirty="0"/>
                  <a:t>Predicted value for x =3:  </a:t>
                </a:r>
                <a:r>
                  <a:rPr lang="en-US" dirty="0" err="1"/>
                  <a:t>ŷ</a:t>
                </a:r>
                <a:r>
                  <a:rPr lang="en-US" dirty="0"/>
                  <a:t>=2</a:t>
                </a:r>
              </a:p>
              <a:p>
                <a14:m>
                  <m:oMath xmlns:m="http://schemas.openxmlformats.org/officeDocument/2006/math">
                    <m:nary>
                      <m:naryPr>
                        <m:chr m:val="∑"/>
                        <m:subHide m:val="on"/>
                        <m:supHide m:val="on"/>
                        <m:ctrlPr>
                          <a:rPr lang="en-US"/>
                        </m:ctrlPr>
                      </m:naryPr>
                      <m:sub/>
                      <m:sup/>
                      <m:e>
                        <m:r>
                          <m:rPr>
                            <m:nor/>
                          </m:rPr>
                          <a:rPr lang="en-US" dirty="0"/>
                          <m:t>(</m:t>
                        </m:r>
                        <m:r>
                          <m:rPr>
                            <m:nor/>
                          </m:rPr>
                          <a:rPr lang="en-US" dirty="0"/>
                          <m:t>y</m:t>
                        </m:r>
                        <m:r>
                          <m:rPr>
                            <m:nor/>
                          </m:rPr>
                          <a:rPr lang="en-US" dirty="0"/>
                          <m:t> − </m:t>
                        </m:r>
                        <m:acc>
                          <m:accPr>
                            <m:chr m:val="̂"/>
                            <m:ctrlPr>
                              <a:rPr lang="en-US"/>
                            </m:ctrlPr>
                          </m:accPr>
                          <m:e>
                            <m:r>
                              <m:rPr>
                                <m:nor/>
                              </m:rPr>
                              <a:rPr lang="en-US" dirty="0"/>
                              <m:t>y</m:t>
                            </m:r>
                          </m:e>
                        </m:acc>
                        <m:r>
                          <m:rPr>
                            <m:nor/>
                          </m:rPr>
                          <a:rPr lang="en-US" dirty="0"/>
                          <m:t>)</m:t>
                        </m:r>
                        <m:r>
                          <a:rPr lang="en-US" dirty="0"/>
                          <m:t> </m:t>
                        </m:r>
                      </m:e>
                    </m:nary>
                  </m:oMath>
                </a14:m>
                <a:r>
                  <a:rPr lang="en-US" dirty="0"/>
                  <a:t>= (2.2 - 2 ) + (1.8 – 2) = 0.2 - 0.2 = 0 </a:t>
                </a:r>
              </a:p>
              <a:p>
                <a:r>
                  <a:rPr lang="en-US" dirty="0"/>
                  <a:t>Positive and negative errors cancel each other out which gives a wrong sum of residuals.</a:t>
                </a:r>
              </a:p>
              <a:p>
                <a14:m>
                  <m:oMath xmlns:m="http://schemas.openxmlformats.org/officeDocument/2006/math">
                    <m:nary>
                      <m:naryPr>
                        <m:chr m:val="∑"/>
                        <m:subHide m:val="on"/>
                        <m:supHide m:val="on"/>
                        <m:ctrlPr>
                          <a:rPr lang="en-US" i="1" smtClean="0">
                            <a:solidFill>
                              <a:srgbClr val="002060"/>
                            </a:solidFill>
                            <a:latin typeface="Cambria Math" panose="02040503050406030204" pitchFamily="18" charset="0"/>
                          </a:rPr>
                        </m:ctrlPr>
                      </m:naryPr>
                      <m:sub/>
                      <m:sup/>
                      <m:e>
                        <m:r>
                          <m:rPr>
                            <m:nor/>
                          </m:rPr>
                          <a:rPr lang="en-US" dirty="0">
                            <a:solidFill>
                              <a:srgbClr val="002060"/>
                            </a:solidFill>
                          </a:rPr>
                          <m:t>(</m:t>
                        </m:r>
                        <m:r>
                          <m:rPr>
                            <m:nor/>
                          </m:rPr>
                          <a:rPr lang="en-US" i="1" dirty="0">
                            <a:solidFill>
                              <a:srgbClr val="002060"/>
                            </a:solidFill>
                          </a:rPr>
                          <m:t>y</m:t>
                        </m:r>
                        <m:r>
                          <m:rPr>
                            <m:nor/>
                          </m:rPr>
                          <a:rPr lang="en-US" i="1" dirty="0">
                            <a:solidFill>
                              <a:srgbClr val="002060"/>
                            </a:solidFill>
                          </a:rPr>
                          <m:t> </m:t>
                        </m:r>
                        <m:r>
                          <m:rPr>
                            <m:nor/>
                          </m:rPr>
                          <a:rPr lang="en-US" dirty="0">
                            <a:solidFill>
                              <a:srgbClr val="002060"/>
                            </a:solidFill>
                          </a:rPr>
                          <m:t>− </m:t>
                        </m:r>
                        <m:acc>
                          <m:accPr>
                            <m:chr m:val="̂"/>
                            <m:ctrlPr>
                              <a:rPr lang="en-US" i="1">
                                <a:solidFill>
                                  <a:srgbClr val="002060"/>
                                </a:solidFill>
                                <a:latin typeface="Cambria Math" panose="02040503050406030204" pitchFamily="18" charset="0"/>
                              </a:rPr>
                            </m:ctrlPr>
                          </m:accPr>
                          <m:e>
                            <m:r>
                              <m:rPr>
                                <m:nor/>
                              </m:rPr>
                              <a:rPr lang="en-US" i="1" dirty="0">
                                <a:solidFill>
                                  <a:srgbClr val="002060"/>
                                </a:solidFill>
                              </a:rPr>
                              <m:t>y</m:t>
                            </m:r>
                          </m:e>
                        </m:acc>
                        <m:r>
                          <m:rPr>
                            <m:nor/>
                          </m:rPr>
                          <a:rPr lang="en-US" dirty="0">
                            <a:solidFill>
                              <a:srgbClr val="002060"/>
                            </a:solidFill>
                          </a:rPr>
                          <m:t>)</m:t>
                        </m:r>
                        <m:r>
                          <m:rPr>
                            <m:nor/>
                          </m:rPr>
                          <a:rPr lang="en-US" baseline="30000" dirty="0">
                            <a:solidFill>
                              <a:srgbClr val="002060"/>
                            </a:solidFill>
                          </a:rPr>
                          <m:t>2</m:t>
                        </m:r>
                      </m:e>
                    </m:nary>
                  </m:oMath>
                </a14:m>
                <a:r>
                  <a:rPr lang="en-US" dirty="0">
                    <a:solidFill>
                      <a:srgbClr val="002060"/>
                    </a:solidFill>
                  </a:rPr>
                  <a:t>= (2.2 – 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 (1.8 – 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(0.2)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 (-0.2)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(0.2)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 (0.2)</a:t>
                </a:r>
                <a:r>
                  <a:rPr lang="en-US" baseline="30000" dirty="0">
                    <a:solidFill>
                      <a:srgbClr val="002060"/>
                    </a:solidFill>
                  </a:rPr>
                  <a:t> </a:t>
                </a:r>
                <a14:m>
                  <m:oMath xmlns:m="http://schemas.openxmlformats.org/officeDocument/2006/math">
                    <m:r>
                      <m:rPr>
                        <m:nor/>
                      </m:rPr>
                      <a:rPr lang="en-US" baseline="30000" dirty="0">
                        <a:solidFill>
                          <a:srgbClr val="002060"/>
                        </a:solidFill>
                      </a:rPr>
                      <m:t>2</m:t>
                    </m:r>
                  </m:oMath>
                </a14:m>
                <a:r>
                  <a:rPr lang="en-US" dirty="0">
                    <a:solidFill>
                      <a:srgbClr val="002060"/>
                    </a:solidFill>
                  </a:rPr>
                  <a:t> = 0.08</a:t>
                </a:r>
              </a:p>
              <a:p>
                <a:endParaRPr lang="en-US" dirty="0"/>
              </a:p>
            </p:txBody>
          </p:sp>
        </mc:Choice>
        <mc:Fallback>
          <p:sp>
            <p:nvSpPr>
              <p:cNvPr id="3" name="Content Placeholder 2">
                <a:extLst>
                  <a:ext uri="{FF2B5EF4-FFF2-40B4-BE49-F238E27FC236}">
                    <a16:creationId xmlns:a16="http://schemas.microsoft.com/office/drawing/2014/main" id="{82739656-B6EB-2549-9C20-8BB3191E88BB}"/>
                  </a:ext>
                </a:extLst>
              </p:cNvPr>
              <p:cNvSpPr>
                <a:spLocks noGrp="1" noRot="1" noChangeAspect="1" noMove="1" noResize="1" noEditPoints="1" noAdjustHandles="1" noChangeArrowheads="1" noChangeShapeType="1" noTextEdit="1"/>
              </p:cNvSpPr>
              <p:nvPr>
                <p:ph idx="1"/>
              </p:nvPr>
            </p:nvSpPr>
            <p:spPr>
              <a:xfrm>
                <a:off x="838199" y="1825625"/>
                <a:ext cx="10791093" cy="4351338"/>
              </a:xfrm>
              <a:blipFill>
                <a:blip r:embed="rId2"/>
                <a:stretch>
                  <a:fillRect l="-2938" t="-2326" r="-353" b="-2035"/>
                </a:stretch>
              </a:blipFill>
            </p:spPr>
            <p:txBody>
              <a:bodyPr/>
              <a:lstStyle/>
              <a:p>
                <a:r>
                  <a:rPr lang="en-US">
                    <a:noFill/>
                  </a:rPr>
                  <a:t> </a:t>
                </a:r>
              </a:p>
            </p:txBody>
          </p:sp>
        </mc:Fallback>
      </mc:AlternateContent>
    </p:spTree>
    <p:extLst>
      <p:ext uri="{BB962C8B-B14F-4D97-AF65-F5344CB8AC3E}">
        <p14:creationId xmlns:p14="http://schemas.microsoft.com/office/powerpoint/2010/main" val="18108273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111F-A1F0-8345-9E51-CBA93F7E767C}"/>
              </a:ext>
            </a:extLst>
          </p:cNvPr>
          <p:cNvSpPr>
            <a:spLocks noGrp="1"/>
          </p:cNvSpPr>
          <p:nvPr>
            <p:ph type="title"/>
          </p:nvPr>
        </p:nvSpPr>
        <p:spPr/>
        <p:txBody>
          <a:bodyPr/>
          <a:lstStyle/>
          <a:p>
            <a:r>
              <a:rPr lang="en-US" dirty="0"/>
              <a:t>Calculating coefficients: </a:t>
            </a:r>
          </a:p>
        </p:txBody>
      </p:sp>
      <p:pic>
        <p:nvPicPr>
          <p:cNvPr id="4" name="Picture 7">
            <a:extLst>
              <a:ext uri="{FF2B5EF4-FFF2-40B4-BE49-F238E27FC236}">
                <a16:creationId xmlns:a16="http://schemas.microsoft.com/office/drawing/2014/main" id="{125AB34F-1C36-C74A-8835-86ECBB5DCB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143000" y="2170388"/>
            <a:ext cx="9007060" cy="1524706"/>
          </a:xfrm>
          <a:prstGeom prst="rect">
            <a:avLst/>
          </a:prstGeom>
        </p:spPr>
      </p:pic>
      <p:pic>
        <p:nvPicPr>
          <p:cNvPr id="5" name="Picture 7">
            <a:extLst>
              <a:ext uri="{FF2B5EF4-FFF2-40B4-BE49-F238E27FC236}">
                <a16:creationId xmlns:a16="http://schemas.microsoft.com/office/drawing/2014/main" id="{4038D934-A655-A242-BEF6-1620A4BFCC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5549803"/>
            <a:ext cx="8232284" cy="114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A2F1BA6-C0CC-4B46-8D2E-8BD7DD8B7AD0}"/>
                  </a:ext>
                </a:extLst>
              </p:cNvPr>
              <p:cNvSpPr/>
              <p:nvPr/>
            </p:nvSpPr>
            <p:spPr>
              <a:xfrm>
                <a:off x="762000" y="1308197"/>
                <a:ext cx="8197629" cy="993670"/>
              </a:xfrm>
              <a:prstGeom prst="rect">
                <a:avLst/>
              </a:prstGeom>
            </p:spPr>
            <p:txBody>
              <a:bodyPr wrap="none">
                <a:spAutoFit/>
              </a:bodyPr>
              <a:lstStyle/>
              <a:p>
                <a14:m>
                  <m:oMath xmlns:m="http://schemas.openxmlformats.org/officeDocument/2006/math">
                    <m:r>
                      <a:rPr lang="en-US" sz="3600" b="1" i="0" dirty="0" smtClean="0">
                        <a:latin typeface="Cambria Math" panose="02040503050406030204" pitchFamily="18" charset="0"/>
                      </a:rPr>
                      <m:t>𝐒𝐥𝐨𝐩𝐞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𝐨𝐟</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𝐭𝐡𝐞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𝐑𝐞𝐠𝐫𝐞𝐬𝐬𝐢𝐨𝐧</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𝐋𝐢𝐧𝐞</m:t>
                    </m:r>
                    <m:r>
                      <a:rPr lang="en-US" sz="3600" b="1" i="0" dirty="0" smtClean="0">
                        <a:latin typeface="Cambria Math" panose="02040503050406030204" pitchFamily="18" charset="0"/>
                      </a:rPr>
                      <m:t>: </m:t>
                    </m:r>
                    <m:acc>
                      <m:accPr>
                        <m:chr m:val="̂"/>
                        <m:ctrlPr>
                          <a:rPr lang="el-GR" sz="3600" i="1" dirty="0" smtClean="0">
                            <a:latin typeface="Cambria Math" panose="02040503050406030204" pitchFamily="18" charset="0"/>
                          </a:rPr>
                        </m:ctrlPr>
                      </m:accPr>
                      <m:e>
                        <m:r>
                          <m:rPr>
                            <m:sty m:val="p"/>
                          </m:rPr>
                          <a:rPr lang="el-GR" sz="3600" i="0" dirty="0">
                            <a:latin typeface="Cambria Math" panose="02040503050406030204" pitchFamily="18" charset="0"/>
                          </a:rPr>
                          <m:t>β</m:t>
                        </m:r>
                        <m:r>
                          <m:rPr>
                            <m:nor/>
                          </m:rPr>
                          <a:rPr lang="en-US" sz="3600" baseline="-25000" dirty="0"/>
                          <m:t>1</m:t>
                        </m:r>
                      </m:e>
                    </m:acc>
                    <m:r>
                      <a:rPr lang="en-US" sz="3600" i="0" baseline="-25000" dirty="0">
                        <a:latin typeface="Cambria Math" panose="02040503050406030204" pitchFamily="18" charset="0"/>
                      </a:rPr>
                      <m:t> </m:t>
                    </m:r>
                  </m:oMath>
                </a14:m>
                <a:r>
                  <a:rPr lang="en-US" sz="3600" dirty="0"/>
                  <a:t>= r </a:t>
                </a:r>
                <a14:m>
                  <m:oMath xmlns:m="http://schemas.openxmlformats.org/officeDocument/2006/math">
                    <m:f>
                      <m:fPr>
                        <m:ctrlPr>
                          <a:rPr lang="en-US" sz="3600" i="1" smtClean="0">
                            <a:latin typeface="Cambria Math" panose="02040503050406030204" pitchFamily="18" charset="0"/>
                          </a:rPr>
                        </m:ctrlPr>
                      </m:fPr>
                      <m:num>
                        <m:sSub>
                          <m:sSubPr>
                            <m:ctrlPr>
                              <a:rPr lang="en-US" sz="3600" i="1" smtClean="0">
                                <a:latin typeface="Cambria Math" panose="02040503050406030204" pitchFamily="18" charset="0"/>
                              </a:rPr>
                            </m:ctrlPr>
                          </m:sSubPr>
                          <m:e>
                            <m:r>
                              <m:rPr>
                                <m:sty m:val="p"/>
                              </m:rPr>
                              <a:rPr lang="en-US" sz="3600" b="0" i="0" smtClean="0">
                                <a:latin typeface="Cambria Math" panose="02040503050406030204" pitchFamily="18" charset="0"/>
                              </a:rPr>
                              <m:t>S</m:t>
                            </m:r>
                          </m:e>
                          <m:sub>
                            <m:r>
                              <m:rPr>
                                <m:sty m:val="p"/>
                              </m:rPr>
                              <a:rPr lang="en-US" sz="3600" b="0" i="0" smtClean="0">
                                <a:latin typeface="Cambria Math" panose="02040503050406030204" pitchFamily="18" charset="0"/>
                              </a:rPr>
                              <m:t>y</m:t>
                            </m:r>
                          </m:sub>
                        </m:sSub>
                      </m:num>
                      <m:den>
                        <m:sSub>
                          <m:sSubPr>
                            <m:ctrlPr>
                              <a:rPr lang="en-US" sz="3600" i="1" smtClean="0">
                                <a:latin typeface="Cambria Math" panose="02040503050406030204" pitchFamily="18" charset="0"/>
                              </a:rPr>
                            </m:ctrlPr>
                          </m:sSubPr>
                          <m:e>
                            <m:r>
                              <m:rPr>
                                <m:sty m:val="p"/>
                              </m:rPr>
                              <a:rPr lang="en-US" sz="3600" b="0" i="0" smtClean="0">
                                <a:latin typeface="Cambria Math" panose="02040503050406030204" pitchFamily="18" charset="0"/>
                              </a:rPr>
                              <m:t>S</m:t>
                            </m:r>
                          </m:e>
                          <m:sub>
                            <m:r>
                              <m:rPr>
                                <m:sty m:val="p"/>
                              </m:rPr>
                              <a:rPr lang="en-US" sz="3600" b="0" i="0" smtClean="0">
                                <a:latin typeface="Cambria Math" panose="02040503050406030204" pitchFamily="18" charset="0"/>
                              </a:rPr>
                              <m:t>x</m:t>
                            </m:r>
                          </m:sub>
                        </m:sSub>
                      </m:den>
                    </m:f>
                  </m:oMath>
                </a14:m>
                <a:endParaRPr lang="en-US" sz="3600" dirty="0"/>
              </a:p>
            </p:txBody>
          </p:sp>
        </mc:Choice>
        <mc:Fallback>
          <p:sp>
            <p:nvSpPr>
              <p:cNvPr id="6" name="Rectangle 5">
                <a:extLst>
                  <a:ext uri="{FF2B5EF4-FFF2-40B4-BE49-F238E27FC236}">
                    <a16:creationId xmlns:a16="http://schemas.microsoft.com/office/drawing/2014/main" id="{AA2F1BA6-C0CC-4B46-8D2E-8BD7DD8B7AD0}"/>
                  </a:ext>
                </a:extLst>
              </p:cNvPr>
              <p:cNvSpPr>
                <a:spLocks noRot="1" noChangeAspect="1" noMove="1" noResize="1" noEditPoints="1" noAdjustHandles="1" noChangeArrowheads="1" noChangeShapeType="1" noTextEdit="1"/>
              </p:cNvSpPr>
              <p:nvPr/>
            </p:nvSpPr>
            <p:spPr>
              <a:xfrm>
                <a:off x="762000" y="1308197"/>
                <a:ext cx="8197629" cy="993670"/>
              </a:xfrm>
              <a:prstGeom prst="rect">
                <a:avLst/>
              </a:prstGeom>
              <a:blipFill>
                <a:blip r:embed="rId4"/>
                <a:stretch>
                  <a:fillRect l="-1548" b="-75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DD54ED8-E7AB-EA4F-B2CF-AD8EBB343638}"/>
                  </a:ext>
                </a:extLst>
              </p:cNvPr>
              <p:cNvSpPr/>
              <p:nvPr/>
            </p:nvSpPr>
            <p:spPr>
              <a:xfrm>
                <a:off x="914400" y="4872438"/>
                <a:ext cx="5950796" cy="677365"/>
              </a:xfrm>
              <a:prstGeom prst="rect">
                <a:avLst/>
              </a:prstGeom>
            </p:spPr>
            <p:txBody>
              <a:bodyPr wrap="none">
                <a:spAutoFit/>
              </a:bodyPr>
              <a:lstStyle/>
              <a:p>
                <a14:m>
                  <m:oMath xmlns:m="http://schemas.openxmlformats.org/officeDocument/2006/math">
                    <m:r>
                      <a:rPr lang="en-US" sz="3600" b="1" i="0" dirty="0" smtClean="0">
                        <a:latin typeface="Cambria Math" panose="02040503050406030204" pitchFamily="18" charset="0"/>
                      </a:rPr>
                      <m:t>𝐘</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𝐈𝐧𝐭𝐞𝐫𝐜𝐞𝐩𝐭</m:t>
                    </m:r>
                    <m:r>
                      <a:rPr lang="en-US" sz="3600" b="1" dirty="0">
                        <a:latin typeface="Cambria Math" panose="02040503050406030204" pitchFamily="18" charset="0"/>
                      </a:rPr>
                      <m:t>: </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0" i="0" baseline="-25000" dirty="0" smtClean="0"/>
                          <m:t>0</m:t>
                        </m:r>
                      </m:e>
                    </m:acc>
                    <m:r>
                      <a:rPr lang="en-US" sz="3600" baseline="-25000" dirty="0">
                        <a:latin typeface="Cambria Math" panose="02040503050406030204" pitchFamily="18" charset="0"/>
                      </a:rPr>
                      <m:t> </m:t>
                    </m:r>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𝑌</m:t>
                        </m:r>
                      </m:e>
                    </m:acc>
                    <m:r>
                      <a:rPr lang="en-US" sz="3600" b="0" i="1" dirty="0" smtClean="0">
                        <a:latin typeface="Cambria Math" panose="02040503050406030204" pitchFamily="18" charset="0"/>
                      </a:rPr>
                      <m:t>−</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aseline="-25000" dirty="0"/>
                          <m:t>1</m:t>
                        </m:r>
                      </m:e>
                    </m:acc>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𝑋</m:t>
                        </m:r>
                      </m:e>
                    </m:acc>
                  </m:oMath>
                </a14:m>
                <a:endParaRPr lang="en-US" sz="3600" dirty="0"/>
              </a:p>
            </p:txBody>
          </p:sp>
        </mc:Choice>
        <mc:Fallback>
          <p:sp>
            <p:nvSpPr>
              <p:cNvPr id="7" name="Rectangle 6">
                <a:extLst>
                  <a:ext uri="{FF2B5EF4-FFF2-40B4-BE49-F238E27FC236}">
                    <a16:creationId xmlns:a16="http://schemas.microsoft.com/office/drawing/2014/main" id="{0DD54ED8-E7AB-EA4F-B2CF-AD8EBB343638}"/>
                  </a:ext>
                </a:extLst>
              </p:cNvPr>
              <p:cNvSpPr>
                <a:spLocks noRot="1" noChangeAspect="1" noMove="1" noResize="1" noEditPoints="1" noAdjustHandles="1" noChangeArrowheads="1" noChangeShapeType="1" noTextEdit="1"/>
              </p:cNvSpPr>
              <p:nvPr/>
            </p:nvSpPr>
            <p:spPr>
              <a:xfrm>
                <a:off x="914400" y="4872438"/>
                <a:ext cx="5950796" cy="677365"/>
              </a:xfrm>
              <a:prstGeom prst="rect">
                <a:avLst/>
              </a:prstGeom>
              <a:blipFill>
                <a:blip r:embed="rId5"/>
                <a:stretch>
                  <a:fillRect l="-1066" t="-9259" b="-3703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ABD03208-B8F5-1948-B485-426E6AC623D8}"/>
                  </a:ext>
                </a:extLst>
              </p:cNvPr>
              <p:cNvSpPr/>
              <p:nvPr/>
            </p:nvSpPr>
            <p:spPr>
              <a:xfrm>
                <a:off x="762000" y="3617743"/>
                <a:ext cx="9718814" cy="13229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600" b="1" i="0" dirty="0" smtClean="0">
                          <a:latin typeface="Cambria Math" panose="02040503050406030204" pitchFamily="18" charset="0"/>
                        </a:rPr>
                        <m:t>𝐂𝐨𝐫𝐫𝐞𝐥𝐚𝐭𝐢𝐨𝐧</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𝐂𝐨𝐞𝐟𝐟𝐢𝐜𝐢𝐞𝐧𝐭</m:t>
                      </m:r>
                      <m:r>
                        <a:rPr lang="en-US" sz="3600" b="1" dirty="0">
                          <a:latin typeface="Cambria Math" panose="02040503050406030204" pitchFamily="18" charset="0"/>
                        </a:rPr>
                        <m:t>:</m:t>
                      </m:r>
                      <m:r>
                        <a:rPr lang="en-US" sz="3600" b="0" i="1" dirty="0" smtClean="0">
                          <a:latin typeface="Cambria Math" panose="02040503050406030204" pitchFamily="18" charset="0"/>
                        </a:rPr>
                        <m:t>𝑟</m:t>
                      </m:r>
                      <m:r>
                        <a:rPr lang="en-US" sz="3600" b="0" i="1" dirty="0" smtClean="0">
                          <a:latin typeface="Cambria Math" panose="02040503050406030204" pitchFamily="18" charset="0"/>
                        </a:rPr>
                        <m:t>= </m:t>
                      </m:r>
                      <m:f>
                        <m:fPr>
                          <m:ctrlPr>
                            <a:rPr lang="en-US" sz="3600" i="1" smtClean="0">
                              <a:latin typeface="Cambria Math" panose="02040503050406030204" pitchFamily="18" charset="0"/>
                            </a:rPr>
                          </m:ctrlPr>
                        </m:fPr>
                        <m:num>
                          <m:r>
                            <a:rPr lang="en-US" sz="360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r>
                                <a:rPr lang="en-US" sz="3600" b="0" i="1" smtClean="0">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𝑥</m:t>
                                  </m:r>
                                </m:e>
                              </m:acc>
                            </m:e>
                          </m:d>
                          <m:d>
                            <m:dPr>
                              <m:ctrlPr>
                                <a:rPr lang="en-US" sz="3600" i="1">
                                  <a:latin typeface="Cambria Math" panose="02040503050406030204" pitchFamily="18" charset="0"/>
                                </a:rPr>
                              </m:ctrlPr>
                            </m:dPr>
                            <m:e>
                              <m:r>
                                <a:rPr lang="en-US" sz="3600" b="0" i="1" smtClean="0">
                                  <a:latin typeface="Cambria Math" panose="02040503050406030204" pitchFamily="18" charset="0"/>
                                </a:rPr>
                                <m:t>𝑦</m:t>
                              </m:r>
                              <m:r>
                                <a:rPr lang="en-US" sz="3600" i="1">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𝑦</m:t>
                                  </m:r>
                                </m:e>
                              </m:acc>
                            </m:e>
                          </m:d>
                        </m:num>
                        <m:den>
                          <m:r>
                            <a:rPr lang="en-US" sz="3600" b="0" i="1" smtClean="0">
                              <a:latin typeface="Cambria Math" panose="02040503050406030204" pitchFamily="18" charset="0"/>
                            </a:rPr>
                            <m:t>(</m:t>
                          </m:r>
                          <m:r>
                            <a:rPr lang="en-US" sz="3600" b="0" i="1" smtClean="0">
                              <a:latin typeface="Cambria Math" panose="02040503050406030204" pitchFamily="18" charset="0"/>
                            </a:rPr>
                            <m:t>𝑛</m:t>
                          </m:r>
                          <m:r>
                            <a:rPr lang="en-US" sz="3600" b="0" i="1" smtClean="0">
                              <a:latin typeface="Cambria Math" panose="02040503050406030204" pitchFamily="18" charset="0"/>
                            </a:rPr>
                            <m:t>−1)</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𝑠</m:t>
                              </m:r>
                            </m:e>
                            <m:sub>
                              <m:r>
                                <a:rPr lang="en-US" sz="3600" b="0" i="1" smtClean="0">
                                  <a:latin typeface="Cambria Math" panose="02040503050406030204" pitchFamily="18" charset="0"/>
                                </a:rPr>
                                <m:t>𝑥</m:t>
                              </m:r>
                            </m:sub>
                          </m:sSub>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𝑠</m:t>
                              </m:r>
                            </m:e>
                            <m:sub>
                              <m:r>
                                <a:rPr lang="en-US" sz="3600" b="0" i="1" smtClean="0">
                                  <a:latin typeface="Cambria Math" panose="02040503050406030204" pitchFamily="18" charset="0"/>
                                </a:rPr>
                                <m:t>𝑦</m:t>
                              </m:r>
                            </m:sub>
                          </m:sSub>
                        </m:den>
                      </m:f>
                    </m:oMath>
                  </m:oMathPara>
                </a14:m>
                <a:endParaRPr lang="en-US" sz="3600" dirty="0"/>
              </a:p>
            </p:txBody>
          </p:sp>
        </mc:Choice>
        <mc:Fallback>
          <p:sp>
            <p:nvSpPr>
              <p:cNvPr id="8" name="Rectangle 7">
                <a:extLst>
                  <a:ext uri="{FF2B5EF4-FFF2-40B4-BE49-F238E27FC236}">
                    <a16:creationId xmlns:a16="http://schemas.microsoft.com/office/drawing/2014/main" id="{ABD03208-B8F5-1948-B485-426E6AC623D8}"/>
                  </a:ext>
                </a:extLst>
              </p:cNvPr>
              <p:cNvSpPr>
                <a:spLocks noRot="1" noChangeAspect="1" noMove="1" noResize="1" noEditPoints="1" noAdjustHandles="1" noChangeArrowheads="1" noChangeShapeType="1" noTextEdit="1"/>
              </p:cNvSpPr>
              <p:nvPr/>
            </p:nvSpPr>
            <p:spPr>
              <a:xfrm>
                <a:off x="762000" y="3617743"/>
                <a:ext cx="9718814" cy="1322926"/>
              </a:xfrm>
              <a:prstGeom prst="rect">
                <a:avLst/>
              </a:prstGeom>
              <a:blipFill>
                <a:blip r:embed="rId6"/>
                <a:stretch>
                  <a:fillRect b="-7619"/>
                </a:stretch>
              </a:blipFill>
            </p:spPr>
            <p:txBody>
              <a:bodyPr/>
              <a:lstStyle/>
              <a:p>
                <a:r>
                  <a:rPr lang="en-US">
                    <a:noFill/>
                  </a:rPr>
                  <a:t> </a:t>
                </a:r>
              </a:p>
            </p:txBody>
          </p:sp>
        </mc:Fallback>
      </mc:AlternateContent>
    </p:spTree>
    <p:extLst>
      <p:ext uri="{BB962C8B-B14F-4D97-AF65-F5344CB8AC3E}">
        <p14:creationId xmlns:p14="http://schemas.microsoft.com/office/powerpoint/2010/main" val="23955950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111F-A1F0-8345-9E51-CBA93F7E767C}"/>
              </a:ext>
            </a:extLst>
          </p:cNvPr>
          <p:cNvSpPr>
            <a:spLocks noGrp="1"/>
          </p:cNvSpPr>
          <p:nvPr>
            <p:ph type="title"/>
          </p:nvPr>
        </p:nvSpPr>
        <p:spPr/>
        <p:txBody>
          <a:bodyPr/>
          <a:lstStyle/>
          <a:p>
            <a:r>
              <a:rPr lang="en-US" dirty="0"/>
              <a:t>Calculating coefficients (after simplification)  </a:t>
            </a:r>
          </a:p>
        </p:txBody>
      </p:sp>
      <p:pic>
        <p:nvPicPr>
          <p:cNvPr id="5" name="Picture 7">
            <a:extLst>
              <a:ext uri="{FF2B5EF4-FFF2-40B4-BE49-F238E27FC236}">
                <a16:creationId xmlns:a16="http://schemas.microsoft.com/office/drawing/2014/main" id="{4038D934-A655-A242-BEF6-1620A4BFC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78278"/>
            <a:ext cx="8232284" cy="114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A2F1BA6-C0CC-4B46-8D2E-8BD7DD8B7AD0}"/>
                  </a:ext>
                </a:extLst>
              </p:cNvPr>
              <p:cNvSpPr/>
              <p:nvPr/>
            </p:nvSpPr>
            <p:spPr>
              <a:xfrm>
                <a:off x="690562" y="2626575"/>
                <a:ext cx="10110788" cy="985654"/>
              </a:xfrm>
              <a:prstGeom prst="rect">
                <a:avLst/>
              </a:prstGeom>
            </p:spPr>
            <p:txBody>
              <a:bodyPr wrap="square">
                <a:spAutoFit/>
              </a:bodyPr>
              <a:lstStyle/>
              <a:p>
                <a14:m>
                  <m:oMath xmlns:m="http://schemas.openxmlformats.org/officeDocument/2006/math">
                    <m:r>
                      <a:rPr lang="en-US" sz="3600" b="1" i="0" dirty="0" smtClean="0">
                        <a:latin typeface="Cambria Math" panose="02040503050406030204" pitchFamily="18" charset="0"/>
                      </a:rPr>
                      <m:t>𝐒𝐥𝐨𝐩𝐞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𝐨𝐟</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𝐭𝐡𝐞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𝐑𝐞𝐠𝐫𝐞𝐬𝐬𝐢𝐨𝐧</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𝐋𝐢𝐧𝐞</m:t>
                    </m:r>
                    <m:r>
                      <a:rPr lang="en-US" sz="3600" b="1" i="0" dirty="0" smtClean="0">
                        <a:latin typeface="Cambria Math" panose="02040503050406030204" pitchFamily="18" charset="0"/>
                      </a:rPr>
                      <m:t>: </m:t>
                    </m:r>
                    <m:acc>
                      <m:accPr>
                        <m:chr m:val="̂"/>
                        <m:ctrlPr>
                          <a:rPr lang="el-GR" sz="3600" i="1" dirty="0" smtClean="0">
                            <a:latin typeface="Cambria Math" panose="02040503050406030204" pitchFamily="18" charset="0"/>
                          </a:rPr>
                        </m:ctrlPr>
                      </m:accPr>
                      <m:e>
                        <m:r>
                          <m:rPr>
                            <m:sty m:val="p"/>
                          </m:rPr>
                          <a:rPr lang="el-GR" sz="3600" i="0" dirty="0">
                            <a:latin typeface="Cambria Math" panose="02040503050406030204" pitchFamily="18" charset="0"/>
                          </a:rPr>
                          <m:t>β</m:t>
                        </m:r>
                        <m:r>
                          <m:rPr>
                            <m:nor/>
                          </m:rPr>
                          <a:rPr lang="en-US" sz="3600" baseline="-25000" dirty="0"/>
                          <m:t>1</m:t>
                        </m:r>
                      </m:e>
                    </m:acc>
                    <m:r>
                      <a:rPr lang="en-US" sz="3600" i="0" baseline="-25000" dirty="0">
                        <a:latin typeface="Cambria Math" panose="02040503050406030204" pitchFamily="18" charset="0"/>
                      </a:rPr>
                      <m:t> </m:t>
                    </m:r>
                  </m:oMath>
                </a14:m>
                <a:r>
                  <a:rPr lang="en-US" sz="3600" dirty="0"/>
                  <a:t>=</a:t>
                </a:r>
                <a14:m>
                  <m:oMath xmlns:m="http://schemas.openxmlformats.org/officeDocument/2006/math">
                    <m:f>
                      <m:fPr>
                        <m:ctrlPr>
                          <a:rPr lang="en-US" sz="3600" i="1" dirty="0" smtClean="0">
                            <a:latin typeface="Cambria Math" panose="02040503050406030204" pitchFamily="18" charset="0"/>
                          </a:rPr>
                        </m:ctrlPr>
                      </m:fPr>
                      <m:num>
                        <m:r>
                          <a:rPr lang="en-US" sz="360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r>
                              <a:rPr lang="en-US" sz="3600" b="0" i="1" smtClean="0">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𝑥</m:t>
                                </m:r>
                              </m:e>
                            </m:acc>
                          </m:e>
                        </m:d>
                        <m:d>
                          <m:dPr>
                            <m:ctrlPr>
                              <a:rPr lang="en-US" sz="3600" i="1">
                                <a:latin typeface="Cambria Math" panose="02040503050406030204" pitchFamily="18" charset="0"/>
                              </a:rPr>
                            </m:ctrlPr>
                          </m:dPr>
                          <m:e>
                            <m:r>
                              <a:rPr lang="en-US" sz="3600" b="0" i="1" smtClean="0">
                                <a:latin typeface="Cambria Math" panose="02040503050406030204" pitchFamily="18" charset="0"/>
                              </a:rPr>
                              <m:t>𝑦</m:t>
                            </m:r>
                            <m:r>
                              <a:rPr lang="en-US" sz="3600" i="1">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𝑦</m:t>
                                </m:r>
                              </m:e>
                            </m:acc>
                          </m:e>
                        </m:d>
                      </m:num>
                      <m:den>
                        <m:sSup>
                          <m:sSupPr>
                            <m:ctrlPr>
                              <a:rPr lang="en-US" sz="3600" b="0" i="1" dirty="0" smtClean="0">
                                <a:latin typeface="Cambria Math" panose="02040503050406030204" pitchFamily="18" charset="0"/>
                              </a:rPr>
                            </m:ctrlPr>
                          </m:sSupPr>
                          <m:e>
                            <m:r>
                              <a:rPr lang="en-US" sz="360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r>
                                  <a:rPr lang="en-US" sz="3600" b="0" i="1" smtClean="0">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𝑥</m:t>
                                    </m:r>
                                  </m:e>
                                </m:acc>
                              </m:e>
                            </m:d>
                          </m:e>
                          <m:sup>
                            <m:r>
                              <a:rPr lang="fr-FR" sz="3600" b="0" i="1" dirty="0" smtClean="0">
                                <a:latin typeface="Cambria Math" panose="02040503050406030204" pitchFamily="18" charset="0"/>
                              </a:rPr>
                              <m:t>2</m:t>
                            </m:r>
                          </m:sup>
                        </m:sSup>
                      </m:den>
                    </m:f>
                  </m:oMath>
                </a14:m>
                <a:endParaRPr lang="en-US" sz="3600" dirty="0"/>
              </a:p>
            </p:txBody>
          </p:sp>
        </mc:Choice>
        <mc:Fallback>
          <p:sp>
            <p:nvSpPr>
              <p:cNvPr id="6" name="Rectangle 5">
                <a:extLst>
                  <a:ext uri="{FF2B5EF4-FFF2-40B4-BE49-F238E27FC236}">
                    <a16:creationId xmlns:a16="http://schemas.microsoft.com/office/drawing/2014/main" id="{AA2F1BA6-C0CC-4B46-8D2E-8BD7DD8B7AD0}"/>
                  </a:ext>
                </a:extLst>
              </p:cNvPr>
              <p:cNvSpPr>
                <a:spLocks noRot="1" noChangeAspect="1" noMove="1" noResize="1" noEditPoints="1" noAdjustHandles="1" noChangeArrowheads="1" noChangeShapeType="1" noTextEdit="1"/>
              </p:cNvSpPr>
              <p:nvPr/>
            </p:nvSpPr>
            <p:spPr>
              <a:xfrm>
                <a:off x="690562" y="2626575"/>
                <a:ext cx="10110788" cy="985654"/>
              </a:xfrm>
              <a:prstGeom prst="rect">
                <a:avLst/>
              </a:prstGeom>
              <a:blipFill>
                <a:blip r:embed="rId3"/>
                <a:stretch>
                  <a:fillRect l="-1255"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DD54ED8-E7AB-EA4F-B2CF-AD8EBB343638}"/>
                  </a:ext>
                </a:extLst>
              </p:cNvPr>
              <p:cNvSpPr/>
              <p:nvPr/>
            </p:nvSpPr>
            <p:spPr>
              <a:xfrm>
                <a:off x="838200" y="4100913"/>
                <a:ext cx="5950796" cy="677365"/>
              </a:xfrm>
              <a:prstGeom prst="rect">
                <a:avLst/>
              </a:prstGeom>
            </p:spPr>
            <p:txBody>
              <a:bodyPr wrap="none">
                <a:spAutoFit/>
              </a:bodyPr>
              <a:lstStyle/>
              <a:p>
                <a14:m>
                  <m:oMath xmlns:m="http://schemas.openxmlformats.org/officeDocument/2006/math">
                    <m:r>
                      <a:rPr lang="en-US" sz="3600" b="1" i="0" dirty="0" smtClean="0">
                        <a:latin typeface="Cambria Math" panose="02040503050406030204" pitchFamily="18" charset="0"/>
                      </a:rPr>
                      <m:t>𝐘</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𝐈𝐧𝐭𝐞𝐫𝐜𝐞𝐩𝐭</m:t>
                    </m:r>
                    <m:r>
                      <a:rPr lang="en-US" sz="3600" b="1" dirty="0">
                        <a:latin typeface="Cambria Math" panose="02040503050406030204" pitchFamily="18" charset="0"/>
                      </a:rPr>
                      <m:t>: </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0" i="0" baseline="-25000" dirty="0" smtClean="0"/>
                          <m:t>0</m:t>
                        </m:r>
                      </m:e>
                    </m:acc>
                    <m:r>
                      <a:rPr lang="en-US" sz="3600" baseline="-25000" dirty="0">
                        <a:latin typeface="Cambria Math" panose="02040503050406030204" pitchFamily="18" charset="0"/>
                      </a:rPr>
                      <m:t> </m:t>
                    </m:r>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𝑌</m:t>
                        </m:r>
                      </m:e>
                    </m:acc>
                    <m:r>
                      <a:rPr lang="en-US" sz="3600" b="0" i="1" dirty="0" smtClean="0">
                        <a:latin typeface="Cambria Math" panose="02040503050406030204" pitchFamily="18" charset="0"/>
                      </a:rPr>
                      <m:t>−</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aseline="-25000" dirty="0"/>
                          <m:t>1</m:t>
                        </m:r>
                      </m:e>
                    </m:acc>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𝑋</m:t>
                        </m:r>
                      </m:e>
                    </m:acc>
                  </m:oMath>
                </a14:m>
                <a:endParaRPr lang="en-US" sz="3600" dirty="0"/>
              </a:p>
            </p:txBody>
          </p:sp>
        </mc:Choice>
        <mc:Fallback>
          <p:sp>
            <p:nvSpPr>
              <p:cNvPr id="7" name="Rectangle 6">
                <a:extLst>
                  <a:ext uri="{FF2B5EF4-FFF2-40B4-BE49-F238E27FC236}">
                    <a16:creationId xmlns:a16="http://schemas.microsoft.com/office/drawing/2014/main" id="{0DD54ED8-E7AB-EA4F-B2CF-AD8EBB343638}"/>
                  </a:ext>
                </a:extLst>
              </p:cNvPr>
              <p:cNvSpPr>
                <a:spLocks noRot="1" noChangeAspect="1" noMove="1" noResize="1" noEditPoints="1" noAdjustHandles="1" noChangeArrowheads="1" noChangeShapeType="1" noTextEdit="1"/>
              </p:cNvSpPr>
              <p:nvPr/>
            </p:nvSpPr>
            <p:spPr>
              <a:xfrm>
                <a:off x="838200" y="4100913"/>
                <a:ext cx="5950796" cy="677365"/>
              </a:xfrm>
              <a:prstGeom prst="rect">
                <a:avLst/>
              </a:prstGeom>
              <a:blipFill>
                <a:blip r:embed="rId4"/>
                <a:stretch>
                  <a:fillRect l="-1279" t="-11111" b="-35185"/>
                </a:stretch>
              </a:blipFill>
            </p:spPr>
            <p:txBody>
              <a:bodyPr/>
              <a:lstStyle/>
              <a:p>
                <a:r>
                  <a:rPr lang="en-US">
                    <a:noFill/>
                  </a:rPr>
                  <a:t> </a:t>
                </a:r>
              </a:p>
            </p:txBody>
          </p:sp>
        </mc:Fallback>
      </mc:AlternateContent>
    </p:spTree>
    <p:extLst>
      <p:ext uri="{BB962C8B-B14F-4D97-AF65-F5344CB8AC3E}">
        <p14:creationId xmlns:p14="http://schemas.microsoft.com/office/powerpoint/2010/main" val="411051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A111F-A1F0-8345-9E51-CBA93F7E767C}"/>
              </a:ext>
            </a:extLst>
          </p:cNvPr>
          <p:cNvSpPr>
            <a:spLocks noGrp="1"/>
          </p:cNvSpPr>
          <p:nvPr>
            <p:ph type="title"/>
          </p:nvPr>
        </p:nvSpPr>
        <p:spPr/>
        <p:txBody>
          <a:bodyPr/>
          <a:lstStyle/>
          <a:p>
            <a:r>
              <a:rPr lang="en-US" dirty="0"/>
              <a:t>Calculating coefficients (after simplification)  </a:t>
            </a:r>
          </a:p>
        </p:txBody>
      </p:sp>
      <p:pic>
        <p:nvPicPr>
          <p:cNvPr id="5" name="Picture 7">
            <a:extLst>
              <a:ext uri="{FF2B5EF4-FFF2-40B4-BE49-F238E27FC236}">
                <a16:creationId xmlns:a16="http://schemas.microsoft.com/office/drawing/2014/main" id="{4038D934-A655-A242-BEF6-1620A4BFCC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4778278"/>
            <a:ext cx="8232284" cy="1140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AA2F1BA6-C0CC-4B46-8D2E-8BD7DD8B7AD0}"/>
                  </a:ext>
                </a:extLst>
              </p:cNvPr>
              <p:cNvSpPr/>
              <p:nvPr/>
            </p:nvSpPr>
            <p:spPr>
              <a:xfrm>
                <a:off x="838200" y="2064291"/>
                <a:ext cx="10110788" cy="985654"/>
              </a:xfrm>
              <a:prstGeom prst="rect">
                <a:avLst/>
              </a:prstGeom>
            </p:spPr>
            <p:txBody>
              <a:bodyPr wrap="square">
                <a:spAutoFit/>
              </a:bodyPr>
              <a:lstStyle/>
              <a:p>
                <a14:m>
                  <m:oMath xmlns:m="http://schemas.openxmlformats.org/officeDocument/2006/math">
                    <m:r>
                      <a:rPr lang="en-US" sz="3600" b="1" i="0" dirty="0" smtClean="0">
                        <a:latin typeface="Cambria Math" panose="02040503050406030204" pitchFamily="18" charset="0"/>
                      </a:rPr>
                      <m:t>𝐒𝐥𝐨𝐩𝐞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𝐨𝐟</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𝐭𝐡𝐞</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𝐑𝐞𝐠𝐫𝐞𝐬𝐬𝐢𝐨𝐧</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𝐋𝐢𝐧𝐞</m:t>
                    </m:r>
                    <m:r>
                      <a:rPr lang="en-US" sz="3600" b="1" i="0" dirty="0" smtClean="0">
                        <a:latin typeface="Cambria Math" panose="02040503050406030204" pitchFamily="18" charset="0"/>
                      </a:rPr>
                      <m:t>: </m:t>
                    </m:r>
                    <m:acc>
                      <m:accPr>
                        <m:chr m:val="̂"/>
                        <m:ctrlPr>
                          <a:rPr lang="el-GR" sz="3600" i="1" dirty="0" smtClean="0">
                            <a:latin typeface="Cambria Math" panose="02040503050406030204" pitchFamily="18" charset="0"/>
                          </a:rPr>
                        </m:ctrlPr>
                      </m:accPr>
                      <m:e>
                        <m:r>
                          <m:rPr>
                            <m:sty m:val="p"/>
                          </m:rPr>
                          <a:rPr lang="el-GR" sz="3600" i="0" dirty="0">
                            <a:latin typeface="Cambria Math" panose="02040503050406030204" pitchFamily="18" charset="0"/>
                          </a:rPr>
                          <m:t>β</m:t>
                        </m:r>
                        <m:r>
                          <m:rPr>
                            <m:nor/>
                          </m:rPr>
                          <a:rPr lang="en-US" sz="3600" baseline="-25000" dirty="0"/>
                          <m:t>1</m:t>
                        </m:r>
                      </m:e>
                    </m:acc>
                    <m:r>
                      <a:rPr lang="en-US" sz="3600" i="0" baseline="-25000" dirty="0">
                        <a:latin typeface="Cambria Math" panose="02040503050406030204" pitchFamily="18" charset="0"/>
                      </a:rPr>
                      <m:t> </m:t>
                    </m:r>
                  </m:oMath>
                </a14:m>
                <a:r>
                  <a:rPr lang="en-US" sz="3600" dirty="0"/>
                  <a:t>=</a:t>
                </a:r>
                <a14:m>
                  <m:oMath xmlns:m="http://schemas.openxmlformats.org/officeDocument/2006/math">
                    <m:f>
                      <m:fPr>
                        <m:ctrlPr>
                          <a:rPr lang="en-US" sz="3600" i="1" dirty="0" smtClean="0">
                            <a:latin typeface="Cambria Math" panose="02040503050406030204" pitchFamily="18" charset="0"/>
                          </a:rPr>
                        </m:ctrlPr>
                      </m:fPr>
                      <m:num>
                        <m:r>
                          <a:rPr lang="en-US" sz="360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r>
                              <a:rPr lang="en-US" sz="3600" b="0" i="1" smtClean="0">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𝑥</m:t>
                                </m:r>
                              </m:e>
                            </m:acc>
                          </m:e>
                        </m:d>
                        <m:d>
                          <m:dPr>
                            <m:ctrlPr>
                              <a:rPr lang="en-US" sz="3600" i="1">
                                <a:latin typeface="Cambria Math" panose="02040503050406030204" pitchFamily="18" charset="0"/>
                              </a:rPr>
                            </m:ctrlPr>
                          </m:dPr>
                          <m:e>
                            <m:r>
                              <a:rPr lang="en-US" sz="3600" b="0" i="1" smtClean="0">
                                <a:latin typeface="Cambria Math" panose="02040503050406030204" pitchFamily="18" charset="0"/>
                              </a:rPr>
                              <m:t>𝑦</m:t>
                            </m:r>
                            <m:r>
                              <a:rPr lang="en-US" sz="3600" i="1">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𝑦</m:t>
                                </m:r>
                              </m:e>
                            </m:acc>
                          </m:e>
                        </m:d>
                      </m:num>
                      <m:den>
                        <m:sSup>
                          <m:sSupPr>
                            <m:ctrlPr>
                              <a:rPr lang="en-US" sz="3600" b="0" i="1" dirty="0" smtClean="0">
                                <a:latin typeface="Cambria Math" panose="02040503050406030204" pitchFamily="18" charset="0"/>
                              </a:rPr>
                            </m:ctrlPr>
                          </m:sSupPr>
                          <m:e>
                            <m:r>
                              <a:rPr lang="en-US" sz="360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𝑥</m:t>
                                </m:r>
                                <m:r>
                                  <a:rPr lang="en-US" sz="3600" b="0" i="1" smtClean="0">
                                    <a:latin typeface="Cambria Math" panose="02040503050406030204" pitchFamily="18" charset="0"/>
                                  </a:rPr>
                                  <m:t>−</m:t>
                                </m:r>
                                <m:acc>
                                  <m:accPr>
                                    <m:chr m:val="̅"/>
                                    <m:ctrlPr>
                                      <a:rPr lang="en-US" sz="3600" i="1" dirty="0">
                                        <a:latin typeface="Cambria Math" panose="02040503050406030204" pitchFamily="18" charset="0"/>
                                      </a:rPr>
                                    </m:ctrlPr>
                                  </m:accPr>
                                  <m:e>
                                    <m:r>
                                      <a:rPr lang="en-US" sz="3600" b="0" i="1" dirty="0" smtClean="0">
                                        <a:latin typeface="Cambria Math" panose="02040503050406030204" pitchFamily="18" charset="0"/>
                                      </a:rPr>
                                      <m:t>𝑥</m:t>
                                    </m:r>
                                  </m:e>
                                </m:acc>
                              </m:e>
                            </m:d>
                          </m:e>
                          <m:sup>
                            <m:r>
                              <a:rPr lang="fr-FR" sz="3600" b="0" i="1" dirty="0" smtClean="0">
                                <a:latin typeface="Cambria Math" panose="02040503050406030204" pitchFamily="18" charset="0"/>
                              </a:rPr>
                              <m:t>2</m:t>
                            </m:r>
                          </m:sup>
                        </m:sSup>
                      </m:den>
                    </m:f>
                  </m:oMath>
                </a14:m>
                <a:endParaRPr lang="en-US" sz="3600" dirty="0"/>
              </a:p>
            </p:txBody>
          </p:sp>
        </mc:Choice>
        <mc:Fallback>
          <p:sp>
            <p:nvSpPr>
              <p:cNvPr id="6" name="Rectangle 5">
                <a:extLst>
                  <a:ext uri="{FF2B5EF4-FFF2-40B4-BE49-F238E27FC236}">
                    <a16:creationId xmlns:a16="http://schemas.microsoft.com/office/drawing/2014/main" id="{AA2F1BA6-C0CC-4B46-8D2E-8BD7DD8B7AD0}"/>
                  </a:ext>
                </a:extLst>
              </p:cNvPr>
              <p:cNvSpPr>
                <a:spLocks noRot="1" noChangeAspect="1" noMove="1" noResize="1" noEditPoints="1" noAdjustHandles="1" noChangeArrowheads="1" noChangeShapeType="1" noTextEdit="1"/>
              </p:cNvSpPr>
              <p:nvPr/>
            </p:nvSpPr>
            <p:spPr>
              <a:xfrm>
                <a:off x="838200" y="2064291"/>
                <a:ext cx="10110788" cy="985654"/>
              </a:xfrm>
              <a:prstGeom prst="rect">
                <a:avLst/>
              </a:prstGeom>
              <a:blipFill>
                <a:blip r:embed="rId3"/>
                <a:stretch>
                  <a:fillRect l="-1255" b="-886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0DD54ED8-E7AB-EA4F-B2CF-AD8EBB343638}"/>
                  </a:ext>
                </a:extLst>
              </p:cNvPr>
              <p:cNvSpPr/>
              <p:nvPr/>
            </p:nvSpPr>
            <p:spPr>
              <a:xfrm>
                <a:off x="838200" y="4100913"/>
                <a:ext cx="5950796" cy="677365"/>
              </a:xfrm>
              <a:prstGeom prst="rect">
                <a:avLst/>
              </a:prstGeom>
            </p:spPr>
            <p:txBody>
              <a:bodyPr wrap="none">
                <a:spAutoFit/>
              </a:bodyPr>
              <a:lstStyle/>
              <a:p>
                <a14:m>
                  <m:oMath xmlns:m="http://schemas.openxmlformats.org/officeDocument/2006/math">
                    <m:r>
                      <a:rPr lang="en-US" sz="3600" b="1" i="0" dirty="0" smtClean="0">
                        <a:latin typeface="Cambria Math" panose="02040503050406030204" pitchFamily="18" charset="0"/>
                      </a:rPr>
                      <m:t>𝐘</m:t>
                    </m:r>
                    <m:r>
                      <a:rPr lang="en-US" sz="3600" b="1" i="0" dirty="0" smtClean="0">
                        <a:latin typeface="Cambria Math" panose="02040503050406030204" pitchFamily="18" charset="0"/>
                      </a:rPr>
                      <m:t> −</m:t>
                    </m:r>
                    <m:r>
                      <a:rPr lang="en-US" sz="3600" b="1" i="0" dirty="0" smtClean="0">
                        <a:latin typeface="Cambria Math" panose="02040503050406030204" pitchFamily="18" charset="0"/>
                      </a:rPr>
                      <m:t>𝐈𝐧𝐭𝐞𝐫𝐜𝐞𝐩𝐭</m:t>
                    </m:r>
                    <m:r>
                      <a:rPr lang="en-US" sz="3600" b="1" dirty="0">
                        <a:latin typeface="Cambria Math" panose="02040503050406030204" pitchFamily="18" charset="0"/>
                      </a:rPr>
                      <m:t>: </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0" i="0" baseline="-25000" dirty="0" smtClean="0"/>
                          <m:t>0</m:t>
                        </m:r>
                      </m:e>
                    </m:acc>
                    <m:r>
                      <a:rPr lang="en-US" sz="3600" baseline="-25000" dirty="0">
                        <a:latin typeface="Cambria Math" panose="02040503050406030204" pitchFamily="18" charset="0"/>
                      </a:rPr>
                      <m:t> </m:t>
                    </m:r>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𝑌</m:t>
                        </m:r>
                      </m:e>
                    </m:acc>
                    <m:r>
                      <a:rPr lang="en-US" sz="3600" b="0" i="1" dirty="0" smtClean="0">
                        <a:latin typeface="Cambria Math" panose="02040503050406030204" pitchFamily="18" charset="0"/>
                      </a:rPr>
                      <m:t>−</m:t>
                    </m:r>
                    <m:acc>
                      <m:accPr>
                        <m:chr m:val="̂"/>
                        <m:ctrlPr>
                          <a:rPr lang="el-GR" sz="3600" i="1" dirty="0">
                            <a:latin typeface="Cambria Math" panose="02040503050406030204" pitchFamily="18" charset="0"/>
                          </a:rPr>
                        </m:ctrlPr>
                      </m:accPr>
                      <m:e>
                        <m:r>
                          <m:rPr>
                            <m:sty m:val="p"/>
                          </m:rPr>
                          <a:rPr lang="el-GR" sz="3600" dirty="0">
                            <a:latin typeface="Cambria Math" panose="02040503050406030204" pitchFamily="18" charset="0"/>
                          </a:rPr>
                          <m:t>β</m:t>
                        </m:r>
                        <m:r>
                          <m:rPr>
                            <m:nor/>
                          </m:rPr>
                          <a:rPr lang="en-US" sz="3600" baseline="-25000" dirty="0"/>
                          <m:t>1</m:t>
                        </m:r>
                      </m:e>
                    </m:acc>
                  </m:oMath>
                </a14:m>
                <a:r>
                  <a:rPr lang="en-US" sz="3600" dirty="0"/>
                  <a:t>*</a:t>
                </a:r>
                <a14:m>
                  <m:oMath xmlns:m="http://schemas.openxmlformats.org/officeDocument/2006/math">
                    <m:acc>
                      <m:accPr>
                        <m:chr m:val="̅"/>
                        <m:ctrlPr>
                          <a:rPr lang="en-US" sz="3600" i="1" dirty="0" smtClean="0">
                            <a:latin typeface="Cambria Math" panose="02040503050406030204" pitchFamily="18" charset="0"/>
                          </a:rPr>
                        </m:ctrlPr>
                      </m:accPr>
                      <m:e>
                        <m:r>
                          <a:rPr lang="en-US" sz="3600" b="0" i="1" dirty="0" smtClean="0">
                            <a:latin typeface="Cambria Math" panose="02040503050406030204" pitchFamily="18" charset="0"/>
                          </a:rPr>
                          <m:t>𝑋</m:t>
                        </m:r>
                      </m:e>
                    </m:acc>
                  </m:oMath>
                </a14:m>
                <a:endParaRPr lang="en-US" sz="3600" dirty="0"/>
              </a:p>
            </p:txBody>
          </p:sp>
        </mc:Choice>
        <mc:Fallback>
          <p:sp>
            <p:nvSpPr>
              <p:cNvPr id="7" name="Rectangle 6">
                <a:extLst>
                  <a:ext uri="{FF2B5EF4-FFF2-40B4-BE49-F238E27FC236}">
                    <a16:creationId xmlns:a16="http://schemas.microsoft.com/office/drawing/2014/main" id="{0DD54ED8-E7AB-EA4F-B2CF-AD8EBB343638}"/>
                  </a:ext>
                </a:extLst>
              </p:cNvPr>
              <p:cNvSpPr>
                <a:spLocks noRot="1" noChangeAspect="1" noMove="1" noResize="1" noEditPoints="1" noAdjustHandles="1" noChangeArrowheads="1" noChangeShapeType="1" noTextEdit="1"/>
              </p:cNvSpPr>
              <p:nvPr/>
            </p:nvSpPr>
            <p:spPr>
              <a:xfrm>
                <a:off x="838200" y="4100913"/>
                <a:ext cx="5950796" cy="677365"/>
              </a:xfrm>
              <a:prstGeom prst="rect">
                <a:avLst/>
              </a:prstGeom>
              <a:blipFill>
                <a:blip r:embed="rId4"/>
                <a:stretch>
                  <a:fillRect l="-1279" t="-11111" b="-35185"/>
                </a:stretch>
              </a:blipFill>
            </p:spPr>
            <p:txBody>
              <a:bodyPr/>
              <a:lstStyle/>
              <a:p>
                <a:r>
                  <a:rPr lang="en-US">
                    <a:noFill/>
                  </a:rPr>
                  <a:t> </a:t>
                </a:r>
              </a:p>
            </p:txBody>
          </p:sp>
        </mc:Fallback>
      </mc:AlternateContent>
    </p:spTree>
    <p:extLst>
      <p:ext uri="{BB962C8B-B14F-4D97-AF65-F5344CB8AC3E}">
        <p14:creationId xmlns:p14="http://schemas.microsoft.com/office/powerpoint/2010/main" val="298785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AA1D7-7B9D-594B-AD01-61953E3E8E87}"/>
              </a:ext>
            </a:extLst>
          </p:cNvPr>
          <p:cNvSpPr>
            <a:spLocks noGrp="1"/>
          </p:cNvSpPr>
          <p:nvPr>
            <p:ph type="title"/>
          </p:nvPr>
        </p:nvSpPr>
        <p:spPr/>
        <p:txBody>
          <a:bodyPr/>
          <a:lstStyle/>
          <a:p>
            <a:r>
              <a:rPr lang="en-US" dirty="0"/>
              <a:t>What is regression? Why do we use it? </a:t>
            </a:r>
          </a:p>
        </p:txBody>
      </p:sp>
      <p:sp>
        <p:nvSpPr>
          <p:cNvPr id="3" name="Content Placeholder 2">
            <a:extLst>
              <a:ext uri="{FF2B5EF4-FFF2-40B4-BE49-F238E27FC236}">
                <a16:creationId xmlns:a16="http://schemas.microsoft.com/office/drawing/2014/main" id="{9EAE6AD1-AEC8-E84D-A58D-DF426216E129}"/>
              </a:ext>
            </a:extLst>
          </p:cNvPr>
          <p:cNvSpPr>
            <a:spLocks noGrp="1"/>
          </p:cNvSpPr>
          <p:nvPr>
            <p:ph idx="1"/>
          </p:nvPr>
        </p:nvSpPr>
        <p:spPr/>
        <p:txBody>
          <a:bodyPr/>
          <a:lstStyle/>
          <a:p>
            <a:r>
              <a:rPr lang="en-US" dirty="0"/>
              <a:t>Regression analysis is a statistical technique used to describe relationships among variables</a:t>
            </a:r>
          </a:p>
          <a:p>
            <a:r>
              <a:rPr lang="en-US" dirty="0"/>
              <a:t>Generally, in regression analysis, you usually consider some phenomenon of interest and have a number of observations. Each observation has two or more features. Following the assumption that (at least) one of the features depends on the others, you try to establish a relation among them.</a:t>
            </a:r>
          </a:p>
          <a:p>
            <a:r>
              <a:rPr lang="en-US" dirty="0"/>
              <a:t>In other words, </a:t>
            </a:r>
            <a:r>
              <a:rPr lang="en-US" b="1" dirty="0"/>
              <a:t>you need to find a function that maps some features or variables to others sufficiently well</a:t>
            </a:r>
            <a:r>
              <a:rPr lang="en-US" dirty="0"/>
              <a:t>.</a:t>
            </a:r>
          </a:p>
          <a:p>
            <a:pPr marL="0" indent="0">
              <a:buNone/>
            </a:pPr>
            <a:endParaRPr lang="en-US" dirty="0"/>
          </a:p>
        </p:txBody>
      </p:sp>
    </p:spTree>
    <p:extLst>
      <p:ext uri="{BB962C8B-B14F-4D97-AF65-F5344CB8AC3E}">
        <p14:creationId xmlns:p14="http://schemas.microsoft.com/office/powerpoint/2010/main" val="3718265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30BD3-1D9E-8A4B-9461-D5F946CDC83A}"/>
              </a:ext>
            </a:extLst>
          </p:cNvPr>
          <p:cNvSpPr>
            <a:spLocks noGrp="1"/>
          </p:cNvSpPr>
          <p:nvPr>
            <p:ph type="title"/>
          </p:nvPr>
        </p:nvSpPr>
        <p:spPr/>
        <p:txBody>
          <a:bodyPr/>
          <a:lstStyle/>
          <a:p>
            <a:r>
              <a:rPr lang="en-US" dirty="0"/>
              <a:t>Statistical model </a:t>
            </a:r>
          </a:p>
        </p:txBody>
      </p:sp>
      <p:pic>
        <p:nvPicPr>
          <p:cNvPr id="4" name="Content Placeholder 3">
            <a:extLst>
              <a:ext uri="{FF2B5EF4-FFF2-40B4-BE49-F238E27FC236}">
                <a16:creationId xmlns:a16="http://schemas.microsoft.com/office/drawing/2014/main" id="{DD52325D-911B-D34B-B0CA-C9CF112A2B23}"/>
              </a:ext>
            </a:extLst>
          </p:cNvPr>
          <p:cNvPicPr>
            <a:picLocks noGrp="1" noChangeAspect="1"/>
          </p:cNvPicPr>
          <p:nvPr>
            <p:ph idx="1"/>
          </p:nvPr>
        </p:nvPicPr>
        <p:blipFill>
          <a:blip r:embed="rId2"/>
          <a:stretch>
            <a:fillRect/>
          </a:stretch>
        </p:blipFill>
        <p:spPr>
          <a:xfrm>
            <a:off x="6096000" y="145256"/>
            <a:ext cx="3365500" cy="1765300"/>
          </a:xfrm>
          <a:prstGeom prst="rect">
            <a:avLst/>
          </a:prstGeom>
        </p:spPr>
      </p:pic>
      <p:pic>
        <p:nvPicPr>
          <p:cNvPr id="5" name="Picture 4">
            <a:extLst>
              <a:ext uri="{FF2B5EF4-FFF2-40B4-BE49-F238E27FC236}">
                <a16:creationId xmlns:a16="http://schemas.microsoft.com/office/drawing/2014/main" id="{0C45431E-C15C-D448-B69B-AAAA5ED39283}"/>
              </a:ext>
            </a:extLst>
          </p:cNvPr>
          <p:cNvPicPr>
            <a:picLocks noChangeAspect="1"/>
          </p:cNvPicPr>
          <p:nvPr/>
        </p:nvPicPr>
        <p:blipFill>
          <a:blip r:embed="rId3"/>
          <a:stretch>
            <a:fillRect/>
          </a:stretch>
        </p:blipFill>
        <p:spPr>
          <a:xfrm>
            <a:off x="1327638" y="2044700"/>
            <a:ext cx="8648700" cy="4813300"/>
          </a:xfrm>
          <a:prstGeom prst="rect">
            <a:avLst/>
          </a:prstGeom>
        </p:spPr>
      </p:pic>
    </p:spTree>
    <p:extLst>
      <p:ext uri="{BB962C8B-B14F-4D97-AF65-F5344CB8AC3E}">
        <p14:creationId xmlns:p14="http://schemas.microsoft.com/office/powerpoint/2010/main" val="4257887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8CB60-3AB2-8F40-B93D-47D5607178D1}"/>
              </a:ext>
            </a:extLst>
          </p:cNvPr>
          <p:cNvSpPr>
            <a:spLocks noGrp="1"/>
          </p:cNvSpPr>
          <p:nvPr>
            <p:ph type="title"/>
          </p:nvPr>
        </p:nvSpPr>
        <p:spPr/>
        <p:txBody>
          <a:bodyPr/>
          <a:lstStyle/>
          <a:p>
            <a:r>
              <a:rPr lang="en-US" dirty="0"/>
              <a:t>Statistical model: interpreting coefficients</a:t>
            </a:r>
          </a:p>
        </p:txBody>
      </p:sp>
      <p:sp>
        <p:nvSpPr>
          <p:cNvPr id="3" name="Content Placeholder 2">
            <a:extLst>
              <a:ext uri="{FF2B5EF4-FFF2-40B4-BE49-F238E27FC236}">
                <a16:creationId xmlns:a16="http://schemas.microsoft.com/office/drawing/2014/main" id="{E4E572ED-A00C-FE44-A326-8010D8E2AF5B}"/>
              </a:ext>
            </a:extLst>
          </p:cNvPr>
          <p:cNvSpPr>
            <a:spLocks noGrp="1"/>
          </p:cNvSpPr>
          <p:nvPr>
            <p:ph idx="1"/>
          </p:nvPr>
        </p:nvSpPr>
        <p:spPr>
          <a:xfrm>
            <a:off x="695325" y="3016251"/>
            <a:ext cx="10515600" cy="4351338"/>
          </a:xfrm>
        </p:spPr>
        <p:txBody>
          <a:bodyPr/>
          <a:lstStyle/>
          <a:p>
            <a:endParaRPr lang="en-US" dirty="0"/>
          </a:p>
          <a:p>
            <a:endParaRPr lang="en-US" dirty="0"/>
          </a:p>
        </p:txBody>
      </p:sp>
      <p:pic>
        <p:nvPicPr>
          <p:cNvPr id="5" name="Picture 4">
            <a:extLst>
              <a:ext uri="{FF2B5EF4-FFF2-40B4-BE49-F238E27FC236}">
                <a16:creationId xmlns:a16="http://schemas.microsoft.com/office/drawing/2014/main" id="{5690A7F0-0228-D94E-9D3C-79A6C29DCB56}"/>
              </a:ext>
            </a:extLst>
          </p:cNvPr>
          <p:cNvPicPr>
            <a:picLocks noChangeAspect="1"/>
          </p:cNvPicPr>
          <p:nvPr/>
        </p:nvPicPr>
        <p:blipFill>
          <a:blip r:embed="rId2"/>
          <a:stretch>
            <a:fillRect/>
          </a:stretch>
        </p:blipFill>
        <p:spPr>
          <a:xfrm>
            <a:off x="1628775" y="1690688"/>
            <a:ext cx="8648700" cy="1104900"/>
          </a:xfrm>
          <a:prstGeom prst="rect">
            <a:avLst/>
          </a:prstGeom>
        </p:spPr>
      </p:pic>
      <p:sp>
        <p:nvSpPr>
          <p:cNvPr id="7" name="TextBox 6">
            <a:extLst>
              <a:ext uri="{FF2B5EF4-FFF2-40B4-BE49-F238E27FC236}">
                <a16:creationId xmlns:a16="http://schemas.microsoft.com/office/drawing/2014/main" id="{18CBCBD9-2FF7-A949-A2BB-79434CB2DCE8}"/>
              </a:ext>
            </a:extLst>
          </p:cNvPr>
          <p:cNvSpPr txBox="1"/>
          <p:nvPr/>
        </p:nvSpPr>
        <p:spPr>
          <a:xfrm>
            <a:off x="1628775" y="3016251"/>
            <a:ext cx="8472487" cy="3108543"/>
          </a:xfrm>
          <a:prstGeom prst="rect">
            <a:avLst/>
          </a:prstGeom>
          <a:noFill/>
        </p:spPr>
        <p:txBody>
          <a:bodyPr wrap="square" rtlCol="0">
            <a:spAutoFit/>
          </a:bodyPr>
          <a:lstStyle/>
          <a:p>
            <a:r>
              <a:rPr lang="en-US" sz="2800" b="1" dirty="0"/>
              <a:t>Intercept interpretation: </a:t>
            </a:r>
          </a:p>
          <a:p>
            <a:r>
              <a:rPr lang="en-US" sz="2800" dirty="0"/>
              <a:t>The Ice cream revenue is 44.8313 when all the other variables are equal to zero</a:t>
            </a:r>
          </a:p>
          <a:p>
            <a:endParaRPr lang="en-US" sz="2800" dirty="0"/>
          </a:p>
          <a:p>
            <a:r>
              <a:rPr lang="en-US" sz="2800" b="1" dirty="0"/>
              <a:t>Temperature variable interpretation:</a:t>
            </a:r>
          </a:p>
          <a:p>
            <a:r>
              <a:rPr lang="en-US" sz="2800" dirty="0"/>
              <a:t>For each unit increase of the variable Temperature, the revenue increases with 21.4436 dollars </a:t>
            </a:r>
          </a:p>
        </p:txBody>
      </p:sp>
    </p:spTree>
    <p:extLst>
      <p:ext uri="{BB962C8B-B14F-4D97-AF65-F5344CB8AC3E}">
        <p14:creationId xmlns:p14="http://schemas.microsoft.com/office/powerpoint/2010/main" val="25505747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B549-8925-2449-8329-A7FBD1A0BCA4}"/>
              </a:ext>
            </a:extLst>
          </p:cNvPr>
          <p:cNvSpPr>
            <a:spLocks noGrp="1"/>
          </p:cNvSpPr>
          <p:nvPr>
            <p:ph type="title"/>
          </p:nvPr>
        </p:nvSpPr>
        <p:spPr/>
        <p:txBody>
          <a:bodyPr/>
          <a:lstStyle/>
          <a:p>
            <a:r>
              <a:rPr lang="en-US" dirty="0"/>
              <a:t>Statistical model: Assessing Model Fit</a:t>
            </a:r>
          </a:p>
        </p:txBody>
      </p:sp>
      <p:sp>
        <p:nvSpPr>
          <p:cNvPr id="3" name="Content Placeholder 2">
            <a:extLst>
              <a:ext uri="{FF2B5EF4-FFF2-40B4-BE49-F238E27FC236}">
                <a16:creationId xmlns:a16="http://schemas.microsoft.com/office/drawing/2014/main" id="{72B8D765-79F6-984D-99F6-EC43F27EBEE0}"/>
              </a:ext>
            </a:extLst>
          </p:cNvPr>
          <p:cNvSpPr>
            <a:spLocks noGrp="1"/>
          </p:cNvSpPr>
          <p:nvPr>
            <p:ph idx="1"/>
          </p:nvPr>
        </p:nvSpPr>
        <p:spPr>
          <a:xfrm>
            <a:off x="838200" y="1825624"/>
            <a:ext cx="10515600" cy="5032375"/>
          </a:xfrm>
        </p:spPr>
        <p:txBody>
          <a:bodyPr>
            <a:normAutofit fontScale="70000" lnSpcReduction="20000"/>
          </a:bodyPr>
          <a:lstStyle/>
          <a:p>
            <a:endParaRPr lang="en-US" dirty="0"/>
          </a:p>
          <a:p>
            <a:endParaRPr lang="en-US" dirty="0"/>
          </a:p>
          <a:p>
            <a:endParaRPr lang="en-US" dirty="0"/>
          </a:p>
          <a:p>
            <a:endParaRPr lang="en-US" dirty="0"/>
          </a:p>
          <a:p>
            <a:endParaRPr lang="en-US" dirty="0"/>
          </a:p>
          <a:p>
            <a:pPr marL="0" indent="0">
              <a:buNone/>
            </a:pPr>
            <a:endParaRPr lang="en-US" sz="3200" dirty="0"/>
          </a:p>
          <a:p>
            <a:pPr marL="0" indent="0">
              <a:buNone/>
            </a:pPr>
            <a:endParaRPr lang="en-US" sz="3200" dirty="0"/>
          </a:p>
          <a:p>
            <a:pPr marL="0" indent="0">
              <a:buNone/>
            </a:pPr>
            <a:r>
              <a:rPr lang="en-US" sz="3200" dirty="0"/>
              <a:t>The </a:t>
            </a:r>
            <a:r>
              <a:rPr lang="en-US" sz="3200" b="1" dirty="0"/>
              <a:t>coefficient of determination  </a:t>
            </a:r>
            <a:r>
              <a:rPr lang="en-US" sz="3200" dirty="0"/>
              <a:t>(</a:t>
            </a:r>
            <a:r>
              <a:rPr lang="en-US" sz="3200" i="1" dirty="0"/>
              <a:t>r</a:t>
            </a:r>
            <a:r>
              <a:rPr lang="en-US" sz="3200" baseline="30000" dirty="0"/>
              <a:t>2</a:t>
            </a:r>
            <a:r>
              <a:rPr lang="en-US" sz="3200" dirty="0"/>
              <a:t>)</a:t>
            </a:r>
            <a:r>
              <a:rPr lang="en-US" sz="3200" baseline="30000" dirty="0"/>
              <a:t> </a:t>
            </a:r>
            <a:r>
              <a:rPr lang="en-US" sz="3200" dirty="0"/>
              <a:t> is the proportion of the total variation in the dependent variable (Y) that is explained or accounted for by the variation in the independent variable (X). It is the square of the coefficient of correlation.  </a:t>
            </a:r>
          </a:p>
          <a:p>
            <a:pPr lvl="1"/>
            <a:r>
              <a:rPr lang="en-US" sz="2800" dirty="0"/>
              <a:t>Ranges from 0 to 1</a:t>
            </a:r>
          </a:p>
          <a:p>
            <a:pPr lvl="1"/>
            <a:r>
              <a:rPr lang="en-US" sz="2800" dirty="0"/>
              <a:t>Does not give any information on direction of relationship between the variables.  </a:t>
            </a:r>
            <a:endParaRPr lang="en-US" sz="3200" dirty="0">
              <a:cs typeface="Arial" pitchFamily="34" charset="0"/>
            </a:endParaRPr>
          </a:p>
          <a:p>
            <a:pPr lvl="1" eaLnBrk="0" hangingPunct="0">
              <a:defRPr/>
            </a:pPr>
            <a:r>
              <a:rPr lang="en-US" sz="2800" dirty="0">
                <a:cs typeface="Arial" pitchFamily="34" charset="0"/>
              </a:rPr>
              <a:t>R-square is the proportion of total variation in the dependent variable y that is explained or accounted for by the variation in the independent variable x. </a:t>
            </a:r>
          </a:p>
          <a:p>
            <a:pPr lvl="1" eaLnBrk="0" hangingPunct="0">
              <a:defRPr/>
            </a:pPr>
            <a:r>
              <a:rPr lang="en-US" sz="2800" dirty="0">
                <a:cs typeface="Arial" pitchFamily="34" charset="0"/>
              </a:rPr>
              <a:t>The coefficient of determination is simply the correlation coefficient squared </a:t>
            </a:r>
          </a:p>
          <a:p>
            <a:pPr lvl="1" eaLnBrk="0" hangingPunct="0">
              <a:defRPr/>
            </a:pPr>
            <a:r>
              <a:rPr lang="en-US" sz="2800" dirty="0">
                <a:cs typeface="Arial" pitchFamily="34" charset="0"/>
              </a:rPr>
              <a:t>r-square is equal to 0.98. In other words, 98% of the variation in ice cream revenue can be explained by the variation of temperature</a:t>
            </a:r>
          </a:p>
          <a:p>
            <a:pPr marL="0" indent="0">
              <a:buNone/>
            </a:pPr>
            <a:endParaRPr lang="en-US" dirty="0"/>
          </a:p>
        </p:txBody>
      </p:sp>
      <p:pic>
        <p:nvPicPr>
          <p:cNvPr id="4" name="Picture 3">
            <a:extLst>
              <a:ext uri="{FF2B5EF4-FFF2-40B4-BE49-F238E27FC236}">
                <a16:creationId xmlns:a16="http://schemas.microsoft.com/office/drawing/2014/main" id="{49C605DC-3103-4845-BE5A-8EC384A82500}"/>
              </a:ext>
            </a:extLst>
          </p:cNvPr>
          <p:cNvPicPr>
            <a:picLocks noChangeAspect="1"/>
          </p:cNvPicPr>
          <p:nvPr/>
        </p:nvPicPr>
        <p:blipFill>
          <a:blip r:embed="rId2"/>
          <a:stretch>
            <a:fillRect/>
          </a:stretch>
        </p:blipFill>
        <p:spPr>
          <a:xfrm>
            <a:off x="1727200" y="1588294"/>
            <a:ext cx="8509000" cy="2413000"/>
          </a:xfrm>
          <a:prstGeom prst="rect">
            <a:avLst/>
          </a:prstGeom>
        </p:spPr>
      </p:pic>
    </p:spTree>
    <p:extLst>
      <p:ext uri="{BB962C8B-B14F-4D97-AF65-F5344CB8AC3E}">
        <p14:creationId xmlns:p14="http://schemas.microsoft.com/office/powerpoint/2010/main" val="14702935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8B549-8925-2449-8329-A7FBD1A0BCA4}"/>
              </a:ext>
            </a:extLst>
          </p:cNvPr>
          <p:cNvSpPr>
            <a:spLocks noGrp="1"/>
          </p:cNvSpPr>
          <p:nvPr>
            <p:ph type="title"/>
          </p:nvPr>
        </p:nvSpPr>
        <p:spPr/>
        <p:txBody>
          <a:bodyPr/>
          <a:lstStyle/>
          <a:p>
            <a:r>
              <a:rPr lang="en-US" dirty="0"/>
              <a:t>Statistical model: Assessing Model Fit</a:t>
            </a:r>
          </a:p>
        </p:txBody>
      </p:sp>
      <p:sp>
        <p:nvSpPr>
          <p:cNvPr id="3" name="Content Placeholder 2">
            <a:extLst>
              <a:ext uri="{FF2B5EF4-FFF2-40B4-BE49-F238E27FC236}">
                <a16:creationId xmlns:a16="http://schemas.microsoft.com/office/drawing/2014/main" id="{72B8D765-79F6-984D-99F6-EC43F27EBEE0}"/>
              </a:ext>
            </a:extLst>
          </p:cNvPr>
          <p:cNvSpPr>
            <a:spLocks noGrp="1"/>
          </p:cNvSpPr>
          <p:nvPr>
            <p:ph idx="1"/>
          </p:nvPr>
        </p:nvSpPr>
        <p:spPr>
          <a:xfrm>
            <a:off x="838200" y="1825625"/>
            <a:ext cx="10515600" cy="4667250"/>
          </a:xfrm>
        </p:spPr>
        <p:txBody>
          <a:bodyPr>
            <a:normAutofit fontScale="77500" lnSpcReduction="20000"/>
          </a:bodyPr>
          <a:lstStyle/>
          <a:p>
            <a:endParaRPr lang="en-US" dirty="0"/>
          </a:p>
          <a:p>
            <a:endParaRPr lang="en-US" dirty="0"/>
          </a:p>
          <a:p>
            <a:endParaRPr lang="en-US" dirty="0"/>
          </a:p>
          <a:p>
            <a:endParaRPr lang="en-US" dirty="0"/>
          </a:p>
          <a:p>
            <a:endParaRPr lang="en-US" dirty="0"/>
          </a:p>
          <a:p>
            <a:pPr marL="0" indent="0">
              <a:buNone/>
            </a:pPr>
            <a:endParaRPr lang="en-US" sz="2400" dirty="0"/>
          </a:p>
          <a:p>
            <a:pPr marL="0" indent="0">
              <a:buNone/>
            </a:pPr>
            <a:r>
              <a:rPr lang="en-US" sz="2400" dirty="0"/>
              <a:t>The </a:t>
            </a:r>
            <a:r>
              <a:rPr lang="en-US" sz="2400" b="1" dirty="0"/>
              <a:t>F-Test</a:t>
            </a:r>
            <a:r>
              <a:rPr lang="en-US" sz="2400" dirty="0"/>
              <a:t> is what we use when we want to assess whether the linear regression as a whole is statistically significant.</a:t>
            </a:r>
          </a:p>
          <a:p>
            <a:pPr lvl="1"/>
            <a:r>
              <a:rPr lang="en-US" dirty="0"/>
              <a:t>Note that this is slightly different than our test of whether the slope is significant, though the two are obviously related. Main difference is that an F-test can be used when we have multiple IVs and want to test significance of model as a whole.</a:t>
            </a:r>
          </a:p>
          <a:p>
            <a:pPr lvl="1"/>
            <a:r>
              <a:rPr lang="en-US" dirty="0"/>
              <a:t>The F test tests the probability that ALL of the beta’s equal zero (none of the variables have any effect).</a:t>
            </a:r>
          </a:p>
          <a:p>
            <a:pPr lvl="1"/>
            <a:r>
              <a:rPr lang="en-US" dirty="0"/>
              <a:t>In OLS regression, we often refer to the F-Test as the </a:t>
            </a:r>
            <a:r>
              <a:rPr lang="en-US" b="1" dirty="0"/>
              <a:t>global</a:t>
            </a:r>
            <a:r>
              <a:rPr lang="en-US" dirty="0"/>
              <a:t> </a:t>
            </a:r>
            <a:r>
              <a:rPr lang="en-US" b="1" dirty="0"/>
              <a:t>test</a:t>
            </a:r>
            <a:r>
              <a:rPr lang="en-US" dirty="0"/>
              <a:t>, which is because it is the test that is used to evaluate the regression equation as a whole. Later you will learn about a related procedure, called a </a:t>
            </a:r>
            <a:r>
              <a:rPr lang="en-US" b="1" dirty="0"/>
              <a:t>“nested” F-Test</a:t>
            </a:r>
            <a:r>
              <a:rPr lang="en-US" dirty="0"/>
              <a:t>.</a:t>
            </a:r>
          </a:p>
        </p:txBody>
      </p:sp>
      <p:pic>
        <p:nvPicPr>
          <p:cNvPr id="4" name="Picture 3">
            <a:extLst>
              <a:ext uri="{FF2B5EF4-FFF2-40B4-BE49-F238E27FC236}">
                <a16:creationId xmlns:a16="http://schemas.microsoft.com/office/drawing/2014/main" id="{49C605DC-3103-4845-BE5A-8EC384A82500}"/>
              </a:ext>
            </a:extLst>
          </p:cNvPr>
          <p:cNvPicPr>
            <a:picLocks noChangeAspect="1"/>
          </p:cNvPicPr>
          <p:nvPr/>
        </p:nvPicPr>
        <p:blipFill>
          <a:blip r:embed="rId2"/>
          <a:stretch>
            <a:fillRect/>
          </a:stretch>
        </p:blipFill>
        <p:spPr>
          <a:xfrm>
            <a:off x="1712912" y="1459706"/>
            <a:ext cx="8509000" cy="2413000"/>
          </a:xfrm>
          <a:prstGeom prst="rect">
            <a:avLst/>
          </a:prstGeom>
        </p:spPr>
      </p:pic>
    </p:spTree>
    <p:extLst>
      <p:ext uri="{BB962C8B-B14F-4D97-AF65-F5344CB8AC3E}">
        <p14:creationId xmlns:p14="http://schemas.microsoft.com/office/powerpoint/2010/main" val="1958890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FF2AA-AF73-7541-9F47-8A8E6CADEC59}"/>
              </a:ext>
            </a:extLst>
          </p:cNvPr>
          <p:cNvSpPr>
            <a:spLocks noGrp="1"/>
          </p:cNvSpPr>
          <p:nvPr>
            <p:ph type="title"/>
          </p:nvPr>
        </p:nvSpPr>
        <p:spPr/>
        <p:txBody>
          <a:bodyPr/>
          <a:lstStyle/>
          <a:p>
            <a:r>
              <a:rPr lang="en-US" dirty="0"/>
              <a:t>Good to remember </a:t>
            </a:r>
          </a:p>
        </p:txBody>
      </p:sp>
      <p:sp>
        <p:nvSpPr>
          <p:cNvPr id="3" name="Content Placeholder 2">
            <a:extLst>
              <a:ext uri="{FF2B5EF4-FFF2-40B4-BE49-F238E27FC236}">
                <a16:creationId xmlns:a16="http://schemas.microsoft.com/office/drawing/2014/main" id="{F9954535-F825-E94A-83E0-ECE682EEA8B2}"/>
              </a:ext>
            </a:extLst>
          </p:cNvPr>
          <p:cNvSpPr>
            <a:spLocks noGrp="1"/>
          </p:cNvSpPr>
          <p:nvPr>
            <p:ph idx="1"/>
          </p:nvPr>
        </p:nvSpPr>
        <p:spPr>
          <a:xfrm>
            <a:off x="1703916" y="6215063"/>
            <a:ext cx="8568796" cy="504824"/>
          </a:xfrm>
        </p:spPr>
        <p:txBody>
          <a:bodyPr>
            <a:normAutofit fontScale="70000" lnSpcReduction="20000"/>
          </a:bodyPr>
          <a:lstStyle/>
          <a:p>
            <a:pPr marL="0" indent="0">
              <a:buNone/>
            </a:pPr>
            <a:r>
              <a:rPr lang="en-US" dirty="0" err="1"/>
              <a:t>Source:https</a:t>
            </a:r>
            <a:r>
              <a:rPr lang="en-US" dirty="0"/>
              <a:t>://365datascience.com/tutorials/statistics-tutorials/sum-squares/</a:t>
            </a:r>
          </a:p>
          <a:p>
            <a:endParaRPr lang="en-US" dirty="0"/>
          </a:p>
        </p:txBody>
      </p:sp>
      <p:pic>
        <p:nvPicPr>
          <p:cNvPr id="6146" name="Picture 2">
            <a:extLst>
              <a:ext uri="{FF2B5EF4-FFF2-40B4-BE49-F238E27FC236}">
                <a16:creationId xmlns:a16="http://schemas.microsoft.com/office/drawing/2014/main" id="{289F9D9F-D050-BD44-8618-EAB52FD38E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237" y="1260752"/>
            <a:ext cx="8372475" cy="4734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424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D515-186E-E745-B639-BDAB2CD9292F}"/>
              </a:ext>
            </a:extLst>
          </p:cNvPr>
          <p:cNvSpPr>
            <a:spLocks noGrp="1"/>
          </p:cNvSpPr>
          <p:nvPr>
            <p:ph type="title"/>
          </p:nvPr>
        </p:nvSpPr>
        <p:spPr/>
        <p:txBody>
          <a:bodyPr/>
          <a:lstStyle/>
          <a:p>
            <a:r>
              <a:rPr lang="en-US" dirty="0"/>
              <a:t>Which variable to choose? </a:t>
            </a:r>
          </a:p>
        </p:txBody>
      </p:sp>
      <p:sp>
        <p:nvSpPr>
          <p:cNvPr id="3" name="Content Placeholder 2">
            <a:extLst>
              <a:ext uri="{FF2B5EF4-FFF2-40B4-BE49-F238E27FC236}">
                <a16:creationId xmlns:a16="http://schemas.microsoft.com/office/drawing/2014/main" id="{7231BBFE-DC72-614A-A7CB-C9AD234228C7}"/>
              </a:ext>
            </a:extLst>
          </p:cNvPr>
          <p:cNvSpPr>
            <a:spLocks noGrp="1"/>
          </p:cNvSpPr>
          <p:nvPr>
            <p:ph idx="1"/>
          </p:nvPr>
        </p:nvSpPr>
        <p:spPr/>
        <p:txBody>
          <a:bodyPr/>
          <a:lstStyle/>
          <a:p>
            <a:r>
              <a:rPr lang="en-US" dirty="0" err="1"/>
              <a:t>Advertizing</a:t>
            </a:r>
            <a:r>
              <a:rPr lang="en-US" dirty="0"/>
              <a:t> / sales data</a:t>
            </a:r>
          </a:p>
          <a:p>
            <a:r>
              <a:rPr lang="en-US" dirty="0"/>
              <a:t>The sales are in thousands of units and the budget is in thousands of dollars.</a:t>
            </a:r>
          </a:p>
        </p:txBody>
      </p:sp>
      <p:pic>
        <p:nvPicPr>
          <p:cNvPr id="4" name="Picture 3">
            <a:extLst>
              <a:ext uri="{FF2B5EF4-FFF2-40B4-BE49-F238E27FC236}">
                <a16:creationId xmlns:a16="http://schemas.microsoft.com/office/drawing/2014/main" id="{47ECE067-6647-1442-A39E-F4412F22920B}"/>
              </a:ext>
            </a:extLst>
          </p:cNvPr>
          <p:cNvPicPr>
            <a:picLocks noChangeAspect="1"/>
          </p:cNvPicPr>
          <p:nvPr/>
        </p:nvPicPr>
        <p:blipFill>
          <a:blip r:embed="rId2"/>
          <a:stretch>
            <a:fillRect/>
          </a:stretch>
        </p:blipFill>
        <p:spPr>
          <a:xfrm>
            <a:off x="4240212" y="2809875"/>
            <a:ext cx="2997200" cy="3924300"/>
          </a:xfrm>
          <a:prstGeom prst="rect">
            <a:avLst/>
          </a:prstGeom>
        </p:spPr>
      </p:pic>
    </p:spTree>
    <p:extLst>
      <p:ext uri="{BB962C8B-B14F-4D97-AF65-F5344CB8AC3E}">
        <p14:creationId xmlns:p14="http://schemas.microsoft.com/office/powerpoint/2010/main" val="445176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D515-186E-E745-B639-BDAB2CD9292F}"/>
              </a:ext>
            </a:extLst>
          </p:cNvPr>
          <p:cNvSpPr>
            <a:spLocks noGrp="1"/>
          </p:cNvSpPr>
          <p:nvPr>
            <p:ph type="title"/>
          </p:nvPr>
        </p:nvSpPr>
        <p:spPr/>
        <p:txBody>
          <a:bodyPr/>
          <a:lstStyle/>
          <a:p>
            <a:r>
              <a:rPr lang="en-US" dirty="0"/>
              <a:t>Which variable to choose? </a:t>
            </a:r>
          </a:p>
        </p:txBody>
      </p:sp>
      <p:sp>
        <p:nvSpPr>
          <p:cNvPr id="3" name="Content Placeholder 2">
            <a:extLst>
              <a:ext uri="{FF2B5EF4-FFF2-40B4-BE49-F238E27FC236}">
                <a16:creationId xmlns:a16="http://schemas.microsoft.com/office/drawing/2014/main" id="{7231BBFE-DC72-614A-A7CB-C9AD234228C7}"/>
              </a:ext>
            </a:extLst>
          </p:cNvPr>
          <p:cNvSpPr>
            <a:spLocks noGrp="1"/>
          </p:cNvSpPr>
          <p:nvPr>
            <p:ph idx="1"/>
          </p:nvPr>
        </p:nvSpPr>
        <p:spPr/>
        <p:txBody>
          <a:bodyPr/>
          <a:lstStyle/>
          <a:p>
            <a:r>
              <a:rPr lang="en-US" dirty="0" err="1"/>
              <a:t>Advertizing</a:t>
            </a:r>
            <a:r>
              <a:rPr lang="en-US" dirty="0"/>
              <a:t> / sales data</a:t>
            </a:r>
          </a:p>
          <a:p>
            <a:r>
              <a:rPr lang="en-US" dirty="0"/>
              <a:t>The sales are in thousands of units and the budget is in thousands of dollars.</a:t>
            </a:r>
          </a:p>
        </p:txBody>
      </p:sp>
      <p:pic>
        <p:nvPicPr>
          <p:cNvPr id="4" name="Picture 3">
            <a:extLst>
              <a:ext uri="{FF2B5EF4-FFF2-40B4-BE49-F238E27FC236}">
                <a16:creationId xmlns:a16="http://schemas.microsoft.com/office/drawing/2014/main" id="{47ECE067-6647-1442-A39E-F4412F22920B}"/>
              </a:ext>
            </a:extLst>
          </p:cNvPr>
          <p:cNvPicPr>
            <a:picLocks noChangeAspect="1"/>
          </p:cNvPicPr>
          <p:nvPr/>
        </p:nvPicPr>
        <p:blipFill>
          <a:blip r:embed="rId2"/>
          <a:stretch>
            <a:fillRect/>
          </a:stretch>
        </p:blipFill>
        <p:spPr>
          <a:xfrm>
            <a:off x="4240212" y="2809875"/>
            <a:ext cx="2997200" cy="3924300"/>
          </a:xfrm>
          <a:prstGeom prst="rect">
            <a:avLst/>
          </a:prstGeom>
        </p:spPr>
      </p:pic>
    </p:spTree>
    <p:extLst>
      <p:ext uri="{BB962C8B-B14F-4D97-AF65-F5344CB8AC3E}">
        <p14:creationId xmlns:p14="http://schemas.microsoft.com/office/powerpoint/2010/main" val="42427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D515-186E-E745-B639-BDAB2CD9292F}"/>
              </a:ext>
            </a:extLst>
          </p:cNvPr>
          <p:cNvSpPr>
            <a:spLocks noGrp="1"/>
          </p:cNvSpPr>
          <p:nvPr>
            <p:ph type="title"/>
          </p:nvPr>
        </p:nvSpPr>
        <p:spPr/>
        <p:txBody>
          <a:bodyPr/>
          <a:lstStyle/>
          <a:p>
            <a:r>
              <a:rPr lang="en-US" dirty="0"/>
              <a:t>Which variable to choose? </a:t>
            </a:r>
          </a:p>
        </p:txBody>
      </p:sp>
      <p:pic>
        <p:nvPicPr>
          <p:cNvPr id="7" name="Picture 6">
            <a:extLst>
              <a:ext uri="{FF2B5EF4-FFF2-40B4-BE49-F238E27FC236}">
                <a16:creationId xmlns:a16="http://schemas.microsoft.com/office/drawing/2014/main" id="{0AB34FA8-E6DF-BD4D-A927-CACE7C926A56}"/>
              </a:ext>
            </a:extLst>
          </p:cNvPr>
          <p:cNvPicPr>
            <a:picLocks noChangeAspect="1"/>
          </p:cNvPicPr>
          <p:nvPr/>
        </p:nvPicPr>
        <p:blipFill>
          <a:blip r:embed="rId2"/>
          <a:stretch>
            <a:fillRect/>
          </a:stretch>
        </p:blipFill>
        <p:spPr>
          <a:xfrm>
            <a:off x="7019264" y="365125"/>
            <a:ext cx="5133740" cy="1892300"/>
          </a:xfrm>
          <a:prstGeom prst="rect">
            <a:avLst/>
          </a:prstGeom>
        </p:spPr>
      </p:pic>
      <p:pic>
        <p:nvPicPr>
          <p:cNvPr id="7170" name="Picture 2">
            <a:extLst>
              <a:ext uri="{FF2B5EF4-FFF2-40B4-BE49-F238E27FC236}">
                <a16:creationId xmlns:a16="http://schemas.microsoft.com/office/drawing/2014/main" id="{E6F9B8F4-A153-6941-8B3C-C2BF45105C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3550" y="2628900"/>
            <a:ext cx="11264900" cy="4229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1011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CD515-186E-E745-B639-BDAB2CD9292F}"/>
              </a:ext>
            </a:extLst>
          </p:cNvPr>
          <p:cNvSpPr>
            <a:spLocks noGrp="1"/>
          </p:cNvSpPr>
          <p:nvPr>
            <p:ph type="title"/>
          </p:nvPr>
        </p:nvSpPr>
        <p:spPr/>
        <p:txBody>
          <a:bodyPr/>
          <a:lstStyle/>
          <a:p>
            <a:r>
              <a:rPr lang="en-US" dirty="0"/>
              <a:t>Which variable to choose? </a:t>
            </a:r>
          </a:p>
        </p:txBody>
      </p:sp>
      <p:pic>
        <p:nvPicPr>
          <p:cNvPr id="4" name="Picture 3">
            <a:extLst>
              <a:ext uri="{FF2B5EF4-FFF2-40B4-BE49-F238E27FC236}">
                <a16:creationId xmlns:a16="http://schemas.microsoft.com/office/drawing/2014/main" id="{F7C975ED-0C22-C746-99E5-6B271A11836F}"/>
              </a:ext>
            </a:extLst>
          </p:cNvPr>
          <p:cNvPicPr>
            <a:picLocks noChangeAspect="1"/>
          </p:cNvPicPr>
          <p:nvPr/>
        </p:nvPicPr>
        <p:blipFill>
          <a:blip r:embed="rId2"/>
          <a:stretch>
            <a:fillRect/>
          </a:stretch>
        </p:blipFill>
        <p:spPr>
          <a:xfrm>
            <a:off x="159365" y="1428750"/>
            <a:ext cx="5936635" cy="2457450"/>
          </a:xfrm>
          <a:prstGeom prst="rect">
            <a:avLst/>
          </a:prstGeom>
        </p:spPr>
      </p:pic>
      <p:pic>
        <p:nvPicPr>
          <p:cNvPr id="5" name="Picture 4">
            <a:extLst>
              <a:ext uri="{FF2B5EF4-FFF2-40B4-BE49-F238E27FC236}">
                <a16:creationId xmlns:a16="http://schemas.microsoft.com/office/drawing/2014/main" id="{4B2A9DC0-0D4A-6C48-99E0-67731BBD9D37}"/>
              </a:ext>
            </a:extLst>
          </p:cNvPr>
          <p:cNvPicPr>
            <a:picLocks noChangeAspect="1"/>
          </p:cNvPicPr>
          <p:nvPr/>
        </p:nvPicPr>
        <p:blipFill>
          <a:blip r:embed="rId3"/>
          <a:stretch>
            <a:fillRect/>
          </a:stretch>
        </p:blipFill>
        <p:spPr>
          <a:xfrm>
            <a:off x="6255365" y="1428750"/>
            <a:ext cx="5936635" cy="2457450"/>
          </a:xfrm>
          <a:prstGeom prst="rect">
            <a:avLst/>
          </a:prstGeom>
        </p:spPr>
      </p:pic>
      <p:pic>
        <p:nvPicPr>
          <p:cNvPr id="6" name="Picture 5">
            <a:extLst>
              <a:ext uri="{FF2B5EF4-FFF2-40B4-BE49-F238E27FC236}">
                <a16:creationId xmlns:a16="http://schemas.microsoft.com/office/drawing/2014/main" id="{0DC93F02-43A8-FC45-9EA5-C7D823F5BDD0}"/>
              </a:ext>
            </a:extLst>
          </p:cNvPr>
          <p:cNvPicPr>
            <a:picLocks noChangeAspect="1"/>
          </p:cNvPicPr>
          <p:nvPr/>
        </p:nvPicPr>
        <p:blipFill>
          <a:blip r:embed="rId4"/>
          <a:stretch>
            <a:fillRect/>
          </a:stretch>
        </p:blipFill>
        <p:spPr>
          <a:xfrm>
            <a:off x="2786856" y="4134052"/>
            <a:ext cx="6618287" cy="2739617"/>
          </a:xfrm>
          <a:prstGeom prst="rect">
            <a:avLst/>
          </a:prstGeom>
        </p:spPr>
      </p:pic>
    </p:spTree>
    <p:extLst>
      <p:ext uri="{BB962C8B-B14F-4D97-AF65-F5344CB8AC3E}">
        <p14:creationId xmlns:p14="http://schemas.microsoft.com/office/powerpoint/2010/main" val="40062452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5FCEC-043E-4E46-9625-CCE4D9423B83}"/>
              </a:ext>
            </a:extLst>
          </p:cNvPr>
          <p:cNvSpPr>
            <a:spLocks noGrp="1"/>
          </p:cNvSpPr>
          <p:nvPr>
            <p:ph type="title"/>
          </p:nvPr>
        </p:nvSpPr>
        <p:spPr/>
        <p:txBody>
          <a:bodyPr/>
          <a:lstStyle/>
          <a:p>
            <a:r>
              <a:rPr lang="en-US" dirty="0"/>
              <a:t>Multivariate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C79924F-2013-EF4A-B6BE-CF52C30AAEF2}"/>
                  </a:ext>
                </a:extLst>
              </p:cNvPr>
              <p:cNvSpPr>
                <a:spLocks noGrp="1"/>
              </p:cNvSpPr>
              <p:nvPr>
                <p:ph idx="1"/>
              </p:nvPr>
            </p:nvSpPr>
            <p:spPr>
              <a:xfrm>
                <a:off x="838200" y="1825625"/>
                <a:ext cx="11049000" cy="4351338"/>
              </a:xfrm>
            </p:spPr>
            <p:txBody>
              <a:bodyPr>
                <a:normAutofit fontScale="85000" lnSpcReduction="10000"/>
              </a:bodyPr>
              <a:lstStyle/>
              <a:p>
                <a:pPr lvl="1">
                  <a:lnSpc>
                    <a:spcPct val="110000"/>
                  </a:lnSpc>
                </a:pPr>
                <a:r>
                  <a:rPr lang="en-US" sz="2900" dirty="0"/>
                  <a:t>Reality is complex, and often times there are multiple factors that cause an event to occur. </a:t>
                </a:r>
              </a:p>
              <a:p>
                <a:pPr lvl="1">
                  <a:lnSpc>
                    <a:spcPct val="110000"/>
                  </a:lnSpc>
                </a:pPr>
                <a:r>
                  <a:rPr lang="en-US" sz="2800" dirty="0"/>
                  <a:t>Multivariate regression is that it allows us to see which factors (i.e. IVs) are important in shaping the outcome of interest, and which are not.</a:t>
                </a:r>
              </a:p>
              <a:p>
                <a:pPr marL="0" indent="0">
                  <a:buNone/>
                </a:pPr>
                <a:r>
                  <a:rPr lang="en-US" sz="3200" b="1" dirty="0"/>
                  <a:t>Much of what we learned about simple regression remains the same:</a:t>
                </a:r>
              </a:p>
              <a:p>
                <a:pPr lvl="1"/>
                <a:r>
                  <a:rPr lang="en-US" sz="2800" dirty="0"/>
                  <a:t>Basic framework of the least-squares method </a:t>
                </a:r>
              </a:p>
              <a:p>
                <a:pPr lvl="1"/>
                <a:r>
                  <a:rPr lang="en-US" sz="2800" dirty="0"/>
                  <a:t>Meaning and interpretation of residuals</a:t>
                </a:r>
              </a:p>
              <a:p>
                <a:pPr lvl="1"/>
                <a:r>
                  <a:rPr lang="en-US" sz="2800" dirty="0"/>
                  <a:t>Meaning and interpretation of r-squared</a:t>
                </a:r>
              </a:p>
              <a:p>
                <a:pPr lvl="1"/>
                <a:r>
                  <a:rPr lang="en-US" sz="2800" dirty="0"/>
                  <a:t>F-Statistic and model fit</a:t>
                </a:r>
              </a:p>
              <a:p>
                <a:pPr lvl="1"/>
                <a:r>
                  <a:rPr lang="en-US" sz="2800" dirty="0"/>
                  <a:t>Interpretation of the intercept and slope coefficients</a:t>
                </a:r>
              </a:p>
              <a:p>
                <a:pPr lvl="1"/>
                <a:r>
                  <a:rPr lang="en-US" sz="2800" dirty="0"/>
                  <a:t>Notation for the regression model and equation </a:t>
                </a:r>
                <a14:m>
                  <m:oMath xmlns:m="http://schemas.openxmlformats.org/officeDocument/2006/math">
                    <m:acc>
                      <m:accPr>
                        <m:chr m:val="̂"/>
                        <m:ctrlPr>
                          <a:rPr lang="en-US" sz="2800" b="1" i="1" dirty="0" smtClean="0">
                            <a:latin typeface="Cambria Math" panose="02040503050406030204" pitchFamily="18" charset="0"/>
                            <a:cs typeface="Times New Roman" panose="02020603050405020304" pitchFamily="18" charset="0"/>
                          </a:rPr>
                        </m:ctrlPr>
                      </m:accPr>
                      <m:e>
                        <m:r>
                          <a:rPr lang="en-US" sz="2800" b="1" i="1" dirty="0">
                            <a:latin typeface="Cambria Math" panose="02040503050406030204" pitchFamily="18" charset="0"/>
                            <a:cs typeface="Times New Roman" panose="02020603050405020304" pitchFamily="18" charset="0"/>
                          </a:rPr>
                          <m:t>𝐲</m:t>
                        </m:r>
                      </m:e>
                    </m:acc>
                    <m:r>
                      <a:rPr lang="en-US" sz="2800" b="1" dirty="0">
                        <a:latin typeface="Cambria Math" panose="02040503050406030204" pitchFamily="18" charset="0"/>
                        <a:cs typeface="Times New Roman" panose="02020603050405020304" pitchFamily="18" charset="0"/>
                      </a:rPr>
                      <m:t> </m:t>
                    </m:r>
                  </m:oMath>
                </a14:m>
                <a:r>
                  <a:rPr lang="en-US" sz="2800" b="1" dirty="0">
                    <a:latin typeface="Times New Roman" panose="02020603050405020304" pitchFamily="18" charset="0"/>
                    <a:cs typeface="Times New Roman" panose="02020603050405020304" pitchFamily="18" charset="0"/>
                  </a:rPr>
                  <a:t>= </a:t>
                </a:r>
                <a:r>
                  <a:rPr lang="el-GR" sz="2800" b="1" dirty="0">
                    <a:latin typeface="Times New Roman" panose="02020603050405020304" pitchFamily="18" charset="0"/>
                    <a:cs typeface="Times New Roman" panose="02020603050405020304" pitchFamily="18" charset="0"/>
                  </a:rPr>
                  <a:t>β</a:t>
                </a:r>
                <a:r>
                  <a:rPr lang="en-US" sz="2800" b="1" baseline="-25000" dirty="0">
                    <a:latin typeface="Times New Roman" panose="02020603050405020304" pitchFamily="18" charset="0"/>
                    <a:cs typeface="Times New Roman" panose="02020603050405020304" pitchFamily="18" charset="0"/>
                  </a:rPr>
                  <a:t>0</a:t>
                </a:r>
                <a:r>
                  <a:rPr lang="en-US" sz="2800" b="1" dirty="0">
                    <a:latin typeface="Times New Roman" panose="02020603050405020304" pitchFamily="18" charset="0"/>
                    <a:cs typeface="Times New Roman" panose="02020603050405020304" pitchFamily="18" charset="0"/>
                  </a:rPr>
                  <a:t> + </a:t>
                </a:r>
                <a:r>
                  <a:rPr lang="el-GR" sz="2800" b="1" dirty="0">
                    <a:latin typeface="Times New Roman" panose="02020603050405020304" pitchFamily="18" charset="0"/>
                    <a:cs typeface="Times New Roman" panose="02020603050405020304" pitchFamily="18" charset="0"/>
                  </a:rPr>
                  <a:t>β</a:t>
                </a:r>
                <a:r>
                  <a:rPr lang="en-US" sz="2800" b="1" baseline="-25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X</a:t>
                </a:r>
                <a:r>
                  <a:rPr lang="en-US" sz="2800" b="1" baseline="-25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 </a:t>
                </a:r>
                <a:r>
                  <a:rPr lang="el-GR" sz="2800" b="1" dirty="0">
                    <a:latin typeface="Times New Roman" panose="02020603050405020304" pitchFamily="18" charset="0"/>
                    <a:cs typeface="Times New Roman" panose="02020603050405020304" pitchFamily="18" charset="0"/>
                  </a:rPr>
                  <a:t>β</a:t>
                </a:r>
                <a:r>
                  <a:rPr lang="en-US" sz="2800" b="1" baseline="-25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X</a:t>
                </a:r>
                <a:r>
                  <a:rPr lang="en-US" sz="2800" b="1" baseline="-25000" dirty="0">
                    <a:latin typeface="Times New Roman" panose="02020603050405020304" pitchFamily="18" charset="0"/>
                    <a:cs typeface="Times New Roman" panose="02020603050405020304" pitchFamily="18" charset="0"/>
                  </a:rPr>
                  <a:t>2</a:t>
                </a:r>
                <a:r>
                  <a:rPr lang="en-US" sz="2800" b="1" dirty="0">
                    <a:latin typeface="Times New Roman" panose="02020603050405020304" pitchFamily="18" charset="0"/>
                    <a:cs typeface="Times New Roman" panose="02020603050405020304" pitchFamily="18" charset="0"/>
                  </a:rPr>
                  <a:t> +… + </a:t>
                </a:r>
                <a:r>
                  <a:rPr lang="el-GR" sz="2800" b="1" dirty="0">
                    <a:latin typeface="Times New Roman" panose="02020603050405020304" pitchFamily="18" charset="0"/>
                    <a:cs typeface="Times New Roman" panose="02020603050405020304" pitchFamily="18" charset="0"/>
                  </a:rPr>
                  <a:t>β</a:t>
                </a:r>
                <a:r>
                  <a:rPr lang="en-US" sz="2800" b="1" baseline="-25000" dirty="0" err="1">
                    <a:latin typeface="Times New Roman" panose="02020603050405020304" pitchFamily="18" charset="0"/>
                    <a:cs typeface="Times New Roman" panose="02020603050405020304" pitchFamily="18" charset="0"/>
                  </a:rPr>
                  <a:t>n</a:t>
                </a:r>
                <a:r>
                  <a:rPr lang="en-US" sz="2800" b="1" dirty="0" err="1">
                    <a:latin typeface="Times New Roman" panose="02020603050405020304" pitchFamily="18" charset="0"/>
                    <a:cs typeface="Times New Roman" panose="02020603050405020304" pitchFamily="18" charset="0"/>
                  </a:rPr>
                  <a:t>X</a:t>
                </a:r>
                <a:r>
                  <a:rPr lang="en-US" sz="2800" b="1" baseline="-25000" dirty="0" err="1">
                    <a:latin typeface="Times New Roman" panose="02020603050405020304" pitchFamily="18" charset="0"/>
                    <a:cs typeface="Times New Roman" panose="02020603050405020304" pitchFamily="18" charset="0"/>
                  </a:rPr>
                  <a:t>n</a:t>
                </a:r>
                <a:endParaRPr lang="en-US" sz="2800" dirty="0"/>
              </a:p>
              <a:p>
                <a:pPr marL="457200" lvl="1" indent="0">
                  <a:lnSpc>
                    <a:spcPct val="110000"/>
                  </a:lnSpc>
                  <a:buNone/>
                </a:pPr>
                <a:endParaRPr lang="en-US" sz="2800" dirty="0"/>
              </a:p>
              <a:p>
                <a:endParaRPr lang="en-US" dirty="0"/>
              </a:p>
            </p:txBody>
          </p:sp>
        </mc:Choice>
        <mc:Fallback>
          <p:sp>
            <p:nvSpPr>
              <p:cNvPr id="3" name="Content Placeholder 2">
                <a:extLst>
                  <a:ext uri="{FF2B5EF4-FFF2-40B4-BE49-F238E27FC236}">
                    <a16:creationId xmlns:a16="http://schemas.microsoft.com/office/drawing/2014/main" id="{8C79924F-2013-EF4A-B6BE-CF52C30AAEF2}"/>
                  </a:ext>
                </a:extLst>
              </p:cNvPr>
              <p:cNvSpPr>
                <a:spLocks noGrp="1" noRot="1" noChangeAspect="1" noMove="1" noResize="1" noEditPoints="1" noAdjustHandles="1" noChangeArrowheads="1" noChangeShapeType="1" noTextEdit="1"/>
              </p:cNvSpPr>
              <p:nvPr>
                <p:ph idx="1"/>
              </p:nvPr>
            </p:nvSpPr>
            <p:spPr>
              <a:xfrm>
                <a:off x="838200" y="1825625"/>
                <a:ext cx="11049000" cy="4351338"/>
              </a:xfrm>
              <a:blipFill>
                <a:blip r:embed="rId2"/>
                <a:stretch>
                  <a:fillRect l="-1033" t="-1163" b="-872"/>
                </a:stretch>
              </a:blipFill>
            </p:spPr>
            <p:txBody>
              <a:bodyPr/>
              <a:lstStyle/>
              <a:p>
                <a:r>
                  <a:rPr lang="en-US">
                    <a:noFill/>
                  </a:rPr>
                  <a:t> </a:t>
                </a:r>
              </a:p>
            </p:txBody>
          </p:sp>
        </mc:Fallback>
      </mc:AlternateContent>
    </p:spTree>
    <p:extLst>
      <p:ext uri="{BB962C8B-B14F-4D97-AF65-F5344CB8AC3E}">
        <p14:creationId xmlns:p14="http://schemas.microsoft.com/office/powerpoint/2010/main" val="997598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C094-E4C9-934C-9CB4-4B259346CD64}"/>
              </a:ext>
            </a:extLst>
          </p:cNvPr>
          <p:cNvSpPr>
            <a:spLocks noGrp="1"/>
          </p:cNvSpPr>
          <p:nvPr>
            <p:ph type="title"/>
          </p:nvPr>
        </p:nvSpPr>
        <p:spPr/>
        <p:txBody>
          <a:bodyPr/>
          <a:lstStyle/>
          <a:p>
            <a:r>
              <a:rPr lang="en-US" dirty="0"/>
              <a:t>Baseline for any regression</a:t>
            </a:r>
          </a:p>
        </p:txBody>
      </p:sp>
      <p:graphicFrame>
        <p:nvGraphicFramePr>
          <p:cNvPr id="4" name="Content Placeholder 3">
            <a:extLst>
              <a:ext uri="{FF2B5EF4-FFF2-40B4-BE49-F238E27FC236}">
                <a16:creationId xmlns:a16="http://schemas.microsoft.com/office/drawing/2014/main" id="{9FB74172-78BC-C04B-8B1B-5F00E915E52A}"/>
              </a:ext>
            </a:extLst>
          </p:cNvPr>
          <p:cNvGraphicFramePr>
            <a:graphicFrameLocks noGrp="1"/>
          </p:cNvGraphicFramePr>
          <p:nvPr>
            <p:ph idx="1"/>
            <p:extLst>
              <p:ext uri="{D42A27DB-BD31-4B8C-83A1-F6EECF244321}">
                <p14:modId xmlns:p14="http://schemas.microsoft.com/office/powerpoint/2010/main" val="2744351096"/>
              </p:ext>
            </p:extLst>
          </p:nvPr>
        </p:nvGraphicFramePr>
        <p:xfrm>
          <a:off x="3792415" y="1790456"/>
          <a:ext cx="4800600" cy="4461391"/>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tblGrid>
              <a:tr h="405581">
                <a:tc>
                  <a:txBody>
                    <a:bodyPr/>
                    <a:lstStyle/>
                    <a:p>
                      <a:r>
                        <a:rPr lang="en-US" dirty="0"/>
                        <a:t>Survey</a:t>
                      </a:r>
                      <a:r>
                        <a:rPr lang="en-US" baseline="0" dirty="0"/>
                        <a:t> Respondent</a:t>
                      </a:r>
                      <a:endParaRPr lang="en-US" dirty="0"/>
                    </a:p>
                  </a:txBody>
                  <a:tcPr/>
                </a:tc>
                <a:tc>
                  <a:txBody>
                    <a:bodyPr/>
                    <a:lstStyle/>
                    <a:p>
                      <a:r>
                        <a:rPr lang="en-US" dirty="0"/>
                        <a:t>Grades in Class</a:t>
                      </a:r>
                    </a:p>
                  </a:txBody>
                  <a:tcPr/>
                </a:tc>
                <a:extLst>
                  <a:ext uri="{0D108BD9-81ED-4DB2-BD59-A6C34878D82A}">
                    <a16:rowId xmlns:a16="http://schemas.microsoft.com/office/drawing/2014/main" val="10000"/>
                  </a:ext>
                </a:extLst>
              </a:tr>
              <a:tr h="405581">
                <a:tc>
                  <a:txBody>
                    <a:bodyPr/>
                    <a:lstStyle/>
                    <a:p>
                      <a:r>
                        <a:rPr lang="en-US" dirty="0"/>
                        <a:t>1</a:t>
                      </a:r>
                    </a:p>
                  </a:txBody>
                  <a:tcPr/>
                </a:tc>
                <a:tc>
                  <a:txBody>
                    <a:bodyPr/>
                    <a:lstStyle/>
                    <a:p>
                      <a:r>
                        <a:rPr lang="en-US" dirty="0"/>
                        <a:t>70</a:t>
                      </a:r>
                    </a:p>
                  </a:txBody>
                  <a:tcPr/>
                </a:tc>
                <a:extLst>
                  <a:ext uri="{0D108BD9-81ED-4DB2-BD59-A6C34878D82A}">
                    <a16:rowId xmlns:a16="http://schemas.microsoft.com/office/drawing/2014/main" val="10001"/>
                  </a:ext>
                </a:extLst>
              </a:tr>
              <a:tr h="405581">
                <a:tc>
                  <a:txBody>
                    <a:bodyPr/>
                    <a:lstStyle/>
                    <a:p>
                      <a:r>
                        <a:rPr lang="en-US" dirty="0"/>
                        <a:t>2</a:t>
                      </a:r>
                    </a:p>
                  </a:txBody>
                  <a:tcPr/>
                </a:tc>
                <a:tc>
                  <a:txBody>
                    <a:bodyPr/>
                    <a:lstStyle/>
                    <a:p>
                      <a:r>
                        <a:rPr lang="en-US" dirty="0"/>
                        <a:t>95</a:t>
                      </a:r>
                    </a:p>
                  </a:txBody>
                  <a:tcPr/>
                </a:tc>
                <a:extLst>
                  <a:ext uri="{0D108BD9-81ED-4DB2-BD59-A6C34878D82A}">
                    <a16:rowId xmlns:a16="http://schemas.microsoft.com/office/drawing/2014/main" val="10002"/>
                  </a:ext>
                </a:extLst>
              </a:tr>
              <a:tr h="405581">
                <a:tc>
                  <a:txBody>
                    <a:bodyPr/>
                    <a:lstStyle/>
                    <a:p>
                      <a:r>
                        <a:rPr lang="en-US" dirty="0"/>
                        <a:t>3</a:t>
                      </a:r>
                    </a:p>
                  </a:txBody>
                  <a:tcPr/>
                </a:tc>
                <a:tc>
                  <a:txBody>
                    <a:bodyPr/>
                    <a:lstStyle/>
                    <a:p>
                      <a:r>
                        <a:rPr lang="en-US" dirty="0"/>
                        <a:t>80</a:t>
                      </a:r>
                    </a:p>
                  </a:txBody>
                  <a:tcPr/>
                </a:tc>
                <a:extLst>
                  <a:ext uri="{0D108BD9-81ED-4DB2-BD59-A6C34878D82A}">
                    <a16:rowId xmlns:a16="http://schemas.microsoft.com/office/drawing/2014/main" val="10003"/>
                  </a:ext>
                </a:extLst>
              </a:tr>
              <a:tr h="405581">
                <a:tc>
                  <a:txBody>
                    <a:bodyPr/>
                    <a:lstStyle/>
                    <a:p>
                      <a:r>
                        <a:rPr lang="en-US" dirty="0"/>
                        <a:t>4</a:t>
                      </a:r>
                    </a:p>
                  </a:txBody>
                  <a:tcPr/>
                </a:tc>
                <a:tc>
                  <a:txBody>
                    <a:bodyPr/>
                    <a:lstStyle/>
                    <a:p>
                      <a:r>
                        <a:rPr lang="en-US" dirty="0"/>
                        <a:t>86</a:t>
                      </a:r>
                    </a:p>
                  </a:txBody>
                  <a:tcPr/>
                </a:tc>
                <a:extLst>
                  <a:ext uri="{0D108BD9-81ED-4DB2-BD59-A6C34878D82A}">
                    <a16:rowId xmlns:a16="http://schemas.microsoft.com/office/drawing/2014/main" val="10004"/>
                  </a:ext>
                </a:extLst>
              </a:tr>
              <a:tr h="405581">
                <a:tc>
                  <a:txBody>
                    <a:bodyPr/>
                    <a:lstStyle/>
                    <a:p>
                      <a:r>
                        <a:rPr lang="en-US" dirty="0"/>
                        <a:t>5</a:t>
                      </a:r>
                    </a:p>
                  </a:txBody>
                  <a:tcPr/>
                </a:tc>
                <a:tc>
                  <a:txBody>
                    <a:bodyPr/>
                    <a:lstStyle/>
                    <a:p>
                      <a:r>
                        <a:rPr lang="en-US" dirty="0"/>
                        <a:t>78</a:t>
                      </a:r>
                    </a:p>
                  </a:txBody>
                  <a:tcPr/>
                </a:tc>
                <a:extLst>
                  <a:ext uri="{0D108BD9-81ED-4DB2-BD59-A6C34878D82A}">
                    <a16:rowId xmlns:a16="http://schemas.microsoft.com/office/drawing/2014/main" val="10005"/>
                  </a:ext>
                </a:extLst>
              </a:tr>
              <a:tr h="405581">
                <a:tc>
                  <a:txBody>
                    <a:bodyPr/>
                    <a:lstStyle/>
                    <a:p>
                      <a:r>
                        <a:rPr lang="en-US" dirty="0"/>
                        <a:t>6</a:t>
                      </a:r>
                    </a:p>
                  </a:txBody>
                  <a:tcPr/>
                </a:tc>
                <a:tc>
                  <a:txBody>
                    <a:bodyPr/>
                    <a:lstStyle/>
                    <a:p>
                      <a:r>
                        <a:rPr lang="en-US" dirty="0"/>
                        <a:t>90</a:t>
                      </a:r>
                    </a:p>
                  </a:txBody>
                  <a:tcPr/>
                </a:tc>
                <a:extLst>
                  <a:ext uri="{0D108BD9-81ED-4DB2-BD59-A6C34878D82A}">
                    <a16:rowId xmlns:a16="http://schemas.microsoft.com/office/drawing/2014/main" val="10006"/>
                  </a:ext>
                </a:extLst>
              </a:tr>
              <a:tr h="405581">
                <a:tc>
                  <a:txBody>
                    <a:bodyPr/>
                    <a:lstStyle/>
                    <a:p>
                      <a:r>
                        <a:rPr lang="en-US" dirty="0"/>
                        <a:t>7</a:t>
                      </a:r>
                    </a:p>
                  </a:txBody>
                  <a:tcPr/>
                </a:tc>
                <a:tc>
                  <a:txBody>
                    <a:bodyPr/>
                    <a:lstStyle/>
                    <a:p>
                      <a:r>
                        <a:rPr lang="en-US" dirty="0"/>
                        <a:t>93</a:t>
                      </a:r>
                    </a:p>
                  </a:txBody>
                  <a:tcPr/>
                </a:tc>
                <a:extLst>
                  <a:ext uri="{0D108BD9-81ED-4DB2-BD59-A6C34878D82A}">
                    <a16:rowId xmlns:a16="http://schemas.microsoft.com/office/drawing/2014/main" val="10007"/>
                  </a:ext>
                </a:extLst>
              </a:tr>
              <a:tr h="405581">
                <a:tc>
                  <a:txBody>
                    <a:bodyPr/>
                    <a:lstStyle/>
                    <a:p>
                      <a:r>
                        <a:rPr lang="en-US" dirty="0"/>
                        <a:t>8</a:t>
                      </a:r>
                    </a:p>
                  </a:txBody>
                  <a:tcPr/>
                </a:tc>
                <a:tc>
                  <a:txBody>
                    <a:bodyPr/>
                    <a:lstStyle/>
                    <a:p>
                      <a:r>
                        <a:rPr lang="en-US" dirty="0"/>
                        <a:t>87</a:t>
                      </a:r>
                    </a:p>
                  </a:txBody>
                  <a:tcPr/>
                </a:tc>
                <a:extLst>
                  <a:ext uri="{0D108BD9-81ED-4DB2-BD59-A6C34878D82A}">
                    <a16:rowId xmlns:a16="http://schemas.microsoft.com/office/drawing/2014/main" val="10008"/>
                  </a:ext>
                </a:extLst>
              </a:tr>
              <a:tr h="405581">
                <a:tc>
                  <a:txBody>
                    <a:bodyPr/>
                    <a:lstStyle/>
                    <a:p>
                      <a:r>
                        <a:rPr lang="en-US" dirty="0"/>
                        <a:t>9</a:t>
                      </a:r>
                    </a:p>
                  </a:txBody>
                  <a:tcPr/>
                </a:tc>
                <a:tc>
                  <a:txBody>
                    <a:bodyPr/>
                    <a:lstStyle/>
                    <a:p>
                      <a:r>
                        <a:rPr lang="en-US" dirty="0"/>
                        <a:t>75</a:t>
                      </a:r>
                    </a:p>
                  </a:txBody>
                  <a:tcPr/>
                </a:tc>
                <a:extLst>
                  <a:ext uri="{0D108BD9-81ED-4DB2-BD59-A6C34878D82A}">
                    <a16:rowId xmlns:a16="http://schemas.microsoft.com/office/drawing/2014/main" val="10009"/>
                  </a:ext>
                </a:extLst>
              </a:tr>
              <a:tr h="405581">
                <a:tc>
                  <a:txBody>
                    <a:bodyPr/>
                    <a:lstStyle/>
                    <a:p>
                      <a:r>
                        <a:rPr lang="en-US" dirty="0"/>
                        <a:t>10</a:t>
                      </a:r>
                    </a:p>
                  </a:txBody>
                  <a:tcPr/>
                </a:tc>
                <a:tc>
                  <a:txBody>
                    <a:bodyPr/>
                    <a:lstStyle/>
                    <a:p>
                      <a:r>
                        <a:rPr lang="en-US" dirty="0"/>
                        <a:t>98</a:t>
                      </a:r>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37049071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Let’s go back to our previous example </a:t>
            </a:r>
          </a:p>
        </p:txBody>
      </p:sp>
      <p:pic>
        <p:nvPicPr>
          <p:cNvPr id="4" name="Picture 3">
            <a:extLst>
              <a:ext uri="{FF2B5EF4-FFF2-40B4-BE49-F238E27FC236}">
                <a16:creationId xmlns:a16="http://schemas.microsoft.com/office/drawing/2014/main" id="{7EA9C943-DABF-2B41-8282-3B415483B672}"/>
              </a:ext>
            </a:extLst>
          </p:cNvPr>
          <p:cNvPicPr>
            <a:picLocks noChangeAspect="1"/>
          </p:cNvPicPr>
          <p:nvPr/>
        </p:nvPicPr>
        <p:blipFill>
          <a:blip r:embed="rId2"/>
          <a:stretch>
            <a:fillRect/>
          </a:stretch>
        </p:blipFill>
        <p:spPr>
          <a:xfrm>
            <a:off x="8356600" y="1690688"/>
            <a:ext cx="2997200" cy="3924300"/>
          </a:xfrm>
          <a:prstGeom prst="rect">
            <a:avLst/>
          </a:prstGeom>
        </p:spPr>
      </p:pic>
      <p:pic>
        <p:nvPicPr>
          <p:cNvPr id="5" name="Picture 4">
            <a:extLst>
              <a:ext uri="{FF2B5EF4-FFF2-40B4-BE49-F238E27FC236}">
                <a16:creationId xmlns:a16="http://schemas.microsoft.com/office/drawing/2014/main" id="{37295B13-D181-B94F-8300-A8D7723DCA11}"/>
              </a:ext>
            </a:extLst>
          </p:cNvPr>
          <p:cNvPicPr>
            <a:picLocks noChangeAspect="1"/>
          </p:cNvPicPr>
          <p:nvPr/>
        </p:nvPicPr>
        <p:blipFill>
          <a:blip r:embed="rId3"/>
          <a:stretch>
            <a:fillRect/>
          </a:stretch>
        </p:blipFill>
        <p:spPr>
          <a:xfrm>
            <a:off x="1206500" y="2376487"/>
            <a:ext cx="4889500" cy="1562100"/>
          </a:xfrm>
          <a:prstGeom prst="rect">
            <a:avLst/>
          </a:prstGeom>
        </p:spPr>
      </p:pic>
    </p:spTree>
    <p:extLst>
      <p:ext uri="{BB962C8B-B14F-4D97-AF65-F5344CB8AC3E}">
        <p14:creationId xmlns:p14="http://schemas.microsoft.com/office/powerpoint/2010/main" val="28856598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Let’s go back to our previous example </a:t>
            </a:r>
          </a:p>
        </p:txBody>
      </p:sp>
      <p:pic>
        <p:nvPicPr>
          <p:cNvPr id="3" name="Picture 2">
            <a:extLst>
              <a:ext uri="{FF2B5EF4-FFF2-40B4-BE49-F238E27FC236}">
                <a16:creationId xmlns:a16="http://schemas.microsoft.com/office/drawing/2014/main" id="{6E65D338-C0F7-5644-8D0C-5C7C3F99C4F6}"/>
              </a:ext>
            </a:extLst>
          </p:cNvPr>
          <p:cNvPicPr>
            <a:picLocks noChangeAspect="1"/>
          </p:cNvPicPr>
          <p:nvPr/>
        </p:nvPicPr>
        <p:blipFill>
          <a:blip r:embed="rId2"/>
          <a:stretch>
            <a:fillRect/>
          </a:stretch>
        </p:blipFill>
        <p:spPr>
          <a:xfrm>
            <a:off x="1643061" y="1690688"/>
            <a:ext cx="8566487" cy="4067175"/>
          </a:xfrm>
          <a:prstGeom prst="rect">
            <a:avLst/>
          </a:prstGeom>
        </p:spPr>
      </p:pic>
    </p:spTree>
    <p:extLst>
      <p:ext uri="{BB962C8B-B14F-4D97-AF65-F5344CB8AC3E}">
        <p14:creationId xmlns:p14="http://schemas.microsoft.com/office/powerpoint/2010/main" val="29470189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Let’s go back to our previous example </a:t>
            </a:r>
          </a:p>
        </p:txBody>
      </p:sp>
      <p:pic>
        <p:nvPicPr>
          <p:cNvPr id="3" name="Picture 2">
            <a:extLst>
              <a:ext uri="{FF2B5EF4-FFF2-40B4-BE49-F238E27FC236}">
                <a16:creationId xmlns:a16="http://schemas.microsoft.com/office/drawing/2014/main" id="{6E65D338-C0F7-5644-8D0C-5C7C3F99C4F6}"/>
              </a:ext>
            </a:extLst>
          </p:cNvPr>
          <p:cNvPicPr>
            <a:picLocks noChangeAspect="1"/>
          </p:cNvPicPr>
          <p:nvPr/>
        </p:nvPicPr>
        <p:blipFill>
          <a:blip r:embed="rId2"/>
          <a:stretch>
            <a:fillRect/>
          </a:stretch>
        </p:blipFill>
        <p:spPr>
          <a:xfrm>
            <a:off x="2486024" y="3833813"/>
            <a:ext cx="6369694" cy="3024187"/>
          </a:xfrm>
          <a:prstGeom prst="rect">
            <a:avLst/>
          </a:prstGeom>
        </p:spPr>
      </p:pic>
      <p:pic>
        <p:nvPicPr>
          <p:cNvPr id="4" name="Picture 3">
            <a:extLst>
              <a:ext uri="{FF2B5EF4-FFF2-40B4-BE49-F238E27FC236}">
                <a16:creationId xmlns:a16="http://schemas.microsoft.com/office/drawing/2014/main" id="{2928B7DC-15B9-B845-AF67-41BD5E964987}"/>
              </a:ext>
            </a:extLst>
          </p:cNvPr>
          <p:cNvPicPr>
            <a:picLocks noChangeAspect="1"/>
          </p:cNvPicPr>
          <p:nvPr/>
        </p:nvPicPr>
        <p:blipFill>
          <a:blip r:embed="rId3"/>
          <a:stretch>
            <a:fillRect/>
          </a:stretch>
        </p:blipFill>
        <p:spPr>
          <a:xfrm>
            <a:off x="2702553" y="1376363"/>
            <a:ext cx="5936635" cy="2457450"/>
          </a:xfrm>
          <a:prstGeom prst="rect">
            <a:avLst/>
          </a:prstGeom>
        </p:spPr>
      </p:pic>
      <p:sp>
        <p:nvSpPr>
          <p:cNvPr id="5" name="Rectangle 4">
            <a:extLst>
              <a:ext uri="{FF2B5EF4-FFF2-40B4-BE49-F238E27FC236}">
                <a16:creationId xmlns:a16="http://schemas.microsoft.com/office/drawing/2014/main" id="{6075BFC6-74AB-594D-B6FB-EE841775D3D5}"/>
              </a:ext>
            </a:extLst>
          </p:cNvPr>
          <p:cNvSpPr/>
          <p:nvPr/>
        </p:nvSpPr>
        <p:spPr>
          <a:xfrm>
            <a:off x="5551823" y="1614489"/>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4478A4BF-47ED-6441-9312-3680D497CF7E}"/>
              </a:ext>
            </a:extLst>
          </p:cNvPr>
          <p:cNvSpPr/>
          <p:nvPr/>
        </p:nvSpPr>
        <p:spPr>
          <a:xfrm>
            <a:off x="2749242" y="3424238"/>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DB4B6D94-1976-394F-A3EE-C9B647FBE1A7}"/>
              </a:ext>
            </a:extLst>
          </p:cNvPr>
          <p:cNvSpPr/>
          <p:nvPr/>
        </p:nvSpPr>
        <p:spPr>
          <a:xfrm>
            <a:off x="2486024" y="5710239"/>
            <a:ext cx="4500564" cy="114776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099C2CC0-A82C-5046-B217-B4707133D2FB}"/>
              </a:ext>
            </a:extLst>
          </p:cNvPr>
          <p:cNvSpPr/>
          <p:nvPr/>
        </p:nvSpPr>
        <p:spPr>
          <a:xfrm>
            <a:off x="5508960" y="4195762"/>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5375147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Adjusted R</a:t>
            </a:r>
            <a:r>
              <a:rPr lang="en-US" baseline="30000" dirty="0"/>
              <a:t>2</a:t>
            </a:r>
            <a:endParaRPr lang="en-US" dirty="0"/>
          </a:p>
        </p:txBody>
      </p:sp>
      <p:pic>
        <p:nvPicPr>
          <p:cNvPr id="3" name="Picture 2">
            <a:extLst>
              <a:ext uri="{FF2B5EF4-FFF2-40B4-BE49-F238E27FC236}">
                <a16:creationId xmlns:a16="http://schemas.microsoft.com/office/drawing/2014/main" id="{6E65D338-C0F7-5644-8D0C-5C7C3F99C4F6}"/>
              </a:ext>
            </a:extLst>
          </p:cNvPr>
          <p:cNvPicPr>
            <a:picLocks noChangeAspect="1"/>
          </p:cNvPicPr>
          <p:nvPr/>
        </p:nvPicPr>
        <p:blipFill>
          <a:blip r:embed="rId2"/>
          <a:stretch>
            <a:fillRect/>
          </a:stretch>
        </p:blipFill>
        <p:spPr>
          <a:xfrm>
            <a:off x="5670871" y="3195636"/>
            <a:ext cx="6369694" cy="3024187"/>
          </a:xfrm>
          <a:prstGeom prst="rect">
            <a:avLst/>
          </a:prstGeom>
        </p:spPr>
      </p:pic>
      <p:pic>
        <p:nvPicPr>
          <p:cNvPr id="4" name="Picture 3">
            <a:extLst>
              <a:ext uri="{FF2B5EF4-FFF2-40B4-BE49-F238E27FC236}">
                <a16:creationId xmlns:a16="http://schemas.microsoft.com/office/drawing/2014/main" id="{2928B7DC-15B9-B845-AF67-41BD5E964987}"/>
              </a:ext>
            </a:extLst>
          </p:cNvPr>
          <p:cNvPicPr>
            <a:picLocks noChangeAspect="1"/>
          </p:cNvPicPr>
          <p:nvPr/>
        </p:nvPicPr>
        <p:blipFill>
          <a:blip r:embed="rId3"/>
          <a:stretch>
            <a:fillRect/>
          </a:stretch>
        </p:blipFill>
        <p:spPr>
          <a:xfrm>
            <a:off x="5670871" y="638177"/>
            <a:ext cx="5936635" cy="2457450"/>
          </a:xfrm>
          <a:prstGeom prst="rect">
            <a:avLst/>
          </a:prstGeom>
        </p:spPr>
      </p:pic>
      <p:sp>
        <p:nvSpPr>
          <p:cNvPr id="5" name="Rectangle 4">
            <a:extLst>
              <a:ext uri="{FF2B5EF4-FFF2-40B4-BE49-F238E27FC236}">
                <a16:creationId xmlns:a16="http://schemas.microsoft.com/office/drawing/2014/main" id="{6075BFC6-74AB-594D-B6FB-EE841775D3D5}"/>
              </a:ext>
            </a:extLst>
          </p:cNvPr>
          <p:cNvSpPr/>
          <p:nvPr/>
        </p:nvSpPr>
        <p:spPr>
          <a:xfrm>
            <a:off x="8537911" y="842168"/>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4478A4BF-47ED-6441-9312-3680D497CF7E}"/>
              </a:ext>
            </a:extLst>
          </p:cNvPr>
          <p:cNvSpPr/>
          <p:nvPr/>
        </p:nvSpPr>
        <p:spPr>
          <a:xfrm>
            <a:off x="8693807" y="3534172"/>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DB4B6D94-1976-394F-A3EE-C9B647FBE1A7}"/>
              </a:ext>
            </a:extLst>
          </p:cNvPr>
          <p:cNvSpPr/>
          <p:nvPr/>
        </p:nvSpPr>
        <p:spPr>
          <a:xfrm>
            <a:off x="5670871" y="5077620"/>
            <a:ext cx="4500564" cy="1147762"/>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Rectangle 7">
            <a:extLst>
              <a:ext uri="{FF2B5EF4-FFF2-40B4-BE49-F238E27FC236}">
                <a16:creationId xmlns:a16="http://schemas.microsoft.com/office/drawing/2014/main" id="{099C2CC0-A82C-5046-B217-B4707133D2FB}"/>
              </a:ext>
            </a:extLst>
          </p:cNvPr>
          <p:cNvSpPr/>
          <p:nvPr/>
        </p:nvSpPr>
        <p:spPr>
          <a:xfrm>
            <a:off x="5670871" y="2676923"/>
            <a:ext cx="3346758" cy="371475"/>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7FA5C63B-F2BB-9F4E-A39B-BB38265A2960}"/>
              </a:ext>
            </a:extLst>
          </p:cNvPr>
          <p:cNvSpPr txBox="1"/>
          <p:nvPr/>
        </p:nvSpPr>
        <p:spPr>
          <a:xfrm>
            <a:off x="177192" y="1298786"/>
            <a:ext cx="5493679" cy="4832092"/>
          </a:xfrm>
          <a:prstGeom prst="rect">
            <a:avLst/>
          </a:prstGeom>
          <a:noFill/>
        </p:spPr>
        <p:txBody>
          <a:bodyPr wrap="square" rtlCol="0">
            <a:spAutoFit/>
          </a:bodyPr>
          <a:lstStyle/>
          <a:p>
            <a:pPr>
              <a:lnSpc>
                <a:spcPct val="110000"/>
              </a:lnSpc>
            </a:pPr>
            <a:r>
              <a:rPr lang="en-US" sz="2000" dirty="0"/>
              <a:t>Recall that r</a:t>
            </a:r>
            <a:r>
              <a:rPr lang="en-US" sz="2000" baseline="30000" dirty="0"/>
              <a:t>2</a:t>
            </a:r>
            <a:r>
              <a:rPr lang="en-US" sz="2000" dirty="0"/>
              <a:t> represents the</a:t>
            </a:r>
          </a:p>
          <a:p>
            <a:pPr>
              <a:lnSpc>
                <a:spcPct val="110000"/>
              </a:lnSpc>
            </a:pPr>
            <a:r>
              <a:rPr lang="en-US" sz="2000" dirty="0"/>
              <a:t> portion of the variation in the</a:t>
            </a:r>
          </a:p>
          <a:p>
            <a:pPr>
              <a:lnSpc>
                <a:spcPct val="110000"/>
              </a:lnSpc>
            </a:pPr>
            <a:r>
              <a:rPr lang="en-US" sz="2000" dirty="0"/>
              <a:t> dependent variable that is explained </a:t>
            </a:r>
          </a:p>
          <a:p>
            <a:pPr>
              <a:lnSpc>
                <a:spcPct val="110000"/>
              </a:lnSpc>
            </a:pPr>
            <a:r>
              <a:rPr lang="en-US" sz="2000" dirty="0"/>
              <a:t>by the regression model (i.e. all of the independent variables).</a:t>
            </a:r>
          </a:p>
          <a:p>
            <a:pPr>
              <a:lnSpc>
                <a:spcPct val="110000"/>
              </a:lnSpc>
            </a:pPr>
            <a:r>
              <a:rPr lang="en-US" sz="2000" dirty="0"/>
              <a:t>One problem with this multiple regression is that the r</a:t>
            </a:r>
            <a:r>
              <a:rPr lang="en-US" sz="2000" baseline="30000" dirty="0"/>
              <a:t>2 </a:t>
            </a:r>
            <a:r>
              <a:rPr lang="en-US" sz="2000" dirty="0"/>
              <a:t>will tend to automatically increase when we add extra variables, simply because we lose degrees of freedom. </a:t>
            </a:r>
            <a:endParaRPr lang="en-US" dirty="0"/>
          </a:p>
          <a:p>
            <a:pPr lvl="1">
              <a:lnSpc>
                <a:spcPct val="110000"/>
              </a:lnSpc>
            </a:pPr>
            <a:r>
              <a:rPr lang="en-US" dirty="0"/>
              <a:t>If the # of IVs is equal to the # of observations (n), r</a:t>
            </a:r>
            <a:r>
              <a:rPr lang="en-US" baseline="30000" dirty="0"/>
              <a:t>2</a:t>
            </a:r>
            <a:r>
              <a:rPr lang="en-US" dirty="0"/>
              <a:t> will equal 1.00.</a:t>
            </a:r>
          </a:p>
          <a:p>
            <a:pPr lvl="1">
              <a:lnSpc>
                <a:spcPct val="110000"/>
              </a:lnSpc>
            </a:pPr>
            <a:r>
              <a:rPr lang="en-US" dirty="0"/>
              <a:t>Higher r</a:t>
            </a:r>
            <a:r>
              <a:rPr lang="en-US" baseline="30000" dirty="0"/>
              <a:t>2</a:t>
            </a:r>
            <a:r>
              <a:rPr lang="en-US" dirty="0"/>
              <a:t> is generally good, but an r</a:t>
            </a:r>
            <a:r>
              <a:rPr lang="en-US" baseline="30000" dirty="0"/>
              <a:t>2</a:t>
            </a:r>
            <a:r>
              <a:rPr lang="en-US" dirty="0"/>
              <a:t> of 1.00 exactly is very bad and generally indicates a serious problems.</a:t>
            </a:r>
          </a:p>
          <a:p>
            <a:endParaRPr lang="en-US" sz="1100" dirty="0"/>
          </a:p>
        </p:txBody>
      </p:sp>
    </p:spTree>
    <p:extLst>
      <p:ext uri="{BB962C8B-B14F-4D97-AF65-F5344CB8AC3E}">
        <p14:creationId xmlns:p14="http://schemas.microsoft.com/office/powerpoint/2010/main" val="34398176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Do we drop insignificant variables</a:t>
            </a:r>
          </a:p>
        </p:txBody>
      </p:sp>
      <p:pic>
        <p:nvPicPr>
          <p:cNvPr id="3" name="Picture 2">
            <a:extLst>
              <a:ext uri="{FF2B5EF4-FFF2-40B4-BE49-F238E27FC236}">
                <a16:creationId xmlns:a16="http://schemas.microsoft.com/office/drawing/2014/main" id="{6E65D338-C0F7-5644-8D0C-5C7C3F99C4F6}"/>
              </a:ext>
            </a:extLst>
          </p:cNvPr>
          <p:cNvPicPr>
            <a:picLocks noChangeAspect="1"/>
          </p:cNvPicPr>
          <p:nvPr/>
        </p:nvPicPr>
        <p:blipFill>
          <a:blip r:embed="rId2"/>
          <a:stretch>
            <a:fillRect/>
          </a:stretch>
        </p:blipFill>
        <p:spPr>
          <a:xfrm>
            <a:off x="5645114" y="1770279"/>
            <a:ext cx="6369694" cy="3024187"/>
          </a:xfrm>
          <a:prstGeom prst="rect">
            <a:avLst/>
          </a:prstGeom>
        </p:spPr>
      </p:pic>
      <p:sp>
        <p:nvSpPr>
          <p:cNvPr id="6" name="Rectangle 5">
            <a:extLst>
              <a:ext uri="{FF2B5EF4-FFF2-40B4-BE49-F238E27FC236}">
                <a16:creationId xmlns:a16="http://schemas.microsoft.com/office/drawing/2014/main" id="{4478A4BF-47ED-6441-9312-3680D497CF7E}"/>
              </a:ext>
            </a:extLst>
          </p:cNvPr>
          <p:cNvSpPr/>
          <p:nvPr/>
        </p:nvSpPr>
        <p:spPr>
          <a:xfrm>
            <a:off x="9572629" y="4544634"/>
            <a:ext cx="471487" cy="155969"/>
          </a:xfrm>
          <a:prstGeom prst="rect">
            <a:avLst/>
          </a:prstGeom>
          <a:noFill/>
          <a:ln>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9" name="TextBox 8">
            <a:extLst>
              <a:ext uri="{FF2B5EF4-FFF2-40B4-BE49-F238E27FC236}">
                <a16:creationId xmlns:a16="http://schemas.microsoft.com/office/drawing/2014/main" id="{7FA5C63B-F2BB-9F4E-A39B-BB38265A2960}"/>
              </a:ext>
            </a:extLst>
          </p:cNvPr>
          <p:cNvSpPr txBox="1"/>
          <p:nvPr/>
        </p:nvSpPr>
        <p:spPr>
          <a:xfrm>
            <a:off x="177192" y="1298786"/>
            <a:ext cx="5493679" cy="4736040"/>
          </a:xfrm>
          <a:prstGeom prst="rect">
            <a:avLst/>
          </a:prstGeom>
          <a:noFill/>
        </p:spPr>
        <p:txBody>
          <a:bodyPr wrap="square" rtlCol="0">
            <a:spAutoFit/>
          </a:bodyPr>
          <a:lstStyle/>
          <a:p>
            <a:pPr marL="342900" indent="-342900">
              <a:lnSpc>
                <a:spcPct val="120000"/>
              </a:lnSpc>
              <a:buFontTx/>
              <a:buChar char="-"/>
            </a:pPr>
            <a:r>
              <a:rPr lang="en-US" sz="2300" dirty="0"/>
              <a:t>While it might be tempting to simply drop all of the statistically insignificant independent variables from the model, there are some good reasons that we shouldn’t always do that.</a:t>
            </a:r>
          </a:p>
          <a:p>
            <a:pPr marL="342900" indent="-342900">
              <a:lnSpc>
                <a:spcPct val="120000"/>
              </a:lnSpc>
              <a:buFontTx/>
              <a:buChar char="-"/>
            </a:pPr>
            <a:r>
              <a:rPr lang="en-US" sz="2300" dirty="0"/>
              <a:t>Often times the failure to reject the null is theoretically and substantively important. </a:t>
            </a:r>
          </a:p>
          <a:p>
            <a:pPr marL="342900" indent="-342900">
              <a:lnSpc>
                <a:spcPct val="120000"/>
              </a:lnSpc>
              <a:buFontTx/>
              <a:buChar char="-"/>
            </a:pPr>
            <a:r>
              <a:rPr lang="en-US" sz="2300" dirty="0"/>
              <a:t>If we always drop insignificant variables, we may miss an important part of the story. </a:t>
            </a:r>
          </a:p>
        </p:txBody>
      </p:sp>
    </p:spTree>
    <p:extLst>
      <p:ext uri="{BB962C8B-B14F-4D97-AF65-F5344CB8AC3E}">
        <p14:creationId xmlns:p14="http://schemas.microsoft.com/office/powerpoint/2010/main" val="3917064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How do we interpret the coefficients?</a:t>
            </a:r>
          </a:p>
        </p:txBody>
      </p:sp>
      <p:sp>
        <p:nvSpPr>
          <p:cNvPr id="9" name="TextBox 8">
            <a:extLst>
              <a:ext uri="{FF2B5EF4-FFF2-40B4-BE49-F238E27FC236}">
                <a16:creationId xmlns:a16="http://schemas.microsoft.com/office/drawing/2014/main" id="{7FA5C63B-F2BB-9F4E-A39B-BB38265A2960}"/>
              </a:ext>
            </a:extLst>
          </p:cNvPr>
          <p:cNvSpPr txBox="1"/>
          <p:nvPr/>
        </p:nvSpPr>
        <p:spPr>
          <a:xfrm>
            <a:off x="838200" y="2624349"/>
            <a:ext cx="10763250" cy="4630178"/>
          </a:xfrm>
          <a:prstGeom prst="rect">
            <a:avLst/>
          </a:prstGeom>
          <a:noFill/>
        </p:spPr>
        <p:txBody>
          <a:bodyPr wrap="square" rtlCol="0">
            <a:spAutoFit/>
          </a:bodyPr>
          <a:lstStyle/>
          <a:p>
            <a:pPr algn="ctr">
              <a:lnSpc>
                <a:spcPct val="120000"/>
              </a:lnSpc>
            </a:pPr>
            <a:r>
              <a:rPr lang="en-US" sz="1900" b="1" dirty="0" err="1"/>
              <a:t>Ŷ</a:t>
            </a:r>
            <a:r>
              <a:rPr lang="en-US" sz="1900" b="1" dirty="0"/>
              <a:t>= 4.6251 + 0.0544*(tv ads)+ 0.1070*(Radio ads)+ 0.0003*(newspaper ads)</a:t>
            </a:r>
          </a:p>
          <a:p>
            <a:pPr marL="342900" indent="-342900">
              <a:lnSpc>
                <a:spcPct val="120000"/>
              </a:lnSpc>
              <a:buFontTx/>
              <a:buChar char="-"/>
            </a:pPr>
            <a:r>
              <a:rPr lang="en-US" sz="1900" dirty="0"/>
              <a:t>Intercept: the sales is equal to 4.6251 thousand units when all the other variables are equal to zero. In other words, the sales would be 4.6251 thousand units if no advertising was made.</a:t>
            </a:r>
          </a:p>
          <a:p>
            <a:pPr marL="342900" indent="-342900">
              <a:lnSpc>
                <a:spcPct val="120000"/>
              </a:lnSpc>
              <a:buFontTx/>
              <a:buChar char="-"/>
            </a:pPr>
            <a:r>
              <a:rPr lang="en-US" sz="1900" dirty="0"/>
              <a:t>TV coefficient: for each unit increase in TV advertising, the number of sales units would increase by 0.0544. In other words, for each 1000 dollars invested in TV ads there would be a sale increase of 54 units when all other variables are held constant</a:t>
            </a:r>
          </a:p>
          <a:p>
            <a:pPr marL="342900" indent="-342900">
              <a:lnSpc>
                <a:spcPct val="120000"/>
              </a:lnSpc>
              <a:buFontTx/>
              <a:buChar char="-"/>
            </a:pPr>
            <a:r>
              <a:rPr lang="en-US" sz="1900" dirty="0"/>
              <a:t>Radio coefficient: for each unit increase in Radio advertising, the number of sales units would increase by 0.1070. In other words, for each 1000 dollars invested in Radio ads there would be a sale increase of 107 units when all other variables are held constant</a:t>
            </a:r>
          </a:p>
          <a:p>
            <a:pPr marL="342900" indent="-342900">
              <a:lnSpc>
                <a:spcPct val="120000"/>
              </a:lnSpc>
              <a:buFontTx/>
              <a:buChar char="-"/>
            </a:pPr>
            <a:r>
              <a:rPr lang="en-US" sz="1900" dirty="0"/>
              <a:t>Newspaper coefficient: for each unit increase in newspaper advertising, the number of sales units would increase by 0.0003. In other words, for each 1000 dollars invested in newspaper ads there would be a sale increase of 0.3 units when all other variables are held constant</a:t>
            </a:r>
          </a:p>
          <a:p>
            <a:pPr marL="342900" indent="-342900">
              <a:lnSpc>
                <a:spcPct val="120000"/>
              </a:lnSpc>
              <a:buFontTx/>
              <a:buChar char="-"/>
            </a:pPr>
            <a:endParaRPr lang="en-US" sz="1900" dirty="0"/>
          </a:p>
        </p:txBody>
      </p:sp>
      <p:pic>
        <p:nvPicPr>
          <p:cNvPr id="4" name="Picture 3">
            <a:extLst>
              <a:ext uri="{FF2B5EF4-FFF2-40B4-BE49-F238E27FC236}">
                <a16:creationId xmlns:a16="http://schemas.microsoft.com/office/drawing/2014/main" id="{5217B657-2D32-DC40-92CE-D5EBDE722987}"/>
              </a:ext>
            </a:extLst>
          </p:cNvPr>
          <p:cNvPicPr>
            <a:picLocks noChangeAspect="1"/>
          </p:cNvPicPr>
          <p:nvPr/>
        </p:nvPicPr>
        <p:blipFill>
          <a:blip r:embed="rId2"/>
          <a:stretch>
            <a:fillRect/>
          </a:stretch>
        </p:blipFill>
        <p:spPr>
          <a:xfrm>
            <a:off x="2747962" y="1469411"/>
            <a:ext cx="6281738" cy="1154938"/>
          </a:xfrm>
          <a:prstGeom prst="rect">
            <a:avLst/>
          </a:prstGeom>
        </p:spPr>
      </p:pic>
    </p:spTree>
    <p:extLst>
      <p:ext uri="{BB962C8B-B14F-4D97-AF65-F5344CB8AC3E}">
        <p14:creationId xmlns:p14="http://schemas.microsoft.com/office/powerpoint/2010/main" val="22338192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How to evaluate models? </a:t>
            </a:r>
          </a:p>
        </p:txBody>
      </p:sp>
      <p:sp>
        <p:nvSpPr>
          <p:cNvPr id="9" name="TextBox 8">
            <a:extLst>
              <a:ext uri="{FF2B5EF4-FFF2-40B4-BE49-F238E27FC236}">
                <a16:creationId xmlns:a16="http://schemas.microsoft.com/office/drawing/2014/main" id="{7FA5C63B-F2BB-9F4E-A39B-BB38265A2960}"/>
              </a:ext>
            </a:extLst>
          </p:cNvPr>
          <p:cNvSpPr txBox="1"/>
          <p:nvPr/>
        </p:nvSpPr>
        <p:spPr>
          <a:xfrm>
            <a:off x="714375" y="1552787"/>
            <a:ext cx="10763250" cy="2524987"/>
          </a:xfrm>
          <a:prstGeom prst="rect">
            <a:avLst/>
          </a:prstGeom>
          <a:noFill/>
        </p:spPr>
        <p:txBody>
          <a:bodyPr wrap="square" rtlCol="0">
            <a:spAutoFit/>
          </a:bodyPr>
          <a:lstStyle/>
          <a:p>
            <a:pPr marL="342900" indent="-342900">
              <a:lnSpc>
                <a:spcPct val="120000"/>
              </a:lnSpc>
              <a:buFontTx/>
              <a:buChar char="-"/>
            </a:pPr>
            <a:r>
              <a:rPr lang="en-US" sz="1900" dirty="0"/>
              <a:t>Visually yes but no very efficient</a:t>
            </a:r>
          </a:p>
          <a:p>
            <a:pPr marL="342900" indent="-342900">
              <a:lnSpc>
                <a:spcPct val="120000"/>
              </a:lnSpc>
              <a:buFontTx/>
              <a:buChar char="-"/>
            </a:pPr>
            <a:r>
              <a:rPr lang="en-US" sz="1900" dirty="0"/>
              <a:t>P-values, and significance tests</a:t>
            </a:r>
          </a:p>
          <a:p>
            <a:pPr marL="342900" indent="-342900">
              <a:lnSpc>
                <a:spcPct val="120000"/>
              </a:lnSpc>
              <a:buFontTx/>
              <a:buChar char="-"/>
            </a:pPr>
            <a:r>
              <a:rPr lang="en-US" sz="1900" dirty="0"/>
              <a:t>R squared</a:t>
            </a:r>
          </a:p>
          <a:p>
            <a:pPr marL="342900" indent="-342900">
              <a:lnSpc>
                <a:spcPct val="120000"/>
              </a:lnSpc>
              <a:buFontTx/>
              <a:buChar char="-"/>
            </a:pPr>
            <a:r>
              <a:rPr lang="en-US" sz="1900" dirty="0"/>
              <a:t>MSE ( Mean Square Errors) : </a:t>
            </a:r>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p:txBody>
      </p:sp>
      <p:pic>
        <p:nvPicPr>
          <p:cNvPr id="3" name="Picture 2">
            <a:extLst>
              <a:ext uri="{FF2B5EF4-FFF2-40B4-BE49-F238E27FC236}">
                <a16:creationId xmlns:a16="http://schemas.microsoft.com/office/drawing/2014/main" id="{B0777980-52EB-AC48-AE0D-46E40686613C}"/>
              </a:ext>
            </a:extLst>
          </p:cNvPr>
          <p:cNvPicPr>
            <a:picLocks noChangeAspect="1"/>
          </p:cNvPicPr>
          <p:nvPr/>
        </p:nvPicPr>
        <p:blipFill>
          <a:blip r:embed="rId2"/>
          <a:stretch>
            <a:fillRect/>
          </a:stretch>
        </p:blipFill>
        <p:spPr>
          <a:xfrm>
            <a:off x="4270375" y="1903412"/>
            <a:ext cx="4165600" cy="1193800"/>
          </a:xfrm>
          <a:prstGeom prst="rect">
            <a:avLst/>
          </a:prstGeom>
        </p:spPr>
      </p:pic>
      <p:pic>
        <p:nvPicPr>
          <p:cNvPr id="6" name="Picture 5">
            <a:extLst>
              <a:ext uri="{FF2B5EF4-FFF2-40B4-BE49-F238E27FC236}">
                <a16:creationId xmlns:a16="http://schemas.microsoft.com/office/drawing/2014/main" id="{D259F402-CC0C-B44A-AE17-59F1F5FFD969}"/>
              </a:ext>
            </a:extLst>
          </p:cNvPr>
          <p:cNvPicPr>
            <a:picLocks noChangeAspect="1"/>
          </p:cNvPicPr>
          <p:nvPr/>
        </p:nvPicPr>
        <p:blipFill>
          <a:blip r:embed="rId3"/>
          <a:stretch>
            <a:fillRect/>
          </a:stretch>
        </p:blipFill>
        <p:spPr>
          <a:xfrm>
            <a:off x="1308100" y="3546475"/>
            <a:ext cx="9575800" cy="2946400"/>
          </a:xfrm>
          <a:prstGeom prst="rect">
            <a:avLst/>
          </a:prstGeom>
        </p:spPr>
      </p:pic>
    </p:spTree>
    <p:extLst>
      <p:ext uri="{BB962C8B-B14F-4D97-AF65-F5344CB8AC3E}">
        <p14:creationId xmlns:p14="http://schemas.microsoft.com/office/powerpoint/2010/main" val="28826994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97AD-1168-CD47-A732-48CDDEF4B0B2}"/>
              </a:ext>
            </a:extLst>
          </p:cNvPr>
          <p:cNvSpPr>
            <a:spLocks noGrp="1"/>
          </p:cNvSpPr>
          <p:nvPr>
            <p:ph type="title"/>
          </p:nvPr>
        </p:nvSpPr>
        <p:spPr/>
        <p:txBody>
          <a:bodyPr/>
          <a:lstStyle/>
          <a:p>
            <a:r>
              <a:rPr lang="en-US" dirty="0"/>
              <a:t>How to evaluate models? </a:t>
            </a:r>
          </a:p>
        </p:txBody>
      </p:sp>
      <p:sp>
        <p:nvSpPr>
          <p:cNvPr id="9" name="TextBox 8">
            <a:extLst>
              <a:ext uri="{FF2B5EF4-FFF2-40B4-BE49-F238E27FC236}">
                <a16:creationId xmlns:a16="http://schemas.microsoft.com/office/drawing/2014/main" id="{7FA5C63B-F2BB-9F4E-A39B-BB38265A2960}"/>
              </a:ext>
            </a:extLst>
          </p:cNvPr>
          <p:cNvSpPr txBox="1"/>
          <p:nvPr/>
        </p:nvSpPr>
        <p:spPr>
          <a:xfrm>
            <a:off x="714375" y="1552787"/>
            <a:ext cx="10763250" cy="6772303"/>
          </a:xfrm>
          <a:prstGeom prst="rect">
            <a:avLst/>
          </a:prstGeom>
          <a:noFill/>
        </p:spPr>
        <p:txBody>
          <a:bodyPr wrap="square" rtlCol="0">
            <a:spAutoFit/>
          </a:bodyPr>
          <a:lstStyle/>
          <a:p>
            <a:pPr marL="342900" indent="-342900">
              <a:lnSpc>
                <a:spcPct val="120000"/>
              </a:lnSpc>
              <a:buFontTx/>
              <a:buChar char="-"/>
            </a:pPr>
            <a:r>
              <a:rPr lang="en-US" sz="1900" dirty="0"/>
              <a:t>Visually yes but no very efficient</a:t>
            </a:r>
          </a:p>
          <a:p>
            <a:pPr marL="342900" indent="-342900">
              <a:lnSpc>
                <a:spcPct val="120000"/>
              </a:lnSpc>
              <a:buFontTx/>
              <a:buChar char="-"/>
            </a:pPr>
            <a:r>
              <a:rPr lang="en-US" sz="1900" dirty="0"/>
              <a:t>P-values, and significance tests</a:t>
            </a:r>
          </a:p>
          <a:p>
            <a:pPr marL="342900" indent="-342900">
              <a:lnSpc>
                <a:spcPct val="120000"/>
              </a:lnSpc>
              <a:buFontTx/>
              <a:buChar char="-"/>
            </a:pPr>
            <a:r>
              <a:rPr lang="en-US" sz="1900" dirty="0"/>
              <a:t>R squared</a:t>
            </a:r>
          </a:p>
          <a:p>
            <a:pPr marL="342900" indent="-342900">
              <a:lnSpc>
                <a:spcPct val="120000"/>
              </a:lnSpc>
              <a:buFontTx/>
              <a:buChar char="-"/>
            </a:pPr>
            <a:r>
              <a:rPr lang="en-US" sz="1900" dirty="0"/>
              <a:t>MSE ( Mean Square Errors) : </a:t>
            </a:r>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r>
              <a:rPr lang="en-US" sz="2000" dirty="0"/>
              <a:t>Ultimately, decisions about including/dropping IVs should primarily be driven by the theory you are testing, not by mindlessly looking at regression outputs.</a:t>
            </a:r>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a:p>
            <a:pPr marL="342900" indent="-342900">
              <a:lnSpc>
                <a:spcPct val="120000"/>
              </a:lnSpc>
              <a:buFontTx/>
              <a:buChar char="-"/>
            </a:pPr>
            <a:endParaRPr lang="en-US" sz="1900" dirty="0"/>
          </a:p>
        </p:txBody>
      </p:sp>
      <p:pic>
        <p:nvPicPr>
          <p:cNvPr id="3" name="Picture 2">
            <a:extLst>
              <a:ext uri="{FF2B5EF4-FFF2-40B4-BE49-F238E27FC236}">
                <a16:creationId xmlns:a16="http://schemas.microsoft.com/office/drawing/2014/main" id="{B0777980-52EB-AC48-AE0D-46E40686613C}"/>
              </a:ext>
            </a:extLst>
          </p:cNvPr>
          <p:cNvPicPr>
            <a:picLocks noChangeAspect="1"/>
          </p:cNvPicPr>
          <p:nvPr/>
        </p:nvPicPr>
        <p:blipFill>
          <a:blip r:embed="rId2"/>
          <a:stretch>
            <a:fillRect/>
          </a:stretch>
        </p:blipFill>
        <p:spPr>
          <a:xfrm>
            <a:off x="4425156" y="2235200"/>
            <a:ext cx="4165600" cy="1193800"/>
          </a:xfrm>
          <a:prstGeom prst="rect">
            <a:avLst/>
          </a:prstGeom>
        </p:spPr>
      </p:pic>
      <p:pic>
        <p:nvPicPr>
          <p:cNvPr id="6" name="Picture 5">
            <a:extLst>
              <a:ext uri="{FF2B5EF4-FFF2-40B4-BE49-F238E27FC236}">
                <a16:creationId xmlns:a16="http://schemas.microsoft.com/office/drawing/2014/main" id="{D259F402-CC0C-B44A-AE17-59F1F5FFD969}"/>
              </a:ext>
            </a:extLst>
          </p:cNvPr>
          <p:cNvPicPr>
            <a:picLocks noChangeAspect="1"/>
          </p:cNvPicPr>
          <p:nvPr/>
        </p:nvPicPr>
        <p:blipFill>
          <a:blip r:embed="rId3"/>
          <a:stretch>
            <a:fillRect/>
          </a:stretch>
        </p:blipFill>
        <p:spPr>
          <a:xfrm>
            <a:off x="1385887" y="3429000"/>
            <a:ext cx="8154987" cy="2509227"/>
          </a:xfrm>
          <a:prstGeom prst="rect">
            <a:avLst/>
          </a:prstGeom>
        </p:spPr>
      </p:pic>
    </p:spTree>
    <p:extLst>
      <p:ext uri="{BB962C8B-B14F-4D97-AF65-F5344CB8AC3E}">
        <p14:creationId xmlns:p14="http://schemas.microsoft.com/office/powerpoint/2010/main" val="1950159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Near Multicollinearity</a:t>
            </a:r>
          </a:p>
        </p:txBody>
      </p:sp>
      <p:sp>
        <p:nvSpPr>
          <p:cNvPr id="3" name="Content Placeholder 2">
            <a:extLst>
              <a:ext uri="{FF2B5EF4-FFF2-40B4-BE49-F238E27FC236}">
                <a16:creationId xmlns:a16="http://schemas.microsoft.com/office/drawing/2014/main" id="{1B5EBF99-FD87-AA42-B9DE-23B6742E2241}"/>
              </a:ext>
            </a:extLst>
          </p:cNvPr>
          <p:cNvSpPr>
            <a:spLocks noGrp="1"/>
          </p:cNvSpPr>
          <p:nvPr>
            <p:ph idx="1"/>
          </p:nvPr>
        </p:nvSpPr>
        <p:spPr/>
        <p:txBody>
          <a:bodyPr>
            <a:normAutofit fontScale="92500" lnSpcReduction="10000"/>
          </a:bodyPr>
          <a:lstStyle/>
          <a:p>
            <a:pPr>
              <a:defRPr/>
            </a:pPr>
            <a:r>
              <a:rPr lang="en-US" sz="3200" b="1" i="1" dirty="0"/>
              <a:t>Imperfect (near) multicollinearity </a:t>
            </a:r>
            <a:r>
              <a:rPr lang="en-US" sz="3200" dirty="0"/>
              <a:t>occurs when two or more regressors are very highly correlated.</a:t>
            </a:r>
          </a:p>
          <a:p>
            <a:r>
              <a:rPr lang="en-US" altLang="en-US" sz="3200" dirty="0"/>
              <a:t>Results in loss of statistical resolution:</a:t>
            </a:r>
          </a:p>
          <a:p>
            <a:pPr lvl="1"/>
            <a:r>
              <a:rPr lang="en-US" altLang="en-US" sz="1800" dirty="0">
                <a:ea typeface="ＭＳ Ｐゴシック" panose="020B0600070205080204" pitchFamily="34" charset="-128"/>
              </a:rPr>
              <a:t>Large standard errors</a:t>
            </a:r>
          </a:p>
          <a:p>
            <a:pPr lvl="1"/>
            <a:r>
              <a:rPr lang="en-US" altLang="en-US" sz="1800" dirty="0">
                <a:ea typeface="ＭＳ Ｐゴシック" panose="020B0600070205080204" pitchFamily="34" charset="-128"/>
              </a:rPr>
              <a:t>Low t-stats, high p-values</a:t>
            </a:r>
          </a:p>
          <a:p>
            <a:pPr lvl="1"/>
            <a:r>
              <a:rPr lang="en-US" altLang="en-US" sz="1800" dirty="0">
                <a:ea typeface="ＭＳ Ｐゴシック" panose="020B0600070205080204" pitchFamily="34" charset="-128"/>
              </a:rPr>
              <a:t>Enormous sensitivity to small changes in data or model specification</a:t>
            </a:r>
            <a:endParaRPr lang="en-US" sz="3200" dirty="0"/>
          </a:p>
          <a:p>
            <a:r>
              <a:rPr lang="en-US" altLang="en-US" sz="3200" dirty="0"/>
              <a:t>Solutions</a:t>
            </a:r>
          </a:p>
          <a:p>
            <a:pPr lvl="1">
              <a:lnSpc>
                <a:spcPct val="80000"/>
              </a:lnSpc>
            </a:pPr>
            <a:r>
              <a:rPr lang="en-US" altLang="en-US" dirty="0">
                <a:ea typeface="ＭＳ Ｐゴシック" panose="020B0600070205080204" pitchFamily="34" charset="-128"/>
              </a:rPr>
              <a:t>Drop one or other of co-linear variables</a:t>
            </a:r>
          </a:p>
          <a:p>
            <a:pPr lvl="2">
              <a:lnSpc>
                <a:spcPct val="80000"/>
              </a:lnSpc>
            </a:pPr>
            <a:r>
              <a:rPr lang="en-US" altLang="en-US" dirty="0">
                <a:ea typeface="ＭＳ Ｐゴシック" panose="020B0600070205080204" pitchFamily="34" charset="-128"/>
              </a:rPr>
              <a:t>Caution:  May result in model misspecification</a:t>
            </a:r>
          </a:p>
          <a:p>
            <a:pPr lvl="2">
              <a:lnSpc>
                <a:spcPct val="80000"/>
              </a:lnSpc>
            </a:pPr>
            <a:r>
              <a:rPr lang="en-US" altLang="en-US" dirty="0">
                <a:ea typeface="ＭＳ Ｐゴシック" panose="020B0600070205080204" pitchFamily="34" charset="-128"/>
              </a:rPr>
              <a:t>Use theory as a guide</a:t>
            </a:r>
          </a:p>
          <a:p>
            <a:pPr lvl="1">
              <a:lnSpc>
                <a:spcPct val="80000"/>
              </a:lnSpc>
            </a:pPr>
            <a:r>
              <a:rPr lang="en-US" altLang="en-US" dirty="0">
                <a:ea typeface="ＭＳ Ｐゴシック" panose="020B0600070205080204" pitchFamily="34" charset="-128"/>
              </a:rPr>
              <a:t>Add new data</a:t>
            </a:r>
          </a:p>
          <a:p>
            <a:pPr lvl="2">
              <a:lnSpc>
                <a:spcPct val="80000"/>
              </a:lnSpc>
            </a:pPr>
            <a:r>
              <a:rPr lang="en-US" altLang="en-US" dirty="0">
                <a:ea typeface="ＭＳ Ｐゴシック" panose="020B0600070205080204" pitchFamily="34" charset="-128"/>
              </a:rPr>
              <a:t>Special samples may maximize independent variation</a:t>
            </a:r>
            <a:endParaRPr lang="en-US" altLang="en-US" sz="2400" dirty="0">
              <a:ea typeface="ＭＳ Ｐゴシック" panose="020B0600070205080204" pitchFamily="34" charset="-128"/>
            </a:endParaRPr>
          </a:p>
          <a:p>
            <a:pPr lvl="1">
              <a:lnSpc>
                <a:spcPct val="80000"/>
              </a:lnSpc>
            </a:pPr>
            <a:r>
              <a:rPr lang="en-US" altLang="en-US" dirty="0">
                <a:ea typeface="ＭＳ Ｐゴシック" panose="020B0600070205080204" pitchFamily="34" charset="-128"/>
              </a:rPr>
              <a:t>Data Scaling</a:t>
            </a:r>
          </a:p>
          <a:p>
            <a:pPr marL="457200" lvl="1" indent="0">
              <a:buNone/>
            </a:pPr>
            <a:endParaRPr lang="en-US" altLang="en-US" sz="1800" dirty="0">
              <a:ea typeface="ＭＳ Ｐゴシック" panose="020B0600070205080204" pitchFamily="34" charset="-128"/>
            </a:endParaRPr>
          </a:p>
          <a:p>
            <a:pPr marL="457200" lvl="1" indent="0">
              <a:buNone/>
            </a:pPr>
            <a:endParaRPr lang="en-US" altLang="en-US" sz="1800" dirty="0">
              <a:ea typeface="ＭＳ Ｐゴシック" panose="020B0600070205080204" pitchFamily="34" charset="-128"/>
            </a:endParaRPr>
          </a:p>
          <a:p>
            <a:pPr>
              <a:defRPr/>
            </a:pPr>
            <a:endParaRPr lang="en-US" sz="3200" dirty="0"/>
          </a:p>
        </p:txBody>
      </p:sp>
    </p:spTree>
    <p:extLst>
      <p:ext uri="{BB962C8B-B14F-4D97-AF65-F5344CB8AC3E}">
        <p14:creationId xmlns:p14="http://schemas.microsoft.com/office/powerpoint/2010/main" val="4674477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Prefect Multicollinearity</a:t>
            </a:r>
          </a:p>
        </p:txBody>
      </p:sp>
      <p:sp>
        <p:nvSpPr>
          <p:cNvPr id="3" name="Content Placeholder 2">
            <a:extLst>
              <a:ext uri="{FF2B5EF4-FFF2-40B4-BE49-F238E27FC236}">
                <a16:creationId xmlns:a16="http://schemas.microsoft.com/office/drawing/2014/main" id="{1B5EBF99-FD87-AA42-B9DE-23B6742E2241}"/>
              </a:ext>
            </a:extLst>
          </p:cNvPr>
          <p:cNvSpPr>
            <a:spLocks noGrp="1"/>
          </p:cNvSpPr>
          <p:nvPr>
            <p:ph idx="1"/>
          </p:nvPr>
        </p:nvSpPr>
        <p:spPr/>
        <p:txBody>
          <a:bodyPr>
            <a:normAutofit fontScale="92500"/>
          </a:bodyPr>
          <a:lstStyle/>
          <a:p>
            <a:r>
              <a:rPr lang="en-US" sz="2900" dirty="0"/>
              <a:t>A set of variables are </a:t>
            </a:r>
            <a:r>
              <a:rPr lang="en-US" sz="2900" b="1" dirty="0"/>
              <a:t>perfectly multicollinear </a:t>
            </a:r>
            <a:r>
              <a:rPr lang="en-US" sz="2900" dirty="0"/>
              <a:t>if a variable is a constant, or if there is an exact linear relationship between a set of variables.</a:t>
            </a:r>
          </a:p>
          <a:p>
            <a:pPr lvl="1"/>
            <a:r>
              <a:rPr lang="en-US" sz="2600" dirty="0" err="1"/>
              <a:t>lf</a:t>
            </a:r>
            <a:r>
              <a:rPr lang="en-US" sz="2600" dirty="0"/>
              <a:t> X</a:t>
            </a:r>
            <a:r>
              <a:rPr lang="en-US" sz="2600" baseline="-25000" dirty="0"/>
              <a:t>1</a:t>
            </a:r>
            <a:r>
              <a:rPr lang="en-US" sz="2600" dirty="0"/>
              <a:t>=X</a:t>
            </a:r>
            <a:r>
              <a:rPr lang="en-US" sz="2600" baseline="-25000" dirty="0"/>
              <a:t>2</a:t>
            </a:r>
            <a:r>
              <a:rPr lang="en-US" sz="2600" dirty="0"/>
              <a:t>, then X</a:t>
            </a:r>
            <a:r>
              <a:rPr lang="en-US" sz="2600" baseline="-25000" dirty="0"/>
              <a:t>1</a:t>
            </a:r>
            <a:r>
              <a:rPr lang="en-US" sz="2600" dirty="0"/>
              <a:t> and X</a:t>
            </a:r>
            <a:r>
              <a:rPr lang="en-US" sz="2600" baseline="-25000" dirty="0"/>
              <a:t>2</a:t>
            </a:r>
            <a:r>
              <a:rPr lang="en-US" sz="2600" dirty="0"/>
              <a:t> are perfectly collinear.</a:t>
            </a:r>
          </a:p>
          <a:p>
            <a:pPr lvl="1"/>
            <a:r>
              <a:rPr lang="en-US" sz="2600" dirty="0"/>
              <a:t>If X</a:t>
            </a:r>
            <a:r>
              <a:rPr lang="en-US" sz="2600" baseline="-25000" dirty="0"/>
              <a:t>2 </a:t>
            </a:r>
            <a:r>
              <a:rPr lang="en-US" sz="2600" dirty="0"/>
              <a:t>is a linear function of X</a:t>
            </a:r>
            <a:r>
              <a:rPr lang="en-US" sz="2600" baseline="-25000" dirty="0"/>
              <a:t>1</a:t>
            </a:r>
            <a:r>
              <a:rPr lang="en-US" sz="2600" dirty="0"/>
              <a:t>(i.e. if X</a:t>
            </a:r>
            <a:r>
              <a:rPr lang="en-US" sz="2600" baseline="-25000" dirty="0"/>
              <a:t>2</a:t>
            </a:r>
            <a:r>
              <a:rPr lang="en-US" sz="2600" dirty="0"/>
              <a:t> = X</a:t>
            </a:r>
            <a:r>
              <a:rPr lang="en-US" sz="2600" baseline="-25000" dirty="0"/>
              <a:t>1</a:t>
            </a:r>
            <a:r>
              <a:rPr lang="en-US" sz="2600" dirty="0"/>
              <a:t> plus, minus, multiplied or divided by some constant number) then</a:t>
            </a:r>
            <a:r>
              <a:rPr lang="en-US" sz="2600" baseline="-25000" dirty="0"/>
              <a:t> </a:t>
            </a:r>
            <a:r>
              <a:rPr lang="en-US" sz="2600" dirty="0"/>
              <a:t>X</a:t>
            </a:r>
            <a:r>
              <a:rPr lang="en-US" sz="2600" baseline="-25000" dirty="0"/>
              <a:t>1</a:t>
            </a:r>
            <a:r>
              <a:rPr lang="en-US" sz="2600" dirty="0"/>
              <a:t> and X</a:t>
            </a:r>
            <a:r>
              <a:rPr lang="en-US" sz="2600" baseline="-25000" dirty="0"/>
              <a:t>2</a:t>
            </a:r>
            <a:r>
              <a:rPr lang="en-US" sz="2600" dirty="0"/>
              <a:t> are perfectly collinear.</a:t>
            </a:r>
          </a:p>
          <a:p>
            <a:pPr lvl="1"/>
            <a:r>
              <a:rPr lang="en-US" sz="2600" dirty="0"/>
              <a:t>dummy variables have perfect multicollinearity( example male female)</a:t>
            </a:r>
          </a:p>
          <a:p>
            <a:r>
              <a:rPr lang="en-US" sz="2900" dirty="0" err="1"/>
              <a:t>lf</a:t>
            </a:r>
            <a:r>
              <a:rPr lang="en-US" sz="2900" dirty="0"/>
              <a:t> there is </a:t>
            </a:r>
            <a:r>
              <a:rPr lang="en-US" sz="2900" b="1" dirty="0"/>
              <a:t>perfect multicollinearity</a:t>
            </a:r>
            <a:r>
              <a:rPr lang="en-US" sz="2900" dirty="0"/>
              <a:t>, one of the </a:t>
            </a:r>
            <a:r>
              <a:rPr lang="el-GR" sz="2900" dirty="0">
                <a:latin typeface="Cambria Math" panose="02040503050406030204" pitchFamily="18" charset="0"/>
                <a:ea typeface="Cambria Math" panose="02040503050406030204" pitchFamily="18" charset="0"/>
              </a:rPr>
              <a:t>β</a:t>
            </a:r>
            <a:r>
              <a:rPr lang="en-US" sz="2900" dirty="0"/>
              <a:t> parameters cannot be estimated.</a:t>
            </a:r>
            <a:endParaRPr lang="en-US" dirty="0"/>
          </a:p>
          <a:p>
            <a:pPr lvl="1"/>
            <a:r>
              <a:rPr lang="en-US" sz="2600" dirty="0"/>
              <a:t>Intuitively, if an additional X variable adds no new information, we cannot estimate its effect on Y.</a:t>
            </a:r>
          </a:p>
          <a:p>
            <a:endParaRPr lang="en-US" dirty="0"/>
          </a:p>
        </p:txBody>
      </p:sp>
    </p:spTree>
    <p:extLst>
      <p:ext uri="{BB962C8B-B14F-4D97-AF65-F5344CB8AC3E}">
        <p14:creationId xmlns:p14="http://schemas.microsoft.com/office/powerpoint/2010/main" val="585161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0C094-E4C9-934C-9CB4-4B259346CD64}"/>
              </a:ext>
            </a:extLst>
          </p:cNvPr>
          <p:cNvSpPr>
            <a:spLocks noGrp="1"/>
          </p:cNvSpPr>
          <p:nvPr>
            <p:ph type="title"/>
          </p:nvPr>
        </p:nvSpPr>
        <p:spPr/>
        <p:txBody>
          <a:bodyPr/>
          <a:lstStyle/>
          <a:p>
            <a:r>
              <a:rPr lang="en-US" dirty="0"/>
              <a:t>Baseline for any regression</a:t>
            </a:r>
          </a:p>
        </p:txBody>
      </p:sp>
      <p:pic>
        <p:nvPicPr>
          <p:cNvPr id="9" name="Picture 8">
            <a:extLst>
              <a:ext uri="{FF2B5EF4-FFF2-40B4-BE49-F238E27FC236}">
                <a16:creationId xmlns:a16="http://schemas.microsoft.com/office/drawing/2014/main" id="{61E4B776-78BC-3A40-9E85-F5BD3BB35D0A}"/>
              </a:ext>
            </a:extLst>
          </p:cNvPr>
          <p:cNvPicPr>
            <a:picLocks noChangeAspect="1"/>
          </p:cNvPicPr>
          <p:nvPr/>
        </p:nvPicPr>
        <p:blipFill>
          <a:blip r:embed="rId2"/>
          <a:stretch>
            <a:fillRect/>
          </a:stretch>
        </p:blipFill>
        <p:spPr>
          <a:xfrm>
            <a:off x="1509711" y="1504950"/>
            <a:ext cx="8734425" cy="4880140"/>
          </a:xfrm>
          <a:prstGeom prst="rect">
            <a:avLst/>
          </a:prstGeom>
        </p:spPr>
      </p:pic>
    </p:spTree>
    <p:extLst>
      <p:ext uri="{BB962C8B-B14F-4D97-AF65-F5344CB8AC3E}">
        <p14:creationId xmlns:p14="http://schemas.microsoft.com/office/powerpoint/2010/main" val="41642895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How do we deal with categorical variables in regression? </a:t>
            </a:r>
          </a:p>
        </p:txBody>
      </p:sp>
      <p:pic>
        <p:nvPicPr>
          <p:cNvPr id="7" name="Picture 6">
            <a:extLst>
              <a:ext uri="{FF2B5EF4-FFF2-40B4-BE49-F238E27FC236}">
                <a16:creationId xmlns:a16="http://schemas.microsoft.com/office/drawing/2014/main" id="{11F0EA55-5C6B-BA40-B11A-7AA56E235C5D}"/>
              </a:ext>
            </a:extLst>
          </p:cNvPr>
          <p:cNvPicPr>
            <a:picLocks noChangeAspect="1"/>
          </p:cNvPicPr>
          <p:nvPr/>
        </p:nvPicPr>
        <p:blipFill>
          <a:blip r:embed="rId2"/>
          <a:stretch>
            <a:fillRect/>
          </a:stretch>
        </p:blipFill>
        <p:spPr>
          <a:xfrm>
            <a:off x="3441700" y="2089944"/>
            <a:ext cx="5308600" cy="3822700"/>
          </a:xfrm>
          <a:prstGeom prst="rect">
            <a:avLst/>
          </a:prstGeom>
        </p:spPr>
      </p:pic>
    </p:spTree>
    <p:extLst>
      <p:ext uri="{BB962C8B-B14F-4D97-AF65-F5344CB8AC3E}">
        <p14:creationId xmlns:p14="http://schemas.microsoft.com/office/powerpoint/2010/main" val="786261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How do we deal with categorical variables in regression? </a:t>
            </a:r>
          </a:p>
        </p:txBody>
      </p:sp>
      <p:pic>
        <p:nvPicPr>
          <p:cNvPr id="6" name="Picture 5">
            <a:extLst>
              <a:ext uri="{FF2B5EF4-FFF2-40B4-BE49-F238E27FC236}">
                <a16:creationId xmlns:a16="http://schemas.microsoft.com/office/drawing/2014/main" id="{04011FEF-A820-2147-842C-47C795B12E7F}"/>
              </a:ext>
            </a:extLst>
          </p:cNvPr>
          <p:cNvPicPr>
            <a:picLocks noChangeAspect="1"/>
          </p:cNvPicPr>
          <p:nvPr/>
        </p:nvPicPr>
        <p:blipFill>
          <a:blip r:embed="rId2"/>
          <a:stretch>
            <a:fillRect/>
          </a:stretch>
        </p:blipFill>
        <p:spPr>
          <a:xfrm>
            <a:off x="1371600" y="1874837"/>
            <a:ext cx="9448800" cy="1193800"/>
          </a:xfrm>
          <a:prstGeom prst="rect">
            <a:avLst/>
          </a:prstGeom>
        </p:spPr>
      </p:pic>
      <p:sp>
        <p:nvSpPr>
          <p:cNvPr id="8" name="TextBox 7">
            <a:extLst>
              <a:ext uri="{FF2B5EF4-FFF2-40B4-BE49-F238E27FC236}">
                <a16:creationId xmlns:a16="http://schemas.microsoft.com/office/drawing/2014/main" id="{441A844B-47BF-7A46-97B0-8075E514F66D}"/>
              </a:ext>
            </a:extLst>
          </p:cNvPr>
          <p:cNvSpPr txBox="1"/>
          <p:nvPr/>
        </p:nvSpPr>
        <p:spPr>
          <a:xfrm>
            <a:off x="328614" y="3466198"/>
            <a:ext cx="4643436" cy="2308324"/>
          </a:xfrm>
          <a:prstGeom prst="rect">
            <a:avLst/>
          </a:prstGeom>
          <a:noFill/>
        </p:spPr>
        <p:txBody>
          <a:bodyPr wrap="square" rtlCol="0">
            <a:spAutoFit/>
          </a:bodyPr>
          <a:lstStyle/>
          <a:p>
            <a:r>
              <a:rPr lang="en-US" dirty="0"/>
              <a:t>Intercept interpretation:</a:t>
            </a:r>
          </a:p>
          <a:p>
            <a:r>
              <a:rPr lang="en-US" dirty="0"/>
              <a:t>The number of absence hours for a female working in Head office is equal to -122.6161 when all other variables are equal to zero</a:t>
            </a:r>
          </a:p>
          <a:p>
            <a:r>
              <a:rPr lang="en-US" dirty="0"/>
              <a:t>(weird value because technically age can’t be equal to zero)</a:t>
            </a:r>
          </a:p>
          <a:p>
            <a:r>
              <a:rPr lang="en-US" dirty="0"/>
              <a:t> </a:t>
            </a:r>
          </a:p>
          <a:p>
            <a:endParaRPr lang="en-US" dirty="0"/>
          </a:p>
        </p:txBody>
      </p:sp>
      <p:pic>
        <p:nvPicPr>
          <p:cNvPr id="11" name="Picture 10">
            <a:extLst>
              <a:ext uri="{FF2B5EF4-FFF2-40B4-BE49-F238E27FC236}">
                <a16:creationId xmlns:a16="http://schemas.microsoft.com/office/drawing/2014/main" id="{9FFA3AC0-44BF-A14C-B7EA-9AD15CA44B8D}"/>
              </a:ext>
            </a:extLst>
          </p:cNvPr>
          <p:cNvPicPr>
            <a:picLocks noChangeAspect="1"/>
          </p:cNvPicPr>
          <p:nvPr/>
        </p:nvPicPr>
        <p:blipFill>
          <a:blip r:embed="rId3"/>
          <a:stretch>
            <a:fillRect/>
          </a:stretch>
        </p:blipFill>
        <p:spPr>
          <a:xfrm>
            <a:off x="5080000" y="3265578"/>
            <a:ext cx="6273800" cy="2247900"/>
          </a:xfrm>
          <a:prstGeom prst="rect">
            <a:avLst/>
          </a:prstGeom>
        </p:spPr>
      </p:pic>
    </p:spTree>
    <p:extLst>
      <p:ext uri="{BB962C8B-B14F-4D97-AF65-F5344CB8AC3E}">
        <p14:creationId xmlns:p14="http://schemas.microsoft.com/office/powerpoint/2010/main" val="20407293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How do we deal with categorical variables in regression? </a:t>
            </a:r>
          </a:p>
        </p:txBody>
      </p:sp>
      <p:sp>
        <p:nvSpPr>
          <p:cNvPr id="8" name="TextBox 7">
            <a:extLst>
              <a:ext uri="{FF2B5EF4-FFF2-40B4-BE49-F238E27FC236}">
                <a16:creationId xmlns:a16="http://schemas.microsoft.com/office/drawing/2014/main" id="{441A844B-47BF-7A46-97B0-8075E514F66D}"/>
              </a:ext>
            </a:extLst>
          </p:cNvPr>
          <p:cNvSpPr txBox="1"/>
          <p:nvPr/>
        </p:nvSpPr>
        <p:spPr>
          <a:xfrm>
            <a:off x="328614" y="3466198"/>
            <a:ext cx="10917236" cy="3139321"/>
          </a:xfrm>
          <a:prstGeom prst="rect">
            <a:avLst/>
          </a:prstGeom>
          <a:noFill/>
        </p:spPr>
        <p:txBody>
          <a:bodyPr wrap="square" rtlCol="0">
            <a:spAutoFit/>
          </a:bodyPr>
          <a:lstStyle/>
          <a:p>
            <a:r>
              <a:rPr lang="en-US" dirty="0"/>
              <a:t>Gender (male): 1 unit shift (from female to male) in the variable gender results in a decrease of Absence hours by 16.54 hours when all the other variables are held constant. In other words, a male and a female with the same age, working in the same business unit (either store or head office) and the same length of service, the male would be have 16.54 absent hours than the female. </a:t>
            </a:r>
          </a:p>
          <a:p>
            <a:endParaRPr lang="en-US" dirty="0"/>
          </a:p>
          <a:p>
            <a:r>
              <a:rPr lang="en-US" dirty="0"/>
              <a:t>Business unit (Store): 1 unit shift (from Head office to store) in the variable business unit results in an increase of Absence hours by 21.78 hours when all the other variables are held constant. In other words, two people from the same gender, with the same age and length of service, the one working in the store is absent 21.78 hours more than the person working in the Head office</a:t>
            </a:r>
          </a:p>
          <a:p>
            <a:r>
              <a:rPr lang="en-US" dirty="0"/>
              <a:t> </a:t>
            </a:r>
          </a:p>
          <a:p>
            <a:endParaRPr lang="en-US" dirty="0"/>
          </a:p>
        </p:txBody>
      </p:sp>
      <p:pic>
        <p:nvPicPr>
          <p:cNvPr id="11" name="Picture 10">
            <a:extLst>
              <a:ext uri="{FF2B5EF4-FFF2-40B4-BE49-F238E27FC236}">
                <a16:creationId xmlns:a16="http://schemas.microsoft.com/office/drawing/2014/main" id="{9FFA3AC0-44BF-A14C-B7EA-9AD15CA44B8D}"/>
              </a:ext>
            </a:extLst>
          </p:cNvPr>
          <p:cNvPicPr>
            <a:picLocks noChangeAspect="1"/>
          </p:cNvPicPr>
          <p:nvPr/>
        </p:nvPicPr>
        <p:blipFill>
          <a:blip r:embed="rId2"/>
          <a:stretch>
            <a:fillRect/>
          </a:stretch>
        </p:blipFill>
        <p:spPr>
          <a:xfrm>
            <a:off x="4972050" y="1218298"/>
            <a:ext cx="6273800" cy="2247900"/>
          </a:xfrm>
          <a:prstGeom prst="rect">
            <a:avLst/>
          </a:prstGeom>
        </p:spPr>
      </p:pic>
    </p:spTree>
    <p:extLst>
      <p:ext uri="{BB962C8B-B14F-4D97-AF65-F5344CB8AC3E}">
        <p14:creationId xmlns:p14="http://schemas.microsoft.com/office/powerpoint/2010/main" val="113094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8B69C-24CB-0D47-A1F5-C5C7C3A8D25C}"/>
              </a:ext>
            </a:extLst>
          </p:cNvPr>
          <p:cNvSpPr>
            <a:spLocks noGrp="1"/>
          </p:cNvSpPr>
          <p:nvPr>
            <p:ph type="title"/>
          </p:nvPr>
        </p:nvSpPr>
        <p:spPr/>
        <p:txBody>
          <a:bodyPr/>
          <a:lstStyle/>
          <a:p>
            <a:r>
              <a:rPr lang="en-US" dirty="0"/>
              <a:t>How do we deal with categorical variables in regression? </a:t>
            </a:r>
          </a:p>
        </p:txBody>
      </p:sp>
      <p:sp>
        <p:nvSpPr>
          <p:cNvPr id="8" name="TextBox 7">
            <a:extLst>
              <a:ext uri="{FF2B5EF4-FFF2-40B4-BE49-F238E27FC236}">
                <a16:creationId xmlns:a16="http://schemas.microsoft.com/office/drawing/2014/main" id="{441A844B-47BF-7A46-97B0-8075E514F66D}"/>
              </a:ext>
            </a:extLst>
          </p:cNvPr>
          <p:cNvSpPr txBox="1"/>
          <p:nvPr/>
        </p:nvSpPr>
        <p:spPr>
          <a:xfrm>
            <a:off x="328614" y="3466198"/>
            <a:ext cx="10917236" cy="2031325"/>
          </a:xfrm>
          <a:prstGeom prst="rect">
            <a:avLst/>
          </a:prstGeom>
          <a:noFill/>
        </p:spPr>
        <p:txBody>
          <a:bodyPr wrap="square" rtlCol="0">
            <a:spAutoFit/>
          </a:bodyPr>
          <a:lstStyle/>
          <a:p>
            <a:r>
              <a:rPr lang="en-US" dirty="0"/>
              <a:t>Age: 1 unit increase in the variable age results in an increase of of Absence hours by 4.18 hours when all the other variables are held constant. </a:t>
            </a:r>
          </a:p>
          <a:p>
            <a:endParaRPr lang="en-US" dirty="0"/>
          </a:p>
          <a:p>
            <a:r>
              <a:rPr lang="en-US" dirty="0"/>
              <a:t>Length service : 1 unit increase in the variable length of service results in decrease of of Absence hours </a:t>
            </a:r>
            <a:r>
              <a:rPr lang="en-US"/>
              <a:t>by 1.033 </a:t>
            </a:r>
            <a:r>
              <a:rPr lang="en-US" dirty="0"/>
              <a:t>hours when all the other variables are held constant. </a:t>
            </a:r>
          </a:p>
          <a:p>
            <a:endParaRPr lang="en-US" dirty="0"/>
          </a:p>
          <a:p>
            <a:endParaRPr lang="en-US" dirty="0"/>
          </a:p>
        </p:txBody>
      </p:sp>
      <p:pic>
        <p:nvPicPr>
          <p:cNvPr id="11" name="Picture 10">
            <a:extLst>
              <a:ext uri="{FF2B5EF4-FFF2-40B4-BE49-F238E27FC236}">
                <a16:creationId xmlns:a16="http://schemas.microsoft.com/office/drawing/2014/main" id="{9FFA3AC0-44BF-A14C-B7EA-9AD15CA44B8D}"/>
              </a:ext>
            </a:extLst>
          </p:cNvPr>
          <p:cNvPicPr>
            <a:picLocks noChangeAspect="1"/>
          </p:cNvPicPr>
          <p:nvPr/>
        </p:nvPicPr>
        <p:blipFill>
          <a:blip r:embed="rId2"/>
          <a:stretch>
            <a:fillRect/>
          </a:stretch>
        </p:blipFill>
        <p:spPr>
          <a:xfrm>
            <a:off x="4972050" y="1218298"/>
            <a:ext cx="6273800" cy="2247900"/>
          </a:xfrm>
          <a:prstGeom prst="rect">
            <a:avLst/>
          </a:prstGeom>
        </p:spPr>
      </p:pic>
    </p:spTree>
    <p:extLst>
      <p:ext uri="{BB962C8B-B14F-4D97-AF65-F5344CB8AC3E}">
        <p14:creationId xmlns:p14="http://schemas.microsoft.com/office/powerpoint/2010/main" val="872465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Linear regression</a:t>
            </a:r>
          </a:p>
        </p:txBody>
      </p:sp>
      <p:sp>
        <p:nvSpPr>
          <p:cNvPr id="3" name="Content Placeholder 2">
            <a:extLst>
              <a:ext uri="{FF2B5EF4-FFF2-40B4-BE49-F238E27FC236}">
                <a16:creationId xmlns:a16="http://schemas.microsoft.com/office/drawing/2014/main" id="{2802E60B-1A3D-9243-829C-DBCB161CEC9A}"/>
              </a:ext>
            </a:extLst>
          </p:cNvPr>
          <p:cNvSpPr>
            <a:spLocks noGrp="1"/>
          </p:cNvSpPr>
          <p:nvPr>
            <p:ph idx="1"/>
          </p:nvPr>
        </p:nvSpPr>
        <p:spPr/>
        <p:txBody>
          <a:bodyPr/>
          <a:lstStyle/>
          <a:p>
            <a:r>
              <a:rPr lang="en-US" dirty="0"/>
              <a:t>Regression is not necessarily linear (we’ll see both, but not today)</a:t>
            </a:r>
          </a:p>
          <a:p>
            <a:pPr marL="0" indent="0" algn="ctr">
              <a:buNone/>
            </a:pPr>
            <a:r>
              <a:rPr lang="en-US" dirty="0"/>
              <a:t>Linear regression </a:t>
            </a:r>
          </a:p>
        </p:txBody>
      </p:sp>
      <p:cxnSp>
        <p:nvCxnSpPr>
          <p:cNvPr id="5" name="Straight Arrow Connector 4">
            <a:extLst>
              <a:ext uri="{FF2B5EF4-FFF2-40B4-BE49-F238E27FC236}">
                <a16:creationId xmlns:a16="http://schemas.microsoft.com/office/drawing/2014/main" id="{A5CF7AC3-2D66-BA4E-8526-18F2AF648ED6}"/>
              </a:ext>
            </a:extLst>
          </p:cNvPr>
          <p:cNvCxnSpPr>
            <a:cxnSpLocks/>
          </p:cNvCxnSpPr>
          <p:nvPr/>
        </p:nvCxnSpPr>
        <p:spPr>
          <a:xfrm flipH="1">
            <a:off x="3798277" y="2790092"/>
            <a:ext cx="1359878" cy="105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0F8F948-01AD-4746-B684-48FEA4F4583F}"/>
              </a:ext>
            </a:extLst>
          </p:cNvPr>
          <p:cNvCxnSpPr>
            <a:cxnSpLocks/>
          </p:cNvCxnSpPr>
          <p:nvPr/>
        </p:nvCxnSpPr>
        <p:spPr>
          <a:xfrm>
            <a:off x="6541478" y="2790092"/>
            <a:ext cx="1359876" cy="10550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A993C03-A084-6B4D-AD7B-DF688E89D2B4}"/>
              </a:ext>
            </a:extLst>
          </p:cNvPr>
          <p:cNvSpPr txBox="1"/>
          <p:nvPr/>
        </p:nvSpPr>
        <p:spPr>
          <a:xfrm>
            <a:off x="2834054" y="3952481"/>
            <a:ext cx="2637692" cy="923330"/>
          </a:xfrm>
          <a:prstGeom prst="rect">
            <a:avLst/>
          </a:prstGeom>
          <a:noFill/>
        </p:spPr>
        <p:txBody>
          <a:bodyPr wrap="square" rtlCol="0">
            <a:spAutoFit/>
          </a:bodyPr>
          <a:lstStyle/>
          <a:p>
            <a:r>
              <a:rPr lang="en-US" dirty="0"/>
              <a:t>The statistical way</a:t>
            </a:r>
          </a:p>
          <a:p>
            <a:r>
              <a:rPr lang="en-US" dirty="0"/>
              <a:t>Method: OLS</a:t>
            </a:r>
          </a:p>
          <a:p>
            <a:r>
              <a:rPr lang="en-US" dirty="0"/>
              <a:t>Ordinary Least Squares</a:t>
            </a:r>
          </a:p>
        </p:txBody>
      </p:sp>
      <p:sp>
        <p:nvSpPr>
          <p:cNvPr id="11" name="TextBox 10">
            <a:extLst>
              <a:ext uri="{FF2B5EF4-FFF2-40B4-BE49-F238E27FC236}">
                <a16:creationId xmlns:a16="http://schemas.microsoft.com/office/drawing/2014/main" id="{7585B51A-15DF-B445-B555-51E4A642F202}"/>
              </a:ext>
            </a:extLst>
          </p:cNvPr>
          <p:cNvSpPr txBox="1"/>
          <p:nvPr/>
        </p:nvSpPr>
        <p:spPr>
          <a:xfrm>
            <a:off x="7467600" y="3980106"/>
            <a:ext cx="2719754" cy="646331"/>
          </a:xfrm>
          <a:prstGeom prst="rect">
            <a:avLst/>
          </a:prstGeom>
          <a:noFill/>
        </p:spPr>
        <p:txBody>
          <a:bodyPr wrap="square" rtlCol="0">
            <a:spAutoFit/>
          </a:bodyPr>
          <a:lstStyle/>
          <a:p>
            <a:r>
              <a:rPr lang="en-US" dirty="0"/>
              <a:t>The machine learning way</a:t>
            </a:r>
          </a:p>
          <a:p>
            <a:r>
              <a:rPr lang="en-US" dirty="0"/>
              <a:t>Method: Gradient Descent</a:t>
            </a:r>
          </a:p>
        </p:txBody>
      </p:sp>
    </p:spTree>
    <p:extLst>
      <p:ext uri="{BB962C8B-B14F-4D97-AF65-F5344CB8AC3E}">
        <p14:creationId xmlns:p14="http://schemas.microsoft.com/office/powerpoint/2010/main" val="2530649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Terminology </a:t>
            </a:r>
          </a:p>
        </p:txBody>
      </p:sp>
      <p:sp>
        <p:nvSpPr>
          <p:cNvPr id="3" name="Content Placeholder 2">
            <a:extLst>
              <a:ext uri="{FF2B5EF4-FFF2-40B4-BE49-F238E27FC236}">
                <a16:creationId xmlns:a16="http://schemas.microsoft.com/office/drawing/2014/main" id="{2802E60B-1A3D-9243-829C-DBCB161CEC9A}"/>
              </a:ext>
            </a:extLst>
          </p:cNvPr>
          <p:cNvSpPr>
            <a:spLocks noGrp="1"/>
          </p:cNvSpPr>
          <p:nvPr>
            <p:ph idx="1"/>
          </p:nvPr>
        </p:nvSpPr>
        <p:spPr/>
        <p:txBody>
          <a:bodyPr/>
          <a:lstStyle/>
          <a:p>
            <a:r>
              <a:rPr lang="en-US" dirty="0"/>
              <a:t>Anything with a bar means mean value. </a:t>
            </a:r>
            <a:r>
              <a:rPr lang="en-US" sz="4400" dirty="0"/>
              <a:t>Example ȳ</a:t>
            </a:r>
          </a:p>
          <a:p>
            <a:r>
              <a:rPr lang="en-US" dirty="0"/>
              <a:t>Anything with a hat means predicted value. </a:t>
            </a:r>
            <a:r>
              <a:rPr lang="en-US" sz="4400" dirty="0"/>
              <a:t>Example </a:t>
            </a:r>
            <a:r>
              <a:rPr lang="en-US" sz="4400" dirty="0" err="1"/>
              <a:t>ŷ</a:t>
            </a:r>
            <a:endParaRPr lang="en-US" sz="4400" dirty="0"/>
          </a:p>
          <a:p>
            <a:r>
              <a:rPr lang="en-US" b="1" dirty="0"/>
              <a:t>Dependent variable:</a:t>
            </a:r>
            <a:r>
              <a:rPr lang="en-US" dirty="0"/>
              <a:t> the variable that we want to predict denoted as y</a:t>
            </a:r>
          </a:p>
          <a:p>
            <a:r>
              <a:rPr lang="en-US" b="1" dirty="0"/>
              <a:t>Independent variable(s): </a:t>
            </a:r>
            <a:r>
              <a:rPr lang="en-US" dirty="0"/>
              <a:t>the variable(s) that we’ll use to determine the dependent variable denoted as x</a:t>
            </a:r>
            <a:r>
              <a:rPr lang="en-US" baseline="-25000" dirty="0"/>
              <a:t>1</a:t>
            </a:r>
            <a:r>
              <a:rPr lang="en-US" dirty="0"/>
              <a:t>, x</a:t>
            </a:r>
            <a:r>
              <a:rPr lang="en-US" baseline="-25000" dirty="0"/>
              <a:t>2</a:t>
            </a:r>
            <a:r>
              <a:rPr lang="en-US" dirty="0"/>
              <a:t>…</a:t>
            </a:r>
            <a:r>
              <a:rPr lang="en-US" dirty="0" err="1"/>
              <a:t>etc</a:t>
            </a:r>
            <a:endParaRPr lang="en-US" dirty="0"/>
          </a:p>
          <a:p>
            <a:r>
              <a:rPr lang="en-US" b="1" dirty="0"/>
              <a:t>Residuals:</a:t>
            </a:r>
            <a:r>
              <a:rPr lang="en-US" dirty="0"/>
              <a:t> difference between the observed (real) value and the predicted value</a:t>
            </a:r>
          </a:p>
          <a:p>
            <a:endParaRPr lang="en-US" dirty="0"/>
          </a:p>
        </p:txBody>
      </p:sp>
    </p:spTree>
    <p:extLst>
      <p:ext uri="{BB962C8B-B14F-4D97-AF65-F5344CB8AC3E}">
        <p14:creationId xmlns:p14="http://schemas.microsoft.com/office/powerpoint/2010/main" val="3543989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Example</a:t>
            </a:r>
          </a:p>
        </p:txBody>
      </p:sp>
      <p:pic>
        <p:nvPicPr>
          <p:cNvPr id="1026" name="Picture 2" descr="Example of simple linear regression">
            <a:extLst>
              <a:ext uri="{FF2B5EF4-FFF2-40B4-BE49-F238E27FC236}">
                <a16:creationId xmlns:a16="http://schemas.microsoft.com/office/drawing/2014/main" id="{ADF0F7E7-A350-634E-BFD9-DA3C7DBDC2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3406" y="1690688"/>
            <a:ext cx="8485187" cy="429618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69B3E74-14C1-E54E-A938-88A2D6FC7531}"/>
              </a:ext>
            </a:extLst>
          </p:cNvPr>
          <p:cNvSpPr txBox="1"/>
          <p:nvPr/>
        </p:nvSpPr>
        <p:spPr>
          <a:xfrm>
            <a:off x="3167061" y="6308209"/>
            <a:ext cx="5857875" cy="369332"/>
          </a:xfrm>
          <a:prstGeom prst="rect">
            <a:avLst/>
          </a:prstGeom>
          <a:noFill/>
        </p:spPr>
        <p:txBody>
          <a:bodyPr wrap="square" rtlCol="0">
            <a:spAutoFit/>
          </a:bodyPr>
          <a:lstStyle/>
          <a:p>
            <a:r>
              <a:rPr lang="en-US" dirty="0"/>
              <a:t>Source: https://</a:t>
            </a:r>
            <a:r>
              <a:rPr lang="en-US" dirty="0" err="1"/>
              <a:t>realpython.com</a:t>
            </a:r>
            <a:r>
              <a:rPr lang="en-US" dirty="0"/>
              <a:t>/linear-regression-in-python/</a:t>
            </a:r>
          </a:p>
        </p:txBody>
      </p:sp>
    </p:spTree>
    <p:extLst>
      <p:ext uri="{BB962C8B-B14F-4D97-AF65-F5344CB8AC3E}">
        <p14:creationId xmlns:p14="http://schemas.microsoft.com/office/powerpoint/2010/main" val="2529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Simple Linear Regression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02E60B-1A3D-9243-829C-DBCB161CEC9A}"/>
                  </a:ext>
                </a:extLst>
              </p:cNvPr>
              <p:cNvSpPr>
                <a:spLocks noGrp="1"/>
              </p:cNvSpPr>
              <p:nvPr>
                <p:ph idx="1"/>
              </p:nvPr>
            </p:nvSpPr>
            <p:spPr/>
            <p:txBody>
              <a:bodyPr/>
              <a:lstStyle/>
              <a:p>
                <a:r>
                  <a:rPr lang="en-US" dirty="0"/>
                  <a:t>1 Dependent variable </a:t>
                </a:r>
                <a:r>
                  <a:rPr lang="en-US" b="1" dirty="0">
                    <a:latin typeface="Times New Roman" panose="02020603050405020304" pitchFamily="18" charset="0"/>
                    <a:cs typeface="Times New Roman" panose="02020603050405020304" pitchFamily="18" charset="0"/>
                  </a:rPr>
                  <a:t>y</a:t>
                </a:r>
              </a:p>
              <a:p>
                <a:r>
                  <a:rPr lang="en-US" dirty="0"/>
                  <a:t>1 Independent variable </a:t>
                </a: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1</a:t>
                </a:r>
                <a:endParaRPr lang="en-US" b="1" dirty="0">
                  <a:latin typeface="Times New Roman" panose="02020603050405020304" pitchFamily="18" charset="0"/>
                  <a:cs typeface="Times New Roman" panose="02020603050405020304" pitchFamily="18" charset="0"/>
                </a:endParaRPr>
              </a:p>
              <a:p>
                <a:r>
                  <a:rPr lang="en-US" dirty="0"/>
                  <a:t>The goal is to find a function </a:t>
                </a:r>
                <a:r>
                  <a:rPr lang="en-US" b="1" dirty="0">
                    <a:latin typeface="Times New Roman" panose="02020603050405020304" pitchFamily="18" charset="0"/>
                    <a:cs typeface="Times New Roman" panose="02020603050405020304" pitchFamily="18" charset="0"/>
                  </a:rPr>
                  <a:t>f(X</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1" dirty="0">
                            <a:latin typeface="Times New Roman" panose="02020603050405020304" pitchFamily="18" charset="0"/>
                            <a:cs typeface="Times New Roman" panose="02020603050405020304" pitchFamily="18" charset="0"/>
                          </a:rPr>
                        </m:ctrlPr>
                      </m:accPr>
                      <m:e>
                        <m:r>
                          <a:rPr lang="en-US" b="1" i="1" dirty="0">
                            <a:latin typeface="Times New Roman" panose="02020603050405020304" pitchFamily="18" charset="0"/>
                            <a:cs typeface="Times New Roman" panose="02020603050405020304" pitchFamily="18" charset="0"/>
                          </a:rPr>
                          <m:t>𝐲</m:t>
                        </m:r>
                      </m:e>
                    </m:acc>
                    <m:r>
                      <a:rPr lang="en-US" b="1" dirty="0">
                        <a:latin typeface="Times New Roman" panose="02020603050405020304" pitchFamily="18" charset="0"/>
                        <a:cs typeface="Times New Roman" panose="02020603050405020304" pitchFamily="18" charset="0"/>
                      </a:rPr>
                      <m:t> </m:t>
                    </m:r>
                  </m:oMath>
                </a14:m>
                <a:r>
                  <a:rPr lang="en-US" b="1"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p>
              <a:p>
                <a:pPr marL="0" indent="0">
                  <a:buNone/>
                </a:pPr>
                <a:r>
                  <a:rPr lang="en-US" b="1" dirty="0">
                    <a:latin typeface="Times New Roman" panose="02020603050405020304" pitchFamily="18" charset="0"/>
                    <a:cs typeface="Times New Roman" panose="02020603050405020304" pitchFamily="18" charset="0"/>
                  </a:rPr>
                  <a:t>Where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is the intercept and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is the slope</a:t>
                </a:r>
              </a:p>
              <a:p>
                <a:pPr marL="0" indent="0">
                  <a:buNone/>
                </a:pPr>
                <a:endParaRPr lang="en-US" b="1"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2802E60B-1A3D-9243-829C-DBCB161CEC9A}"/>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spTree>
    <p:extLst>
      <p:ext uri="{BB962C8B-B14F-4D97-AF65-F5344CB8AC3E}">
        <p14:creationId xmlns:p14="http://schemas.microsoft.com/office/powerpoint/2010/main" val="1348902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92A79-95A6-6143-AE92-F7849D62F1BB}"/>
              </a:ext>
            </a:extLst>
          </p:cNvPr>
          <p:cNvSpPr>
            <a:spLocks noGrp="1"/>
          </p:cNvSpPr>
          <p:nvPr>
            <p:ph type="title"/>
          </p:nvPr>
        </p:nvSpPr>
        <p:spPr/>
        <p:txBody>
          <a:bodyPr/>
          <a:lstStyle/>
          <a:p>
            <a:r>
              <a:rPr lang="en-US" dirty="0"/>
              <a:t>Example: Ice cream sales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02E60B-1A3D-9243-829C-DBCB161CEC9A}"/>
                  </a:ext>
                </a:extLst>
              </p:cNvPr>
              <p:cNvSpPr>
                <a:spLocks noGrp="1"/>
              </p:cNvSpPr>
              <p:nvPr>
                <p:ph idx="1"/>
              </p:nvPr>
            </p:nvSpPr>
            <p:spPr/>
            <p:txBody>
              <a:bodyPr/>
              <a:lstStyle/>
              <a:p>
                <a:r>
                  <a:rPr lang="en-US" dirty="0"/>
                  <a:t>1 Dependent variable </a:t>
                </a:r>
                <a:r>
                  <a:rPr lang="en-US" b="1" dirty="0">
                    <a:latin typeface="Times New Roman" panose="02020603050405020304" pitchFamily="18" charset="0"/>
                    <a:cs typeface="Times New Roman" panose="02020603050405020304" pitchFamily="18" charset="0"/>
                  </a:rPr>
                  <a:t>y</a:t>
                </a:r>
                <a:r>
                  <a:rPr lang="en-US" dirty="0"/>
                  <a:t>: Ice cream revenue</a:t>
                </a:r>
              </a:p>
              <a:p>
                <a:r>
                  <a:rPr lang="en-US" dirty="0"/>
                  <a:t>1 Independent variable </a:t>
                </a: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1</a:t>
                </a:r>
                <a:r>
                  <a:rPr lang="en-US" dirty="0"/>
                  <a:t>: Temperature in °C</a:t>
                </a:r>
              </a:p>
              <a:p>
                <a:r>
                  <a:rPr lang="en-US" dirty="0"/>
                  <a:t>The goal is to find a function </a:t>
                </a:r>
              </a:p>
              <a:p>
                <a:pPr marL="0" indent="0">
                  <a:buNone/>
                </a:pPr>
                <a:r>
                  <a:rPr lang="en-US" b="1" dirty="0">
                    <a:latin typeface="Times New Roman" panose="02020603050405020304" pitchFamily="18" charset="0"/>
                    <a:cs typeface="Times New Roman" panose="02020603050405020304" pitchFamily="18" charset="0"/>
                  </a:rPr>
                  <a:t>f(X</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14:m>
                  <m:oMath xmlns:m="http://schemas.openxmlformats.org/officeDocument/2006/math">
                    <m:acc>
                      <m:accPr>
                        <m:chr m:val="̂"/>
                        <m:ctrlPr>
                          <a:rPr lang="en-US" b="1" i="1" dirty="0">
                            <a:latin typeface="Cambria Math" panose="02040503050406030204" pitchFamily="18" charset="0"/>
                            <a:cs typeface="Times New Roman" panose="02020603050405020304" pitchFamily="18" charset="0"/>
                          </a:rPr>
                        </m:ctrlPr>
                      </m:accPr>
                      <m:e>
                        <m:r>
                          <a:rPr lang="en-US" b="1" i="1" dirty="0">
                            <a:latin typeface="Cambria Math" panose="02040503050406030204" pitchFamily="18" charset="0"/>
                            <a:cs typeface="Times New Roman" panose="02020603050405020304" pitchFamily="18" charset="0"/>
                          </a:rPr>
                          <m:t>𝐲</m:t>
                        </m:r>
                      </m:e>
                    </m:acc>
                    <m:r>
                      <a:rPr lang="en-US" b="1" dirty="0">
                        <a:latin typeface="Cambria Math" panose="02040503050406030204" pitchFamily="18" charset="0"/>
                        <a:cs typeface="Times New Roman" panose="02020603050405020304" pitchFamily="18" charset="0"/>
                      </a:rPr>
                      <m:t> </m:t>
                    </m:r>
                  </m:oMath>
                </a14:m>
                <a:r>
                  <a:rPr lang="en-US" b="1"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X</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p>
              <a:p>
                <a:pPr marL="0" indent="0">
                  <a:buNone/>
                </a:pPr>
                <a:r>
                  <a:rPr lang="en-US" dirty="0"/>
                  <a:t>Where</a:t>
                </a:r>
                <a:r>
                  <a:rPr lang="en-US" b="1" dirty="0">
                    <a:latin typeface="Times New Roman" panose="02020603050405020304" pitchFamily="18" charset="0"/>
                    <a:cs typeface="Times New Roman" panose="02020603050405020304" pitchFamily="18" charset="0"/>
                  </a:rPr>
                  <a:t> </a:t>
                </a:r>
                <a:r>
                  <a:rPr lang="el-GR" b="1" dirty="0">
                    <a:latin typeface="Times New Roman" panose="02020603050405020304" pitchFamily="18" charset="0"/>
                    <a:cs typeface="Times New Roman" panose="02020603050405020304" pitchFamily="18" charset="0"/>
                  </a:rPr>
                  <a:t>β</a:t>
                </a:r>
                <a:r>
                  <a:rPr lang="en-US" b="1" baseline="-25000" dirty="0">
                    <a:latin typeface="Times New Roman" panose="02020603050405020304" pitchFamily="18" charset="0"/>
                    <a:cs typeface="Times New Roman" panose="02020603050405020304" pitchFamily="18" charset="0"/>
                  </a:rPr>
                  <a:t>0</a:t>
                </a:r>
                <a:r>
                  <a:rPr lang="en-US" b="1" dirty="0">
                    <a:latin typeface="Times New Roman" panose="02020603050405020304" pitchFamily="18" charset="0"/>
                    <a:cs typeface="Times New Roman" panose="02020603050405020304" pitchFamily="18" charset="0"/>
                  </a:rPr>
                  <a:t> </a:t>
                </a:r>
                <a:r>
                  <a:rPr lang="en-US" dirty="0"/>
                  <a:t>is the intercept and </a:t>
                </a:r>
                <a:r>
                  <a:rPr lang="el-GR" dirty="0"/>
                  <a:t>β</a:t>
                </a:r>
                <a:r>
                  <a:rPr lang="en-US" dirty="0"/>
                  <a:t>1 is the slope</a:t>
                </a:r>
              </a:p>
              <a:p>
                <a:pPr marL="0" indent="0">
                  <a:buNone/>
                </a:pPr>
                <a:endParaRPr lang="en-US" b="1" dirty="0">
                  <a:latin typeface="Times New Roman" panose="02020603050405020304" pitchFamily="18" charset="0"/>
                  <a:cs typeface="Times New Roman" panose="02020603050405020304" pitchFamily="18" charset="0"/>
                </a:endParaRPr>
              </a:p>
              <a:p>
                <a:endParaRPr lang="en-US" dirty="0"/>
              </a:p>
            </p:txBody>
          </p:sp>
        </mc:Choice>
        <mc:Fallback>
          <p:sp>
            <p:nvSpPr>
              <p:cNvPr id="3" name="Content Placeholder 2">
                <a:extLst>
                  <a:ext uri="{FF2B5EF4-FFF2-40B4-BE49-F238E27FC236}">
                    <a16:creationId xmlns:a16="http://schemas.microsoft.com/office/drawing/2014/main" id="{2802E60B-1A3D-9243-829C-DBCB161CEC9A}"/>
                  </a:ext>
                </a:extLst>
              </p:cNvPr>
              <p:cNvSpPr>
                <a:spLocks noGrp="1" noRot="1" noChangeAspect="1" noMove="1" noResize="1" noEditPoints="1" noAdjustHandles="1" noChangeArrowheads="1" noChangeShapeType="1" noTextEdit="1"/>
              </p:cNvSpPr>
              <p:nvPr>
                <p:ph idx="1"/>
              </p:nvPr>
            </p:nvSpPr>
            <p:spPr>
              <a:blipFill>
                <a:blip r:embed="rId2"/>
                <a:stretch>
                  <a:fillRect l="-1206" t="-2616"/>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34BF257-2673-E149-82DC-89F9915DE239}"/>
              </a:ext>
            </a:extLst>
          </p:cNvPr>
          <p:cNvPicPr>
            <a:picLocks noChangeAspect="1"/>
          </p:cNvPicPr>
          <p:nvPr/>
        </p:nvPicPr>
        <p:blipFill>
          <a:blip r:embed="rId3"/>
          <a:stretch>
            <a:fillRect/>
          </a:stretch>
        </p:blipFill>
        <p:spPr>
          <a:xfrm>
            <a:off x="7822725" y="681037"/>
            <a:ext cx="3950175" cy="5934897"/>
          </a:xfrm>
          <a:prstGeom prst="rect">
            <a:avLst/>
          </a:prstGeom>
        </p:spPr>
      </p:pic>
    </p:spTree>
    <p:extLst>
      <p:ext uri="{BB962C8B-B14F-4D97-AF65-F5344CB8AC3E}">
        <p14:creationId xmlns:p14="http://schemas.microsoft.com/office/powerpoint/2010/main" val="18821976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910</TotalTime>
  <Words>2164</Words>
  <Application>Microsoft Macintosh PowerPoint</Application>
  <PresentationFormat>Widescreen</PresentationFormat>
  <Paragraphs>219</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Cambria Math</vt:lpstr>
      <vt:lpstr>Times New Roman</vt:lpstr>
      <vt:lpstr>Office Theme</vt:lpstr>
      <vt:lpstr>Chapter 5: Regression</vt:lpstr>
      <vt:lpstr>What is regression? Why do we use it? </vt:lpstr>
      <vt:lpstr>Baseline for any regression</vt:lpstr>
      <vt:lpstr>Baseline for any regression</vt:lpstr>
      <vt:lpstr>Linear regression</vt:lpstr>
      <vt:lpstr>Terminology </vt:lpstr>
      <vt:lpstr>Example</vt:lpstr>
      <vt:lpstr>Simple Linear Regression</vt:lpstr>
      <vt:lpstr>Example: Ice cream sales</vt:lpstr>
      <vt:lpstr>Example: Ice cream sales</vt:lpstr>
      <vt:lpstr>Example: Ice cream sales</vt:lpstr>
      <vt:lpstr>Example: Ice cream sales (creating the model)</vt:lpstr>
      <vt:lpstr>Example: Ice cream sales (plotting results)</vt:lpstr>
      <vt:lpstr>Example: Ice cream sales (Residuals)</vt:lpstr>
      <vt:lpstr>Residuals and least squares</vt:lpstr>
      <vt:lpstr>Why do we use square values?</vt:lpstr>
      <vt:lpstr>Calculating coefficients: </vt:lpstr>
      <vt:lpstr>Calculating coefficients (after simplification)  </vt:lpstr>
      <vt:lpstr>Calculating coefficients (after simplification)  </vt:lpstr>
      <vt:lpstr>Statistical model </vt:lpstr>
      <vt:lpstr>Statistical model: interpreting coefficients</vt:lpstr>
      <vt:lpstr>Statistical model: Assessing Model Fit</vt:lpstr>
      <vt:lpstr>Statistical model: Assessing Model Fit</vt:lpstr>
      <vt:lpstr>Good to remember </vt:lpstr>
      <vt:lpstr>Which variable to choose? </vt:lpstr>
      <vt:lpstr>Which variable to choose? </vt:lpstr>
      <vt:lpstr>Which variable to choose? </vt:lpstr>
      <vt:lpstr>Which variable to choose? </vt:lpstr>
      <vt:lpstr>Multivariate Linear regression</vt:lpstr>
      <vt:lpstr>Let’s go back to our previous example </vt:lpstr>
      <vt:lpstr>Let’s go back to our previous example </vt:lpstr>
      <vt:lpstr>Let’s go back to our previous example </vt:lpstr>
      <vt:lpstr>Adjusted R2</vt:lpstr>
      <vt:lpstr>Do we drop insignificant variables</vt:lpstr>
      <vt:lpstr>How do we interpret the coefficients?</vt:lpstr>
      <vt:lpstr>How to evaluate models? </vt:lpstr>
      <vt:lpstr>How to evaluate models? </vt:lpstr>
      <vt:lpstr>Near Multicollinearity</vt:lpstr>
      <vt:lpstr>Prefect Multicollinearity</vt:lpstr>
      <vt:lpstr>How do we deal with categorical variables in regression? </vt:lpstr>
      <vt:lpstr>How do we deal with categorical variables in regression? </vt:lpstr>
      <vt:lpstr>How do we deal with categorical variables in regression? </vt:lpstr>
      <vt:lpstr>How do we deal with categorical variables in regression?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Linear Regression</dc:title>
  <dc:creator>Loukil, Mariem</dc:creator>
  <cp:lastModifiedBy>Loukil, Mariem</cp:lastModifiedBy>
  <cp:revision>30</cp:revision>
  <dcterms:created xsi:type="dcterms:W3CDTF">2021-04-11T20:38:01Z</dcterms:created>
  <dcterms:modified xsi:type="dcterms:W3CDTF">2021-04-12T11:48:36Z</dcterms:modified>
</cp:coreProperties>
</file>