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660033"/>
    <a:srgbClr val="003300"/>
    <a:srgbClr val="FF3399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6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6D392-91E0-430B-BBA4-47573E2C9FB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732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E3050-03A0-48B5-82FB-DB31D5EAEBA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665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12715-E9B3-47D4-9ACD-9C53F78CF42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241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Stacks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7983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 special version of linear list where items are added and </a:t>
            </a:r>
          </a:p>
          <a:p>
            <a:r>
              <a:rPr lang="en-US" sz="2400">
                <a:solidFill>
                  <a:schemeClr val="accent2"/>
                </a:solidFill>
              </a:rPr>
              <a:t>deleted at only one end of the list called the</a:t>
            </a:r>
            <a:r>
              <a:rPr lang="en-US" sz="2400"/>
              <a:t> </a:t>
            </a:r>
            <a:r>
              <a:rPr lang="en-US" sz="2400" i="1">
                <a:solidFill>
                  <a:srgbClr val="FF3399"/>
                </a:solidFill>
              </a:rPr>
              <a:t>top</a:t>
            </a:r>
            <a:r>
              <a:rPr lang="en-US" sz="2400"/>
              <a:t>.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4114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0" y="45720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0" y="5029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990600" y="3581400"/>
            <a:ext cx="838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7162800" y="5029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7467600" y="4038600"/>
            <a:ext cx="838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7162800" y="45720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3716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H="1">
            <a:off x="914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81" name="Line 13"/>
          <p:cNvSpPr>
            <a:spLocks noChangeShapeType="1"/>
          </p:cNvSpPr>
          <p:nvPr/>
        </p:nvSpPr>
        <p:spPr bwMode="auto">
          <a:xfrm flipV="1">
            <a:off x="78486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82" name="Line 14"/>
          <p:cNvSpPr>
            <a:spLocks noChangeShapeType="1"/>
          </p:cNvSpPr>
          <p:nvPr/>
        </p:nvSpPr>
        <p:spPr bwMode="auto">
          <a:xfrm>
            <a:off x="7848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36525" y="30845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FF"/>
                </a:solidFill>
              </a:rPr>
              <a:t>Push</a:t>
            </a:r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0" y="3059113"/>
            <a:ext cx="1611313" cy="979487"/>
            <a:chOff x="3168" y="1927"/>
            <a:chExt cx="1015" cy="617"/>
          </a:xfrm>
        </p:grpSpPr>
        <p:sp>
          <p:nvSpPr>
            <p:cNvPr id="2081" name="Rectangle 17"/>
            <p:cNvSpPr>
              <a:spLocks noChangeArrowheads="1"/>
            </p:cNvSpPr>
            <p:nvPr/>
          </p:nvSpPr>
          <p:spPr bwMode="auto">
            <a:xfrm>
              <a:off x="3168" y="2256"/>
              <a:ext cx="52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2082" name="Line 18"/>
            <p:cNvSpPr>
              <a:spLocks noChangeShapeType="1"/>
            </p:cNvSpPr>
            <p:nvPr/>
          </p:nvSpPr>
          <p:spPr bwMode="auto">
            <a:xfrm flipV="1">
              <a:off x="3408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3" name="Line 19"/>
            <p:cNvSpPr>
              <a:spLocks noChangeShapeType="1"/>
            </p:cNvSpPr>
            <p:nvPr/>
          </p:nvSpPr>
          <p:spPr bwMode="auto">
            <a:xfrm>
              <a:off x="340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Text Box 20"/>
            <p:cNvSpPr txBox="1">
              <a:spLocks noChangeArrowheads="1"/>
            </p:cNvSpPr>
            <p:nvPr/>
          </p:nvSpPr>
          <p:spPr bwMode="auto">
            <a:xfrm>
              <a:off x="3782" y="1927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Pop</a:t>
              </a:r>
              <a:endParaRPr lang="en-US" sz="2400"/>
            </a:p>
          </p:txBody>
        </p:sp>
      </p:grp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7756525" y="3211513"/>
            <a:ext cx="63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Pop</a:t>
            </a:r>
            <a:endParaRPr lang="en-US"/>
          </a:p>
        </p:txBody>
      </p:sp>
      <p:sp>
        <p:nvSpPr>
          <p:cNvPr id="2066" name="Text Box 22"/>
          <p:cNvSpPr txBox="1">
            <a:spLocks noChangeArrowheads="1"/>
          </p:cNvSpPr>
          <p:nvPr/>
        </p:nvSpPr>
        <p:spPr bwMode="auto">
          <a:xfrm>
            <a:off x="1889125" y="3668713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66"/>
                </a:solidFill>
              </a:rPr>
              <a:t>top</a:t>
            </a:r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971800" y="3211513"/>
            <a:ext cx="838200" cy="2274887"/>
            <a:chOff x="1872" y="2023"/>
            <a:chExt cx="528" cy="1433"/>
          </a:xfrm>
        </p:grpSpPr>
        <p:sp>
          <p:nvSpPr>
            <p:cNvPr id="2076" name="Rectangle 24"/>
            <p:cNvSpPr>
              <a:spLocks noChangeArrowheads="1"/>
            </p:cNvSpPr>
            <p:nvPr/>
          </p:nvSpPr>
          <p:spPr bwMode="auto">
            <a:xfrm>
              <a:off x="1872" y="25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</a:t>
              </a:r>
            </a:p>
          </p:txBody>
        </p:sp>
        <p:sp>
          <p:nvSpPr>
            <p:cNvPr id="2077" name="Rectangle 25"/>
            <p:cNvSpPr>
              <a:spLocks noChangeArrowheads="1"/>
            </p:cNvSpPr>
            <p:nvPr/>
          </p:nvSpPr>
          <p:spPr bwMode="auto">
            <a:xfrm>
              <a:off x="1872" y="28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</a:t>
              </a:r>
            </a:p>
          </p:txBody>
        </p:sp>
        <p:sp>
          <p:nvSpPr>
            <p:cNvPr id="2078" name="Rectangle 26"/>
            <p:cNvSpPr>
              <a:spLocks noChangeArrowheads="1"/>
            </p:cNvSpPr>
            <p:nvPr/>
          </p:nvSpPr>
          <p:spPr bwMode="auto">
            <a:xfrm>
              <a:off x="1872" y="3168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</a:t>
              </a:r>
            </a:p>
          </p:txBody>
        </p:sp>
        <p:sp>
          <p:nvSpPr>
            <p:cNvPr id="2079" name="Rectangle 27"/>
            <p:cNvSpPr>
              <a:spLocks noChangeArrowheads="1"/>
            </p:cNvSpPr>
            <p:nvPr/>
          </p:nvSpPr>
          <p:spPr bwMode="auto">
            <a:xfrm>
              <a:off x="1872" y="230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2080" name="Text Box 28"/>
            <p:cNvSpPr txBox="1">
              <a:spLocks noChangeArrowheads="1"/>
            </p:cNvSpPr>
            <p:nvPr/>
          </p:nvSpPr>
          <p:spPr bwMode="auto">
            <a:xfrm>
              <a:off x="1910" y="2023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</a:rPr>
                <a:t>top</a:t>
              </a:r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479925" y="3668713"/>
            <a:ext cx="854075" cy="1817687"/>
            <a:chOff x="2822" y="2311"/>
            <a:chExt cx="538" cy="1145"/>
          </a:xfrm>
        </p:grpSpPr>
        <p:sp>
          <p:nvSpPr>
            <p:cNvPr id="2072" name="Rectangle 30"/>
            <p:cNvSpPr>
              <a:spLocks noChangeArrowheads="1"/>
            </p:cNvSpPr>
            <p:nvPr/>
          </p:nvSpPr>
          <p:spPr bwMode="auto">
            <a:xfrm>
              <a:off x="2832" y="25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5</a:t>
              </a:r>
            </a:p>
          </p:txBody>
        </p:sp>
        <p:sp>
          <p:nvSpPr>
            <p:cNvPr id="2073" name="Rectangle 31"/>
            <p:cNvSpPr>
              <a:spLocks noChangeArrowheads="1"/>
            </p:cNvSpPr>
            <p:nvPr/>
          </p:nvSpPr>
          <p:spPr bwMode="auto">
            <a:xfrm>
              <a:off x="2832" y="3168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2</a:t>
              </a:r>
            </a:p>
          </p:txBody>
        </p:sp>
        <p:sp>
          <p:nvSpPr>
            <p:cNvPr id="2074" name="Rectangle 32"/>
            <p:cNvSpPr>
              <a:spLocks noChangeArrowheads="1"/>
            </p:cNvSpPr>
            <p:nvPr/>
          </p:nvSpPr>
          <p:spPr bwMode="auto">
            <a:xfrm>
              <a:off x="2832" y="28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3</a:t>
              </a:r>
            </a:p>
          </p:txBody>
        </p:sp>
        <p:sp>
          <p:nvSpPr>
            <p:cNvPr id="2075" name="Text Box 33"/>
            <p:cNvSpPr txBox="1">
              <a:spLocks noChangeArrowheads="1"/>
            </p:cNvSpPr>
            <p:nvPr/>
          </p:nvSpPr>
          <p:spPr bwMode="auto">
            <a:xfrm>
              <a:off x="2822" y="2311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</a:rPr>
                <a:t>top</a:t>
              </a:r>
              <a:endParaRPr lang="en-US"/>
            </a:p>
          </p:txBody>
        </p:sp>
      </p:grp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6858000" y="408463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66"/>
                </a:solidFill>
              </a:rPr>
              <a:t>top</a:t>
            </a:r>
            <a:endParaRPr lang="en-US"/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685800" y="5942013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Last-in, first-out (</a:t>
            </a:r>
            <a:r>
              <a:rPr lang="en-US" sz="2400" i="1">
                <a:solidFill>
                  <a:srgbClr val="FF3399"/>
                </a:solidFill>
              </a:rPr>
              <a:t>LIFO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071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54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nimBg="1"/>
      <p:bldP spid="544777" grpId="0" animBg="1"/>
      <p:bldP spid="544777" grpId="1" animBg="1"/>
      <p:bldP spid="544778" grpId="0" animBg="1"/>
      <p:bldP spid="544781" grpId="0" animBg="1"/>
      <p:bldP spid="544781" grpId="1" animBg="1"/>
      <p:bldP spid="544782" grpId="0" animBg="1"/>
      <p:bldP spid="544782" grpId="1" animBg="1"/>
      <p:bldP spid="544789" grpId="0"/>
      <p:bldP spid="544789" grpId="1"/>
      <p:bldP spid="544802" grpId="0"/>
      <p:bldP spid="5448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Underflow and Overflow 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6820" name="Freeform 4"/>
          <p:cNvSpPr>
            <a:spLocks/>
          </p:cNvSpPr>
          <p:nvPr/>
        </p:nvSpPr>
        <p:spPr bwMode="auto">
          <a:xfrm>
            <a:off x="3429000" y="2590800"/>
            <a:ext cx="6858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25400">
            <a:solidFill>
              <a:srgbClr val="99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821" name="Freeform 5"/>
          <p:cNvSpPr>
            <a:spLocks/>
          </p:cNvSpPr>
          <p:nvPr/>
        </p:nvSpPr>
        <p:spPr bwMode="auto">
          <a:xfrm>
            <a:off x="3733800" y="2438400"/>
            <a:ext cx="914400" cy="457200"/>
          </a:xfrm>
          <a:custGeom>
            <a:avLst/>
            <a:gdLst>
              <a:gd name="T0" fmla="*/ 0 w 576"/>
              <a:gd name="T1" fmla="*/ 2147483647 h 288"/>
              <a:gd name="T2" fmla="*/ 0 w 576"/>
              <a:gd name="T3" fmla="*/ 0 h 288"/>
              <a:gd name="T4" fmla="*/ 2147483647 w 576"/>
              <a:gd name="T5" fmla="*/ 0 h 288"/>
              <a:gd name="T6" fmla="*/ 0 60000 65536"/>
              <a:gd name="T7" fmla="*/ 0 60000 65536"/>
              <a:gd name="T8" fmla="*/ 0 60000 65536"/>
              <a:gd name="T9" fmla="*/ 0 w 576"/>
              <a:gd name="T10" fmla="*/ 0 h 288"/>
              <a:gd name="T11" fmla="*/ 576 w 5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8">
                <a:moveTo>
                  <a:pt x="0" y="288"/>
                </a:move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1687513"/>
            <a:ext cx="7148513" cy="396875"/>
            <a:chOff x="768" y="1063"/>
            <a:chExt cx="4503" cy="250"/>
          </a:xfrm>
        </p:grpSpPr>
        <p:sp>
          <p:nvSpPr>
            <p:cNvPr id="3091" name="AutoShape 7"/>
            <p:cNvSpPr>
              <a:spLocks noChangeArrowheads="1"/>
            </p:cNvSpPr>
            <p:nvPr/>
          </p:nvSpPr>
          <p:spPr bwMode="auto">
            <a:xfrm>
              <a:off x="768" y="1104"/>
              <a:ext cx="192" cy="192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Text Box 8"/>
            <p:cNvSpPr txBox="1">
              <a:spLocks noChangeArrowheads="1"/>
            </p:cNvSpPr>
            <p:nvPr/>
          </p:nvSpPr>
          <p:spPr bwMode="auto">
            <a:xfrm>
              <a:off x="998" y="1063"/>
              <a:ext cx="42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Underflow happens when you try to pop on an empty stack</a:t>
              </a:r>
            </a:p>
          </p:txBody>
        </p:sp>
      </p:grpSp>
      <p:sp>
        <p:nvSpPr>
          <p:cNvPr id="546825" name="Text Box 9"/>
          <p:cNvSpPr txBox="1">
            <a:spLocks noChangeArrowheads="1"/>
          </p:cNvSpPr>
          <p:nvPr/>
        </p:nvSpPr>
        <p:spPr bwMode="auto">
          <a:xfrm>
            <a:off x="4648200" y="2209800"/>
            <a:ext cx="63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Pop</a:t>
            </a:r>
            <a:endParaRPr lang="en-US" sz="240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9200" y="3657600"/>
            <a:ext cx="6837363" cy="396875"/>
            <a:chOff x="768" y="1063"/>
            <a:chExt cx="4307" cy="250"/>
          </a:xfrm>
        </p:grpSpPr>
        <p:sp>
          <p:nvSpPr>
            <p:cNvPr id="3089" name="AutoShape 11"/>
            <p:cNvSpPr>
              <a:spLocks noChangeArrowheads="1"/>
            </p:cNvSpPr>
            <p:nvPr/>
          </p:nvSpPr>
          <p:spPr bwMode="auto">
            <a:xfrm>
              <a:off x="768" y="1104"/>
              <a:ext cx="192" cy="192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12"/>
            <p:cNvSpPr txBox="1">
              <a:spLocks noChangeArrowheads="1"/>
            </p:cNvSpPr>
            <p:nvPr/>
          </p:nvSpPr>
          <p:spPr bwMode="auto">
            <a:xfrm>
              <a:off x="998" y="1063"/>
              <a:ext cx="4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Overflow happens when you try to push onto a full stack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0" y="4953000"/>
            <a:ext cx="685800" cy="1676400"/>
            <a:chOff x="2160" y="2928"/>
            <a:chExt cx="432" cy="1056"/>
          </a:xfrm>
        </p:grpSpPr>
        <p:sp>
          <p:nvSpPr>
            <p:cNvPr id="3084" name="Freeform 14"/>
            <p:cNvSpPr>
              <a:spLocks/>
            </p:cNvSpPr>
            <p:nvPr/>
          </p:nvSpPr>
          <p:spPr bwMode="auto">
            <a:xfrm>
              <a:off x="2160" y="2928"/>
              <a:ext cx="432" cy="1056"/>
            </a:xfrm>
            <a:custGeom>
              <a:avLst/>
              <a:gdLst>
                <a:gd name="T0" fmla="*/ 0 w 432"/>
                <a:gd name="T1" fmla="*/ 0 h 624"/>
                <a:gd name="T2" fmla="*/ 0 w 432"/>
                <a:gd name="T3" fmla="*/ 24804 h 624"/>
                <a:gd name="T4" fmla="*/ 432 w 432"/>
                <a:gd name="T5" fmla="*/ 24804 h 624"/>
                <a:gd name="T6" fmla="*/ 432 w 432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624"/>
                <a:gd name="T14" fmla="*/ 432 w 43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624">
                  <a:moveTo>
                    <a:pt x="0" y="0"/>
                  </a:moveTo>
                  <a:lnTo>
                    <a:pt x="0" y="624"/>
                  </a:lnTo>
                  <a:lnTo>
                    <a:pt x="432" y="624"/>
                  </a:lnTo>
                  <a:lnTo>
                    <a:pt x="432" y="0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Rectangle 15"/>
            <p:cNvSpPr>
              <a:spLocks noChangeArrowheads="1"/>
            </p:cNvSpPr>
            <p:nvPr/>
          </p:nvSpPr>
          <p:spPr bwMode="auto">
            <a:xfrm>
              <a:off x="2160" y="3696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86" name="Rectangle 16"/>
            <p:cNvSpPr>
              <a:spLocks noChangeArrowheads="1"/>
            </p:cNvSpPr>
            <p:nvPr/>
          </p:nvSpPr>
          <p:spPr bwMode="auto">
            <a:xfrm>
              <a:off x="2160" y="3408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3087" name="Rectangle 17"/>
            <p:cNvSpPr>
              <a:spLocks noChangeArrowheads="1"/>
            </p:cNvSpPr>
            <p:nvPr/>
          </p:nvSpPr>
          <p:spPr bwMode="auto">
            <a:xfrm>
              <a:off x="2160" y="2928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3088" name="Text Box 18"/>
            <p:cNvSpPr txBox="1">
              <a:spLocks noChangeArrowheads="1"/>
            </p:cNvSpPr>
            <p:nvPr/>
          </p:nvSpPr>
          <p:spPr bwMode="auto">
            <a:xfrm>
              <a:off x="2246" y="31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sp>
        <p:nvSpPr>
          <p:cNvPr id="546835" name="Rectangle 19"/>
          <p:cNvSpPr>
            <a:spLocks noChangeArrowheads="1"/>
          </p:cNvSpPr>
          <p:nvPr/>
        </p:nvSpPr>
        <p:spPr bwMode="auto">
          <a:xfrm>
            <a:off x="2819400" y="4419600"/>
            <a:ext cx="685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546836" name="Freeform 20"/>
          <p:cNvSpPr>
            <a:spLocks/>
          </p:cNvSpPr>
          <p:nvPr/>
        </p:nvSpPr>
        <p:spPr bwMode="auto">
          <a:xfrm>
            <a:off x="2362200" y="4191000"/>
            <a:ext cx="838200" cy="228600"/>
          </a:xfrm>
          <a:custGeom>
            <a:avLst/>
            <a:gdLst>
              <a:gd name="T0" fmla="*/ 0 w 528"/>
              <a:gd name="T1" fmla="*/ 0 h 144"/>
              <a:gd name="T2" fmla="*/ 2147483647 w 528"/>
              <a:gd name="T3" fmla="*/ 0 h 144"/>
              <a:gd name="T4" fmla="*/ 2147483647 w 528"/>
              <a:gd name="T5" fmla="*/ 2147483647 h 144"/>
              <a:gd name="T6" fmla="*/ 0 60000 65536"/>
              <a:gd name="T7" fmla="*/ 0 60000 65536"/>
              <a:gd name="T8" fmla="*/ 0 60000 65536"/>
              <a:gd name="T9" fmla="*/ 0 w 528"/>
              <a:gd name="T10" fmla="*/ 0 h 144"/>
              <a:gd name="T11" fmla="*/ 528 w 52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44">
                <a:moveTo>
                  <a:pt x="0" y="0"/>
                </a:moveTo>
                <a:lnTo>
                  <a:pt x="528" y="0"/>
                </a:lnTo>
                <a:lnTo>
                  <a:pt x="528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animBg="1"/>
      <p:bldP spid="546821" grpId="0" animBg="1"/>
      <p:bldP spid="546825" grpId="0"/>
      <p:bldP spid="546835" grpId="0" animBg="1"/>
      <p:bldP spid="5468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Applications 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524000" y="1552575"/>
            <a:ext cx="2854325" cy="457200"/>
            <a:chOff x="960" y="978"/>
            <a:chExt cx="1798" cy="288"/>
          </a:xfrm>
        </p:grpSpPr>
        <p:sp>
          <p:nvSpPr>
            <p:cNvPr id="548869" name="AutoShape 5"/>
            <p:cNvSpPr>
              <a:spLocks noChangeArrowheads="1"/>
            </p:cNvSpPr>
            <p:nvPr/>
          </p:nvSpPr>
          <p:spPr bwMode="auto">
            <a:xfrm>
              <a:off x="960" y="1056"/>
              <a:ext cx="144" cy="144"/>
            </a:xfrm>
            <a:prstGeom prst="star5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Text Box 6"/>
            <p:cNvSpPr txBox="1">
              <a:spLocks noChangeArrowheads="1"/>
            </p:cNvSpPr>
            <p:nvPr/>
          </p:nvSpPr>
          <p:spPr bwMode="auto">
            <a:xfrm>
              <a:off x="1200" y="978"/>
              <a:ext cx="15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Reversal of input</a:t>
              </a:r>
            </a:p>
          </p:txBody>
        </p:sp>
      </p:grpSp>
      <p:grpSp>
        <p:nvGrpSpPr>
          <p:cNvPr id="4101" name="Group 7"/>
          <p:cNvGrpSpPr>
            <a:grpSpLocks/>
          </p:cNvGrpSpPr>
          <p:nvPr/>
        </p:nvGrpSpPr>
        <p:grpSpPr bwMode="auto">
          <a:xfrm>
            <a:off x="1524000" y="2971800"/>
            <a:ext cx="3941763" cy="457200"/>
            <a:chOff x="960" y="978"/>
            <a:chExt cx="2483" cy="288"/>
          </a:xfrm>
        </p:grpSpPr>
        <p:sp>
          <p:nvSpPr>
            <p:cNvPr id="548872" name="AutoShape 8"/>
            <p:cNvSpPr>
              <a:spLocks noChangeArrowheads="1"/>
            </p:cNvSpPr>
            <p:nvPr/>
          </p:nvSpPr>
          <p:spPr bwMode="auto">
            <a:xfrm>
              <a:off x="960" y="1056"/>
              <a:ext cx="144" cy="144"/>
            </a:xfrm>
            <a:prstGeom prst="star5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" name="Text Box 9"/>
            <p:cNvSpPr txBox="1">
              <a:spLocks noChangeArrowheads="1"/>
            </p:cNvSpPr>
            <p:nvPr/>
          </p:nvSpPr>
          <p:spPr bwMode="auto">
            <a:xfrm>
              <a:off x="1200" y="978"/>
              <a:ext cx="22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Compiler implementation</a:t>
              </a:r>
            </a:p>
          </p:txBody>
        </p:sp>
      </p:grpSp>
      <p:grpSp>
        <p:nvGrpSpPr>
          <p:cNvPr id="4102" name="Group 10"/>
          <p:cNvGrpSpPr>
            <a:grpSpLocks/>
          </p:cNvGrpSpPr>
          <p:nvPr/>
        </p:nvGrpSpPr>
        <p:grpSpPr bwMode="auto">
          <a:xfrm>
            <a:off x="1524000" y="2286000"/>
            <a:ext cx="6361113" cy="457200"/>
            <a:chOff x="960" y="978"/>
            <a:chExt cx="4007" cy="288"/>
          </a:xfrm>
        </p:grpSpPr>
        <p:sp>
          <p:nvSpPr>
            <p:cNvPr id="548875" name="AutoShape 11"/>
            <p:cNvSpPr>
              <a:spLocks noChangeArrowheads="1"/>
            </p:cNvSpPr>
            <p:nvPr/>
          </p:nvSpPr>
          <p:spPr bwMode="auto">
            <a:xfrm>
              <a:off x="960" y="1056"/>
              <a:ext cx="144" cy="144"/>
            </a:xfrm>
            <a:prstGeom prst="star5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Text Box 12"/>
            <p:cNvSpPr txBox="1">
              <a:spLocks noChangeArrowheads="1"/>
            </p:cNvSpPr>
            <p:nvPr/>
          </p:nvSpPr>
          <p:spPr bwMode="auto">
            <a:xfrm>
              <a:off x="1200" y="978"/>
              <a:ext cx="3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Checking for matching paratheses ()’s, etc.</a:t>
              </a:r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1524000" y="3733800"/>
            <a:ext cx="4041775" cy="457200"/>
            <a:chOff x="960" y="978"/>
            <a:chExt cx="2546" cy="288"/>
          </a:xfrm>
        </p:grpSpPr>
        <p:sp>
          <p:nvSpPr>
            <p:cNvPr id="548878" name="AutoShape 14"/>
            <p:cNvSpPr>
              <a:spLocks noChangeArrowheads="1"/>
            </p:cNvSpPr>
            <p:nvPr/>
          </p:nvSpPr>
          <p:spPr bwMode="auto">
            <a:xfrm>
              <a:off x="960" y="1056"/>
              <a:ext cx="144" cy="144"/>
            </a:xfrm>
            <a:prstGeom prst="star5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1200" y="978"/>
              <a:ext cx="2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Evaluation of expressions</a:t>
              </a:r>
            </a:p>
          </p:txBody>
        </p:sp>
      </p:grpSp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524000" y="4495800"/>
            <a:ext cx="2311400" cy="457200"/>
            <a:chOff x="960" y="978"/>
            <a:chExt cx="1456" cy="288"/>
          </a:xfrm>
        </p:grpSpPr>
        <p:sp>
          <p:nvSpPr>
            <p:cNvPr id="548881" name="AutoShape 17"/>
            <p:cNvSpPr>
              <a:spLocks noChangeArrowheads="1"/>
            </p:cNvSpPr>
            <p:nvPr/>
          </p:nvSpPr>
          <p:spPr bwMode="auto">
            <a:xfrm>
              <a:off x="960" y="1056"/>
              <a:ext cx="144" cy="144"/>
            </a:xfrm>
            <a:prstGeom prst="star5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Text Box 18"/>
            <p:cNvSpPr txBox="1">
              <a:spLocks noChangeArrowheads="1"/>
            </p:cNvSpPr>
            <p:nvPr/>
          </p:nvSpPr>
          <p:spPr bwMode="auto">
            <a:xfrm>
              <a:off x="1200" y="978"/>
              <a:ext cx="1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Backtracking</a:t>
              </a:r>
            </a:p>
          </p:txBody>
        </p:sp>
      </p:grpSp>
      <p:grpSp>
        <p:nvGrpSpPr>
          <p:cNvPr id="4105" name="Group 19"/>
          <p:cNvGrpSpPr>
            <a:grpSpLocks/>
          </p:cNvGrpSpPr>
          <p:nvPr/>
        </p:nvGrpSpPr>
        <p:grpSpPr bwMode="auto">
          <a:xfrm>
            <a:off x="1524000" y="5334001"/>
            <a:ext cx="7289801" cy="830263"/>
            <a:chOff x="960" y="978"/>
            <a:chExt cx="4592" cy="523"/>
          </a:xfrm>
        </p:grpSpPr>
        <p:sp>
          <p:nvSpPr>
            <p:cNvPr id="548884" name="AutoShape 20"/>
            <p:cNvSpPr>
              <a:spLocks noChangeArrowheads="1"/>
            </p:cNvSpPr>
            <p:nvPr/>
          </p:nvSpPr>
          <p:spPr bwMode="auto">
            <a:xfrm>
              <a:off x="960" y="1056"/>
              <a:ext cx="144" cy="144"/>
            </a:xfrm>
            <a:prstGeom prst="star5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Text Box 21"/>
            <p:cNvSpPr txBox="1">
              <a:spLocks noChangeArrowheads="1"/>
            </p:cNvSpPr>
            <p:nvPr/>
          </p:nvSpPr>
          <p:spPr bwMode="auto">
            <a:xfrm>
              <a:off x="1200" y="978"/>
              <a:ext cx="435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Keeping track of the state of a program execution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(</a:t>
              </a:r>
              <a:r>
                <a:rPr lang="en-US" sz="2400" i="1">
                  <a:solidFill>
                    <a:srgbClr val="FF0000"/>
                  </a:solidFill>
                </a:rPr>
                <a:t>runtime stack</a:t>
              </a:r>
              <a:r>
                <a:rPr lang="en-US" sz="2400">
                  <a:solidFill>
                    <a:srgbClr val="FF0000"/>
                  </a:solidFill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11725</TotalTime>
  <Words>118</Words>
  <Application>Microsoft Office PowerPoint</Application>
  <PresentationFormat>On-screen Show 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Stacks</vt:lpstr>
      <vt:lpstr>Underflow and Overflow </vt:lpstr>
      <vt:lpstr>Applications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127</cp:revision>
  <dcterms:created xsi:type="dcterms:W3CDTF">1999-03-29T05:24:19Z</dcterms:created>
  <dcterms:modified xsi:type="dcterms:W3CDTF">2015-10-16T13:42:00Z</dcterms:modified>
</cp:coreProperties>
</file>