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8" r:id="rId3"/>
    <p:sldId id="346" r:id="rId4"/>
    <p:sldId id="318" r:id="rId5"/>
    <p:sldId id="306" r:id="rId6"/>
    <p:sldId id="343" r:id="rId7"/>
    <p:sldId id="344" r:id="rId8"/>
    <p:sldId id="34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660033"/>
    <a:srgbClr val="003300"/>
    <a:srgbClr val="FF3399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899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78EF-1BAB-427B-809C-DDC426D9F97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352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63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5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B1A24-34B1-4A1B-8791-4D534A91EC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604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B1A24-34B1-4A1B-8791-4D534A91EC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188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839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CE18B-B999-4FF7-8805-DCC0E357100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9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535577" name="Text Box 25"/>
          <p:cNvSpPr txBox="1">
            <a:spLocks noChangeArrowheads="1"/>
          </p:cNvSpPr>
          <p:nvPr/>
        </p:nvSpPr>
        <p:spPr bwMode="auto">
          <a:xfrm>
            <a:off x="1981200" y="50292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 one to hold operands </a:t>
            </a:r>
          </a:p>
        </p:txBody>
      </p:sp>
      <p:sp>
        <p:nvSpPr>
          <p:cNvPr id="535578" name="Text Box 26"/>
          <p:cNvSpPr txBox="1">
            <a:spLocks noChangeArrowheads="1"/>
          </p:cNvSpPr>
          <p:nvPr/>
        </p:nvSpPr>
        <p:spPr bwMode="auto">
          <a:xfrm>
            <a:off x="1981200" y="556260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 another to hold operators.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9200" y="4430713"/>
            <a:ext cx="7383465" cy="400050"/>
            <a:chOff x="768" y="2791"/>
            <a:chExt cx="4651" cy="252"/>
          </a:xfrm>
        </p:grpSpPr>
        <p:sp>
          <p:nvSpPr>
            <p:cNvPr id="15373" name="Text Box 24"/>
            <p:cNvSpPr txBox="1">
              <a:spLocks noChangeArrowheads="1"/>
            </p:cNvSpPr>
            <p:nvPr/>
          </p:nvSpPr>
          <p:spPr bwMode="auto">
            <a:xfrm>
              <a:off x="902" y="2791"/>
              <a:ext cx="45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Evaluated </a:t>
              </a:r>
              <a:r>
                <a:rPr lang="en-US" dirty="0" smtClean="0">
                  <a:solidFill>
                    <a:schemeClr val="accent2"/>
                  </a:solidFill>
                </a:rPr>
                <a:t>in one way using </a:t>
              </a:r>
              <a:r>
                <a:rPr lang="en-US" dirty="0">
                  <a:solidFill>
                    <a:schemeClr val="accent2"/>
                  </a:solidFill>
                </a:rPr>
                <a:t>two stacks of different data types </a:t>
              </a:r>
            </a:p>
          </p:txBody>
        </p:sp>
        <p:sp>
          <p:nvSpPr>
            <p:cNvPr id="15374" name="AutoShape 27"/>
            <p:cNvSpPr>
              <a:spLocks noChangeArrowheads="1"/>
            </p:cNvSpPr>
            <p:nvPr/>
          </p:nvSpPr>
          <p:spPr bwMode="auto">
            <a:xfrm>
              <a:off x="768" y="283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4" grpId="0" animBg="1"/>
      <p:bldP spid="535575" grpId="0"/>
      <p:bldP spid="535577" grpId="0"/>
      <p:bldP spid="5355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Postfix Notation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64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Also called</a:t>
            </a:r>
            <a:r>
              <a:rPr lang="en-US"/>
              <a:t> </a:t>
            </a:r>
            <a:r>
              <a:rPr lang="en-US" i="1">
                <a:solidFill>
                  <a:srgbClr val="FF3399"/>
                </a:solidFill>
              </a:rPr>
              <a:t>Reverse Polish Notation</a:t>
            </a:r>
            <a:r>
              <a:rPr lang="en-US" b="1"/>
              <a:t> </a:t>
            </a:r>
            <a:r>
              <a:rPr lang="en-US"/>
              <a:t>(RPN)</a:t>
            </a:r>
            <a:r>
              <a:rPr lang="en-US" b="1"/>
              <a:t> </a:t>
            </a:r>
            <a:r>
              <a:rPr lang="en-US">
                <a:solidFill>
                  <a:schemeClr val="accent2"/>
                </a:solidFill>
              </a:rPr>
              <a:t>in which operands come </a:t>
            </a:r>
          </a:p>
          <a:p>
            <a:r>
              <a:rPr lang="en-US" i="1">
                <a:solidFill>
                  <a:schemeClr val="accent2"/>
                </a:solidFill>
              </a:rPr>
              <a:t>before</a:t>
            </a:r>
            <a:r>
              <a:rPr lang="en-US">
                <a:solidFill>
                  <a:schemeClr val="accent2"/>
                </a:solidFill>
              </a:rPr>
              <a:t> operators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4876800" y="5410200"/>
            <a:ext cx="318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</a:t>
            </a:r>
            <a:r>
              <a:rPr lang="en-US"/>
              <a:t>x y / a b * – b x + y y ^ – *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648200" y="3581400"/>
            <a:ext cx="300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00"/>
                </a:solidFill>
              </a:rPr>
              <a:t>(equivalent infix notation)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3352800" y="2484438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b * c +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3429000" y="3581400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* b + c</a:t>
            </a: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1981200" y="4238625"/>
            <a:ext cx="70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infix</a:t>
            </a:r>
            <a:r>
              <a:rPr lang="en-US" sz="1800"/>
              <a:t> 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5715000" y="4114800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postfix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304800" y="6016625"/>
            <a:ext cx="457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(x*y*z – x^2 / (y*2 – z^3) + 1/z) * (x – y)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1711" name="AutoShape 15"/>
          <p:cNvSpPr>
            <a:spLocks noChangeArrowheads="1"/>
          </p:cNvSpPr>
          <p:nvPr/>
        </p:nvSpPr>
        <p:spPr bwMode="auto">
          <a:xfrm>
            <a:off x="3810000" y="2895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669925" y="42021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Ex.</a:t>
            </a:r>
          </a:p>
        </p:txBody>
      </p:sp>
      <p:sp>
        <p:nvSpPr>
          <p:cNvPr id="541715" name="Line 19"/>
          <p:cNvSpPr>
            <a:spLocks noChangeShapeType="1"/>
          </p:cNvSpPr>
          <p:nvPr/>
        </p:nvSpPr>
        <p:spPr bwMode="auto">
          <a:xfrm flipV="1">
            <a:off x="1219200" y="4572000"/>
            <a:ext cx="7315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1524000" y="50292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+ (-5) / (6 * (7+8))</a:t>
            </a:r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4876800" y="46482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5181600" y="5029200"/>
            <a:ext cx="213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 5 - 6 7 8 + * / + </a:t>
            </a: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1508125" y="465931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a*b*c*d*e*f </a:t>
            </a:r>
          </a:p>
        </p:txBody>
      </p:sp>
      <p:sp>
        <p:nvSpPr>
          <p:cNvPr id="541720" name="Text Box 24"/>
          <p:cNvSpPr txBox="1">
            <a:spLocks noChangeArrowheads="1"/>
          </p:cNvSpPr>
          <p:nvPr/>
        </p:nvSpPr>
        <p:spPr bwMode="auto">
          <a:xfrm>
            <a:off x="5410200" y="4648200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ab*c*d*e*f*</a:t>
            </a:r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1279525" y="5421313"/>
            <a:ext cx="3081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(x/y – a*b) * ((</a:t>
            </a:r>
            <a:r>
              <a:rPr lang="en-US" dirty="0" err="1"/>
              <a:t>b+x</a:t>
            </a:r>
            <a:r>
              <a:rPr lang="en-US" dirty="0"/>
              <a:t>) – </a:t>
            </a:r>
            <a:r>
              <a:rPr lang="en-US" dirty="0" err="1"/>
              <a:t>y^y</a:t>
            </a:r>
            <a:r>
              <a:rPr lang="en-US" dirty="0"/>
              <a:t> )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4953000" y="6019800"/>
            <a:ext cx="365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xy*z*x2^y2*z3^ – / – 1z/+xy – *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5029200" y="2514600"/>
            <a:ext cx="378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No need for paratheses in RPN.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52578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unary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/>
      <p:bldP spid="541701" grpId="0"/>
      <p:bldP spid="541704" grpId="0"/>
      <p:bldP spid="541705" grpId="0"/>
      <p:bldP spid="541706" grpId="0"/>
      <p:bldP spid="541707" grpId="0"/>
      <p:bldP spid="541708" grpId="0"/>
      <p:bldP spid="541711" grpId="0" animBg="1"/>
      <p:bldP spid="541712" grpId="0"/>
      <p:bldP spid="541715" grpId="0" animBg="1"/>
      <p:bldP spid="541716" grpId="0"/>
      <p:bldP spid="541718" grpId="0"/>
      <p:bldP spid="541719" grpId="0"/>
      <p:bldP spid="541720" grpId="0"/>
      <p:bldP spid="16405" grpId="0"/>
      <p:bldP spid="541724" grpId="0"/>
      <p:bldP spid="541725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</a:rPr>
              <a:t>Advantages of Postfix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2" y="1676400"/>
            <a:ext cx="3449642" cy="400050"/>
            <a:chOff x="768" y="1056"/>
            <a:chExt cx="2173" cy="252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19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No need for parentheses.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590800"/>
            <a:ext cx="5842009" cy="400050"/>
            <a:chOff x="768" y="1056"/>
            <a:chExt cx="3680" cy="252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Easier to parse by computer than infix notation.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19200" y="3581400"/>
            <a:ext cx="7389823" cy="400050"/>
            <a:chOff x="768" y="1056"/>
            <a:chExt cx="4655" cy="252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44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Easy to implement using a stack (value on top of the stack). 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219200" y="4495800"/>
            <a:ext cx="2382843" cy="400050"/>
            <a:chOff x="768" y="1056"/>
            <a:chExt cx="1501" cy="252"/>
          </a:xfrm>
        </p:grpSpPr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13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Fast to evaluate.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The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postfixExpression</a:t>
            </a:r>
            <a:r>
              <a:rPr lang="en-US" dirty="0" smtClean="0">
                <a:latin typeface="Arial" charset="0"/>
              </a:rPr>
              <a:t> Class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125" y="1411288"/>
            <a:ext cx="728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Takes a postfix expression contained in a string and </a:t>
            </a:r>
          </a:p>
          <a:p>
            <a:r>
              <a:rPr lang="en-US" sz="2400" dirty="0"/>
              <a:t>evaluates it. 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838200" y="25908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Operands</a:t>
            </a:r>
            <a:r>
              <a:rPr lang="en-US" sz="2400"/>
              <a:t>: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838200" y="41148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Operators: 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2209800" y="3152775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Single-digit nonnegative integers</a:t>
            </a:r>
            <a:r>
              <a:rPr lang="en-US"/>
              <a:t> (for simplicity)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209800" y="4648200"/>
            <a:ext cx="396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+, –, *, /, %, ^</a:t>
            </a:r>
            <a:r>
              <a:rPr lang="en-US"/>
              <a:t> (exponential)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Postfix Evaluation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60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Use an </a:t>
            </a:r>
            <a:r>
              <a:rPr lang="en-US" sz="2400" dirty="0">
                <a:solidFill>
                  <a:srgbClr val="800080"/>
                </a:solidFill>
              </a:rPr>
              <a:t>operand </a:t>
            </a:r>
            <a:r>
              <a:rPr lang="en-US" sz="2400" dirty="0" smtClean="0">
                <a:solidFill>
                  <a:srgbClr val="800080"/>
                </a:solidFill>
              </a:rPr>
              <a:t>stack </a:t>
            </a:r>
            <a:r>
              <a:rPr lang="en-US" sz="2400" dirty="0" smtClean="0"/>
              <a:t>(to store, say, integer operands)</a:t>
            </a:r>
            <a:endParaRPr lang="en-US" sz="2400" dirty="0"/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2209800"/>
            <a:ext cx="3566487" cy="400110"/>
            <a:chOff x="1447800" y="2362200"/>
            <a:chExt cx="3566487" cy="400110"/>
          </a:xfrm>
        </p:grpSpPr>
        <p:sp>
          <p:nvSpPr>
            <p:cNvPr id="36" name="Explosion 1 35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31854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Start with an empty stack.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600" y="2819400"/>
            <a:ext cx="5687261" cy="400110"/>
            <a:chOff x="1447800" y="2362200"/>
            <a:chExt cx="5687261" cy="400110"/>
          </a:xfrm>
        </p:grpSpPr>
        <p:sp>
          <p:nvSpPr>
            <p:cNvPr id="41" name="Explosion 1 40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53062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Scan the postfix expression from left to right.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71600" y="3505200"/>
            <a:ext cx="6699012" cy="400110"/>
            <a:chOff x="1447800" y="2362200"/>
            <a:chExt cx="6699012" cy="400110"/>
          </a:xfrm>
        </p:grpSpPr>
        <p:sp>
          <p:nvSpPr>
            <p:cNvPr id="44" name="Explosion 1 43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3180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Whenever you reach a number, push it onto the stack.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87006" y="4114800"/>
            <a:ext cx="6772750" cy="400110"/>
            <a:chOff x="1447800" y="2362200"/>
            <a:chExt cx="6772750" cy="400110"/>
          </a:xfrm>
        </p:grpSpPr>
        <p:sp>
          <p:nvSpPr>
            <p:cNvPr id="48" name="Explosion 1 47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391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Whenever you reach an operator, </a:t>
              </a:r>
              <a:r>
                <a:rPr lang="en-US" i="1" dirty="0" smtClean="0"/>
                <a:t>Op</a:t>
              </a:r>
              <a:r>
                <a:rPr lang="en-US" dirty="0" smtClean="0"/>
                <a:t>, do the following: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28800" y="4800600"/>
            <a:ext cx="5085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Pop two items </a:t>
            </a:r>
            <a:r>
              <a:rPr lang="en-US" i="1" dirty="0" smtClean="0"/>
              <a:t>right</a:t>
            </a:r>
            <a:r>
              <a:rPr lang="en-US" dirty="0" smtClean="0"/>
              <a:t> and </a:t>
            </a:r>
            <a:r>
              <a:rPr lang="en-US" i="1" dirty="0" smtClean="0"/>
              <a:t>left </a:t>
            </a:r>
            <a:r>
              <a:rPr lang="en-US" dirty="0" smtClean="0"/>
              <a:t>off the stack. 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828800" y="5257800"/>
            <a:ext cx="7156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Evaluate (</a:t>
            </a:r>
            <a:r>
              <a:rPr lang="en-US" i="1" dirty="0" smtClean="0"/>
              <a:t>left</a:t>
            </a:r>
            <a:r>
              <a:rPr lang="en-US" dirty="0" smtClean="0"/>
              <a:t> </a:t>
            </a:r>
            <a:r>
              <a:rPr lang="en-US" i="1" dirty="0" smtClean="0"/>
              <a:t>Op</a:t>
            </a:r>
            <a:r>
              <a:rPr lang="en-US" dirty="0" smtClean="0"/>
              <a:t> </a:t>
            </a:r>
            <a:r>
              <a:rPr lang="en-US" i="1" dirty="0" smtClean="0"/>
              <a:t>right</a:t>
            </a:r>
            <a:r>
              <a:rPr lang="en-US" dirty="0" smtClean="0"/>
              <a:t>).  Push the value back onto the stack.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371600" y="5867400"/>
            <a:ext cx="7186068" cy="1015663"/>
            <a:chOff x="1447800" y="2362200"/>
            <a:chExt cx="7186068" cy="1015663"/>
          </a:xfrm>
        </p:grpSpPr>
        <p:sp>
          <p:nvSpPr>
            <p:cNvPr id="53" name="Explosion 1 52"/>
            <p:cNvSpPr/>
            <p:nvPr/>
          </p:nvSpPr>
          <p:spPr bwMode="auto">
            <a:xfrm>
              <a:off x="1447800" y="24384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68050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 you reach the end of the expression, pop the single </a:t>
              </a:r>
            </a:p>
            <a:p>
              <a:r>
                <a:rPr lang="en-US" dirty="0" smtClean="0"/>
                <a:t>remaining item from the stack. This is the value of the </a:t>
              </a:r>
            </a:p>
            <a:p>
              <a:r>
                <a:rPr lang="en-US" dirty="0" smtClean="0"/>
                <a:t>expression. </a:t>
              </a:r>
              <a:endParaRPr lang="en-US" dirty="0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An Example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1493838"/>
            <a:ext cx="4187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Infix expression:       (7 – 11) * 2 + 3</a:t>
            </a:r>
          </a:p>
          <a:p>
            <a:r>
              <a:rPr lang="en-US" dirty="0"/>
              <a:t>Postfix equivalent:    7 11 – 2 * 3 +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95400" y="4343400"/>
            <a:ext cx="2635250" cy="914400"/>
            <a:chOff x="816" y="2736"/>
            <a:chExt cx="1660" cy="576"/>
          </a:xfrm>
        </p:grpSpPr>
        <p:sp>
          <p:nvSpPr>
            <p:cNvPr id="17441" name="Rectangle 7"/>
            <p:cNvSpPr>
              <a:spLocks noChangeArrowheads="1"/>
            </p:cNvSpPr>
            <p:nvPr/>
          </p:nvSpPr>
          <p:spPr bwMode="auto">
            <a:xfrm>
              <a:off x="816" y="273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7442" name="Rectangle 8"/>
            <p:cNvSpPr>
              <a:spLocks noChangeArrowheads="1"/>
            </p:cNvSpPr>
            <p:nvPr/>
          </p:nvSpPr>
          <p:spPr bwMode="auto">
            <a:xfrm>
              <a:off x="816" y="302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443" name="Text Box 10"/>
            <p:cNvSpPr txBox="1">
              <a:spLocks noChangeArrowheads="1"/>
            </p:cNvSpPr>
            <p:nvPr/>
          </p:nvSpPr>
          <p:spPr bwMode="auto">
            <a:xfrm>
              <a:off x="1718" y="2791"/>
              <a:ext cx="7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– 2 * 3 + 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95400" y="5649913"/>
            <a:ext cx="2424113" cy="522287"/>
            <a:chOff x="816" y="3559"/>
            <a:chExt cx="1527" cy="329"/>
          </a:xfrm>
        </p:grpSpPr>
        <p:sp>
          <p:nvSpPr>
            <p:cNvPr id="17439" name="Rectangle 9"/>
            <p:cNvSpPr>
              <a:spLocks noChangeArrowheads="1"/>
            </p:cNvSpPr>
            <p:nvPr/>
          </p:nvSpPr>
          <p:spPr bwMode="auto">
            <a:xfrm>
              <a:off x="816" y="360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-4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40" name="Text Box 11"/>
            <p:cNvSpPr txBox="1">
              <a:spLocks noChangeArrowheads="1"/>
            </p:cNvSpPr>
            <p:nvPr/>
          </p:nvSpPr>
          <p:spPr bwMode="auto">
            <a:xfrm>
              <a:off x="1718" y="3559"/>
              <a:ext cx="6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 * 3 +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867400" y="3200400"/>
            <a:ext cx="1908175" cy="914400"/>
            <a:chOff x="3696" y="2016"/>
            <a:chExt cx="1202" cy="576"/>
          </a:xfrm>
        </p:grpSpPr>
        <p:sp>
          <p:nvSpPr>
            <p:cNvPr id="17436" name="Rectangle 13"/>
            <p:cNvSpPr>
              <a:spLocks noChangeArrowheads="1"/>
            </p:cNvSpPr>
            <p:nvPr/>
          </p:nvSpPr>
          <p:spPr bwMode="auto">
            <a:xfrm>
              <a:off x="3696" y="201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 </a:t>
              </a:r>
              <a:r>
                <a:rPr lang="en-US"/>
                <a:t>2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37" name="Rectangle 14"/>
            <p:cNvSpPr>
              <a:spLocks noChangeArrowheads="1"/>
            </p:cNvSpPr>
            <p:nvPr/>
          </p:nvSpPr>
          <p:spPr bwMode="auto">
            <a:xfrm>
              <a:off x="3696" y="23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-4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38" name="Text Box 15"/>
            <p:cNvSpPr txBox="1">
              <a:spLocks noChangeArrowheads="1"/>
            </p:cNvSpPr>
            <p:nvPr/>
          </p:nvSpPr>
          <p:spPr bwMode="auto">
            <a:xfrm>
              <a:off x="4406" y="2167"/>
              <a:ext cx="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3 + 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867400" y="4495800"/>
            <a:ext cx="1816100" cy="457200"/>
            <a:chOff x="3696" y="2832"/>
            <a:chExt cx="1144" cy="288"/>
          </a:xfrm>
        </p:grpSpPr>
        <p:sp>
          <p:nvSpPr>
            <p:cNvPr id="17434" name="Rectangle 12"/>
            <p:cNvSpPr>
              <a:spLocks noChangeArrowheads="1"/>
            </p:cNvSpPr>
            <p:nvPr/>
          </p:nvSpPr>
          <p:spPr bwMode="auto">
            <a:xfrm>
              <a:off x="3696" y="283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-8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4454" y="2839"/>
              <a:ext cx="3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 + 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867400" y="5334000"/>
            <a:ext cx="1620838" cy="914400"/>
            <a:chOff x="3696" y="3360"/>
            <a:chExt cx="1021" cy="576"/>
          </a:xfrm>
        </p:grpSpPr>
        <p:sp>
          <p:nvSpPr>
            <p:cNvPr id="1743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-8</a:t>
              </a:r>
            </a:p>
          </p:txBody>
        </p:sp>
        <p:sp>
          <p:nvSpPr>
            <p:cNvPr id="17432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433" name="Text Box 19"/>
            <p:cNvSpPr txBox="1">
              <a:spLocks noChangeArrowheads="1"/>
            </p:cNvSpPr>
            <p:nvPr/>
          </p:nvSpPr>
          <p:spPr bwMode="auto">
            <a:xfrm>
              <a:off x="4464" y="3437"/>
              <a:ext cx="2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 </a:t>
              </a:r>
            </a:p>
          </p:txBody>
        </p:sp>
      </p:grp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5867400" y="6400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-5</a:t>
            </a:r>
          </a:p>
        </p:txBody>
      </p: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7146925" y="6335713"/>
            <a:ext cx="138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The result!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295400" y="3398838"/>
            <a:ext cx="2927350" cy="487362"/>
            <a:chOff x="816" y="2141"/>
            <a:chExt cx="1844" cy="307"/>
          </a:xfrm>
        </p:grpSpPr>
        <p:sp>
          <p:nvSpPr>
            <p:cNvPr id="17429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1680" y="2141"/>
              <a:ext cx="9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 – 2 * 3 + </a:t>
              </a:r>
            </a:p>
          </p:txBody>
        </p:sp>
      </p:grpSp>
      <p:sp>
        <p:nvSpPr>
          <p:cNvPr id="537623" name="Text Box 23"/>
          <p:cNvSpPr txBox="1">
            <a:spLocks noChangeArrowheads="1"/>
          </p:cNvSpPr>
          <p:nvPr/>
        </p:nvSpPr>
        <p:spPr bwMode="auto">
          <a:xfrm>
            <a:off x="228600" y="3475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1</a:t>
            </a:r>
            <a:endParaRPr lang="en-US"/>
          </a:p>
        </p:txBody>
      </p:sp>
      <p:sp>
        <p:nvSpPr>
          <p:cNvPr id="537624" name="Text Box 24"/>
          <p:cNvSpPr txBox="1">
            <a:spLocks noChangeArrowheads="1"/>
          </p:cNvSpPr>
          <p:nvPr/>
        </p:nvSpPr>
        <p:spPr bwMode="auto">
          <a:xfrm>
            <a:off x="4800600" y="56086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step 6</a:t>
            </a:r>
            <a:endParaRPr lang="en-US" dirty="0"/>
          </a:p>
        </p:txBody>
      </p:sp>
      <p:sp>
        <p:nvSpPr>
          <p:cNvPr id="537625" name="Text Box 25"/>
          <p:cNvSpPr txBox="1">
            <a:spLocks noChangeArrowheads="1"/>
          </p:cNvSpPr>
          <p:nvPr/>
        </p:nvSpPr>
        <p:spPr bwMode="auto">
          <a:xfrm>
            <a:off x="4800600" y="45418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5</a:t>
            </a:r>
            <a:endParaRPr lang="en-US"/>
          </a:p>
        </p:txBody>
      </p: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00600" y="3475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4</a:t>
            </a:r>
            <a:endParaRPr lang="en-US"/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228600" y="5761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3</a:t>
            </a:r>
            <a:endParaRPr lang="en-US"/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228600" y="46180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step 2</a:t>
            </a:r>
            <a:endParaRPr lang="en-US"/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4800600" y="64468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step 7</a:t>
            </a:r>
            <a:endParaRPr lang="en-US" dirty="0"/>
          </a:p>
        </p:txBody>
      </p:sp>
      <p:sp>
        <p:nvSpPr>
          <p:cNvPr id="1742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3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20" grpId="0" animBg="1"/>
      <p:bldP spid="537621" grpId="0"/>
      <p:bldP spid="537623" grpId="0"/>
      <p:bldP spid="537624" grpId="0"/>
      <p:bldP spid="537625" grpId="0"/>
      <p:bldP spid="537626" grpId="0"/>
      <p:bldP spid="537627" grpId="0"/>
      <p:bldP spid="537628" grpId="0"/>
      <p:bldP spid="537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Error 1: Too Many Operands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125" y="1411288"/>
            <a:ext cx="8161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During the evaluation, you can also check the </a:t>
            </a:r>
            <a:r>
              <a:rPr lang="en-US" sz="2400" i="1" dirty="0" smtClean="0">
                <a:solidFill>
                  <a:srgbClr val="FF0000"/>
                </a:solidFill>
              </a:rPr>
              <a:t>correctness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a postfix expression.  </a:t>
            </a:r>
            <a:endParaRPr lang="en-US" sz="2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369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An error of the first type occurs when more than one </a:t>
            </a:r>
          </a:p>
          <a:p>
            <a:r>
              <a:rPr lang="en-US" sz="2400" dirty="0" smtClean="0"/>
              <a:t>operand is left on the stack at the end of the scan.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429000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3  +  4  6  –   </a:t>
            </a:r>
            <a:endParaRPr lang="en-US" dirty="0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914400" y="4343400"/>
            <a:ext cx="2165351" cy="457200"/>
            <a:chOff x="3696" y="3648"/>
            <a:chExt cx="1364" cy="288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8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 + 4 6 –  </a:t>
              </a:r>
              <a:endParaRPr lang="en-US" dirty="0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3886200" y="4114800"/>
            <a:ext cx="1882776" cy="914400"/>
            <a:chOff x="3696" y="3360"/>
            <a:chExt cx="1186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6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+ 4 6 – </a:t>
              </a:r>
              <a:endParaRPr lang="en-US" dirty="0"/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6858000" y="4267200"/>
            <a:ext cx="1733551" cy="457200"/>
            <a:chOff x="3696" y="3648"/>
            <a:chExt cx="1092" cy="288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 6 –  </a:t>
              </a:r>
              <a:endParaRPr lang="en-US" dirty="0"/>
            </a:p>
          </p:txBody>
        </p:sp>
      </p:grpSp>
      <p:grpSp>
        <p:nvGrpSpPr>
          <p:cNvPr id="23" name="Group 37"/>
          <p:cNvGrpSpPr>
            <a:grpSpLocks/>
          </p:cNvGrpSpPr>
          <p:nvPr/>
        </p:nvGrpSpPr>
        <p:grpSpPr bwMode="auto">
          <a:xfrm>
            <a:off x="6858000" y="5638800"/>
            <a:ext cx="1519238" cy="914400"/>
            <a:chOff x="3696" y="3360"/>
            <a:chExt cx="957" cy="576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 6 – 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86200" y="5257800"/>
            <a:ext cx="1306513" cy="1371600"/>
            <a:chOff x="3886200" y="5257800"/>
            <a:chExt cx="1306513" cy="1371600"/>
          </a:xfrm>
        </p:grpSpPr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3886200" y="5715000"/>
              <a:ext cx="1306513" cy="914400"/>
              <a:chOff x="3696" y="3360"/>
              <a:chExt cx="823" cy="576"/>
            </a:xfrm>
          </p:grpSpPr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3696" y="3648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4224" y="3360"/>
                <a:ext cx="29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– </a:t>
                </a:r>
                <a:endParaRPr lang="en-US" dirty="0"/>
              </a:p>
            </p:txBody>
          </p:sp>
        </p:grp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886200" y="52578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914397" y="5562600"/>
            <a:ext cx="1022350" cy="914400"/>
            <a:chOff x="3696" y="3360"/>
            <a:chExt cx="644" cy="576"/>
          </a:xfrm>
        </p:grpSpPr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3048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715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6858000" y="51054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0800000">
            <a:off x="5715000" y="59436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438400" y="58674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Error 2: Too Many Operators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801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The second type of error occurs when less than two </a:t>
            </a:r>
          </a:p>
          <a:p>
            <a:r>
              <a:rPr lang="en-US" sz="2400" dirty="0" smtClean="0"/>
              <a:t>operands are left on the stack on scanning an operator.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81940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3  + –   </a:t>
            </a:r>
            <a:endParaRPr lang="en-US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14401" y="4343400"/>
            <a:ext cx="1739901" cy="457200"/>
            <a:chOff x="3696" y="3648"/>
            <a:chExt cx="1096" cy="288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5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 + –  </a:t>
              </a:r>
              <a:endParaRPr lang="en-US" dirty="0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86199" y="4114800"/>
            <a:ext cx="1455738" cy="914400"/>
            <a:chOff x="3696" y="3360"/>
            <a:chExt cx="917" cy="576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96" y="33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224" y="3504"/>
              <a:ext cx="3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+ – </a:t>
              </a:r>
              <a:endParaRPr lang="en-US" dirty="0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0" y="4343400"/>
            <a:ext cx="1306513" cy="457200"/>
            <a:chOff x="3696" y="3648"/>
            <a:chExt cx="823" cy="288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696" y="36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224" y="3648"/>
              <a:ext cx="2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–  </a:t>
              </a:r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28194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715000" y="44958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11042</TotalTime>
  <Words>565</Words>
  <Application>Microsoft Office PowerPoint</Application>
  <PresentationFormat>On-screen Show (4:3)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Blank Presentation</vt:lpstr>
      <vt:lpstr>Infix Notation</vt:lpstr>
      <vt:lpstr>Postfix Notation</vt:lpstr>
      <vt:lpstr>Advantages of Postfix Notation</vt:lpstr>
      <vt:lpstr>The postfixExpression Class </vt:lpstr>
      <vt:lpstr>Postfix Evaluation</vt:lpstr>
      <vt:lpstr>An Example</vt:lpstr>
      <vt:lpstr>Error 1: Too Many Operands</vt:lpstr>
      <vt:lpstr>Error 2: Too Many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126</cp:revision>
  <dcterms:created xsi:type="dcterms:W3CDTF">1999-03-29T05:24:19Z</dcterms:created>
  <dcterms:modified xsi:type="dcterms:W3CDTF">2016-10-21T19:41:09Z</dcterms:modified>
</cp:coreProperties>
</file>