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331" r:id="rId3"/>
    <p:sldId id="332" r:id="rId4"/>
    <p:sldId id="347" r:id="rId5"/>
    <p:sldId id="333" r:id="rId6"/>
    <p:sldId id="348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  <a:srgbClr val="FF3399"/>
    <a:srgbClr val="660033"/>
    <a:srgbClr val="FF0000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1T08:47:16.8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547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EFBEA-3E42-4853-91F1-49FB742207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92EB5-DBAF-42EE-8684-79099F2665B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527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5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6773-9A44-4B25-B845-85604898C9D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97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DFE51-5233-40B0-A658-4BD50F75D44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05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3D7C9-F80A-4F84-AE18-DEA1BD3F4855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51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311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4236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2^3^4^…^100   or 1</a:t>
            </a:r>
            <a:r>
              <a:rPr lang="en-US" baseline="0" smtClean="0"/>
              <a:t> – (2 – (3 – (4 – (5 – (… (99 – 100)…)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6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860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5976-0085-44E1-8831-C086204628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56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1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843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0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5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AB054-284D-4EE5-A1F0-DBDDEA2D419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627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ACB0B-1A80-4F5F-8E50-692C5C1244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5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722F-B91A-4436-80EC-954BF2C8482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43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6800" y="3946525"/>
            <a:ext cx="581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Postfix expressions are easy to evaluate: 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981200" y="4632325"/>
            <a:ext cx="2454275" cy="396875"/>
            <a:chOff x="1056" y="1200"/>
            <a:chExt cx="1546" cy="250"/>
          </a:xfrm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1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no </a:t>
              </a:r>
              <a:r>
                <a:rPr lang="en-US" sz="2000" dirty="0" err="1"/>
                <a:t>subexpressions</a:t>
              </a:r>
              <a:endParaRPr lang="en-US" sz="2000"/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1981200" y="5089525"/>
            <a:ext cx="6161088" cy="396875"/>
            <a:chOff x="1056" y="1200"/>
            <a:chExt cx="3881" cy="250"/>
          </a:xfrm>
        </p:grpSpPr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152" y="1200"/>
              <a:ext cx="3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precedence among operators already accounted for</a:t>
              </a:r>
            </a:p>
          </p:txBody>
        </p:sp>
      </p:grp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127125" y="5662613"/>
            <a:ext cx="611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this is not the case for infix expressions!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057400" y="6308725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 </a:t>
            </a:r>
            <a:r>
              <a:rPr lang="en-US">
                <a:solidFill>
                  <a:schemeClr val="tx2"/>
                </a:solidFill>
              </a:rPr>
              <a:t>9 + (2 – 3) *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14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3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58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Use precedence values to handle ^ (right associative).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828800" y="2895600"/>
            <a:ext cx="129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^ b ^ c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V="1">
            <a:off x="1981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2590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2819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4572000" y="3381375"/>
            <a:ext cx="439261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2</a:t>
            </a:r>
            <a:r>
              <a:rPr lang="en-US" sz="2000" baseline="30000">
                <a:solidFill>
                  <a:srgbClr val="008000"/>
                </a:solidFill>
              </a:rPr>
              <a:t>nd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 </a:t>
            </a:r>
            <a:r>
              <a:rPr lang="en-US" sz="2000">
                <a:solidFill>
                  <a:srgbClr val="008000"/>
                </a:solidFill>
              </a:rPr>
              <a:t>has precedence 4 but 1</a:t>
            </a:r>
            <a:r>
              <a:rPr lang="en-US" sz="2000" baseline="30000">
                <a:solidFill>
                  <a:srgbClr val="008000"/>
                </a:solidFill>
              </a:rPr>
              <a:t>st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rgbClr val="008000"/>
                </a:solidFill>
              </a:rPr>
              <a:t> has </a:t>
            </a:r>
          </a:p>
          <a:p>
            <a:r>
              <a:rPr lang="en-US" sz="2000">
                <a:solidFill>
                  <a:srgbClr val="008000"/>
                </a:solidFill>
              </a:rPr>
              <a:t>only 3</a:t>
            </a:r>
          </a:p>
          <a:p>
            <a:r>
              <a:rPr lang="en-US" sz="2000">
                <a:solidFill>
                  <a:srgbClr val="008000"/>
                </a:solidFill>
              </a:rPr>
              <a:t>   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 2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nd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goes to operator stack (so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it will be popped before 1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st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1219200" y="1704975"/>
            <a:ext cx="5908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66"/>
                </a:solidFill>
              </a:rPr>
              <a:t>input precedence</a:t>
            </a:r>
            <a:r>
              <a:rPr lang="en-US" sz="2000"/>
              <a:t>  </a:t>
            </a:r>
            <a:r>
              <a:rPr lang="en-US">
                <a:solidFill>
                  <a:schemeClr val="tx2"/>
                </a:solidFill>
              </a:rPr>
              <a:t>4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is the input.</a:t>
            </a:r>
          </a:p>
          <a:p>
            <a:r>
              <a:rPr lang="en-US" sz="2000" i="1">
                <a:solidFill>
                  <a:srgbClr val="FF0066"/>
                </a:solidFill>
              </a:rPr>
              <a:t>stack precedence</a:t>
            </a:r>
            <a:r>
              <a:rPr lang="en-US" sz="2000"/>
              <a:t> </a:t>
            </a:r>
            <a:r>
              <a:rPr lang="en-US">
                <a:solidFill>
                  <a:schemeClr val="tx2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resides on the stack.  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 animBg="1"/>
      <p:bldP spid="244742" grpId="1" animBg="1"/>
      <p:bldP spid="244743" grpId="0" animBg="1"/>
      <p:bldP spid="244743" grpId="1" animBg="1"/>
      <p:bldP spid="244746" grpId="0" animBg="1"/>
      <p:bldP spid="244746" grpId="1" animBg="1"/>
      <p:bldP spid="244747" grpId="0" animBg="1"/>
      <p:bldP spid="244747" grpId="1" animBg="1"/>
      <p:bldP spid="244748" grpId="0"/>
      <p:bldP spid="244749" grpId="0"/>
      <p:bldP spid="244750" grpId="0" animBg="1"/>
      <p:bldP spid="244751" grpId="0" animBg="1"/>
      <p:bldP spid="244752" grpId="0" animBg="1"/>
      <p:bldP spid="244753" grpId="0" animBg="1"/>
      <p:bldP spid="244754" grpId="0" animBg="1"/>
      <p:bldP spid="244756" grpId="0"/>
      <p:bldP spid="244760" grpId="0" animBg="1"/>
      <p:bldP spid="244760" grpId="1" animBg="1"/>
      <p:bldP spid="2447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4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44600"/>
            <a:ext cx="650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Two precedence values for left parenthese</a:t>
            </a:r>
            <a:r>
              <a:rPr lang="en-US" sz="2800">
                <a:solidFill>
                  <a:schemeClr val="tx2"/>
                </a:solidFill>
              </a:rPr>
              <a:t> (</a:t>
            </a:r>
            <a:r>
              <a:rPr lang="en-US"/>
              <a:t> : 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( b + c )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981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2362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V="1">
            <a:off x="2514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1066800" y="4419600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3381375"/>
            <a:ext cx="387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5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goes to the operator stack.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96950" y="1676400"/>
            <a:ext cx="8147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66"/>
                </a:solidFill>
              </a:rPr>
              <a:t>input precedence</a:t>
            </a:r>
            <a:r>
              <a:rPr lang="en-US" sz="2000" dirty="0"/>
              <a:t>  </a:t>
            </a: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2"/>
                </a:solidFill>
              </a:rPr>
              <a:t>which is higher than that of any operator.</a:t>
            </a:r>
          </a:p>
          <a:p>
            <a:r>
              <a:rPr lang="en-US" sz="1800" dirty="0"/>
              <a:t>(all operators on the stack must remain because a new </a:t>
            </a:r>
            <a:r>
              <a:rPr lang="en-US" sz="1800" dirty="0" err="1"/>
              <a:t>subexpression</a:t>
            </a:r>
            <a:r>
              <a:rPr lang="en-US" sz="1800" dirty="0"/>
              <a:t> begins.)</a:t>
            </a:r>
          </a:p>
          <a:p>
            <a:r>
              <a:rPr lang="en-US" sz="2000" i="1" dirty="0">
                <a:solidFill>
                  <a:srgbClr val="FF0066"/>
                </a:solidFill>
              </a:rPr>
              <a:t>stack precedence </a:t>
            </a:r>
            <a:r>
              <a:rPr lang="en-US" sz="2000" dirty="0"/>
              <a:t> </a:t>
            </a:r>
            <a:r>
              <a:rPr lang="en-US" dirty="0">
                <a:solidFill>
                  <a:schemeClr val="tx2"/>
                </a:solidFill>
              </a:rPr>
              <a:t>-1 </a:t>
            </a:r>
            <a:r>
              <a:rPr lang="en-US" sz="2000" dirty="0">
                <a:solidFill>
                  <a:schemeClr val="accent2"/>
                </a:solidFill>
              </a:rPr>
              <a:t>which is lower than that of any </a:t>
            </a:r>
            <a:r>
              <a:rPr lang="en-US" sz="2000" dirty="0" err="1">
                <a:solidFill>
                  <a:schemeClr val="accent2"/>
                </a:solidFill>
              </a:rPr>
              <a:t>opeartor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(no operator in the </a:t>
            </a:r>
            <a:r>
              <a:rPr lang="en-US" sz="1800" dirty="0" err="1"/>
              <a:t>subexpression</a:t>
            </a:r>
            <a:r>
              <a:rPr lang="en-US" sz="1800" dirty="0"/>
              <a:t> may remove 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dirty="0" smtClean="0"/>
              <a:t> </a:t>
            </a:r>
            <a:r>
              <a:rPr lang="en-US" sz="1800" dirty="0"/>
              <a:t>until 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  <a:r>
              <a:rPr lang="en-US" sz="1800" dirty="0"/>
              <a:t> shows up.) </a:t>
            </a:r>
            <a:endParaRPr lang="en-US" sz="1600" dirty="0"/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2971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3124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4610100" y="4152900"/>
            <a:ext cx="398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now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-1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stays on the operator stack.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579155" y="5788967"/>
            <a:ext cx="2587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cancels </a:t>
            </a:r>
            <a:r>
              <a:rPr lang="en-US" sz="2000" dirty="0" smtClean="0">
                <a:solidFill>
                  <a:schemeClr val="tx2"/>
                </a:solidFill>
              </a:rPr>
              <a:t>(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top.</a:t>
            </a:r>
            <a:endParaRPr lang="en-US" sz="2000" dirty="0">
              <a:solidFill>
                <a:srgbClr val="008000"/>
              </a:solidFill>
              <a:sym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2362200"/>
            <a:ext cx="7010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029200" y="4943613"/>
            <a:ext cx="38411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8000"/>
                </a:solidFill>
              </a:rPr>
              <a:t>pop all operators from the stack </a:t>
            </a:r>
          </a:p>
          <a:p>
            <a:r>
              <a:rPr lang="en-US" sz="2000" smtClean="0">
                <a:solidFill>
                  <a:srgbClr val="008000"/>
                </a:solidFill>
              </a:rPr>
              <a:t>until </a:t>
            </a:r>
            <a:r>
              <a:rPr lang="en-US" sz="2000" smtClean="0">
                <a:solidFill>
                  <a:schemeClr val="tx2"/>
                </a:solidFill>
              </a:rPr>
              <a:t>( </a:t>
            </a:r>
            <a:r>
              <a:rPr lang="en-US" sz="2000" smtClean="0">
                <a:solidFill>
                  <a:srgbClr val="008000"/>
                </a:solidFill>
                <a:sym typeface="Symbol" pitchFamily="18" charset="2"/>
              </a:rPr>
              <a:t>is 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top.</a:t>
            </a:r>
            <a:endParaRPr lang="en-US" sz="2000" dirty="0">
              <a:solidFill>
                <a:srgbClr val="008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8" grpId="0" animBg="1"/>
      <p:bldP spid="248838" grpId="1" animBg="1"/>
      <p:bldP spid="248839" grpId="0" animBg="1"/>
      <p:bldP spid="248839" grpId="1" animBg="1"/>
      <p:bldP spid="248840" grpId="0" animBg="1"/>
      <p:bldP spid="248840" grpId="1" animBg="1"/>
      <p:bldP spid="248841" grpId="0" animBg="1"/>
      <p:bldP spid="248841" grpId="1" animBg="1"/>
      <p:bldP spid="248842" grpId="0"/>
      <p:bldP spid="248843" grpId="0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/>
      <p:bldP spid="248851" grpId="0" animBg="1"/>
      <p:bldP spid="248851" grpId="1" animBg="1"/>
      <p:bldP spid="248853" grpId="0" animBg="1"/>
      <p:bldP spid="248853" grpId="1" animBg="1"/>
      <p:bldP spid="248854" grpId="0" animBg="1"/>
      <p:bldP spid="248854" grpId="1" animBg="1"/>
      <p:bldP spid="248855" grpId="0" animBg="1"/>
      <p:bldP spid="248855" grpId="1" animBg="1"/>
      <p:bldP spid="248857" grpId="0" animBg="1"/>
      <p:bldP spid="248857" grpId="1" animBg="1"/>
      <p:bldP spid="248858" grpId="0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Input and Stack Precedence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336925" y="16875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 Input </a:t>
            </a:r>
            <a:endParaRPr lang="en-US" sz="2000" dirty="0"/>
          </a:p>
          <a:p>
            <a:r>
              <a:rPr lang="en-US" sz="2000" dirty="0"/>
              <a:t>Precedence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0" y="1676400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 Stack </a:t>
            </a:r>
            <a:endParaRPr lang="en-US" sz="2000" dirty="0"/>
          </a:p>
          <a:p>
            <a:r>
              <a:rPr lang="en-US" sz="2000" dirty="0"/>
              <a:t>Precedence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15200" y="19812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Rank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47800" y="1981200"/>
            <a:ext cx="103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Symbol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43000" y="2514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447800" y="2590800"/>
            <a:ext cx="65566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  </a:t>
            </a:r>
            <a:r>
              <a:rPr lang="en-US" dirty="0" smtClean="0"/>
              <a:t>–                         	1                        </a:t>
            </a:r>
            <a:r>
              <a:rPr lang="en-US" dirty="0"/>
              <a:t>1                   -1</a:t>
            </a:r>
          </a:p>
          <a:p>
            <a:r>
              <a:rPr lang="en-US" dirty="0"/>
              <a:t>*  /  %               </a:t>
            </a:r>
            <a:r>
              <a:rPr lang="en-US" dirty="0" smtClean="0"/>
              <a:t>           	2                        </a:t>
            </a:r>
            <a:r>
              <a:rPr lang="en-US" dirty="0"/>
              <a:t>2                   -1</a:t>
            </a:r>
          </a:p>
          <a:p>
            <a:r>
              <a:rPr lang="en-US" dirty="0"/>
              <a:t>^                       </a:t>
            </a:r>
            <a:r>
              <a:rPr lang="en-US" dirty="0" smtClean="0"/>
              <a:t>		4                        </a:t>
            </a:r>
            <a:r>
              <a:rPr lang="en-US" dirty="0"/>
              <a:t>3                   -1</a:t>
            </a:r>
          </a:p>
          <a:p>
            <a:r>
              <a:rPr lang="en-US" dirty="0"/>
              <a:t>(                       </a:t>
            </a:r>
            <a:r>
              <a:rPr lang="en-US" dirty="0" smtClean="0"/>
              <a:t>		</a:t>
            </a:r>
            <a:r>
              <a:rPr lang="en-US" smtClean="0"/>
              <a:t>5                       -1                    </a:t>
            </a:r>
            <a:r>
              <a:rPr lang="en-US" dirty="0"/>
              <a:t>0</a:t>
            </a:r>
          </a:p>
          <a:p>
            <a:r>
              <a:rPr lang="en-US" dirty="0"/>
              <a:t>)                       </a:t>
            </a:r>
            <a:r>
              <a:rPr lang="en-US" dirty="0" smtClean="0"/>
              <a:t>		0                         </a:t>
            </a:r>
            <a:r>
              <a:rPr lang="en-US" dirty="0"/>
              <a:t>0                   0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09472" y="5181600"/>
            <a:ext cx="7249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( is also right associative with higher input </a:t>
            </a:r>
            <a:r>
              <a:rPr lang="en-US" smtClean="0"/>
              <a:t>precedence </a:t>
            </a:r>
            <a:r>
              <a:rPr lang="en-US" smtClean="0"/>
              <a:t>5 </a:t>
            </a:r>
            <a:r>
              <a:rPr lang="en-US" dirty="0" smtClean="0"/>
              <a:t>than </a:t>
            </a:r>
          </a:p>
          <a:p>
            <a:r>
              <a:rPr lang="en-US" smtClean="0"/>
              <a:t>stack precedence </a:t>
            </a:r>
            <a:r>
              <a:rPr lang="en-US" smtClean="0"/>
              <a:t>-1.  </a:t>
            </a:r>
            <a:r>
              <a:rPr lang="en-US" dirty="0" smtClean="0"/>
              <a:t>E.g., ((2 + 3) – 4) * 5.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Rules for Evaluation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600200"/>
            <a:ext cx="7005638" cy="701675"/>
            <a:chOff x="816" y="1063"/>
            <a:chExt cx="4413" cy="442"/>
          </a:xfrm>
        </p:grpSpPr>
        <p:sp>
          <p:nvSpPr>
            <p:cNvPr id="11281" name="AutoShape 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1046" y="1063"/>
              <a:ext cx="41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Check the cumulative rank after each symbol (must be in 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the range from 0 to 1).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2514600"/>
            <a:ext cx="6523038" cy="446088"/>
            <a:chOff x="816" y="1063"/>
            <a:chExt cx="4109" cy="281"/>
          </a:xfrm>
        </p:grpSpPr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1046" y="1063"/>
              <a:ext cx="3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Write the input to the postfix string if it is an operand.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3200400"/>
            <a:ext cx="8096248" cy="1631950"/>
            <a:chOff x="816" y="1033"/>
            <a:chExt cx="5100" cy="1028"/>
          </a:xfrm>
        </p:grpSpPr>
        <p:sp>
          <p:nvSpPr>
            <p:cNvPr id="11277" name="AutoShape 11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1046" y="1033"/>
              <a:ext cx="4870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Upon input of an operator or a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, compare its </a:t>
              </a:r>
              <a:r>
                <a:rPr lang="en-US" sz="2000" dirty="0" smtClean="0">
                  <a:solidFill>
                    <a:srgbClr val="FF0000"/>
                  </a:solidFill>
                </a:rPr>
                <a:t>input precedence 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2"/>
                  </a:solidFill>
                </a:rPr>
                <a:t>with the </a:t>
              </a:r>
              <a:r>
                <a:rPr lang="en-US" sz="2000" dirty="0">
                  <a:solidFill>
                    <a:srgbClr val="FF0000"/>
                  </a:solidFill>
                </a:rPr>
                <a:t>stack precedence </a:t>
              </a:r>
              <a:r>
                <a:rPr lang="en-US" sz="2000" dirty="0">
                  <a:solidFill>
                    <a:schemeClr val="accent2"/>
                  </a:solidFill>
                </a:rPr>
                <a:t>of the top operator on the stack.  </a:t>
              </a:r>
            </a:p>
            <a:p>
              <a:r>
                <a:rPr lang="en-US" sz="2000" dirty="0" smtClean="0">
                  <a:solidFill>
                    <a:schemeClr val="accent2"/>
                  </a:solidFill>
                </a:rPr>
                <a:t>     - </a:t>
              </a:r>
              <a:r>
                <a:rPr lang="en-US" sz="1600" dirty="0" smtClean="0">
                  <a:solidFill>
                    <a:schemeClr val="accent2"/>
                  </a:solidFill>
                </a:rPr>
                <a:t>Pop </a:t>
              </a:r>
              <a:r>
                <a:rPr lang="en-US" sz="1600" dirty="0">
                  <a:solidFill>
                    <a:schemeClr val="accent2"/>
                  </a:solidFill>
                </a:rPr>
                <a:t>the top if the stack precedence is higher or equal, and</a:t>
              </a:r>
            </a:p>
            <a:p>
              <a:r>
                <a:rPr lang="en-US" sz="1600" dirty="0" smtClean="0">
                  <a:solidFill>
                    <a:schemeClr val="accent2"/>
                  </a:solidFill>
                </a:rPr>
                <a:t>         write </a:t>
              </a:r>
              <a:r>
                <a:rPr lang="en-US" sz="1600" dirty="0">
                  <a:solidFill>
                    <a:schemeClr val="accent2"/>
                  </a:solidFill>
                </a:rPr>
                <a:t>it to the postfix string.  </a:t>
              </a:r>
              <a:endParaRPr lang="en-US" sz="1600" dirty="0" smtClean="0">
                <a:solidFill>
                  <a:schemeClr val="accent2"/>
                </a:solidFill>
              </a:endParaRPr>
            </a:p>
            <a:p>
              <a:r>
                <a:rPr lang="en-US" sz="1800" dirty="0" smtClean="0">
                  <a:solidFill>
                    <a:schemeClr val="accent2"/>
                  </a:solidFill>
                </a:rPr>
                <a:t>      - </a:t>
              </a:r>
              <a:r>
                <a:rPr lang="en-US" sz="1600" dirty="0" smtClean="0">
                  <a:solidFill>
                    <a:schemeClr val="accent2"/>
                  </a:solidFill>
                </a:rPr>
                <a:t>Repeat </a:t>
              </a:r>
              <a:r>
                <a:rPr lang="en-US" sz="1600" dirty="0">
                  <a:solidFill>
                    <a:schemeClr val="accent2"/>
                  </a:solidFill>
                </a:rPr>
                <a:t>until the top operator </a:t>
              </a:r>
              <a:r>
                <a:rPr lang="en-US" sz="1600" dirty="0" smtClean="0">
                  <a:solidFill>
                    <a:schemeClr val="accent2"/>
                  </a:solidFill>
                </a:rPr>
                <a:t>has </a:t>
              </a:r>
              <a:r>
                <a:rPr lang="en-US" sz="1600" dirty="0">
                  <a:solidFill>
                    <a:schemeClr val="accent2"/>
                  </a:solidFill>
                </a:rPr>
                <a:t>a lower rank, push the input onto the stack.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95400" y="5029200"/>
            <a:ext cx="7670800" cy="822325"/>
            <a:chOff x="816" y="1033"/>
            <a:chExt cx="4832" cy="518"/>
          </a:xfrm>
        </p:grpSpPr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1046" y="1033"/>
              <a:ext cx="46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If the input is </a:t>
              </a:r>
              <a:r>
                <a:rPr lang="en-US" b="1" dirty="0">
                  <a:solidFill>
                    <a:schemeClr val="tx2"/>
                  </a:solidFill>
                </a:rPr>
                <a:t>)</a:t>
              </a:r>
              <a:r>
                <a:rPr lang="en-US" sz="2000" dirty="0">
                  <a:solidFill>
                    <a:schemeClr val="accent2"/>
                  </a:solidFill>
                </a:rPr>
                <a:t>, pop all operators from the stack until </a:t>
              </a:r>
              <a:r>
                <a:rPr lang="en-US" b="1" dirty="0">
                  <a:solidFill>
                    <a:schemeClr val="tx2"/>
                  </a:solidFill>
                </a:rPr>
                <a:t>( </a:t>
              </a:r>
              <a:r>
                <a:rPr lang="en-US" sz="2000" dirty="0">
                  <a:solidFill>
                    <a:schemeClr val="accent2"/>
                  </a:solidFill>
                </a:rPr>
                <a:t>and write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them to the postfix string.  Pop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.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95400" y="5943600"/>
            <a:ext cx="7515225" cy="701675"/>
            <a:chOff x="816" y="1063"/>
            <a:chExt cx="4734" cy="442"/>
          </a:xfrm>
        </p:grpSpPr>
        <p:sp>
          <p:nvSpPr>
            <p:cNvPr id="11273" name="AutoShape 17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8"/>
            <p:cNvSpPr txBox="1">
              <a:spLocks noChangeArrowheads="1"/>
            </p:cNvSpPr>
            <p:nvPr/>
          </p:nvSpPr>
          <p:spPr bwMode="auto">
            <a:xfrm>
              <a:off x="1046" y="1063"/>
              <a:ext cx="45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At the end of the infix expression, pop all remaining operators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from the stack and write them to the postfix string. 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1981200" y="3886200"/>
            <a:ext cx="7162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An Example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55925" y="1487488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5749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3733800" y="2743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38703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2362200"/>
            <a:ext cx="914400" cy="762000"/>
            <a:chOff x="3360" y="1488"/>
            <a:chExt cx="576" cy="480"/>
          </a:xfrm>
        </p:grpSpPr>
        <p:sp>
          <p:nvSpPr>
            <p:cNvPr id="12336" name="Rectangle 11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7" name="Rectangle 12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6388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362200"/>
            <a:ext cx="914400" cy="762000"/>
            <a:chOff x="3360" y="1488"/>
            <a:chExt cx="576" cy="480"/>
          </a:xfrm>
        </p:grpSpPr>
        <p:sp>
          <p:nvSpPr>
            <p:cNvPr id="12334" name="Rectangle 16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5" name="Rectangle 17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7162800" y="3276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4724400"/>
            <a:ext cx="914400" cy="1143000"/>
            <a:chOff x="1440" y="2784"/>
            <a:chExt cx="576" cy="72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32" name="Rectangle 20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33" name="Rectangle 21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31" name="Rectangle 22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838200" y="6019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33600" y="4724400"/>
            <a:ext cx="914400" cy="1143000"/>
            <a:chOff x="1440" y="2784"/>
            <a:chExt cx="576" cy="720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28" name="Rectangle 27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29" name="Rectangle 28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27" name="Rectangle 29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22098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657600" y="4343400"/>
            <a:ext cx="914400" cy="1524000"/>
            <a:chOff x="2304" y="2736"/>
            <a:chExt cx="576" cy="96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24" name="Rectangle 33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21" name="Rectangle 36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36576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410200" y="4343400"/>
            <a:ext cx="914400" cy="1524000"/>
            <a:chOff x="2304" y="2736"/>
            <a:chExt cx="576" cy="960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18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19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17" name="Rectangle 4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5257800" y="60198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6934200" y="5105400"/>
            <a:ext cx="914400" cy="762000"/>
            <a:chOff x="3360" y="1488"/>
            <a:chExt cx="576" cy="480"/>
          </a:xfrm>
        </p:grpSpPr>
        <p:sp>
          <p:nvSpPr>
            <p:cNvPr id="12312" name="Rectangle 48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13" name="Rectangle 49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6858000" y="60198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30408" grpId="0"/>
      <p:bldP spid="230409" grpId="0" animBg="1"/>
      <p:bldP spid="230410" grpId="0"/>
      <p:bldP spid="230413" grpId="0"/>
      <p:bldP spid="230418" grpId="0"/>
      <p:bldP spid="230423" grpId="0"/>
      <p:bldP spid="230430" grpId="0"/>
      <p:bldP spid="230437" grpId="0"/>
      <p:bldP spid="230446" grpId="0"/>
      <p:bldP spid="2304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cont’d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3716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Pop (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5052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5486400" y="29718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943600" y="24384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23415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+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971800" y="13716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/>
      <p:bldP spid="232455" grpId="0" animBg="1"/>
      <p:bldP spid="232456" grpId="0"/>
      <p:bldP spid="232457" grpId="0"/>
      <p:bldP spid="232458" grpId="0" animBg="1"/>
      <p:bldP spid="232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The </a:t>
            </a:r>
            <a:r>
              <a:rPr lang="en-US" sz="4000" dirty="0" err="1" smtClean="0">
                <a:solidFill>
                  <a:schemeClr val="accent6"/>
                </a:solidFill>
                <a:latin typeface="Arial" charset="0"/>
              </a:rPr>
              <a:t>InfixExpression</a:t>
            </a:r>
            <a:r>
              <a:rPr lang="en-US" sz="4000" dirty="0" smtClean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Class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514600"/>
            <a:ext cx="7704139" cy="1016000"/>
            <a:chOff x="864" y="990"/>
            <a:chExt cx="4853" cy="64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466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Pops the operator stack as long as the operator  on the top</a:t>
              </a:r>
            </a:p>
            <a:p>
              <a:r>
                <a:rPr lang="en-US" dirty="0" smtClean="0"/>
                <a:t>of the stack has a stack precedence higher than or equal to the </a:t>
              </a:r>
            </a:p>
            <a:p>
              <a:r>
                <a:rPr lang="en-US" dirty="0" smtClean="0"/>
                <a:t>input precedence of the current operator </a:t>
              </a:r>
              <a:r>
                <a:rPr lang="en-US" i="1" dirty="0" smtClean="0">
                  <a:solidFill>
                    <a:schemeClr val="accent6"/>
                  </a:solidFill>
                </a:rPr>
                <a:t>op</a:t>
              </a:r>
              <a:r>
                <a:rPr lang="en-US" dirty="0" smtClean="0"/>
                <a:t>.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810000"/>
            <a:ext cx="6075365" cy="400050"/>
            <a:chOff x="864" y="990"/>
            <a:chExt cx="3827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6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Writes the popped operators to the postfix string.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676400"/>
            <a:ext cx="276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outputHigherOrEqual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724400"/>
            <a:ext cx="7381875" cy="708025"/>
            <a:chOff x="864" y="960"/>
            <a:chExt cx="4650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960"/>
              <a:ext cx="44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i="1" dirty="0" smtClean="0">
                  <a:solidFill>
                    <a:schemeClr val="accent6"/>
                  </a:solidFill>
                </a:rPr>
                <a:t>op</a:t>
              </a:r>
              <a:r>
                <a:rPr lang="en-US" dirty="0" smtClean="0"/>
                <a:t> is a ')', and the top of the stack is a '(', also pops '(' from </a:t>
              </a:r>
            </a:p>
            <a:p>
              <a:r>
                <a:rPr lang="en-US" dirty="0" smtClean="0"/>
                <a:t>the stack but does not write it to the postfix. 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960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Conversion to Postfix</a:t>
            </a:r>
            <a:endParaRPr lang="en-US" sz="32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133600"/>
            <a:ext cx="3860800" cy="396875"/>
            <a:chOff x="864" y="990"/>
            <a:chExt cx="2432" cy="25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2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Skips a whitespace character.</a:t>
              </a:r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2895600"/>
            <a:ext cx="4829175" cy="396875"/>
            <a:chOff x="864" y="990"/>
            <a:chExt cx="3042" cy="250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28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Writes an operand to the postfix string.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5638800" cy="396875"/>
            <a:chOff x="864" y="990"/>
            <a:chExt cx="3552" cy="250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3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with an operator.</a:t>
              </a:r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6109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 smtClean="0"/>
              <a:t>scans an infix string and does the following: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419600"/>
            <a:ext cx="6403975" cy="457200"/>
            <a:chOff x="864" y="1008"/>
            <a:chExt cx="4034" cy="288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3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Also 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when the input is 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  <a:r>
                <a:rPr lang="en-US" sz="2000" dirty="0"/>
                <a:t>.</a:t>
              </a:r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0" y="5181600"/>
            <a:ext cx="7294563" cy="396875"/>
            <a:chOff x="864" y="990"/>
            <a:chExt cx="4595" cy="250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Terminates at the end of the expression or if an error occurs.</a:t>
              </a:r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Running Time of Conversion</a:t>
            </a:r>
            <a:endParaRPr lang="en-US" sz="32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72796" y="2906713"/>
            <a:ext cx="2300290" cy="400050"/>
            <a:chOff x="864" y="990"/>
            <a:chExt cx="1449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such calls.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5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061" r="-2446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61272" y="1836738"/>
            <a:ext cx="7173918" cy="708025"/>
            <a:chOff x="864" y="990"/>
            <a:chExt cx="4519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A call to </a:t>
                  </a:r>
                  <a:r>
                    <a:rPr lang="en-US" sz="2000" dirty="0" err="1">
                      <a:solidFill>
                        <a:schemeClr val="accent2"/>
                      </a:solidFill>
                    </a:rPr>
                    <a:t>outputHigherOrEqual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()</a:t>
                  </a:r>
                  <a:r>
                    <a:rPr lang="en-US" sz="2000" dirty="0"/>
                    <a:t> </a:t>
                  </a:r>
                  <a:r>
                    <a:rPr lang="en-US" dirty="0" smtClean="0"/>
                    <a:t>may pop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operators off</a:t>
                  </a:r>
                </a:p>
                <a:p>
                  <a:r>
                    <a:rPr lang="en-US" sz="2000" dirty="0" smtClean="0"/>
                    <a:t>the stack.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7" t="-4310" r="-7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Suppose the infix string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operators and operands:</a:t>
                </a:r>
                <a:endParaRPr lang="en-US" dirty="0"/>
              </a:p>
            </p:txBody>
          </p:sp>
        </mc:Choice>
        <mc:Fallback xmlns="">
          <p:sp>
            <p:nvSpPr>
              <p:cNvPr id="1843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33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2" y="4495800"/>
            <a:ext cx="8018475" cy="708025"/>
            <a:chOff x="864" y="1008"/>
            <a:chExt cx="5051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Every operator or operand that’s not </a:t>
                  </a:r>
                  <a:r>
                    <a:rPr lang="en-US" dirty="0" smtClean="0"/>
                    <a:t>‘(’ </a:t>
                  </a:r>
                  <a:r>
                    <a:rPr lang="en-US" sz="2000" dirty="0" smtClean="0"/>
                    <a:t>or </a:t>
                  </a:r>
                  <a:r>
                    <a:rPr lang="en-US" dirty="0" smtClean="0"/>
                    <a:t>‘) ’ </a:t>
                  </a:r>
                  <a:r>
                    <a:rPr lang="en-US" sz="2000" dirty="0" smtClean="0"/>
                    <a:t>is written to the postfix</a:t>
                  </a:r>
                </a:p>
                <a:p>
                  <a:r>
                    <a:rPr lang="en-US" dirty="0" smtClean="0"/>
                    <a:t>string.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writes.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91" t="-4310" r="-87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19202" y="5257800"/>
            <a:ext cx="6953259" cy="708025"/>
            <a:chOff x="864" y="990"/>
            <a:chExt cx="4380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Every operator that is not </a:t>
                  </a:r>
                  <a:r>
                    <a:rPr lang="en-US" dirty="0" smtClean="0"/>
                    <a:t>‘) ’ </a:t>
                  </a:r>
                  <a:r>
                    <a:rPr lang="en-US" sz="2000" dirty="0" smtClean="0"/>
                    <a:t>gets pushed onto the stack. 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pushes.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17" t="-43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740" t="-6061" r="-19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62000" y="3886200"/>
            <a:ext cx="644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tight.  Let’s count write, push, and pop operations. </a:t>
            </a:r>
            <a:endParaRPr lang="en-US" dirty="0"/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219200" y="6019800"/>
            <a:ext cx="6392870" cy="400050"/>
            <a:chOff x="864" y="990"/>
            <a:chExt cx="4027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#pops ≤ #pushes.  So there are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pops in total.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01" t="-7692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-time infix-to-postfix conversion. 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34" t="-9211" r="-15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89789" y="25112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1+ 2^3^4</a:t>
            </a:r>
            <a:r>
              <a:rPr lang="en-US" sz="1800"/>
              <a:t>^…^</a:t>
            </a:r>
            <a:r>
              <a:rPr lang="en-US" sz="1800" smtClean="0"/>
              <a:t>100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 build="allAtOnce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Reporting Errors</a:t>
            </a:r>
            <a:endParaRPr lang="en-US" sz="48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362200"/>
            <a:ext cx="5654679" cy="400050"/>
            <a:chOff x="864" y="990"/>
            <a:chExt cx="3562" cy="252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3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“Operator expected” </a:t>
              </a:r>
              <a:r>
                <a:rPr lang="en-US" dirty="0" smtClean="0"/>
                <a:t>if the rank goes above 1;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048000"/>
            <a:ext cx="5754691" cy="400050"/>
            <a:chOff x="864" y="990"/>
            <a:chExt cx="3625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4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“Operand expected” </a:t>
              </a:r>
              <a:r>
                <a:rPr lang="en-US" sz="2000" dirty="0" smtClean="0"/>
                <a:t>if the rank goes below 0; 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7554569" cy="708025"/>
            <a:chOff x="864" y="990"/>
            <a:chExt cx="4209" cy="446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401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“Missing ‘(</a:t>
              </a:r>
              <a:r>
                <a:rPr lang="en-US" dirty="0" smtClean="0"/>
                <a:t>’</a:t>
              </a:r>
              <a:r>
                <a:rPr lang="en-US" sz="2000" dirty="0" smtClean="0">
                  <a:solidFill>
                    <a:schemeClr val="accent6"/>
                  </a:solidFill>
                </a:rPr>
                <a:t>” </a:t>
              </a:r>
              <a:r>
                <a:rPr lang="en-US" dirty="0" smtClean="0"/>
                <a:t>if a scanned ‘)’ in an empty stack without  popping</a:t>
              </a:r>
            </a:p>
            <a:p>
              <a:r>
                <a:rPr lang="en-US" dirty="0" smtClean="0"/>
                <a:t>any ‘(’ out;</a:t>
              </a:r>
              <a:endParaRPr lang="en-US" sz="2000" dirty="0"/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71160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 smtClean="0"/>
              <a:t>also keeps track of the cumulative rank and catches </a:t>
            </a:r>
          </a:p>
          <a:p>
            <a:r>
              <a:rPr lang="en-US" dirty="0" smtClean="0"/>
              <a:t>five types of error :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2" y="4572000"/>
            <a:ext cx="7494601" cy="708025"/>
            <a:chOff x="864" y="1008"/>
            <a:chExt cx="4721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452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“Missing ‘)’” </a:t>
              </a:r>
              <a:r>
                <a:rPr lang="en-US" sz="2000" dirty="0" smtClean="0"/>
                <a:t>if a ‘(’ is left unmatched on the stack at the end of</a:t>
              </a:r>
            </a:p>
            <a:p>
              <a:r>
                <a:rPr lang="en-US" dirty="0" smtClean="0"/>
                <a:t>the scan;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1" y="5562600"/>
            <a:ext cx="7189802" cy="400050"/>
            <a:chOff x="864" y="990"/>
            <a:chExt cx="4529" cy="252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</a:t>
              </a:r>
              <a:r>
                <a:rPr lang="en-US" dirty="0" smtClean="0">
                  <a:solidFill>
                    <a:schemeClr val="accent6"/>
                  </a:solidFill>
                </a:rPr>
                <a:t>Invalid character” </a:t>
              </a:r>
              <a:r>
                <a:rPr lang="en-US" dirty="0" smtClean="0"/>
                <a:t>if the character is not a digit or operator. </a:t>
              </a:r>
              <a:endParaRPr lang="en-US" sz="2000" dirty="0"/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Infix Expression Evaluation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801687" y="1666874"/>
            <a:ext cx="679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approaches to evaluate an infix expression: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2981325"/>
            <a:ext cx="4818063" cy="457200"/>
            <a:chOff x="1056" y="3264"/>
            <a:chExt cx="3035" cy="288"/>
          </a:xfrm>
        </p:grpSpPr>
        <p:sp>
          <p:nvSpPr>
            <p:cNvPr id="2063" name="AutoShape 16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17"/>
            <p:cNvSpPr txBox="1">
              <a:spLocks noChangeArrowheads="1"/>
            </p:cNvSpPr>
            <p:nvPr/>
          </p:nvSpPr>
          <p:spPr bwMode="auto">
            <a:xfrm>
              <a:off x="1200" y="3264"/>
              <a:ext cx="2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Use two stacks within one scan.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4876800"/>
            <a:ext cx="5526088" cy="708025"/>
            <a:chOff x="1056" y="3264"/>
            <a:chExt cx="3481" cy="446"/>
          </a:xfrm>
        </p:grpSpPr>
        <p:sp>
          <p:nvSpPr>
            <p:cNvPr id="2061" name="AutoShape 20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21"/>
            <p:cNvSpPr txBox="1">
              <a:spLocks noChangeArrowheads="1"/>
            </p:cNvSpPr>
            <p:nvPr/>
          </p:nvSpPr>
          <p:spPr bwMode="auto">
            <a:xfrm>
              <a:off x="1200" y="3264"/>
              <a:ext cx="33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 to equivalent postfix expression and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then call the </a:t>
              </a:r>
              <a:r>
                <a:rPr lang="en-US" dirty="0" smtClean="0">
                  <a:solidFill>
                    <a:schemeClr val="accent2"/>
                  </a:solidFill>
                </a:rPr>
                <a:t>postfix evaluator</a:t>
              </a:r>
              <a:r>
                <a:rPr lang="en-US" dirty="0">
                  <a:solidFill>
                    <a:schemeClr val="accent2"/>
                  </a:solidFill>
                </a:rPr>
                <a:t>.  </a:t>
              </a:r>
            </a:p>
          </p:txBody>
        </p:sp>
      </p:grpSp>
      <p:sp>
        <p:nvSpPr>
          <p:cNvPr id="214038" name="Freeform 22"/>
          <p:cNvSpPr>
            <a:spLocks/>
          </p:cNvSpPr>
          <p:nvPr/>
        </p:nvSpPr>
        <p:spPr bwMode="auto">
          <a:xfrm>
            <a:off x="1047750" y="5040312"/>
            <a:ext cx="457200" cy="381000"/>
          </a:xfrm>
          <a:custGeom>
            <a:avLst/>
            <a:gdLst>
              <a:gd name="T0" fmla="*/ 0 w 288"/>
              <a:gd name="T1" fmla="*/ 152400 h 240"/>
              <a:gd name="T2" fmla="*/ 228600 w 288"/>
              <a:gd name="T3" fmla="*/ 381000 h 240"/>
              <a:gd name="T4" fmla="*/ 45720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144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1" grpId="0"/>
      <p:bldP spid="2140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Operator Associativity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6125" y="1487488"/>
            <a:ext cx="3345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Left associative: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–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17645" y="4114800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Right associative: </a:t>
            </a:r>
            <a:r>
              <a:rPr lang="en-US" dirty="0">
                <a:solidFill>
                  <a:schemeClr val="accent2"/>
                </a:solidFill>
              </a:rPr>
              <a:t>^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54250" y="478161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2^7^6 + (3 – 2 * 4) % 5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622982" y="5237517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65765" y="5756406"/>
            <a:ext cx="388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2^(7^6) + ((3 – (2 * 4)) % 5)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28800" y="2133600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2 + 3 + 4 – 8</a:t>
            </a:r>
            <a:endParaRPr lang="en-US" dirty="0"/>
          </a:p>
        </p:txBody>
      </p:sp>
      <p:sp>
        <p:nvSpPr>
          <p:cNvPr id="2" name="Left-Right Arrow 1"/>
          <p:cNvSpPr/>
          <p:nvPr/>
        </p:nvSpPr>
        <p:spPr bwMode="auto">
          <a:xfrm>
            <a:off x="3660852" y="2226906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31578" y="2133600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((2 </a:t>
            </a:r>
            <a:r>
              <a:rPr lang="en-US"/>
              <a:t>+ </a:t>
            </a:r>
            <a:r>
              <a:rPr lang="en-US" smtClean="0"/>
              <a:t>3) + 4) </a:t>
            </a:r>
            <a:r>
              <a:rPr lang="en-US"/>
              <a:t>– 8</a:t>
            </a:r>
            <a:endParaRPr lang="en-US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85632" y="2863497"/>
            <a:ext cx="12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8  /  4 * 3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 bwMode="auto">
          <a:xfrm>
            <a:off x="3661510" y="2930428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19303" y="2838450"/>
            <a:ext cx="1375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(8  /  4) *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 animBg="1"/>
      <p:bldP spid="3080" grpId="0"/>
      <p:bldP spid="11" grpId="0"/>
      <p:bldP spid="2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Operator Precedence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981200" y="1830388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^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  =  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/>
              <a:t>   =</a:t>
            </a:r>
            <a:r>
              <a:rPr lang="en-US" dirty="0">
                <a:solidFill>
                  <a:schemeClr val="accent2"/>
                </a:solidFill>
              </a:rPr>
              <a:t>   / 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  =  </a:t>
            </a:r>
            <a:r>
              <a:rPr lang="en-US" dirty="0">
                <a:solidFill>
                  <a:schemeClr val="accent2"/>
                </a:solidFill>
              </a:rPr>
              <a:t>–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7164" y="2854421"/>
            <a:ext cx="403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+ 23 * 4 ^ (3 – 7 / 11 ^ 2) % 25 </a:t>
            </a:r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000500" y="3630864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4191000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+ </a:t>
            </a:r>
            <a:r>
              <a:rPr lang="en-US" sz="4000" smtClean="0">
                <a:solidFill>
                  <a:srgbClr val="FF0000"/>
                </a:solidFill>
              </a:rPr>
              <a:t>(</a:t>
            </a:r>
            <a:r>
              <a:rPr lang="en-US" sz="3600" smtClean="0">
                <a:solidFill>
                  <a:srgbClr val="008000"/>
                </a:solidFill>
              </a:rPr>
              <a:t>(</a:t>
            </a:r>
            <a:r>
              <a:rPr lang="en-US" smtClean="0"/>
              <a:t>23 * </a:t>
            </a:r>
            <a:r>
              <a:rPr lang="en-US" sz="3200" smtClean="0">
                <a:solidFill>
                  <a:srgbClr val="C00000"/>
                </a:solidFill>
              </a:rPr>
              <a:t>(</a:t>
            </a:r>
            <a:r>
              <a:rPr lang="en-US" smtClean="0"/>
              <a:t>4 ^ </a:t>
            </a:r>
            <a:r>
              <a:rPr lang="en-US" sz="2800" smtClean="0">
                <a:solidFill>
                  <a:schemeClr val="accent2"/>
                </a:solidFill>
              </a:rPr>
              <a:t>(</a:t>
            </a:r>
            <a:r>
              <a:rPr lang="en-US" smtClean="0"/>
              <a:t>3 – </a:t>
            </a:r>
            <a:r>
              <a:rPr lang="en-US" sz="2400" smtClean="0">
                <a:solidFill>
                  <a:srgbClr val="FF3399"/>
                </a:solidFill>
              </a:rPr>
              <a:t>(</a:t>
            </a:r>
            <a:r>
              <a:rPr lang="en-US" smtClean="0"/>
              <a:t>7 / (11 ^ 2)</a:t>
            </a:r>
            <a:r>
              <a:rPr lang="en-US" sz="2400" smtClean="0">
                <a:solidFill>
                  <a:srgbClr val="FF3399"/>
                </a:solidFill>
              </a:rPr>
              <a:t>)</a:t>
            </a:r>
            <a:r>
              <a:rPr lang="en-US" sz="2800" smtClean="0">
                <a:solidFill>
                  <a:schemeClr val="accent2"/>
                </a:solidFill>
              </a:rPr>
              <a:t>)</a:t>
            </a:r>
            <a:r>
              <a:rPr lang="en-US" sz="3200" smtClean="0">
                <a:solidFill>
                  <a:srgbClr val="C00000"/>
                </a:solidFill>
              </a:rPr>
              <a:t>)</a:t>
            </a:r>
            <a:r>
              <a:rPr lang="en-US" sz="3600" smtClean="0">
                <a:solidFill>
                  <a:srgbClr val="008000"/>
                </a:solidFill>
              </a:rPr>
              <a:t>)</a:t>
            </a:r>
            <a:r>
              <a:rPr lang="en-US" smtClean="0"/>
              <a:t> % 25</a:t>
            </a:r>
            <a:r>
              <a:rPr lang="en-US" sz="4000" smtClean="0">
                <a:solidFill>
                  <a:srgbClr val="FF0000"/>
                </a:solidFill>
              </a:rPr>
              <a:t>)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Rank of Expression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623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Evaluates an infix expression based on</a:t>
            </a:r>
            <a:r>
              <a:rPr lang="en-US" i="1" dirty="0">
                <a:solidFill>
                  <a:srgbClr val="FF0000"/>
                </a:solidFill>
              </a:rPr>
              <a:t> rank</a:t>
            </a:r>
            <a:r>
              <a:rPr lang="en-US" dirty="0"/>
              <a:t>.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133600" y="2133600"/>
            <a:ext cx="2577950" cy="10156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/>
                </a:solidFill>
              </a:rPr>
              <a:t>1     for </a:t>
            </a:r>
            <a:r>
              <a:rPr lang="en-US" dirty="0">
                <a:solidFill>
                  <a:schemeClr val="tx2"/>
                </a:solidFill>
              </a:rPr>
              <a:t>any operand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-1  </a:t>
            </a:r>
            <a:r>
              <a:rPr lang="en-US" dirty="0" smtClean="0">
                <a:solidFill>
                  <a:schemeClr val="tx2"/>
                </a:solidFill>
              </a:rPr>
              <a:t>  for </a:t>
            </a:r>
            <a:r>
              <a:rPr lang="en-US" dirty="0">
                <a:solidFill>
                  <a:schemeClr val="tx2"/>
                </a:solidFill>
              </a:rPr>
              <a:t>+, </a:t>
            </a:r>
            <a:r>
              <a:rPr lang="en-US" dirty="0" smtClean="0">
                <a:solidFill>
                  <a:schemeClr val="tx2"/>
                </a:solidFill>
              </a:rPr>
              <a:t>–, </a:t>
            </a:r>
            <a:r>
              <a:rPr lang="en-US" dirty="0">
                <a:solidFill>
                  <a:schemeClr val="tx2"/>
                </a:solidFill>
              </a:rPr>
              <a:t>*, /, %, ^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0   </a:t>
            </a:r>
            <a:r>
              <a:rPr lang="en-US" dirty="0" smtClean="0">
                <a:solidFill>
                  <a:schemeClr val="tx2"/>
                </a:solidFill>
              </a:rPr>
              <a:t>  for </a:t>
            </a:r>
            <a:r>
              <a:rPr lang="en-US" dirty="0">
                <a:solidFill>
                  <a:schemeClr val="tx2"/>
                </a:solidFill>
              </a:rPr>
              <a:t>(, )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81251" y="3794722"/>
            <a:ext cx="743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6600"/>
                </a:solidFill>
              </a:rPr>
              <a:t>Cumulative rank</a:t>
            </a:r>
            <a:r>
              <a:rPr lang="en-US" dirty="0"/>
              <a:t>: sum of the ranks of individual terms.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2281451" y="4404322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 ^ 7 ^ 6 + ( 3  – 2 * 4 ) % 5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168525" y="5364162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1 0 1 0 1 0 0 1 0 1 0 1 1 0 1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873125" y="5211762"/>
            <a:ext cx="1398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cumulative</a:t>
            </a:r>
          </a:p>
          <a:p>
            <a:r>
              <a:rPr lang="en-US" sz="2000" dirty="0"/>
              <a:t>rank: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  <p:bldP spid="218118" grpId="0" animBg="1"/>
      <p:bldP spid="218119" grpId="0"/>
      <p:bldP spid="218121" grpId="0"/>
      <p:bldP spid="218123" grpId="0"/>
      <p:bldP spid="218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 smtClean="0">
                <a:solidFill>
                  <a:srgbClr val="FF0000"/>
                </a:solidFill>
                <a:latin typeface="Arial" charset="0"/>
              </a:rPr>
              <a:t>Necessary Condition for Correctness</a:t>
            </a:r>
            <a:endParaRPr lang="en-US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5800" y="1329585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T</a:t>
            </a:r>
            <a:r>
              <a:rPr lang="en-US" sz="2000" smtClean="0">
                <a:solidFill>
                  <a:srgbClr val="FF0066"/>
                </a:solidFill>
              </a:rPr>
              <a:t>he cumulative </a:t>
            </a:r>
            <a:r>
              <a:rPr lang="en-US" sz="2000" dirty="0">
                <a:solidFill>
                  <a:srgbClr val="FF0066"/>
                </a:solidFill>
              </a:rPr>
              <a:t>rank </a:t>
            </a:r>
            <a:r>
              <a:rPr lang="en-US" sz="2000" dirty="0" smtClean="0">
                <a:solidFill>
                  <a:srgbClr val="FF0066"/>
                </a:solidFill>
              </a:rPr>
              <a:t>after each symbol is </a:t>
            </a:r>
            <a:r>
              <a:rPr lang="en-US" sz="2000" dirty="0" smtClean="0">
                <a:solidFill>
                  <a:srgbClr val="008000"/>
                </a:solidFill>
              </a:rPr>
              <a:t>always 0 or 1</a:t>
            </a:r>
            <a:r>
              <a:rPr lang="en-US" sz="2000" dirty="0" smtClean="0">
                <a:solidFill>
                  <a:srgbClr val="FF0066"/>
                </a:solidFill>
              </a:rPr>
              <a:t>, and for </a:t>
            </a:r>
            <a:r>
              <a:rPr lang="en-US" sz="2000" dirty="0">
                <a:solidFill>
                  <a:srgbClr val="FF0066"/>
                </a:solidFill>
              </a:rPr>
              <a:t>the entire </a:t>
            </a:r>
            <a:r>
              <a:rPr lang="en-US" sz="2000">
                <a:solidFill>
                  <a:srgbClr val="FF0066"/>
                </a:solidFill>
              </a:rPr>
              <a:t>expression </a:t>
            </a:r>
            <a:r>
              <a:rPr lang="en-US" smtClean="0">
                <a:solidFill>
                  <a:srgbClr val="FF0066"/>
                </a:solidFill>
              </a:rPr>
              <a:t>must</a:t>
            </a:r>
            <a:r>
              <a:rPr lang="en-US" sz="2000" smtClean="0">
                <a:solidFill>
                  <a:srgbClr val="FF0066"/>
                </a:solidFill>
              </a:rPr>
              <a:t> be </a:t>
            </a:r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>
                <a:solidFill>
                  <a:srgbClr val="FF0066"/>
                </a:solidFill>
              </a:rPr>
              <a:t>.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85800" y="2154719"/>
            <a:ext cx="4450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1800"/>
              <a:t>exactly one more operand than operator)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751102" y="2754884"/>
            <a:ext cx="5299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Invalid expression </a:t>
            </a:r>
            <a:r>
              <a:rPr lang="en-US" sz="2000"/>
              <a:t>if </a:t>
            </a:r>
            <a:r>
              <a:rPr lang="en-US" sz="2000" smtClean="0"/>
              <a:t>condition is not satisfied.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600748" y="4569578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4 </a:t>
            </a:r>
            <a:r>
              <a:rPr lang="en-US" sz="2000">
                <a:sym typeface="Symbol" pitchFamily="18" charset="2"/>
              </a:rPr>
              <a:t>+ </a:t>
            </a:r>
            <a:r>
              <a:rPr lang="en-US" sz="2000" smtClean="0">
                <a:sym typeface="Symbol" pitchFamily="18" charset="2"/>
              </a:rPr>
              <a:t>3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51102" y="3752863"/>
            <a:ext cx="845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chemeClr val="accent6"/>
                </a:solidFill>
              </a:rPr>
              <a:t>However, the condition is not sufficient, i.e., satisfying the condition does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not </a:t>
            </a:r>
            <a:r>
              <a:rPr lang="en-US" smtClean="0">
                <a:solidFill>
                  <a:schemeClr val="accent6"/>
                </a:solidFill>
              </a:rPr>
              <a:t>imply the correctness. 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  <a:endParaRPr lang="en-US" sz="2000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55188" y="5044886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ym typeface="Symbol" pitchFamily="18" charset="2"/>
              </a:rPr>
              <a:t>8 ) ) % 2</a:t>
            </a:r>
            <a:r>
              <a:rPr lang="en-US" sz="2000" smtClean="0">
                <a:sym typeface="Symbol" pitchFamily="18" charset="2"/>
              </a:rPr>
              <a:t>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" y="5597312"/>
            <a:ext cx="45672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3300"/>
                </a:solidFill>
              </a:rPr>
              <a:t>How to further check the correctness? </a:t>
            </a:r>
            <a:endParaRPr lang="en-US" sz="2000" dirty="0">
              <a:solidFill>
                <a:srgbClr val="0033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427" y="326190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itchFamily="18" charset="2"/>
              </a:rPr>
              <a:t>2 4 + 3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4848" y="604451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Convert it to postfix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34836" y="6039610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ym typeface="Symbol" pitchFamily="18" charset="2"/>
              </a:rPr>
              <a:t>4 (+) 3 </a:t>
            </a:r>
            <a:r>
              <a:rPr lang="en-US" smtClean="0">
                <a:sym typeface="Symbol" pitchFamily="18" charset="2"/>
              </a:rPr>
              <a:t>  4 + 3  </a:t>
            </a:r>
            <a:r>
              <a:rPr lang="en-US" sz="2000" smtClean="0">
                <a:sym typeface="Symbol" pitchFamily="18" charset="2"/>
              </a:rPr>
              <a:t>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261" y="6439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and evaluate!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920243" y="6009046"/>
            <a:ext cx="766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0" smtClean="0">
                <a:latin typeface="+mj-lt"/>
                <a:sym typeface="Symbol" pitchFamily="18" charset="2"/>
              </a:rPr>
              <a:t>error!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2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7" grpId="0"/>
      <p:bldP spid="218128" grpId="0"/>
      <p:bldP spid="13" grpId="0"/>
      <p:bldP spid="14" grpId="0"/>
      <p:bldP spid="15" grpId="0"/>
      <p:bldP spid="16" grpId="0"/>
      <p:bldP spid="2" grpId="0"/>
      <p:bldP spid="4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Infix-to-Postfix Conversion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57400"/>
            <a:ext cx="5997575" cy="400050"/>
            <a:chOff x="1056" y="1200"/>
            <a:chExt cx="3778" cy="252"/>
          </a:xfrm>
        </p:grpSpPr>
        <p:sp>
          <p:nvSpPr>
            <p:cNvPr id="5139" name="AutoShape 5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36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solidFill>
                    <a:schemeClr val="accent2"/>
                  </a:solidFill>
                </a:rPr>
                <a:t>Write an </a:t>
              </a:r>
              <a:r>
                <a:rPr lang="en-US" sz="2000">
                  <a:solidFill>
                    <a:schemeClr val="accent2"/>
                  </a:solidFill>
                </a:rPr>
                <a:t>operand </a:t>
              </a:r>
              <a:r>
                <a:rPr lang="en-US" sz="2000" smtClean="0">
                  <a:solidFill>
                    <a:schemeClr val="accent2"/>
                  </a:solidFill>
                </a:rPr>
                <a:t>immediately to </a:t>
              </a:r>
              <a:r>
                <a:rPr lang="en-US" sz="2000">
                  <a:solidFill>
                    <a:schemeClr val="accent2"/>
                  </a:solidFill>
                </a:rPr>
                <a:t>the output string.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481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During the scan of an expression: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95400" y="2590800"/>
            <a:ext cx="4694238" cy="396875"/>
            <a:chOff x="1056" y="1200"/>
            <a:chExt cx="2957" cy="250"/>
          </a:xfrm>
        </p:grpSpPr>
        <p:sp>
          <p:nvSpPr>
            <p:cNvPr id="5137" name="AutoShape 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0"/>
            <p:cNvSpPr txBox="1">
              <a:spLocks noChangeArrowheads="1"/>
            </p:cNvSpPr>
            <p:nvPr/>
          </p:nvSpPr>
          <p:spPr bwMode="auto">
            <a:xfrm>
              <a:off x="1152" y="1200"/>
              <a:ext cx="2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No need to maintain an operand stack.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4191000"/>
            <a:ext cx="7434871" cy="400050"/>
            <a:chOff x="1056" y="1200"/>
            <a:chExt cx="4054" cy="252"/>
          </a:xfrm>
        </p:grpSpPr>
        <p:sp>
          <p:nvSpPr>
            <p:cNvPr id="5135" name="AutoShape 12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1152" y="1200"/>
              <a:ext cx="3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Stores operators and </a:t>
              </a:r>
              <a:r>
                <a:rPr lang="en-US" sz="2000" dirty="0" smtClean="0">
                  <a:solidFill>
                    <a:schemeClr val="accent2"/>
                  </a:solidFill>
                </a:rPr>
                <a:t>left parentheses </a:t>
              </a:r>
              <a:r>
                <a:rPr lang="en-US" sz="2000" dirty="0">
                  <a:solidFill>
                    <a:schemeClr val="accent2"/>
                  </a:solidFill>
                </a:rPr>
                <a:t>as soon </a:t>
              </a:r>
              <a:r>
                <a:rPr lang="en-US" sz="2000" dirty="0" smtClean="0">
                  <a:solidFill>
                    <a:schemeClr val="accent2"/>
                  </a:solidFill>
                </a:rPr>
                <a:t>as they </a:t>
              </a:r>
              <a:r>
                <a:rPr lang="en-US" sz="2000" dirty="0">
                  <a:solidFill>
                    <a:schemeClr val="accent2"/>
                  </a:solidFill>
                </a:rPr>
                <a:t>appear.</a:t>
              </a:r>
            </a:p>
          </p:txBody>
        </p:sp>
      </p:grp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685800" y="35052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Operator stack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95400" y="5105400"/>
            <a:ext cx="7569200" cy="396875"/>
            <a:chOff x="1056" y="1200"/>
            <a:chExt cx="4768" cy="250"/>
          </a:xfrm>
        </p:grpSpPr>
        <p:sp>
          <p:nvSpPr>
            <p:cNvPr id="5133" name="AutoShape 16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7"/>
            <p:cNvSpPr txBox="1">
              <a:spLocks noChangeArrowheads="1"/>
            </p:cNvSpPr>
            <p:nvPr/>
          </p:nvSpPr>
          <p:spPr bwMode="auto">
            <a:xfrm>
              <a:off x="1152" y="1200"/>
              <a:ext cx="4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Manages the order of precedence and associativity of operators.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295400" y="5943600"/>
            <a:ext cx="3175000" cy="396875"/>
            <a:chOff x="1056" y="1200"/>
            <a:chExt cx="2000" cy="250"/>
          </a:xfrm>
        </p:grpSpPr>
        <p:sp>
          <p:nvSpPr>
            <p:cNvPr id="5131" name="AutoShape 1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0"/>
            <p:cNvSpPr txBox="1">
              <a:spLocks noChangeArrowheads="1"/>
            </p:cNvSpPr>
            <p:nvPr/>
          </p:nvSpPr>
          <p:spPr bwMode="auto">
            <a:xfrm>
              <a:off x="1152" y="1200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Handles subexpressions.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1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The stack temporally stores operators awaiting </a:t>
            </a:r>
            <a:r>
              <a:rPr lang="en-US" smtClean="0"/>
              <a:t>their right </a:t>
            </a:r>
            <a:r>
              <a:rPr lang="en-US"/>
              <a:t>operand.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269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</a:t>
            </a:r>
            <a:r>
              <a:rPr lang="en-US" dirty="0" smtClean="0">
                <a:solidFill>
                  <a:srgbClr val="FF6600"/>
                </a:solidFill>
              </a:rPr>
              <a:t> + </a:t>
            </a:r>
            <a:r>
              <a:rPr lang="en-US" dirty="0">
                <a:solidFill>
                  <a:srgbClr val="FF6600"/>
                </a:solidFill>
              </a:rPr>
              <a:t>b * </a:t>
            </a:r>
            <a:r>
              <a:rPr lang="en-US" dirty="0" smtClean="0">
                <a:solidFill>
                  <a:srgbClr val="FF6600"/>
                </a:solidFill>
              </a:rPr>
              <a:t> c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V="1">
            <a:off x="213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 flipV="1">
            <a:off x="2362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962400" y="3048000"/>
            <a:ext cx="3221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* has higher priority than +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add to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nimBg="1"/>
      <p:bldP spid="222214" grpId="1" animBg="1"/>
      <p:bldP spid="222215" grpId="0" animBg="1"/>
      <p:bldP spid="222215" grpId="1" animBg="1"/>
      <p:bldP spid="222216" grpId="0" animBg="1"/>
      <p:bldP spid="222216" grpId="1" animBg="1"/>
      <p:bldP spid="222217" grpId="0" animBg="1"/>
      <p:bldP spid="222217" grpId="1" animBg="1"/>
      <p:bldP spid="222218" grpId="0" animBg="1"/>
      <p:bldP spid="222218" grpId="1" animBg="1"/>
      <p:bldP spid="222219" grpId="0" animBg="1"/>
      <p:bldP spid="222220" grpId="0"/>
      <p:bldP spid="222221" grpId="0"/>
      <p:bldP spid="222222" grpId="0" animBg="1"/>
      <p:bldP spid="222223" grpId="0" animBg="1"/>
      <p:bldP spid="222224" grpId="0" animBg="1"/>
      <p:bldP spid="222225" grpId="0" animBg="1"/>
      <p:bldP spid="222226" grpId="0" animBg="1"/>
      <p:bldP spid="222227" grpId="0" animBg="1"/>
      <p:bldP spid="222227" grpId="1" animBg="1"/>
      <p:bldP spid="222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2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 the stack to handle operators with same or </a:t>
            </a:r>
            <a:r>
              <a:rPr lang="en-US" dirty="0" smtClean="0"/>
              <a:t>lower precedence</a:t>
            </a:r>
            <a:r>
              <a:rPr lang="en-US" dirty="0"/>
              <a:t>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b </a:t>
            </a:r>
            <a:r>
              <a:rPr lang="en-US" dirty="0" smtClean="0">
                <a:solidFill>
                  <a:srgbClr val="FF6600"/>
                </a:solidFill>
              </a:rPr>
              <a:t>   </a:t>
            </a:r>
            <a:r>
              <a:rPr lang="en-US" dirty="0">
                <a:solidFill>
                  <a:srgbClr val="FF6600"/>
                </a:solidFill>
              </a:rPr>
              <a:t>/ c + d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 flipV="1">
            <a:off x="3224784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V="1">
            <a:off x="297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590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3886200" y="2667000"/>
            <a:ext cx="480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* has the same priority as /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 pop * and write it to the postfix string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before adding / to the stack.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5029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5486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475288" y="39624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 has higher priority than +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4" grpId="1" animBg="1"/>
      <p:bldP spid="242695" grpId="0" animBg="1"/>
      <p:bldP spid="242695" grpId="1" animBg="1"/>
      <p:bldP spid="242696" grpId="0" animBg="1"/>
      <p:bldP spid="242697" grpId="0" animBg="1"/>
      <p:bldP spid="242697" grpId="1" animBg="1"/>
      <p:bldP spid="242698" grpId="0" animBg="1"/>
      <p:bldP spid="242698" grpId="1" animBg="1"/>
      <p:bldP spid="242699" grpId="0" animBg="1"/>
      <p:bldP spid="242699" grpId="1" animBg="1"/>
      <p:bldP spid="242702" grpId="0" animBg="1"/>
      <p:bldP spid="242703" grpId="0" animBg="1"/>
      <p:bldP spid="242704" grpId="0" animBg="1"/>
      <p:bldP spid="242705" grpId="0" animBg="1"/>
      <p:bldP spid="242706" grpId="0" animBg="1"/>
      <p:bldP spid="242707" grpId="0" animBg="1"/>
      <p:bldP spid="242707" grpId="1" animBg="1"/>
      <p:bldP spid="242708" grpId="0"/>
      <p:bldP spid="242709" grpId="0" animBg="1"/>
      <p:bldP spid="242710" grpId="0" animBg="1"/>
      <p:bldP spid="242710" grpId="1" animBg="1"/>
      <p:bldP spid="242711" grpId="0" animBg="1"/>
      <p:bldP spid="24271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7740</TotalTime>
  <Words>1546</Words>
  <Application>Microsoft Office PowerPoint</Application>
  <PresentationFormat>On-screen Show (4:3)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Symbol</vt:lpstr>
      <vt:lpstr>Times New Roman</vt:lpstr>
      <vt:lpstr>Blank Presentation</vt:lpstr>
      <vt:lpstr>Infix Notation</vt:lpstr>
      <vt:lpstr> Infix Expression Evaluation</vt:lpstr>
      <vt:lpstr> Operator Associativity</vt:lpstr>
      <vt:lpstr> Operator Precedence</vt:lpstr>
      <vt:lpstr> Rank of Expression</vt:lpstr>
      <vt:lpstr> Necessary Condition for Correctness</vt:lpstr>
      <vt:lpstr> Infix-to-Postfix Conversion </vt:lpstr>
      <vt:lpstr> Example 1</vt:lpstr>
      <vt:lpstr> Example 2</vt:lpstr>
      <vt:lpstr> Example 3</vt:lpstr>
      <vt:lpstr> Example 4</vt:lpstr>
      <vt:lpstr> Input and Stack Precedence</vt:lpstr>
      <vt:lpstr> Rules for Evaluation</vt:lpstr>
      <vt:lpstr> An Example</vt:lpstr>
      <vt:lpstr> cont’d</vt:lpstr>
      <vt:lpstr> The InfixExpression Class</vt:lpstr>
      <vt:lpstr> Conversion to Postfix</vt:lpstr>
      <vt:lpstr> Running Time of Conversion</vt:lpstr>
      <vt:lpstr> Reporting Errors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187</cp:revision>
  <dcterms:created xsi:type="dcterms:W3CDTF">1999-03-29T05:24:19Z</dcterms:created>
  <dcterms:modified xsi:type="dcterms:W3CDTF">2016-10-24T19:40:21Z</dcterms:modified>
</cp:coreProperties>
</file>