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0" r:id="rId2"/>
    <p:sldId id="273" r:id="rId3"/>
    <p:sldId id="274" r:id="rId4"/>
    <p:sldId id="275" r:id="rId5"/>
    <p:sldId id="272" r:id="rId6"/>
    <p:sldId id="276" r:id="rId7"/>
    <p:sldId id="256" r:id="rId8"/>
    <p:sldId id="266" r:id="rId9"/>
    <p:sldId id="259" r:id="rId10"/>
    <p:sldId id="260" r:id="rId11"/>
    <p:sldId id="268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00FFFF"/>
    <a:srgbClr val="CCFF33"/>
    <a:srgbClr val="800080"/>
    <a:srgbClr val="808000"/>
    <a:srgbClr val="FF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83" autoAdjust="0"/>
  </p:normalViewPr>
  <p:slideViewPr>
    <p:cSldViewPr>
      <p:cViewPr varScale="1">
        <p:scale>
          <a:sx n="70" d="100"/>
          <a:sy n="70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F2338492-4045-4C36-8036-BE1293FBA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B0BA17-BFAE-43AB-8471-4F11FE30E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5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F6288-00E6-46CC-B166-A8E206C01964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5257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A1F90B-3B29-4B29-8A2F-53F10C21538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8185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44F83D-9DD5-423E-8F56-0465AE8F7FF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8004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7750D-53B2-401E-B018-FA9F03B4E71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3046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DD192-66C6-4693-893B-300F3ED1A9B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694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AC24F-EECF-49B0-9E92-84E7E37B04C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889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9CBCA-1175-4EA7-BA77-C6DA1F54D7D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8562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9D7F15-48D9-468F-A386-7C0EAE504AE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8693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3B7801-28BD-49B2-AD3F-6B706945EA4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64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62F54-93F2-4931-B714-D4F047350D7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1546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F862EE-1324-4940-9CDE-F1CAA34BF02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530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79DC9-3EF6-4672-85EA-DE4DF05FC2C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499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9A7A3-6DA5-4D5A-976A-A7521C32DE2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67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4E612-5CBC-453C-9426-A863F7ACB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03163-367A-4716-BD82-7FD78D66D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09D2B-63D2-48CF-A640-D881DAB96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EEFF3-619D-41E9-B08D-BEE82D1BA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8C029-95A4-447E-AD96-E37FA92E8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14220-8D7E-46EF-909A-47F9C9415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0B77-62B9-486E-A7F0-6B227162C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9E6E5-BC47-48AE-A126-80B29012D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836A6-6530-4E4D-A305-146C86328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09CDC-9C85-4053-AE18-6CA3DE8D6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967BF-6B0C-41E3-A3F2-8FBA3AA86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9C794D0-A47E-44A7-AB5F-D17954029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D60093"/>
                </a:solidFill>
                <a:latin typeface="Arial" charset="0"/>
              </a:rPr>
              <a:t>Queues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90600" y="1446213"/>
            <a:ext cx="587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A list with access only at its front and rear.</a:t>
            </a: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3810000" y="3429000"/>
            <a:ext cx="6096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11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066800" y="2895600"/>
            <a:ext cx="2438400" cy="457200"/>
            <a:chOff x="672" y="2160"/>
            <a:chExt cx="1536" cy="288"/>
          </a:xfrm>
        </p:grpSpPr>
        <p:sp>
          <p:nvSpPr>
            <p:cNvPr id="3094" name="Rectangle 4"/>
            <p:cNvSpPr>
              <a:spLocks noChangeArrowheads="1"/>
            </p:cNvSpPr>
            <p:nvPr/>
          </p:nvSpPr>
          <p:spPr bwMode="auto">
            <a:xfrm>
              <a:off x="672" y="2160"/>
              <a:ext cx="384" cy="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095" name="Rectangle 5"/>
            <p:cNvSpPr>
              <a:spLocks noChangeArrowheads="1"/>
            </p:cNvSpPr>
            <p:nvPr/>
          </p:nvSpPr>
          <p:spPr bwMode="auto">
            <a:xfrm>
              <a:off x="1056" y="2160"/>
              <a:ext cx="384" cy="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096" name="Rectangle 6"/>
            <p:cNvSpPr>
              <a:spLocks noChangeArrowheads="1"/>
            </p:cNvSpPr>
            <p:nvPr/>
          </p:nvSpPr>
          <p:spPr bwMode="auto">
            <a:xfrm>
              <a:off x="1440" y="2160"/>
              <a:ext cx="384" cy="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097" name="Rectangle 7"/>
            <p:cNvSpPr>
              <a:spLocks noChangeArrowheads="1"/>
            </p:cNvSpPr>
            <p:nvPr/>
          </p:nvSpPr>
          <p:spPr bwMode="auto">
            <a:xfrm>
              <a:off x="1824" y="2160"/>
              <a:ext cx="384" cy="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505200" y="3124200"/>
            <a:ext cx="609600" cy="304800"/>
            <a:chOff x="2208" y="2304"/>
            <a:chExt cx="384" cy="192"/>
          </a:xfrm>
        </p:grpSpPr>
        <p:sp>
          <p:nvSpPr>
            <p:cNvPr id="3092" name="Line 27"/>
            <p:cNvSpPr>
              <a:spLocks noChangeShapeType="1"/>
            </p:cNvSpPr>
            <p:nvPr/>
          </p:nvSpPr>
          <p:spPr bwMode="auto">
            <a:xfrm flipV="1">
              <a:off x="2592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93" name="Line 28"/>
            <p:cNvSpPr>
              <a:spLocks noChangeShapeType="1"/>
            </p:cNvSpPr>
            <p:nvPr/>
          </p:nvSpPr>
          <p:spPr bwMode="auto">
            <a:xfrm flipH="1">
              <a:off x="2208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5181600" y="3200400"/>
            <a:ext cx="304800" cy="457200"/>
            <a:chOff x="3120" y="2400"/>
            <a:chExt cx="192" cy="288"/>
          </a:xfrm>
        </p:grpSpPr>
        <p:sp>
          <p:nvSpPr>
            <p:cNvPr id="3090" name="Line 29"/>
            <p:cNvSpPr>
              <a:spLocks noChangeShapeType="1"/>
            </p:cNvSpPr>
            <p:nvPr/>
          </p:nvSpPr>
          <p:spPr bwMode="auto">
            <a:xfrm>
              <a:off x="3120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91" name="Line 30"/>
            <p:cNvSpPr>
              <a:spLocks noChangeShapeType="1"/>
            </p:cNvSpPr>
            <p:nvPr/>
          </p:nvSpPr>
          <p:spPr bwMode="auto">
            <a:xfrm>
              <a:off x="3120" y="24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3455" name="Text Box 31"/>
          <p:cNvSpPr txBox="1">
            <a:spLocks noChangeArrowheads="1"/>
          </p:cNvSpPr>
          <p:nvPr/>
        </p:nvSpPr>
        <p:spPr bwMode="auto">
          <a:xfrm>
            <a:off x="3200400" y="4038600"/>
            <a:ext cx="1566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0080"/>
                </a:solidFill>
              </a:rPr>
              <a:t>back or tail</a:t>
            </a:r>
          </a:p>
        </p:txBody>
      </p:sp>
      <p:sp>
        <p:nvSpPr>
          <p:cNvPr id="103456" name="Text Box 32"/>
          <p:cNvSpPr txBox="1">
            <a:spLocks noChangeArrowheads="1"/>
          </p:cNvSpPr>
          <p:nvPr/>
        </p:nvSpPr>
        <p:spPr bwMode="auto">
          <a:xfrm>
            <a:off x="4876800" y="3810000"/>
            <a:ext cx="1773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0080"/>
                </a:solidFill>
              </a:rPr>
              <a:t>front or head</a:t>
            </a:r>
          </a:p>
        </p:txBody>
      </p: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974725" y="5145088"/>
            <a:ext cx="327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60093"/>
                </a:solidFill>
              </a:rPr>
              <a:t>First-in, first-out (FIFO)</a:t>
            </a:r>
          </a:p>
        </p:txBody>
      </p:sp>
      <p:sp>
        <p:nvSpPr>
          <p:cNvPr id="3083" name="Line 3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6096000" y="2895600"/>
            <a:ext cx="2438400" cy="457200"/>
            <a:chOff x="3936" y="2544"/>
            <a:chExt cx="1536" cy="288"/>
          </a:xfrm>
        </p:grpSpPr>
        <p:sp>
          <p:nvSpPr>
            <p:cNvPr id="3086" name="Rectangle 10"/>
            <p:cNvSpPr>
              <a:spLocks noChangeArrowheads="1"/>
            </p:cNvSpPr>
            <p:nvPr/>
          </p:nvSpPr>
          <p:spPr bwMode="auto">
            <a:xfrm>
              <a:off x="3936" y="2544"/>
              <a:ext cx="384" cy="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087" name="Rectangle 11"/>
            <p:cNvSpPr>
              <a:spLocks noChangeArrowheads="1"/>
            </p:cNvSpPr>
            <p:nvPr/>
          </p:nvSpPr>
          <p:spPr bwMode="auto">
            <a:xfrm>
              <a:off x="4320" y="2544"/>
              <a:ext cx="384" cy="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088" name="Rectangle 12"/>
            <p:cNvSpPr>
              <a:spLocks noChangeArrowheads="1"/>
            </p:cNvSpPr>
            <p:nvPr/>
          </p:nvSpPr>
          <p:spPr bwMode="auto">
            <a:xfrm>
              <a:off x="4704" y="2544"/>
              <a:ext cx="384" cy="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089" name="Rectangle 13"/>
            <p:cNvSpPr>
              <a:spLocks noChangeArrowheads="1"/>
            </p:cNvSpPr>
            <p:nvPr/>
          </p:nvSpPr>
          <p:spPr bwMode="auto">
            <a:xfrm>
              <a:off x="5088" y="2544"/>
              <a:ext cx="384" cy="28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5486400" y="2895600"/>
            <a:ext cx="6096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90751E-6 L 0.125 -0.033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0" y="-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 animBg="1"/>
      <p:bldP spid="103455" grpId="0"/>
      <p:bldP spid="103456" grpId="0"/>
      <p:bldP spid="103456" grpId="1"/>
      <p:bldP spid="103456" grpId="2"/>
      <p:bldP spid="103457" grpId="0"/>
      <p:bldP spid="103466" grpId="0" animBg="1"/>
      <p:bldP spid="10346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/>
              <a:t>Paths in a Tree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69925" y="1946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505200" y="2057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4191000" y="3200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2286000" y="3048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13716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2971800" y="41910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f</a:t>
            </a: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6400800" y="2971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4495800" y="4495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g</a:t>
            </a:r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2667000" y="5638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j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7543800" y="4495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i</a:t>
            </a:r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6172200" y="4343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h</a:t>
            </a: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2895600" y="2667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17"/>
          <p:cNvSpPr>
            <a:spLocks noChangeShapeType="1"/>
          </p:cNvSpPr>
          <p:nvPr/>
        </p:nvSpPr>
        <p:spPr bwMode="auto">
          <a:xfrm flipH="1">
            <a:off x="1981200" y="3733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8"/>
          <p:cNvSpPr>
            <a:spLocks noChangeShapeType="1"/>
          </p:cNvSpPr>
          <p:nvPr/>
        </p:nvSpPr>
        <p:spPr bwMode="auto">
          <a:xfrm>
            <a:off x="2819400" y="3657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9"/>
          <p:cNvSpPr>
            <a:spLocks noChangeShapeType="1"/>
          </p:cNvSpPr>
          <p:nvPr/>
        </p:nvSpPr>
        <p:spPr bwMode="auto">
          <a:xfrm flipH="1">
            <a:off x="3048000" y="48768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20"/>
          <p:cNvSpPr>
            <a:spLocks noChangeShapeType="1"/>
          </p:cNvSpPr>
          <p:nvPr/>
        </p:nvSpPr>
        <p:spPr bwMode="auto">
          <a:xfrm>
            <a:off x="4038600" y="2743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21"/>
          <p:cNvSpPr>
            <a:spLocks noChangeShapeType="1"/>
          </p:cNvSpPr>
          <p:nvPr/>
        </p:nvSpPr>
        <p:spPr bwMode="auto">
          <a:xfrm>
            <a:off x="4648200" y="3886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2"/>
          <p:cNvSpPr>
            <a:spLocks noChangeShapeType="1"/>
          </p:cNvSpPr>
          <p:nvPr/>
        </p:nvSpPr>
        <p:spPr bwMode="auto">
          <a:xfrm>
            <a:off x="4191000" y="24384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3"/>
          <p:cNvSpPr>
            <a:spLocks noChangeShapeType="1"/>
          </p:cNvSpPr>
          <p:nvPr/>
        </p:nvSpPr>
        <p:spPr bwMode="auto">
          <a:xfrm flipH="1">
            <a:off x="6553200" y="3657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4"/>
          <p:cNvSpPr>
            <a:spLocks noChangeShapeType="1"/>
          </p:cNvSpPr>
          <p:nvPr/>
        </p:nvSpPr>
        <p:spPr bwMode="auto">
          <a:xfrm>
            <a:off x="7010400" y="35814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>
            <a:off x="2971800" y="3429000"/>
            <a:ext cx="1211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Path 1</a:t>
            </a:r>
            <a:endParaRPr lang="en-US"/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>
            <a:off x="7375525" y="3448050"/>
            <a:ext cx="1211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Path 2</a:t>
            </a:r>
            <a:endParaRPr lang="en-US"/>
          </a:p>
        </p:txBody>
      </p:sp>
      <p:sp>
        <p:nvSpPr>
          <p:cNvPr id="205851" name="Text Box 27"/>
          <p:cNvSpPr txBox="1">
            <a:spLocks noChangeArrowheads="1"/>
          </p:cNvSpPr>
          <p:nvPr/>
        </p:nvSpPr>
        <p:spPr bwMode="auto">
          <a:xfrm>
            <a:off x="4267200" y="5638800"/>
            <a:ext cx="2565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Path 1:  { </a:t>
            </a:r>
            <a:r>
              <a:rPr lang="en-US" i="1"/>
              <a:t>a, b, f, j</a:t>
            </a:r>
            <a:r>
              <a:rPr lang="en-US"/>
              <a:t> }</a:t>
            </a:r>
          </a:p>
          <a:p>
            <a:r>
              <a:rPr lang="en-US"/>
              <a:t>Path 2:  { </a:t>
            </a:r>
            <a:r>
              <a:rPr lang="en-US" i="1"/>
              <a:t>d, i</a:t>
            </a:r>
            <a:r>
              <a:rPr lang="en-US"/>
              <a:t> }</a:t>
            </a:r>
          </a:p>
        </p:txBody>
      </p:sp>
      <p:sp>
        <p:nvSpPr>
          <p:cNvPr id="205852" name="Text Box 28"/>
          <p:cNvSpPr txBox="1">
            <a:spLocks noChangeArrowheads="1"/>
          </p:cNvSpPr>
          <p:nvPr/>
        </p:nvSpPr>
        <p:spPr bwMode="auto">
          <a:xfrm>
            <a:off x="381000" y="1905000"/>
            <a:ext cx="2876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800080"/>
                </a:solidFill>
              </a:rPr>
              <a:t>From a parent node </a:t>
            </a:r>
          </a:p>
          <a:p>
            <a:r>
              <a:rPr lang="en-US" b="1">
                <a:solidFill>
                  <a:srgbClr val="800080"/>
                </a:solidFill>
              </a:rPr>
              <a:t>to its child and other</a:t>
            </a:r>
          </a:p>
          <a:p>
            <a:r>
              <a:rPr lang="en-US" b="1">
                <a:solidFill>
                  <a:srgbClr val="800080"/>
                </a:solidFill>
              </a:rPr>
              <a:t>descendents.</a:t>
            </a:r>
            <a:r>
              <a:rPr lang="en-US" b="1"/>
              <a:t> </a:t>
            </a:r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>
            <a:off x="5257800" y="1447800"/>
            <a:ext cx="34559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There exists a </a:t>
            </a:r>
            <a:r>
              <a:rPr lang="en-US">
                <a:solidFill>
                  <a:srgbClr val="FF0000"/>
                </a:solidFill>
              </a:rPr>
              <a:t>unique path</a:t>
            </a:r>
            <a:r>
              <a:rPr lang="en-US">
                <a:solidFill>
                  <a:schemeClr val="accent2"/>
                </a:solidFill>
              </a:rPr>
              <a:t> </a:t>
            </a:r>
          </a:p>
          <a:p>
            <a:r>
              <a:rPr lang="en-US">
                <a:solidFill>
                  <a:schemeClr val="accent2"/>
                </a:solidFill>
              </a:rPr>
              <a:t>from any node to any </a:t>
            </a:r>
          </a:p>
          <a:p>
            <a:r>
              <a:rPr lang="en-US">
                <a:solidFill>
                  <a:schemeClr val="accent2"/>
                </a:solidFill>
              </a:rPr>
              <a:t>of its descendents.</a:t>
            </a:r>
          </a:p>
        </p:txBody>
      </p:sp>
      <p:sp>
        <p:nvSpPr>
          <p:cNvPr id="11292" name="Line 3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855" name="Line 31"/>
          <p:cNvSpPr>
            <a:spLocks noChangeShapeType="1"/>
          </p:cNvSpPr>
          <p:nvPr/>
        </p:nvSpPr>
        <p:spPr bwMode="auto">
          <a:xfrm flipH="1">
            <a:off x="2895600" y="2667000"/>
            <a:ext cx="685800" cy="5334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56" name="Line 32"/>
          <p:cNvSpPr>
            <a:spLocks noChangeShapeType="1"/>
          </p:cNvSpPr>
          <p:nvPr/>
        </p:nvSpPr>
        <p:spPr bwMode="auto">
          <a:xfrm>
            <a:off x="2819400" y="3657600"/>
            <a:ext cx="304800" cy="6096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57" name="Line 33"/>
          <p:cNvSpPr>
            <a:spLocks noChangeShapeType="1"/>
          </p:cNvSpPr>
          <p:nvPr/>
        </p:nvSpPr>
        <p:spPr bwMode="auto">
          <a:xfrm flipH="1">
            <a:off x="3048000" y="4876800"/>
            <a:ext cx="152400" cy="7620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58" name="Line 34"/>
          <p:cNvSpPr>
            <a:spLocks noChangeShapeType="1"/>
          </p:cNvSpPr>
          <p:nvPr/>
        </p:nvSpPr>
        <p:spPr bwMode="auto">
          <a:xfrm>
            <a:off x="7010400" y="3581400"/>
            <a:ext cx="762000" cy="9144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0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05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5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9" grpId="0"/>
      <p:bldP spid="205850" grpId="0"/>
      <p:bldP spid="205851" grpId="0"/>
      <p:bldP spid="205852" grpId="0"/>
      <p:bldP spid="205855" grpId="0" animBg="1"/>
      <p:bldP spid="205856" grpId="0" animBg="1"/>
      <p:bldP spid="205857" grpId="0" animBg="1"/>
      <p:bldP spid="2058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/>
              <a:t>Depth and Height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3810000" y="1524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2057400" y="2590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886200" y="2590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1143000" y="3733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6096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67000" y="3733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3352800" y="4876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5334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17526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6858000" y="3733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5257800" y="3733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1219200" y="6248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4114800" y="2133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H="1">
            <a:off x="2590800" y="20574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4419600" y="1981200"/>
            <a:ext cx="1676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1676400" y="3200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1600200" y="4343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 flipH="1">
            <a:off x="1600200" y="5562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1242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H="1">
            <a:off x="5791200" y="3276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66294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 flipH="1">
            <a:off x="990600" y="4343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46" name="Line 26"/>
          <p:cNvSpPr>
            <a:spLocks noChangeShapeType="1"/>
          </p:cNvSpPr>
          <p:nvPr/>
        </p:nvSpPr>
        <p:spPr bwMode="auto">
          <a:xfrm flipV="1">
            <a:off x="304800" y="1676400"/>
            <a:ext cx="0" cy="480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47" name="Text Box 27"/>
          <p:cNvSpPr txBox="1">
            <a:spLocks noChangeArrowheads="1"/>
          </p:cNvSpPr>
          <p:nvPr/>
        </p:nvSpPr>
        <p:spPr bwMode="auto">
          <a:xfrm>
            <a:off x="457200" y="1524000"/>
            <a:ext cx="1970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tree height = 4</a:t>
            </a:r>
          </a:p>
        </p:txBody>
      </p:sp>
      <p:sp>
        <p:nvSpPr>
          <p:cNvPr id="286748" name="Text Box 28"/>
          <p:cNvSpPr txBox="1">
            <a:spLocks noChangeArrowheads="1"/>
          </p:cNvSpPr>
          <p:nvPr/>
        </p:nvSpPr>
        <p:spPr bwMode="auto">
          <a:xfrm>
            <a:off x="7604125" y="1489075"/>
            <a:ext cx="108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depth 0</a:t>
            </a:r>
          </a:p>
        </p:txBody>
      </p:sp>
      <p:sp>
        <p:nvSpPr>
          <p:cNvPr id="286749" name="Text Box 29"/>
          <p:cNvSpPr txBox="1">
            <a:spLocks noChangeArrowheads="1"/>
          </p:cNvSpPr>
          <p:nvPr/>
        </p:nvSpPr>
        <p:spPr bwMode="auto">
          <a:xfrm>
            <a:off x="7620000" y="2667000"/>
            <a:ext cx="108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depth 1</a:t>
            </a:r>
          </a:p>
        </p:txBody>
      </p:sp>
      <p:sp>
        <p:nvSpPr>
          <p:cNvPr id="286750" name="Text Box 30"/>
          <p:cNvSpPr txBox="1">
            <a:spLocks noChangeArrowheads="1"/>
          </p:cNvSpPr>
          <p:nvPr/>
        </p:nvSpPr>
        <p:spPr bwMode="auto">
          <a:xfrm>
            <a:off x="7620000" y="3733800"/>
            <a:ext cx="108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depth 2</a:t>
            </a:r>
          </a:p>
        </p:txBody>
      </p:sp>
      <p:sp>
        <p:nvSpPr>
          <p:cNvPr id="286751" name="Text Box 31"/>
          <p:cNvSpPr txBox="1">
            <a:spLocks noChangeArrowheads="1"/>
          </p:cNvSpPr>
          <p:nvPr/>
        </p:nvSpPr>
        <p:spPr bwMode="auto">
          <a:xfrm>
            <a:off x="7604125" y="4918075"/>
            <a:ext cx="108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depth 3</a:t>
            </a:r>
          </a:p>
        </p:txBody>
      </p:sp>
      <p:sp>
        <p:nvSpPr>
          <p:cNvPr id="286752" name="Text Box 32"/>
          <p:cNvSpPr txBox="1">
            <a:spLocks noChangeArrowheads="1"/>
          </p:cNvSpPr>
          <p:nvPr/>
        </p:nvSpPr>
        <p:spPr bwMode="auto">
          <a:xfrm>
            <a:off x="7620000" y="6019800"/>
            <a:ext cx="108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depth 4</a:t>
            </a:r>
          </a:p>
        </p:txBody>
      </p:sp>
      <p:sp>
        <p:nvSpPr>
          <p:cNvPr id="12321" name="Line 3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56" name="Text Box 36"/>
          <p:cNvSpPr txBox="1">
            <a:spLocks noChangeArrowheads="1"/>
          </p:cNvSpPr>
          <p:nvPr/>
        </p:nvSpPr>
        <p:spPr bwMode="auto">
          <a:xfrm>
            <a:off x="381000" y="3429000"/>
            <a:ext cx="1457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node height = 2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667000" y="6019800"/>
            <a:ext cx="43322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</a:rPr>
              <a:t>Height</a:t>
            </a:r>
            <a:r>
              <a:rPr lang="en-US" sz="2000"/>
              <a:t> of a node: the length of a node to</a:t>
            </a:r>
          </a:p>
          <a:p>
            <a:r>
              <a:rPr lang="en-US" sz="2000"/>
              <a:t>its deepest descendent.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8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6" grpId="0" animBg="1"/>
      <p:bldP spid="286747" grpId="0"/>
      <p:bldP spid="286748" grpId="0"/>
      <p:bldP spid="286749" grpId="0"/>
      <p:bldP spid="286750" grpId="0"/>
      <p:bldP spid="286751" grpId="0"/>
      <p:bldP spid="286752" grpId="0"/>
      <p:bldP spid="286756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/>
              <a:t>Degree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3810000" y="1524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2057400" y="2590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886200" y="2590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143000" y="3733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6096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2667000" y="3733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3352800" y="4876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5334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17526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6858000" y="3733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257800" y="3733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1219200" y="6248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4114800" y="2133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 flipH="1">
            <a:off x="2590800" y="20574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4419600" y="1981200"/>
            <a:ext cx="1676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20"/>
          <p:cNvSpPr>
            <a:spLocks noChangeShapeType="1"/>
          </p:cNvSpPr>
          <p:nvPr/>
        </p:nvSpPr>
        <p:spPr bwMode="auto">
          <a:xfrm flipH="1">
            <a:off x="1676400" y="3200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21"/>
          <p:cNvSpPr>
            <a:spLocks noChangeShapeType="1"/>
          </p:cNvSpPr>
          <p:nvPr/>
        </p:nvSpPr>
        <p:spPr bwMode="auto">
          <a:xfrm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Line 23"/>
          <p:cNvSpPr>
            <a:spLocks noChangeShapeType="1"/>
          </p:cNvSpPr>
          <p:nvPr/>
        </p:nvSpPr>
        <p:spPr bwMode="auto">
          <a:xfrm>
            <a:off x="1600200" y="4343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4"/>
          <p:cNvSpPr>
            <a:spLocks noChangeShapeType="1"/>
          </p:cNvSpPr>
          <p:nvPr/>
        </p:nvSpPr>
        <p:spPr bwMode="auto">
          <a:xfrm flipH="1">
            <a:off x="1600200" y="5562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25"/>
          <p:cNvSpPr>
            <a:spLocks noChangeShapeType="1"/>
          </p:cNvSpPr>
          <p:nvPr/>
        </p:nvSpPr>
        <p:spPr bwMode="auto">
          <a:xfrm>
            <a:off x="3124200" y="4343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26"/>
          <p:cNvSpPr>
            <a:spLocks noChangeShapeType="1"/>
          </p:cNvSpPr>
          <p:nvPr/>
        </p:nvSpPr>
        <p:spPr bwMode="auto">
          <a:xfrm flipH="1">
            <a:off x="5791200" y="3276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28"/>
          <p:cNvSpPr>
            <a:spLocks noChangeShapeType="1"/>
          </p:cNvSpPr>
          <p:nvPr/>
        </p:nvSpPr>
        <p:spPr bwMode="auto">
          <a:xfrm>
            <a:off x="66294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Line 32"/>
          <p:cNvSpPr>
            <a:spLocks noChangeShapeType="1"/>
          </p:cNvSpPr>
          <p:nvPr/>
        </p:nvSpPr>
        <p:spPr bwMode="auto">
          <a:xfrm flipH="1">
            <a:off x="990600" y="4343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42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6891" name="Text Box 43"/>
          <p:cNvSpPr txBox="1">
            <a:spLocks noChangeArrowheads="1"/>
          </p:cNvSpPr>
          <p:nvPr/>
        </p:nvSpPr>
        <p:spPr bwMode="auto">
          <a:xfrm>
            <a:off x="533400" y="1344613"/>
            <a:ext cx="25860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The number of children</a:t>
            </a:r>
          </a:p>
          <a:p>
            <a:r>
              <a:rPr lang="en-US" sz="2000">
                <a:solidFill>
                  <a:schemeClr val="accent2"/>
                </a:solidFill>
              </a:rPr>
              <a:t>of a node </a:t>
            </a:r>
            <a:r>
              <a:rPr lang="en-US" sz="2000" i="1">
                <a:solidFill>
                  <a:schemeClr val="accent2"/>
                </a:solidFill>
              </a:rPr>
              <a:t>x</a:t>
            </a:r>
            <a:r>
              <a:rPr lang="en-US" sz="2000">
                <a:solidFill>
                  <a:schemeClr val="accent2"/>
                </a:solidFill>
              </a:rPr>
              <a:t> is called the</a:t>
            </a:r>
          </a:p>
          <a:p>
            <a:r>
              <a:rPr lang="en-US" b="1">
                <a:solidFill>
                  <a:srgbClr val="FF0000"/>
                </a:solidFill>
              </a:rPr>
              <a:t>degree </a:t>
            </a:r>
            <a:r>
              <a:rPr lang="en-US" sz="2000">
                <a:solidFill>
                  <a:schemeClr val="accent2"/>
                </a:solidFill>
              </a:rPr>
              <a:t>of </a:t>
            </a:r>
            <a:r>
              <a:rPr lang="en-US" sz="2000" i="1">
                <a:solidFill>
                  <a:schemeClr val="accent2"/>
                </a:solidFill>
              </a:rPr>
              <a:t>x</a:t>
            </a:r>
            <a:r>
              <a:rPr lang="en-US" sz="2000">
                <a:solidFill>
                  <a:schemeClr val="accent2"/>
                </a:solidFill>
              </a:rPr>
              <a:t>.</a:t>
            </a:r>
            <a:r>
              <a:rPr lang="en-US" sz="2000"/>
              <a:t>  </a:t>
            </a:r>
          </a:p>
        </p:txBody>
      </p:sp>
      <p:sp>
        <p:nvSpPr>
          <p:cNvPr id="206892" name="Text Box 44"/>
          <p:cNvSpPr txBox="1">
            <a:spLocks noChangeArrowheads="1"/>
          </p:cNvSpPr>
          <p:nvPr/>
        </p:nvSpPr>
        <p:spPr bwMode="auto">
          <a:xfrm>
            <a:off x="4556125" y="1412875"/>
            <a:ext cx="147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degree = 3</a:t>
            </a:r>
          </a:p>
        </p:txBody>
      </p:sp>
      <p:sp>
        <p:nvSpPr>
          <p:cNvPr id="206893" name="Text Box 45"/>
          <p:cNvSpPr txBox="1">
            <a:spLocks noChangeArrowheads="1"/>
          </p:cNvSpPr>
          <p:nvPr/>
        </p:nvSpPr>
        <p:spPr bwMode="auto">
          <a:xfrm>
            <a:off x="3352800" y="3733800"/>
            <a:ext cx="147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degree = 1</a:t>
            </a:r>
          </a:p>
        </p:txBody>
      </p:sp>
      <p:sp>
        <p:nvSpPr>
          <p:cNvPr id="206894" name="Text Box 46"/>
          <p:cNvSpPr txBox="1">
            <a:spLocks noChangeArrowheads="1"/>
          </p:cNvSpPr>
          <p:nvPr/>
        </p:nvSpPr>
        <p:spPr bwMode="auto">
          <a:xfrm>
            <a:off x="7467600" y="3733800"/>
            <a:ext cx="147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degree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91" grpId="0"/>
      <p:bldP spid="206892" grpId="0"/>
      <p:bldP spid="206893" grpId="0"/>
      <p:bldP spid="2068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/>
              <a:t>Binary Trees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466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Each node has at most two children.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6400800" y="3429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r</a:t>
            </a:r>
          </a:p>
        </p:txBody>
      </p:sp>
      <p:sp>
        <p:nvSpPr>
          <p:cNvPr id="207890" name="Text Box 18"/>
          <p:cNvSpPr txBox="1">
            <a:spLocks noChangeArrowheads="1"/>
          </p:cNvSpPr>
          <p:nvPr/>
        </p:nvSpPr>
        <p:spPr bwMode="auto">
          <a:xfrm>
            <a:off x="152400" y="3581400"/>
            <a:ext cx="48450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008000"/>
                </a:solidFill>
              </a:rPr>
              <a:t>a) it is empty, or </a:t>
            </a:r>
          </a:p>
          <a:p>
            <a:r>
              <a:rPr lang="en-US">
                <a:solidFill>
                  <a:srgbClr val="008000"/>
                </a:solidFill>
              </a:rPr>
              <a:t> b) it consists of three disjoint subsets:</a:t>
            </a:r>
          </a:p>
          <a:p>
            <a:r>
              <a:rPr lang="en-US">
                <a:solidFill>
                  <a:srgbClr val="008000"/>
                </a:solidFill>
              </a:rPr>
              <a:t>          1)  a root node</a:t>
            </a:r>
          </a:p>
          <a:p>
            <a:r>
              <a:rPr lang="en-US">
                <a:solidFill>
                  <a:srgbClr val="008000"/>
                </a:solidFill>
              </a:rPr>
              <a:t>          2)  a left binary subtree</a:t>
            </a:r>
          </a:p>
          <a:p>
            <a:r>
              <a:rPr lang="en-US">
                <a:solidFill>
                  <a:srgbClr val="008000"/>
                </a:solidFill>
              </a:rPr>
              <a:t>          3)  a right binary subtree</a:t>
            </a:r>
          </a:p>
        </p:txBody>
      </p:sp>
      <p:sp>
        <p:nvSpPr>
          <p:cNvPr id="207891" name="Text Box 19"/>
          <p:cNvSpPr txBox="1">
            <a:spLocks noChangeArrowheads="1"/>
          </p:cNvSpPr>
          <p:nvPr/>
        </p:nvSpPr>
        <p:spPr bwMode="auto">
          <a:xfrm>
            <a:off x="228600" y="2971800"/>
            <a:ext cx="435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A set of nodes </a:t>
            </a:r>
            <a:r>
              <a:rPr lang="en-US" i="1">
                <a:solidFill>
                  <a:srgbClr val="008000"/>
                </a:solidFill>
              </a:rPr>
              <a:t>T</a:t>
            </a:r>
            <a:r>
              <a:rPr lang="en-US" i="1"/>
              <a:t> </a:t>
            </a:r>
            <a:r>
              <a:rPr lang="en-US">
                <a:solidFill>
                  <a:srgbClr val="008000"/>
                </a:solidFill>
              </a:rPr>
              <a:t>is a</a:t>
            </a:r>
            <a:r>
              <a:rPr lang="en-US"/>
              <a:t> </a:t>
            </a:r>
            <a:r>
              <a:rPr lang="en-US" i="1">
                <a:solidFill>
                  <a:schemeClr val="tx2"/>
                </a:solidFill>
              </a:rPr>
              <a:t>binary tree</a:t>
            </a:r>
            <a:r>
              <a:rPr lang="en-US"/>
              <a:t> </a:t>
            </a:r>
            <a:r>
              <a:rPr lang="en-US">
                <a:solidFill>
                  <a:srgbClr val="008000"/>
                </a:solidFill>
              </a:rPr>
              <a:t>if</a:t>
            </a:r>
          </a:p>
        </p:txBody>
      </p:sp>
      <p:sp>
        <p:nvSpPr>
          <p:cNvPr id="14343" name="Line 2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7901" name="Oval 29"/>
          <p:cNvSpPr>
            <a:spLocks noChangeArrowheads="1"/>
          </p:cNvSpPr>
          <p:nvPr/>
        </p:nvSpPr>
        <p:spPr bwMode="auto">
          <a:xfrm rot="-1966269">
            <a:off x="4114800" y="4343400"/>
            <a:ext cx="2667000" cy="1981200"/>
          </a:xfrm>
          <a:prstGeom prst="ellipse">
            <a:avLst/>
          </a:prstGeom>
          <a:solidFill>
            <a:srgbClr val="CCFF33"/>
          </a:solidFill>
          <a:ln w="9525">
            <a:solidFill>
              <a:srgbClr val="CCFF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30"/>
          <p:cNvSpPr>
            <a:spLocks noChangeArrowheads="1"/>
          </p:cNvSpPr>
          <p:nvPr/>
        </p:nvSpPr>
        <p:spPr bwMode="auto">
          <a:xfrm>
            <a:off x="5410200" y="4267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14346" name="Oval 31"/>
          <p:cNvSpPr>
            <a:spLocks noChangeArrowheads="1"/>
          </p:cNvSpPr>
          <p:nvPr/>
        </p:nvSpPr>
        <p:spPr bwMode="auto">
          <a:xfrm>
            <a:off x="4876800" y="571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14347" name="Oval 32"/>
          <p:cNvSpPr>
            <a:spLocks noChangeArrowheads="1"/>
          </p:cNvSpPr>
          <p:nvPr/>
        </p:nvSpPr>
        <p:spPr bwMode="auto">
          <a:xfrm>
            <a:off x="4495800" y="4953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4348" name="Oval 33"/>
          <p:cNvSpPr>
            <a:spLocks noChangeArrowheads="1"/>
          </p:cNvSpPr>
          <p:nvPr/>
        </p:nvSpPr>
        <p:spPr bwMode="auto">
          <a:xfrm>
            <a:off x="5867400" y="5105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14349" name="Line 34"/>
          <p:cNvSpPr>
            <a:spLocks noChangeShapeType="1"/>
          </p:cNvSpPr>
          <p:nvPr/>
        </p:nvSpPr>
        <p:spPr bwMode="auto">
          <a:xfrm flipH="1">
            <a:off x="5943600" y="3886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0" name="Line 35"/>
          <p:cNvSpPr>
            <a:spLocks noChangeShapeType="1"/>
          </p:cNvSpPr>
          <p:nvPr/>
        </p:nvSpPr>
        <p:spPr bwMode="auto">
          <a:xfrm>
            <a:off x="5943600" y="4800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1" name="Line 36"/>
          <p:cNvSpPr>
            <a:spLocks noChangeShapeType="1"/>
          </p:cNvSpPr>
          <p:nvPr/>
        </p:nvSpPr>
        <p:spPr bwMode="auto">
          <a:xfrm flipH="1">
            <a:off x="5029200" y="4724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2" name="Line 37"/>
          <p:cNvSpPr>
            <a:spLocks noChangeShapeType="1"/>
          </p:cNvSpPr>
          <p:nvPr/>
        </p:nvSpPr>
        <p:spPr bwMode="auto">
          <a:xfrm>
            <a:off x="4953000" y="5562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7910" name="Oval 38"/>
          <p:cNvSpPr>
            <a:spLocks noChangeArrowheads="1"/>
          </p:cNvSpPr>
          <p:nvPr/>
        </p:nvSpPr>
        <p:spPr bwMode="auto">
          <a:xfrm rot="-1877678">
            <a:off x="7469188" y="4125913"/>
            <a:ext cx="1295400" cy="2097087"/>
          </a:xfrm>
          <a:prstGeom prst="ellipse">
            <a:avLst/>
          </a:prstGeom>
          <a:solidFill>
            <a:srgbClr val="CCFF33"/>
          </a:solidFill>
          <a:ln w="9525">
            <a:solidFill>
              <a:srgbClr val="CCFF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Oval 39"/>
          <p:cNvSpPr>
            <a:spLocks noChangeArrowheads="1"/>
          </p:cNvSpPr>
          <p:nvPr/>
        </p:nvSpPr>
        <p:spPr bwMode="auto">
          <a:xfrm>
            <a:off x="8001000" y="5334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f</a:t>
            </a:r>
          </a:p>
        </p:txBody>
      </p:sp>
      <p:sp>
        <p:nvSpPr>
          <p:cNvPr id="14355" name="Oval 40"/>
          <p:cNvSpPr>
            <a:spLocks noChangeArrowheads="1"/>
          </p:cNvSpPr>
          <p:nvPr/>
        </p:nvSpPr>
        <p:spPr bwMode="auto">
          <a:xfrm>
            <a:off x="7467600" y="4419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14356" name="Line 41"/>
          <p:cNvSpPr>
            <a:spLocks noChangeShapeType="1"/>
          </p:cNvSpPr>
          <p:nvPr/>
        </p:nvSpPr>
        <p:spPr bwMode="auto">
          <a:xfrm>
            <a:off x="6934200" y="3962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7" name="Line 42"/>
          <p:cNvSpPr>
            <a:spLocks noChangeShapeType="1"/>
          </p:cNvSpPr>
          <p:nvPr/>
        </p:nvSpPr>
        <p:spPr bwMode="auto">
          <a:xfrm>
            <a:off x="7924800" y="4953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7915" name="Text Box 43"/>
          <p:cNvSpPr txBox="1">
            <a:spLocks noChangeArrowheads="1"/>
          </p:cNvSpPr>
          <p:nvPr/>
        </p:nvSpPr>
        <p:spPr bwMode="auto">
          <a:xfrm>
            <a:off x="5257800" y="6324600"/>
            <a:ext cx="1206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3300"/>
                </a:solidFill>
              </a:rPr>
              <a:t>left subtree</a:t>
            </a:r>
          </a:p>
        </p:txBody>
      </p:sp>
      <p:sp>
        <p:nvSpPr>
          <p:cNvPr id="207916" name="Text Box 44"/>
          <p:cNvSpPr txBox="1">
            <a:spLocks noChangeArrowheads="1"/>
          </p:cNvSpPr>
          <p:nvPr/>
        </p:nvSpPr>
        <p:spPr bwMode="auto">
          <a:xfrm>
            <a:off x="7315200" y="6096000"/>
            <a:ext cx="1333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3300"/>
                </a:solidFill>
              </a:rPr>
              <a:t>right subtree</a:t>
            </a:r>
          </a:p>
        </p:txBody>
      </p:sp>
      <p:sp>
        <p:nvSpPr>
          <p:cNvPr id="207918" name="Text Box 46"/>
          <p:cNvSpPr txBox="1">
            <a:spLocks noChangeArrowheads="1"/>
          </p:cNvSpPr>
          <p:nvPr/>
        </p:nvSpPr>
        <p:spPr bwMode="auto">
          <a:xfrm>
            <a:off x="593725" y="1995488"/>
            <a:ext cx="4246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Left child</a:t>
            </a:r>
            <a:r>
              <a:rPr lang="en-US" sz="2000"/>
              <a:t>: the child node on the left.</a:t>
            </a:r>
          </a:p>
          <a:p>
            <a:r>
              <a:rPr lang="en-US" sz="2000">
                <a:solidFill>
                  <a:schemeClr val="accent2"/>
                </a:solidFill>
              </a:rPr>
              <a:t>Right child</a:t>
            </a:r>
            <a:r>
              <a:rPr lang="en-US" sz="2000"/>
              <a:t>: the child node on the right.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28600" y="3581400"/>
            <a:ext cx="2514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Freeform 2"/>
          <p:cNvSpPr/>
          <p:nvPr/>
        </p:nvSpPr>
        <p:spPr bwMode="auto">
          <a:xfrm>
            <a:off x="204716" y="3998794"/>
            <a:ext cx="4804012" cy="1473958"/>
          </a:xfrm>
          <a:custGeom>
            <a:avLst/>
            <a:gdLst>
              <a:gd name="connsiteX0" fmla="*/ 0 w 4804012"/>
              <a:gd name="connsiteY0" fmla="*/ 0 h 1473958"/>
              <a:gd name="connsiteX1" fmla="*/ 4776717 w 4804012"/>
              <a:gd name="connsiteY1" fmla="*/ 13648 h 1473958"/>
              <a:gd name="connsiteX2" fmla="*/ 4804012 w 4804012"/>
              <a:gd name="connsiteY2" fmla="*/ 341194 h 1473958"/>
              <a:gd name="connsiteX3" fmla="*/ 3971499 w 4804012"/>
              <a:gd name="connsiteY3" fmla="*/ 1105469 h 1473958"/>
              <a:gd name="connsiteX4" fmla="*/ 3957851 w 4804012"/>
              <a:gd name="connsiteY4" fmla="*/ 1473958 h 1473958"/>
              <a:gd name="connsiteX5" fmla="*/ 13648 w 4804012"/>
              <a:gd name="connsiteY5" fmla="*/ 1473958 h 1473958"/>
              <a:gd name="connsiteX6" fmla="*/ 13648 w 4804012"/>
              <a:gd name="connsiteY6" fmla="*/ 805218 h 1473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4012" h="1473958">
                <a:moveTo>
                  <a:pt x="0" y="0"/>
                </a:moveTo>
                <a:lnTo>
                  <a:pt x="4776717" y="13648"/>
                </a:lnTo>
                <a:lnTo>
                  <a:pt x="4804012" y="341194"/>
                </a:lnTo>
                <a:lnTo>
                  <a:pt x="3971499" y="1105469"/>
                </a:lnTo>
                <a:lnTo>
                  <a:pt x="3957851" y="1473958"/>
                </a:lnTo>
                <a:lnTo>
                  <a:pt x="13648" y="1473958"/>
                </a:lnTo>
                <a:lnTo>
                  <a:pt x="13648" y="805218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7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0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91" grpId="0"/>
      <p:bldP spid="207901" grpId="0" animBg="1"/>
      <p:bldP spid="207910" grpId="0" animBg="1"/>
      <p:bldP spid="207915" grpId="0"/>
      <p:bldP spid="207918" grpId="0"/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D60093"/>
                </a:solidFill>
                <a:latin typeface="Arial" charset="0"/>
              </a:rPr>
              <a:t>Queue&lt;E&gt; Interface in </a:t>
            </a:r>
            <a:r>
              <a:rPr lang="en-US" sz="4000" dirty="0" err="1" smtClean="0">
                <a:solidFill>
                  <a:srgbClr val="D60093"/>
                </a:solidFill>
                <a:latin typeface="Arial" charset="0"/>
              </a:rPr>
              <a:t>java.util</a:t>
            </a:r>
            <a:endParaRPr lang="en-US" sz="4000" dirty="0" smtClean="0">
              <a:solidFill>
                <a:srgbClr val="D60093"/>
              </a:solidFill>
              <a:latin typeface="Arial" charset="0"/>
            </a:endParaRPr>
          </a:p>
        </p:txBody>
      </p:sp>
      <p:sp>
        <p:nvSpPr>
          <p:cNvPr id="1028" name="Line 3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029" name="Group 27"/>
          <p:cNvGrpSpPr>
            <a:grpSpLocks/>
          </p:cNvGrpSpPr>
          <p:nvPr/>
        </p:nvGrpSpPr>
        <p:grpSpPr bwMode="auto">
          <a:xfrm>
            <a:off x="990600" y="1676400"/>
            <a:ext cx="6688138" cy="461963"/>
            <a:chOff x="1066800" y="1676400"/>
            <a:chExt cx="6688393" cy="461665"/>
          </a:xfrm>
        </p:grpSpPr>
        <p:sp>
          <p:nvSpPr>
            <p:cNvPr id="1049" name="Explosion 2 25"/>
            <p:cNvSpPr>
              <a:spLocks noChangeArrowheads="1"/>
            </p:cNvSpPr>
            <p:nvPr/>
          </p:nvSpPr>
          <p:spPr bwMode="auto">
            <a:xfrm>
              <a:off x="1066800" y="1828800"/>
              <a:ext cx="304800" cy="228600"/>
            </a:xfrm>
            <a:prstGeom prst="irregularSeal2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0" name="TextBox 26"/>
            <p:cNvSpPr txBox="1">
              <a:spLocks noChangeArrowheads="1"/>
            </p:cNvSpPr>
            <p:nvPr/>
          </p:nvSpPr>
          <p:spPr bwMode="auto">
            <a:xfrm>
              <a:off x="1524000" y="1676400"/>
              <a:ext cx="62311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Contains all methods expected for a FIFO queue.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990600" y="3429000"/>
            <a:ext cx="7981950" cy="461963"/>
            <a:chOff x="1066800" y="1676400"/>
            <a:chExt cx="7982017" cy="461665"/>
          </a:xfrm>
        </p:grpSpPr>
        <p:sp>
          <p:nvSpPr>
            <p:cNvPr id="1047" name="Explosion 2 29"/>
            <p:cNvSpPr>
              <a:spLocks noChangeArrowheads="1"/>
            </p:cNvSpPr>
            <p:nvPr/>
          </p:nvSpPr>
          <p:spPr bwMode="auto">
            <a:xfrm>
              <a:off x="1066800" y="1828800"/>
              <a:ext cx="304800" cy="228600"/>
            </a:xfrm>
            <a:prstGeom prst="irregularSeal2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8" name="TextBox 30"/>
            <p:cNvSpPr txBox="1">
              <a:spLocks noChangeArrowheads="1"/>
            </p:cNvSpPr>
            <p:nvPr/>
          </p:nvSpPr>
          <p:spPr bwMode="auto">
            <a:xfrm>
              <a:off x="1524000" y="1676400"/>
              <a:ext cx="75248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Several implementations, including the </a:t>
              </a:r>
              <a:r>
                <a:rPr lang="en-US">
                  <a:latin typeface="Consolas" pitchFamily="49" charset="0"/>
                  <a:cs typeface="Consolas" pitchFamily="49" charset="0"/>
                </a:rPr>
                <a:t>LinkedList</a:t>
              </a:r>
              <a:r>
                <a:rPr lang="en-US"/>
                <a:t> class.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990600" y="4800600"/>
            <a:ext cx="6888163" cy="461963"/>
            <a:chOff x="1066800" y="1676400"/>
            <a:chExt cx="6888128" cy="461665"/>
          </a:xfrm>
        </p:grpSpPr>
        <p:sp>
          <p:nvSpPr>
            <p:cNvPr id="1045" name="Explosion 2 32"/>
            <p:cNvSpPr>
              <a:spLocks noChangeArrowheads="1"/>
            </p:cNvSpPr>
            <p:nvPr/>
          </p:nvSpPr>
          <p:spPr bwMode="auto">
            <a:xfrm>
              <a:off x="1066800" y="1828800"/>
              <a:ext cx="304800" cy="228600"/>
            </a:xfrm>
            <a:prstGeom prst="irregularSeal2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6" name="TextBox 33"/>
            <p:cNvSpPr txBox="1">
              <a:spLocks noChangeArrowheads="1"/>
            </p:cNvSpPr>
            <p:nvPr/>
          </p:nvSpPr>
          <p:spPr bwMode="auto">
            <a:xfrm>
              <a:off x="1524000" y="1676400"/>
              <a:ext cx="64309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Two types of methods in terms of failure handling: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600200" y="5486400"/>
            <a:ext cx="3689350" cy="400050"/>
            <a:chOff x="1600200" y="4267200"/>
            <a:chExt cx="3689919" cy="400110"/>
          </a:xfrm>
        </p:grpSpPr>
        <p:sp>
          <p:nvSpPr>
            <p:cNvPr id="35" name="5-Point Star 34"/>
            <p:cNvSpPr/>
            <p:nvPr/>
          </p:nvSpPr>
          <p:spPr bwMode="auto">
            <a:xfrm>
              <a:off x="1600200" y="4343411"/>
              <a:ext cx="228635" cy="228634"/>
            </a:xfrm>
            <a:prstGeom prst="star5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" name="TextBox 35"/>
            <p:cNvSpPr txBox="1">
              <a:spLocks noChangeArrowheads="1"/>
            </p:cNvSpPr>
            <p:nvPr/>
          </p:nvSpPr>
          <p:spPr bwMode="auto">
            <a:xfrm>
              <a:off x="1981200" y="4267200"/>
              <a:ext cx="330891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One type throws an exception.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600200" y="5943600"/>
            <a:ext cx="3963988" cy="400050"/>
            <a:chOff x="1600200" y="4267200"/>
            <a:chExt cx="3964032" cy="400110"/>
          </a:xfrm>
        </p:grpSpPr>
        <p:sp>
          <p:nvSpPr>
            <p:cNvPr id="39" name="5-Point Star 38"/>
            <p:cNvSpPr/>
            <p:nvPr/>
          </p:nvSpPr>
          <p:spPr bwMode="auto">
            <a:xfrm>
              <a:off x="1600200" y="4343411"/>
              <a:ext cx="228603" cy="228634"/>
            </a:xfrm>
            <a:prstGeom prst="star5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TextBox 39"/>
            <p:cNvSpPr txBox="1">
              <a:spLocks noChangeArrowheads="1"/>
            </p:cNvSpPr>
            <p:nvPr/>
          </p:nvSpPr>
          <p:spPr bwMode="auto">
            <a:xfrm>
              <a:off x="1981200" y="4267200"/>
              <a:ext cx="35830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The other returns a special value.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990600" y="2514600"/>
            <a:ext cx="3486150" cy="461963"/>
            <a:chOff x="1066800" y="1676400"/>
            <a:chExt cx="3485593" cy="461665"/>
          </a:xfrm>
        </p:grpSpPr>
        <p:sp>
          <p:nvSpPr>
            <p:cNvPr id="1039" name="Explosion 2 41"/>
            <p:cNvSpPr>
              <a:spLocks noChangeArrowheads="1"/>
            </p:cNvSpPr>
            <p:nvPr/>
          </p:nvSpPr>
          <p:spPr bwMode="auto">
            <a:xfrm>
              <a:off x="1066800" y="1828800"/>
              <a:ext cx="304800" cy="228600"/>
            </a:xfrm>
            <a:prstGeom prst="irregularSeal2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0" name="TextBox 42"/>
            <p:cNvSpPr txBox="1">
              <a:spLocks noChangeArrowheads="1"/>
            </p:cNvSpPr>
            <p:nvPr/>
          </p:nvSpPr>
          <p:spPr bwMode="auto">
            <a:xfrm>
              <a:off x="1524000" y="1676400"/>
              <a:ext cx="30283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Extends </a:t>
              </a:r>
              <a:r>
                <a:rPr lang="en-US">
                  <a:latin typeface="Consolas" pitchFamily="49" charset="0"/>
                  <a:cs typeface="Consolas" pitchFamily="49" charset="0"/>
                </a:rPr>
                <a:t>Collection</a:t>
              </a:r>
              <a:r>
                <a:rPr lang="en-US"/>
                <a:t>.</a:t>
              </a:r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1600200" y="4114800"/>
            <a:ext cx="3573463" cy="431800"/>
            <a:chOff x="1600200" y="4114800"/>
            <a:chExt cx="3572899" cy="431800"/>
          </a:xfrm>
        </p:grpSpPr>
        <p:grpSp>
          <p:nvGrpSpPr>
            <p:cNvPr id="1036" name="Group 43"/>
            <p:cNvGrpSpPr>
              <a:grpSpLocks/>
            </p:cNvGrpSpPr>
            <p:nvPr/>
          </p:nvGrpSpPr>
          <p:grpSpPr bwMode="auto">
            <a:xfrm>
              <a:off x="1600200" y="4114800"/>
              <a:ext cx="3572899" cy="400110"/>
              <a:chOff x="1600200" y="4267200"/>
              <a:chExt cx="3572899" cy="400110"/>
            </a:xfrm>
          </p:grpSpPr>
          <p:sp>
            <p:nvSpPr>
              <p:cNvPr id="45" name="5-Point Star 44"/>
              <p:cNvSpPr/>
              <p:nvPr/>
            </p:nvSpPr>
            <p:spPr bwMode="auto">
              <a:xfrm>
                <a:off x="1600200" y="4343400"/>
                <a:ext cx="228564" cy="228600"/>
              </a:xfrm>
              <a:prstGeom prst="star5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TextBox 45"/>
              <p:cNvSpPr txBox="1">
                <a:spLocks noChangeArrowheads="1"/>
              </p:cNvSpPr>
              <p:nvPr/>
            </p:nvSpPr>
            <p:spPr bwMode="auto">
              <a:xfrm>
                <a:off x="1981200" y="4267200"/>
                <a:ext cx="319189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All operations in time           .</a:t>
                </a:r>
              </a:p>
            </p:txBody>
          </p:sp>
        </p:grp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4343400" y="4114800"/>
            <a:ext cx="674688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4" imgW="317160" imgH="203040" progId="Equation.3">
                    <p:embed/>
                  </p:oleObj>
                </mc:Choice>
                <mc:Fallback>
                  <p:oleObj name="Equation" r:id="rId4" imgW="317160" imgH="2030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400" y="4114800"/>
                          <a:ext cx="674688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sz="4000" smtClean="0">
                <a:solidFill>
                  <a:srgbClr val="D60093"/>
                </a:solidFill>
                <a:latin typeface="Arial" charset="0"/>
              </a:rPr>
              <a:t>Methods of Queue&lt;E&gt;</a:t>
            </a:r>
          </a:p>
        </p:txBody>
      </p:sp>
      <p:sp>
        <p:nvSpPr>
          <p:cNvPr id="4099" name="Line 3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100" name="Group 10"/>
          <p:cNvGrpSpPr>
            <a:grpSpLocks/>
          </p:cNvGrpSpPr>
          <p:nvPr/>
        </p:nvGrpSpPr>
        <p:grpSpPr bwMode="auto">
          <a:xfrm>
            <a:off x="762000" y="1447800"/>
            <a:ext cx="7620000" cy="1303164"/>
            <a:chOff x="762000" y="1447800"/>
            <a:chExt cx="7620000" cy="1302374"/>
          </a:xfrm>
        </p:grpSpPr>
        <p:sp>
          <p:nvSpPr>
            <p:cNvPr id="4107" name="TextBox 3"/>
            <p:cNvSpPr txBox="1">
              <a:spLocks noChangeArrowheads="1"/>
            </p:cNvSpPr>
            <p:nvPr/>
          </p:nvSpPr>
          <p:spPr bwMode="auto">
            <a:xfrm>
              <a:off x="762000" y="1447800"/>
              <a:ext cx="239360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nsolas" pitchFamily="49" charset="0"/>
                  <a:cs typeface="Consolas" pitchFamily="49" charset="0"/>
                </a:rPr>
                <a:t>E element()  </a:t>
              </a:r>
            </a:p>
          </p:txBody>
        </p:sp>
        <p:sp>
          <p:nvSpPr>
            <p:cNvPr id="4108" name="TextBox 4"/>
            <p:cNvSpPr txBox="1">
              <a:spLocks noChangeArrowheads="1"/>
            </p:cNvSpPr>
            <p:nvPr/>
          </p:nvSpPr>
          <p:spPr bwMode="auto">
            <a:xfrm>
              <a:off x="1143000" y="1981200"/>
              <a:ext cx="7239000" cy="768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/>
                <a:t>Retrieves, but does not remove, the head of this queue. Throws</a:t>
              </a:r>
            </a:p>
            <a:p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NoSuchElementException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000" dirty="0" smtClean="0"/>
                <a:t>if </a:t>
              </a:r>
              <a:r>
                <a:rPr lang="en-US" sz="2000" dirty="0"/>
                <a:t>this queue is empty.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62000" y="3124200"/>
            <a:ext cx="7696200" cy="1241425"/>
            <a:chOff x="762000" y="3048000"/>
            <a:chExt cx="7696200" cy="1241286"/>
          </a:xfrm>
        </p:grpSpPr>
        <p:sp>
          <p:nvSpPr>
            <p:cNvPr id="4105" name="TextBox 5"/>
            <p:cNvSpPr txBox="1">
              <a:spLocks noChangeArrowheads="1"/>
            </p:cNvSpPr>
            <p:nvPr/>
          </p:nvSpPr>
          <p:spPr bwMode="auto">
            <a:xfrm>
              <a:off x="762000" y="3048000"/>
              <a:ext cx="18838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nsolas" pitchFamily="49" charset="0"/>
                  <a:cs typeface="Consolas" pitchFamily="49" charset="0"/>
                </a:rPr>
                <a:t>E peek()  </a:t>
              </a:r>
            </a:p>
          </p:txBody>
        </p:sp>
        <p:sp>
          <p:nvSpPr>
            <p:cNvPr id="4106" name="TextBox 6"/>
            <p:cNvSpPr txBox="1">
              <a:spLocks noChangeArrowheads="1"/>
            </p:cNvSpPr>
            <p:nvPr/>
          </p:nvSpPr>
          <p:spPr bwMode="auto">
            <a:xfrm>
              <a:off x="1219200" y="3581400"/>
              <a:ext cx="72390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Retrieves, but does not remove, the head of this queue, or returns </a:t>
              </a:r>
              <a:r>
                <a:rPr lang="en-US" sz="2000">
                  <a:latin typeface="Consolas" pitchFamily="49" charset="0"/>
                  <a:cs typeface="Consolas" pitchFamily="49" charset="0"/>
                </a:rPr>
                <a:t>null</a:t>
              </a:r>
              <a:r>
                <a:rPr lang="en-US" sz="2000"/>
                <a:t> if this queue is empty.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62000" y="4800600"/>
            <a:ext cx="7696200" cy="1549400"/>
            <a:chOff x="762000" y="4800600"/>
            <a:chExt cx="7696200" cy="1549063"/>
          </a:xfrm>
        </p:grpSpPr>
        <p:sp>
          <p:nvSpPr>
            <p:cNvPr id="4103" name="TextBox 7"/>
            <p:cNvSpPr txBox="1">
              <a:spLocks noChangeArrowheads="1"/>
            </p:cNvSpPr>
            <p:nvPr/>
          </p:nvSpPr>
          <p:spPr bwMode="auto">
            <a:xfrm>
              <a:off x="762000" y="4800600"/>
              <a:ext cx="29033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nsolas" pitchFamily="49" charset="0"/>
                  <a:cs typeface="Consolas" pitchFamily="49" charset="0"/>
                </a:rPr>
                <a:t>boolean add(E e)</a:t>
              </a:r>
            </a:p>
          </p:txBody>
        </p:sp>
        <p:sp>
          <p:nvSpPr>
            <p:cNvPr id="4104" name="TextBox 9"/>
            <p:cNvSpPr txBox="1">
              <a:spLocks noChangeArrowheads="1"/>
            </p:cNvSpPr>
            <p:nvPr/>
          </p:nvSpPr>
          <p:spPr bwMode="auto">
            <a:xfrm>
              <a:off x="1219200" y="5334000"/>
              <a:ext cx="72390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/>
                <a:t>Inserts 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sz="2000" dirty="0"/>
                <a:t> if it is possible to do so immediately without violating capacity restrictions, returning </a:t>
              </a:r>
              <a:r>
                <a:rPr lang="en-US" sz="2000" dirty="0">
                  <a:latin typeface="Consolas" pitchFamily="49" charset="0"/>
                  <a:cs typeface="Consolas" pitchFamily="49" charset="0"/>
                </a:rPr>
                <a:t>true</a:t>
              </a:r>
              <a:r>
                <a:rPr lang="en-US" sz="2000" dirty="0"/>
                <a:t> upon success and throwing an </a:t>
              </a:r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IllegalStateException</a:t>
              </a:r>
              <a:r>
                <a:rPr lang="en-US" sz="2000" dirty="0"/>
                <a:t> if no space is currently available.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sz="4000" smtClean="0">
                <a:solidFill>
                  <a:srgbClr val="D60093"/>
                </a:solidFill>
                <a:latin typeface="Arial" charset="0"/>
              </a:rPr>
              <a:t>Methods (cont’d)</a:t>
            </a:r>
          </a:p>
        </p:txBody>
      </p:sp>
      <p:sp>
        <p:nvSpPr>
          <p:cNvPr id="5123" name="Line 3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762000" y="1447800"/>
            <a:ext cx="3582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nsolas" pitchFamily="49" charset="0"/>
                <a:cs typeface="Consolas" pitchFamily="49" charset="0"/>
              </a:rPr>
              <a:t>boolean offer(E e)  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1143000" y="1981200"/>
            <a:ext cx="7239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Inserts into this queue if it is possible to do so immediately without violating capacity restrictions.  Otherwise, returns </a:t>
            </a:r>
            <a:r>
              <a:rPr lang="en-US" sz="2000"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000"/>
              <a:t>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62000" y="4495800"/>
            <a:ext cx="7696200" cy="1241425"/>
            <a:chOff x="762000" y="3048000"/>
            <a:chExt cx="7696200" cy="1241286"/>
          </a:xfrm>
        </p:grpSpPr>
        <p:sp>
          <p:nvSpPr>
            <p:cNvPr id="5131" name="TextBox 5"/>
            <p:cNvSpPr txBox="1">
              <a:spLocks noChangeArrowheads="1"/>
            </p:cNvSpPr>
            <p:nvPr/>
          </p:nvSpPr>
          <p:spPr bwMode="auto">
            <a:xfrm>
              <a:off x="762000" y="3048000"/>
              <a:ext cx="18838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E poll()  </a:t>
              </a:r>
            </a:p>
          </p:txBody>
        </p:sp>
        <p:sp>
          <p:nvSpPr>
            <p:cNvPr id="5132" name="TextBox 6"/>
            <p:cNvSpPr txBox="1">
              <a:spLocks noChangeArrowheads="1"/>
            </p:cNvSpPr>
            <p:nvPr/>
          </p:nvSpPr>
          <p:spPr bwMode="auto">
            <a:xfrm>
              <a:off x="1219200" y="3581400"/>
              <a:ext cx="72390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Retrieves and removes the head of this queue, or returns </a:t>
              </a:r>
              <a:r>
                <a:rPr lang="en-US" sz="2000">
                  <a:latin typeface="Consolas" pitchFamily="49" charset="0"/>
                  <a:cs typeface="Consolas" pitchFamily="49" charset="0"/>
                </a:rPr>
                <a:t>null</a:t>
              </a:r>
              <a:r>
                <a:rPr lang="en-US" sz="2000"/>
                <a:t> if this queue is empty.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62000" y="2971800"/>
            <a:ext cx="7696200" cy="1241425"/>
            <a:chOff x="762000" y="4800600"/>
            <a:chExt cx="7696200" cy="1241286"/>
          </a:xfrm>
        </p:grpSpPr>
        <p:sp>
          <p:nvSpPr>
            <p:cNvPr id="5129" name="TextBox 7"/>
            <p:cNvSpPr txBox="1">
              <a:spLocks noChangeArrowheads="1"/>
            </p:cNvSpPr>
            <p:nvPr/>
          </p:nvSpPr>
          <p:spPr bwMode="auto">
            <a:xfrm>
              <a:off x="762000" y="4800600"/>
              <a:ext cx="18838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itchFamily="49" charset="0"/>
                  <a:cs typeface="Consolas" pitchFamily="49" charset="0"/>
                </a:rPr>
                <a:t>E remove()</a:t>
              </a:r>
            </a:p>
          </p:txBody>
        </p:sp>
        <p:sp>
          <p:nvSpPr>
            <p:cNvPr id="5130" name="TextBox 9"/>
            <p:cNvSpPr txBox="1">
              <a:spLocks noChangeArrowheads="1"/>
            </p:cNvSpPr>
            <p:nvPr/>
          </p:nvSpPr>
          <p:spPr bwMode="auto">
            <a:xfrm>
              <a:off x="1219200" y="5334000"/>
              <a:ext cx="72390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/>
                <a:t>Retrieves and removes the head of this queue. Throws </a:t>
              </a:r>
              <a:r>
                <a:rPr lang="en-US" sz="2000" dirty="0" err="1">
                  <a:latin typeface="Consolas" pitchFamily="49" charset="0"/>
                  <a:cs typeface="Consolas" pitchFamily="49" charset="0"/>
                </a:rPr>
                <a:t>NoSuchElementException</a:t>
              </a:r>
              <a:r>
                <a:rPr lang="en-US" sz="2000" dirty="0"/>
                <a:t> if this queue is empty.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5800" y="5943600"/>
            <a:ext cx="8185150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Queue&lt;E&gt;</a:t>
            </a:r>
            <a:r>
              <a:rPr lang="en-US" dirty="0"/>
              <a:t> inherits all methods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/>
              <a:t>: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isEmpty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latin typeface="+mj-lt"/>
                <a:cs typeface="Consolas" pitchFamily="49" charset="0"/>
              </a:rPr>
              <a:t>,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size()</a:t>
            </a:r>
            <a:r>
              <a:rPr lang="en-US" dirty="0"/>
              <a:t>,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iterator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latin typeface="+mj-lt"/>
                <a:cs typeface="Consolas" pitchFamily="49" charset="0"/>
              </a:rPr>
              <a:t>,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smtClean="0">
                <a:solidFill>
                  <a:srgbClr val="D60093"/>
                </a:solidFill>
                <a:latin typeface="Arial" charset="0"/>
              </a:rPr>
              <a:t>A Circular Queue (Using an Array)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0" y="1676400"/>
            <a:ext cx="2454275" cy="2416175"/>
            <a:chOff x="326" y="1118"/>
            <a:chExt cx="1546" cy="1522"/>
          </a:xfrm>
        </p:grpSpPr>
        <p:sp>
          <p:nvSpPr>
            <p:cNvPr id="6204" name="Oval 3"/>
            <p:cNvSpPr>
              <a:spLocks noChangeArrowheads="1"/>
            </p:cNvSpPr>
            <p:nvPr/>
          </p:nvSpPr>
          <p:spPr bwMode="auto">
            <a:xfrm>
              <a:off x="528" y="1296"/>
              <a:ext cx="1344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Oval 8"/>
            <p:cNvSpPr>
              <a:spLocks noChangeArrowheads="1"/>
            </p:cNvSpPr>
            <p:nvPr/>
          </p:nvSpPr>
          <p:spPr bwMode="auto">
            <a:xfrm>
              <a:off x="816" y="1632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6" name="Line 13"/>
            <p:cNvSpPr>
              <a:spLocks noChangeShapeType="1"/>
            </p:cNvSpPr>
            <p:nvPr/>
          </p:nvSpPr>
          <p:spPr bwMode="auto">
            <a:xfrm flipV="1">
              <a:off x="1200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Line 14"/>
            <p:cNvSpPr>
              <a:spLocks noChangeShapeType="1"/>
            </p:cNvSpPr>
            <p:nvPr/>
          </p:nvSpPr>
          <p:spPr bwMode="auto">
            <a:xfrm>
              <a:off x="1200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8" name="Line 19"/>
            <p:cNvSpPr>
              <a:spLocks noChangeShapeType="1"/>
            </p:cNvSpPr>
            <p:nvPr/>
          </p:nvSpPr>
          <p:spPr bwMode="auto">
            <a:xfrm>
              <a:off x="1584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Line 20"/>
            <p:cNvSpPr>
              <a:spLocks noChangeShapeType="1"/>
            </p:cNvSpPr>
            <p:nvPr/>
          </p:nvSpPr>
          <p:spPr bwMode="auto">
            <a:xfrm flipH="1">
              <a:off x="528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0" name="Text Box 33"/>
            <p:cNvSpPr txBox="1">
              <a:spLocks noChangeArrowheads="1"/>
            </p:cNvSpPr>
            <p:nvPr/>
          </p:nvSpPr>
          <p:spPr bwMode="auto">
            <a:xfrm>
              <a:off x="1430" y="1417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6211" name="Text Box 34"/>
            <p:cNvSpPr txBox="1">
              <a:spLocks noChangeArrowheads="1"/>
            </p:cNvSpPr>
            <p:nvPr/>
          </p:nvSpPr>
          <p:spPr bwMode="auto">
            <a:xfrm>
              <a:off x="1478" y="213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6212" name="Text Box 49"/>
            <p:cNvSpPr txBox="1">
              <a:spLocks noChangeArrowheads="1"/>
            </p:cNvSpPr>
            <p:nvPr/>
          </p:nvSpPr>
          <p:spPr bwMode="auto">
            <a:xfrm>
              <a:off x="1440" y="1118"/>
              <a:ext cx="3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first</a:t>
              </a:r>
            </a:p>
          </p:txBody>
        </p:sp>
        <p:sp>
          <p:nvSpPr>
            <p:cNvPr id="6213" name="Text Box 50"/>
            <p:cNvSpPr txBox="1">
              <a:spLocks noChangeArrowheads="1"/>
            </p:cNvSpPr>
            <p:nvPr/>
          </p:nvSpPr>
          <p:spPr bwMode="auto">
            <a:xfrm>
              <a:off x="326" y="2375"/>
              <a:ext cx="3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last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3352800" y="1676400"/>
            <a:ext cx="2301875" cy="2482850"/>
            <a:chOff x="2112" y="1056"/>
            <a:chExt cx="1450" cy="1564"/>
          </a:xfrm>
        </p:grpSpPr>
        <p:sp>
          <p:nvSpPr>
            <p:cNvPr id="6192" name="Line 22"/>
            <p:cNvSpPr>
              <a:spLocks noChangeShapeType="1"/>
            </p:cNvSpPr>
            <p:nvPr/>
          </p:nvSpPr>
          <p:spPr bwMode="auto">
            <a:xfrm>
              <a:off x="2880" y="23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93" name="Group 62"/>
            <p:cNvGrpSpPr>
              <a:grpSpLocks/>
            </p:cNvGrpSpPr>
            <p:nvPr/>
          </p:nvGrpSpPr>
          <p:grpSpPr bwMode="auto">
            <a:xfrm>
              <a:off x="2112" y="1056"/>
              <a:ext cx="1450" cy="1561"/>
              <a:chOff x="2102" y="1079"/>
              <a:chExt cx="1450" cy="1561"/>
            </a:xfrm>
          </p:grpSpPr>
          <p:sp>
            <p:nvSpPr>
              <p:cNvPr id="6194" name="Oval 7"/>
              <p:cNvSpPr>
                <a:spLocks noChangeArrowheads="1"/>
              </p:cNvSpPr>
              <p:nvPr/>
            </p:nvSpPr>
            <p:spPr bwMode="auto">
              <a:xfrm>
                <a:off x="2208" y="1296"/>
                <a:ext cx="1344" cy="13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5" name="Oval 12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768" cy="76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6" name="Line 21"/>
              <p:cNvSpPr>
                <a:spLocks noChangeShapeType="1"/>
              </p:cNvSpPr>
              <p:nvPr/>
            </p:nvSpPr>
            <p:spPr bwMode="auto">
              <a:xfrm>
                <a:off x="2832" y="12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" name="Line 23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8" name="Line 24"/>
              <p:cNvSpPr>
                <a:spLocks noChangeShapeType="1"/>
              </p:cNvSpPr>
              <p:nvPr/>
            </p:nvSpPr>
            <p:spPr bwMode="auto">
              <a:xfrm>
                <a:off x="2208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9" name="Text Box 35"/>
              <p:cNvSpPr txBox="1">
                <a:spLocks noChangeArrowheads="1"/>
              </p:cNvSpPr>
              <p:nvPr/>
            </p:nvSpPr>
            <p:spPr bwMode="auto">
              <a:xfrm>
                <a:off x="3062" y="1321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6200" name="Text Box 36"/>
              <p:cNvSpPr txBox="1">
                <a:spLocks noChangeArrowheads="1"/>
              </p:cNvSpPr>
              <p:nvPr/>
            </p:nvSpPr>
            <p:spPr bwMode="auto">
              <a:xfrm>
                <a:off x="3158" y="213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6201" name="Text Box 37"/>
              <p:cNvSpPr txBox="1">
                <a:spLocks noChangeArrowheads="1"/>
              </p:cNvSpPr>
              <p:nvPr/>
            </p:nvSpPr>
            <p:spPr bwMode="auto">
              <a:xfrm>
                <a:off x="2342" y="2089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6202" name="Text Box 51"/>
              <p:cNvSpPr txBox="1">
                <a:spLocks noChangeArrowheads="1"/>
              </p:cNvSpPr>
              <p:nvPr/>
            </p:nvSpPr>
            <p:spPr bwMode="auto">
              <a:xfrm>
                <a:off x="3110" y="1079"/>
                <a:ext cx="35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first</a:t>
                </a:r>
              </a:p>
            </p:txBody>
          </p:sp>
          <p:sp>
            <p:nvSpPr>
              <p:cNvPr id="6203" name="Text Box 52"/>
              <p:cNvSpPr txBox="1">
                <a:spLocks noChangeArrowheads="1"/>
              </p:cNvSpPr>
              <p:nvPr/>
            </p:nvSpPr>
            <p:spPr bwMode="auto">
              <a:xfrm>
                <a:off x="2102" y="1271"/>
                <a:ext cx="31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last</a:t>
                </a:r>
              </a:p>
            </p:txBody>
          </p:sp>
        </p:grp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6629400" y="1524000"/>
            <a:ext cx="2133600" cy="2630488"/>
            <a:chOff x="4032" y="1031"/>
            <a:chExt cx="1344" cy="1657"/>
          </a:xfrm>
        </p:grpSpPr>
        <p:sp>
          <p:nvSpPr>
            <p:cNvPr id="6180" name="Oval 6"/>
            <p:cNvSpPr>
              <a:spLocks noChangeArrowheads="1"/>
            </p:cNvSpPr>
            <p:nvPr/>
          </p:nvSpPr>
          <p:spPr bwMode="auto">
            <a:xfrm>
              <a:off x="4032" y="1344"/>
              <a:ext cx="1344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Oval 11"/>
            <p:cNvSpPr>
              <a:spLocks noChangeArrowheads="1"/>
            </p:cNvSpPr>
            <p:nvPr/>
          </p:nvSpPr>
          <p:spPr bwMode="auto">
            <a:xfrm>
              <a:off x="4320" y="1632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Line 25"/>
            <p:cNvSpPr>
              <a:spLocks noChangeShapeType="1"/>
            </p:cNvSpPr>
            <p:nvPr/>
          </p:nvSpPr>
          <p:spPr bwMode="auto">
            <a:xfrm>
              <a:off x="4032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Line 26"/>
            <p:cNvSpPr>
              <a:spLocks noChangeShapeType="1"/>
            </p:cNvSpPr>
            <p:nvPr/>
          </p:nvSpPr>
          <p:spPr bwMode="auto">
            <a:xfrm>
              <a:off x="5088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Line 27"/>
            <p:cNvSpPr>
              <a:spLocks noChangeShapeType="1"/>
            </p:cNvSpPr>
            <p:nvPr/>
          </p:nvSpPr>
          <p:spPr bwMode="auto">
            <a:xfrm>
              <a:off x="4656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Line 28"/>
            <p:cNvSpPr>
              <a:spLocks noChangeShapeType="1"/>
            </p:cNvSpPr>
            <p:nvPr/>
          </p:nvSpPr>
          <p:spPr bwMode="auto">
            <a:xfrm flipV="1">
              <a:off x="4752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Text Box 38"/>
            <p:cNvSpPr txBox="1">
              <a:spLocks noChangeArrowheads="1"/>
            </p:cNvSpPr>
            <p:nvPr/>
          </p:nvSpPr>
          <p:spPr bwMode="auto">
            <a:xfrm>
              <a:off x="4838" y="1417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6187" name="Text Box 39"/>
            <p:cNvSpPr txBox="1">
              <a:spLocks noChangeArrowheads="1"/>
            </p:cNvSpPr>
            <p:nvPr/>
          </p:nvSpPr>
          <p:spPr bwMode="auto">
            <a:xfrm>
              <a:off x="4982" y="218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6188" name="Text Box 40"/>
            <p:cNvSpPr txBox="1">
              <a:spLocks noChangeArrowheads="1"/>
            </p:cNvSpPr>
            <p:nvPr/>
          </p:nvSpPr>
          <p:spPr bwMode="auto">
            <a:xfrm>
              <a:off x="4214" y="218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6189" name="Text Box 41"/>
            <p:cNvSpPr txBox="1">
              <a:spLocks noChangeArrowheads="1"/>
            </p:cNvSpPr>
            <p:nvPr/>
          </p:nvSpPr>
          <p:spPr bwMode="auto">
            <a:xfrm>
              <a:off x="4166" y="15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6190" name="Text Box 53"/>
            <p:cNvSpPr txBox="1">
              <a:spLocks noChangeArrowheads="1"/>
            </p:cNvSpPr>
            <p:nvPr/>
          </p:nvSpPr>
          <p:spPr bwMode="auto">
            <a:xfrm>
              <a:off x="4982" y="1175"/>
              <a:ext cx="3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first</a:t>
              </a:r>
            </a:p>
          </p:txBody>
        </p:sp>
        <p:sp>
          <p:nvSpPr>
            <p:cNvPr id="6191" name="Text Box 54"/>
            <p:cNvSpPr txBox="1">
              <a:spLocks noChangeArrowheads="1"/>
            </p:cNvSpPr>
            <p:nvPr/>
          </p:nvSpPr>
          <p:spPr bwMode="auto">
            <a:xfrm>
              <a:off x="4694" y="1031"/>
              <a:ext cx="3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last</a:t>
              </a: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762000" y="4419600"/>
            <a:ext cx="2522538" cy="2187575"/>
            <a:chOff x="576" y="2798"/>
            <a:chExt cx="1589" cy="1378"/>
          </a:xfrm>
        </p:grpSpPr>
        <p:sp>
          <p:nvSpPr>
            <p:cNvPr id="6169" name="Oval 5"/>
            <p:cNvSpPr>
              <a:spLocks noChangeArrowheads="1"/>
            </p:cNvSpPr>
            <p:nvPr/>
          </p:nvSpPr>
          <p:spPr bwMode="auto">
            <a:xfrm>
              <a:off x="576" y="2832"/>
              <a:ext cx="1344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Oval 10"/>
            <p:cNvSpPr>
              <a:spLocks noChangeArrowheads="1"/>
            </p:cNvSpPr>
            <p:nvPr/>
          </p:nvSpPr>
          <p:spPr bwMode="auto">
            <a:xfrm>
              <a:off x="864" y="3168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15"/>
            <p:cNvSpPr>
              <a:spLocks noChangeShapeType="1"/>
            </p:cNvSpPr>
            <p:nvPr/>
          </p:nvSpPr>
          <p:spPr bwMode="auto">
            <a:xfrm>
              <a:off x="1200" y="28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Line 16"/>
            <p:cNvSpPr>
              <a:spLocks noChangeShapeType="1"/>
            </p:cNvSpPr>
            <p:nvPr/>
          </p:nvSpPr>
          <p:spPr bwMode="auto">
            <a:xfrm>
              <a:off x="1200" y="39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17"/>
            <p:cNvSpPr>
              <a:spLocks noChangeShapeType="1"/>
            </p:cNvSpPr>
            <p:nvPr/>
          </p:nvSpPr>
          <p:spPr bwMode="auto">
            <a:xfrm>
              <a:off x="1632" y="35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Line 18"/>
            <p:cNvSpPr>
              <a:spLocks noChangeShapeType="1"/>
            </p:cNvSpPr>
            <p:nvPr/>
          </p:nvSpPr>
          <p:spPr bwMode="auto">
            <a:xfrm>
              <a:off x="576" y="3456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Text Box 42"/>
            <p:cNvSpPr txBox="1">
              <a:spLocks noChangeArrowheads="1"/>
            </p:cNvSpPr>
            <p:nvPr/>
          </p:nvSpPr>
          <p:spPr bwMode="auto">
            <a:xfrm>
              <a:off x="758" y="295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6176" name="Text Box 43"/>
            <p:cNvSpPr txBox="1">
              <a:spLocks noChangeArrowheads="1"/>
            </p:cNvSpPr>
            <p:nvPr/>
          </p:nvSpPr>
          <p:spPr bwMode="auto">
            <a:xfrm>
              <a:off x="1430" y="381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6177" name="Text Box 44"/>
            <p:cNvSpPr txBox="1">
              <a:spLocks noChangeArrowheads="1"/>
            </p:cNvSpPr>
            <p:nvPr/>
          </p:nvSpPr>
          <p:spPr bwMode="auto">
            <a:xfrm>
              <a:off x="710" y="3673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6178" name="Text Box 55"/>
            <p:cNvSpPr txBox="1">
              <a:spLocks noChangeArrowheads="1"/>
            </p:cNvSpPr>
            <p:nvPr/>
          </p:nvSpPr>
          <p:spPr bwMode="auto">
            <a:xfrm>
              <a:off x="1632" y="2798"/>
              <a:ext cx="3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last</a:t>
              </a:r>
            </a:p>
          </p:txBody>
        </p:sp>
        <p:sp>
          <p:nvSpPr>
            <p:cNvPr id="6179" name="Text Box 56"/>
            <p:cNvSpPr txBox="1">
              <a:spLocks noChangeArrowheads="1"/>
            </p:cNvSpPr>
            <p:nvPr/>
          </p:nvSpPr>
          <p:spPr bwMode="auto">
            <a:xfrm>
              <a:off x="1814" y="3863"/>
              <a:ext cx="3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first</a:t>
              </a:r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3657600" y="4495800"/>
            <a:ext cx="2957513" cy="2133600"/>
            <a:chOff x="2256" y="2832"/>
            <a:chExt cx="1863" cy="1344"/>
          </a:xfrm>
        </p:grpSpPr>
        <p:sp>
          <p:nvSpPr>
            <p:cNvPr id="6158" name="Oval 4"/>
            <p:cNvSpPr>
              <a:spLocks noChangeArrowheads="1"/>
            </p:cNvSpPr>
            <p:nvPr/>
          </p:nvSpPr>
          <p:spPr bwMode="auto">
            <a:xfrm>
              <a:off x="2256" y="2832"/>
              <a:ext cx="1344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Oval 9"/>
            <p:cNvSpPr>
              <a:spLocks noChangeArrowheads="1"/>
            </p:cNvSpPr>
            <p:nvPr/>
          </p:nvSpPr>
          <p:spPr bwMode="auto">
            <a:xfrm>
              <a:off x="2544" y="3120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Line 29"/>
            <p:cNvSpPr>
              <a:spLocks noChangeShapeType="1"/>
            </p:cNvSpPr>
            <p:nvPr/>
          </p:nvSpPr>
          <p:spPr bwMode="auto">
            <a:xfrm flipV="1">
              <a:off x="2880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Line 30"/>
            <p:cNvSpPr>
              <a:spLocks noChangeShapeType="1"/>
            </p:cNvSpPr>
            <p:nvPr/>
          </p:nvSpPr>
          <p:spPr bwMode="auto">
            <a:xfrm>
              <a:off x="2928" y="38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Line 31"/>
            <p:cNvSpPr>
              <a:spLocks noChangeShapeType="1"/>
            </p:cNvSpPr>
            <p:nvPr/>
          </p:nvSpPr>
          <p:spPr bwMode="auto">
            <a:xfrm>
              <a:off x="3312" y="35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32"/>
            <p:cNvSpPr>
              <a:spLocks noChangeShapeType="1"/>
            </p:cNvSpPr>
            <p:nvPr/>
          </p:nvSpPr>
          <p:spPr bwMode="auto">
            <a:xfrm flipH="1">
              <a:off x="2256" y="35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Text Box 45"/>
            <p:cNvSpPr txBox="1">
              <a:spLocks noChangeArrowheads="1"/>
            </p:cNvSpPr>
            <p:nvPr/>
          </p:nvSpPr>
          <p:spPr bwMode="auto">
            <a:xfrm>
              <a:off x="2390" y="305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6165" name="Text Box 46"/>
            <p:cNvSpPr txBox="1">
              <a:spLocks noChangeArrowheads="1"/>
            </p:cNvSpPr>
            <p:nvPr/>
          </p:nvSpPr>
          <p:spPr bwMode="auto">
            <a:xfrm>
              <a:off x="3158" y="372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6166" name="Text Box 47"/>
            <p:cNvSpPr txBox="1">
              <a:spLocks noChangeArrowheads="1"/>
            </p:cNvSpPr>
            <p:nvPr/>
          </p:nvSpPr>
          <p:spPr bwMode="auto">
            <a:xfrm>
              <a:off x="2438" y="3673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6167" name="Text Box 48"/>
            <p:cNvSpPr txBox="1">
              <a:spLocks noChangeArrowheads="1"/>
            </p:cNvSpPr>
            <p:nvPr/>
          </p:nvSpPr>
          <p:spPr bwMode="auto">
            <a:xfrm>
              <a:off x="3110" y="295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6168" name="Text Box 57"/>
            <p:cNvSpPr txBox="1">
              <a:spLocks noChangeArrowheads="1"/>
            </p:cNvSpPr>
            <p:nvPr/>
          </p:nvSpPr>
          <p:spPr bwMode="auto">
            <a:xfrm>
              <a:off x="3494" y="3815"/>
              <a:ext cx="6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first, last</a:t>
              </a:r>
            </a:p>
          </p:txBody>
        </p:sp>
      </p:grpSp>
      <p:sp>
        <p:nvSpPr>
          <p:cNvPr id="170042" name="Text Box 58"/>
          <p:cNvSpPr txBox="1">
            <a:spLocks noChangeArrowheads="1"/>
          </p:cNvSpPr>
          <p:nvPr/>
        </p:nvSpPr>
        <p:spPr bwMode="auto">
          <a:xfrm>
            <a:off x="7080250" y="4648200"/>
            <a:ext cx="190023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last = (last + 1) %</a:t>
            </a:r>
          </a:p>
          <a:p>
            <a:r>
              <a:rPr lang="en-US" sz="1800"/>
              <a:t>          a.length;</a:t>
            </a:r>
          </a:p>
          <a:p>
            <a:endParaRPr lang="en-US" sz="1800"/>
          </a:p>
          <a:p>
            <a:r>
              <a:rPr lang="en-US" sz="1800"/>
              <a:t>first = (first+1) %</a:t>
            </a:r>
          </a:p>
          <a:p>
            <a:r>
              <a:rPr lang="en-US" sz="1800"/>
              <a:t>           a.length;</a:t>
            </a:r>
          </a:p>
          <a:p>
            <a:endParaRPr lang="en-US" sz="1800"/>
          </a:p>
        </p:txBody>
      </p:sp>
      <p:sp>
        <p:nvSpPr>
          <p:cNvPr id="6153" name="Line 6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0050" name="AutoShape 66"/>
          <p:cNvSpPr>
            <a:spLocks noChangeArrowheads="1"/>
          </p:cNvSpPr>
          <p:nvPr/>
        </p:nvSpPr>
        <p:spPr bwMode="auto">
          <a:xfrm>
            <a:off x="2667000" y="28956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51" name="AutoShape 67"/>
          <p:cNvSpPr>
            <a:spLocks noChangeArrowheads="1"/>
          </p:cNvSpPr>
          <p:nvPr/>
        </p:nvSpPr>
        <p:spPr bwMode="auto">
          <a:xfrm>
            <a:off x="5867400" y="28956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52" name="AutoShape 68"/>
          <p:cNvSpPr>
            <a:spLocks noChangeArrowheads="1"/>
          </p:cNvSpPr>
          <p:nvPr/>
        </p:nvSpPr>
        <p:spPr bwMode="auto">
          <a:xfrm>
            <a:off x="0" y="53340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53" name="AutoShape 69"/>
          <p:cNvSpPr>
            <a:spLocks noChangeArrowheads="1"/>
          </p:cNvSpPr>
          <p:nvPr/>
        </p:nvSpPr>
        <p:spPr bwMode="auto">
          <a:xfrm>
            <a:off x="2971800" y="54102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7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7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7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42" grpId="0"/>
      <p:bldP spid="170050" grpId="0" animBg="1"/>
      <p:bldP spid="170051" grpId="0" animBg="1"/>
      <p:bldP spid="170052" grpId="0" animBg="1"/>
      <p:bldP spid="1700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sz="4000" smtClean="0">
                <a:solidFill>
                  <a:srgbClr val="D60093"/>
                </a:solidFill>
                <a:latin typeface="Arial" charset="0"/>
              </a:rPr>
              <a:t>Empty or Full?</a:t>
            </a:r>
          </a:p>
        </p:txBody>
      </p:sp>
      <p:sp>
        <p:nvSpPr>
          <p:cNvPr id="7171" name="Line 3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50800">
            <a:pattFill prst="pct80">
              <a:fgClr>
                <a:srgbClr val="00FF00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762000" y="1371600"/>
            <a:ext cx="7239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 the above example, when </a:t>
            </a:r>
            <a:r>
              <a:rPr lang="en-US">
                <a:latin typeface="Consolas" pitchFamily="49" charset="0"/>
                <a:cs typeface="Consolas" pitchFamily="49" charset="0"/>
              </a:rPr>
              <a:t>first == last </a:t>
            </a:r>
            <a:r>
              <a:rPr lang="en-US"/>
              <a:t>holds, the queue could be either empty or full.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2362200"/>
            <a:ext cx="72390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If we require that the queue is empty whenever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first == last, </a:t>
            </a:r>
            <a:r>
              <a:rPr lang="en-US" dirty="0">
                <a:latin typeface="+mn-lt"/>
                <a:cs typeface="Consolas" pitchFamily="49" charset="0"/>
              </a:rPr>
              <a:t>at least one entry of the array will have to be left unused.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62000" y="4114800"/>
            <a:ext cx="723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Deque</a:t>
            </a:r>
            <a:r>
              <a:rPr lang="en-US"/>
              <a:t> – a doubly-ended queue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295400" y="4800600"/>
            <a:ext cx="4953000" cy="400050"/>
            <a:chOff x="1600200" y="4267200"/>
            <a:chExt cx="4953085" cy="400110"/>
          </a:xfrm>
        </p:grpSpPr>
        <p:sp>
          <p:nvSpPr>
            <p:cNvPr id="17" name="5-Point Star 16"/>
            <p:cNvSpPr/>
            <p:nvPr/>
          </p:nvSpPr>
          <p:spPr bwMode="auto">
            <a:xfrm>
              <a:off x="1600200" y="4343411"/>
              <a:ext cx="228604" cy="228634"/>
            </a:xfrm>
            <a:prstGeom prst="star5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80" name="TextBox 17"/>
            <p:cNvSpPr txBox="1">
              <a:spLocks noChangeArrowheads="1"/>
            </p:cNvSpPr>
            <p:nvPr/>
          </p:nvSpPr>
          <p:spPr bwMode="auto">
            <a:xfrm>
              <a:off x="1981200" y="4267200"/>
              <a:ext cx="457208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Allows insertion and deletion at both ends.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295400" y="5638800"/>
            <a:ext cx="5151438" cy="400050"/>
            <a:chOff x="1600200" y="4267200"/>
            <a:chExt cx="5151858" cy="400110"/>
          </a:xfrm>
        </p:grpSpPr>
        <p:sp>
          <p:nvSpPr>
            <p:cNvPr id="20" name="5-Point Star 19"/>
            <p:cNvSpPr/>
            <p:nvPr/>
          </p:nvSpPr>
          <p:spPr bwMode="auto">
            <a:xfrm>
              <a:off x="1600200" y="4343411"/>
              <a:ext cx="228619" cy="228634"/>
            </a:xfrm>
            <a:prstGeom prst="star5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78" name="TextBox 20"/>
            <p:cNvSpPr txBox="1">
              <a:spLocks noChangeArrowheads="1"/>
            </p:cNvSpPr>
            <p:nvPr/>
          </p:nvSpPr>
          <p:spPr bwMode="auto">
            <a:xfrm>
              <a:off x="1981200" y="4267200"/>
              <a:ext cx="47708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Construct a deque using a doubly-linked list.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3988"/>
            <a:ext cx="7772400" cy="1143000"/>
          </a:xfrm>
          <a:noFill/>
        </p:spPr>
        <p:txBody>
          <a:bodyPr tIns="0"/>
          <a:lstStyle/>
          <a:p>
            <a:r>
              <a:rPr lang="en-US" smtClean="0">
                <a:solidFill>
                  <a:srgbClr val="CC3300"/>
                </a:solidFill>
              </a:rPr>
              <a:t>Trees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69925" y="19462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79525" y="2098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197" name="Line 40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9735" name="Text Box 55"/>
          <p:cNvSpPr txBox="1">
            <a:spLocks noChangeArrowheads="1"/>
          </p:cNvSpPr>
          <p:nvPr/>
        </p:nvSpPr>
        <p:spPr bwMode="auto">
          <a:xfrm>
            <a:off x="762000" y="4038600"/>
            <a:ext cx="19623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b="1" i="1" dirty="0">
                <a:solidFill>
                  <a:srgbClr val="FF0000"/>
                </a:solidFill>
              </a:rPr>
              <a:t>E </a:t>
            </a:r>
            <a:r>
              <a:rPr lang="en-US" b="1" dirty="0">
                <a:solidFill>
                  <a:srgbClr val="FF0000"/>
                </a:solidFill>
              </a:rPr>
              <a:t>| = | </a:t>
            </a:r>
            <a:r>
              <a:rPr lang="en-US" b="1" i="1" dirty="0">
                <a:solidFill>
                  <a:srgbClr val="FF0000"/>
                </a:solidFill>
              </a:rPr>
              <a:t>V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| –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9737" name="Text Box 57"/>
          <p:cNvSpPr txBox="1">
            <a:spLocks noChangeArrowheads="1"/>
          </p:cNvSpPr>
          <p:nvPr/>
        </p:nvSpPr>
        <p:spPr bwMode="auto">
          <a:xfrm>
            <a:off x="381000" y="5791200"/>
            <a:ext cx="827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Minimally connected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--- </a:t>
            </a:r>
            <a:r>
              <a:rPr lang="en-US" i="1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is disconnected if any edge is removed.</a:t>
            </a:r>
          </a:p>
        </p:txBody>
      </p:sp>
      <p:sp>
        <p:nvSpPr>
          <p:cNvPr id="8200" name="Oval 58"/>
          <p:cNvSpPr>
            <a:spLocks noChangeArrowheads="1"/>
          </p:cNvSpPr>
          <p:nvPr/>
        </p:nvSpPr>
        <p:spPr bwMode="auto">
          <a:xfrm>
            <a:off x="3429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1" name="Oval 59"/>
          <p:cNvSpPr>
            <a:spLocks noChangeArrowheads="1"/>
          </p:cNvSpPr>
          <p:nvPr/>
        </p:nvSpPr>
        <p:spPr bwMode="auto">
          <a:xfrm>
            <a:off x="2209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2" name="Oval 60"/>
          <p:cNvSpPr>
            <a:spLocks noChangeArrowheads="1"/>
          </p:cNvSpPr>
          <p:nvPr/>
        </p:nvSpPr>
        <p:spPr bwMode="auto">
          <a:xfrm>
            <a:off x="23622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3" name="Oval 61"/>
          <p:cNvSpPr>
            <a:spLocks noChangeArrowheads="1"/>
          </p:cNvSpPr>
          <p:nvPr/>
        </p:nvSpPr>
        <p:spPr bwMode="auto">
          <a:xfrm>
            <a:off x="2819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4" name="Oval 62"/>
          <p:cNvSpPr>
            <a:spLocks noChangeArrowheads="1"/>
          </p:cNvSpPr>
          <p:nvPr/>
        </p:nvSpPr>
        <p:spPr bwMode="auto">
          <a:xfrm>
            <a:off x="3733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5" name="Oval 63"/>
          <p:cNvSpPr>
            <a:spLocks noChangeArrowheads="1"/>
          </p:cNvSpPr>
          <p:nvPr/>
        </p:nvSpPr>
        <p:spPr bwMode="auto">
          <a:xfrm>
            <a:off x="4191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6" name="Oval 64"/>
          <p:cNvSpPr>
            <a:spLocks noChangeArrowheads="1"/>
          </p:cNvSpPr>
          <p:nvPr/>
        </p:nvSpPr>
        <p:spPr bwMode="auto">
          <a:xfrm>
            <a:off x="42672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7" name="Oval 65"/>
          <p:cNvSpPr>
            <a:spLocks noChangeArrowheads="1"/>
          </p:cNvSpPr>
          <p:nvPr/>
        </p:nvSpPr>
        <p:spPr bwMode="auto">
          <a:xfrm>
            <a:off x="47244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8" name="Oval 66"/>
          <p:cNvSpPr>
            <a:spLocks noChangeArrowheads="1"/>
          </p:cNvSpPr>
          <p:nvPr/>
        </p:nvSpPr>
        <p:spPr bwMode="auto">
          <a:xfrm>
            <a:off x="5334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09" name="Oval 67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0" name="Oval 68"/>
          <p:cNvSpPr>
            <a:spLocks noChangeArrowheads="1"/>
          </p:cNvSpPr>
          <p:nvPr/>
        </p:nvSpPr>
        <p:spPr bwMode="auto">
          <a:xfrm>
            <a:off x="56388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1" name="Oval 69"/>
          <p:cNvSpPr>
            <a:spLocks noChangeArrowheads="1"/>
          </p:cNvSpPr>
          <p:nvPr/>
        </p:nvSpPr>
        <p:spPr bwMode="auto">
          <a:xfrm>
            <a:off x="54864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2" name="Oval 70"/>
          <p:cNvSpPr>
            <a:spLocks noChangeArrowheads="1"/>
          </p:cNvSpPr>
          <p:nvPr/>
        </p:nvSpPr>
        <p:spPr bwMode="auto">
          <a:xfrm>
            <a:off x="60198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3" name="Oval 71"/>
          <p:cNvSpPr>
            <a:spLocks noChangeArrowheads="1"/>
          </p:cNvSpPr>
          <p:nvPr/>
        </p:nvSpPr>
        <p:spPr bwMode="auto">
          <a:xfrm>
            <a:off x="48768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4" name="Oval 72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5" name="Oval 73"/>
          <p:cNvSpPr>
            <a:spLocks noChangeArrowheads="1"/>
          </p:cNvSpPr>
          <p:nvPr/>
        </p:nvSpPr>
        <p:spPr bwMode="auto">
          <a:xfrm>
            <a:off x="58674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16" name="Line 76"/>
          <p:cNvSpPr>
            <a:spLocks noChangeShapeType="1"/>
          </p:cNvSpPr>
          <p:nvPr/>
        </p:nvSpPr>
        <p:spPr bwMode="auto">
          <a:xfrm>
            <a:off x="2362200" y="2895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7" name="Line 77"/>
          <p:cNvSpPr>
            <a:spLocks noChangeShapeType="1"/>
          </p:cNvSpPr>
          <p:nvPr/>
        </p:nvSpPr>
        <p:spPr bwMode="auto">
          <a:xfrm flipV="1">
            <a:off x="25146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8" name="Line 78"/>
          <p:cNvSpPr>
            <a:spLocks noChangeShapeType="1"/>
          </p:cNvSpPr>
          <p:nvPr/>
        </p:nvSpPr>
        <p:spPr bwMode="auto">
          <a:xfrm>
            <a:off x="2971800" y="3124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9" name="Line 79"/>
          <p:cNvSpPr>
            <a:spLocks noChangeShapeType="1"/>
          </p:cNvSpPr>
          <p:nvPr/>
        </p:nvSpPr>
        <p:spPr bwMode="auto">
          <a:xfrm flipH="1" flipV="1">
            <a:off x="3581400" y="2590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0" name="Line 80"/>
          <p:cNvSpPr>
            <a:spLocks noChangeShapeType="1"/>
          </p:cNvSpPr>
          <p:nvPr/>
        </p:nvSpPr>
        <p:spPr bwMode="auto">
          <a:xfrm flipV="1">
            <a:off x="3886200" y="2590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1" name="Line 81"/>
          <p:cNvSpPr>
            <a:spLocks noChangeShapeType="1"/>
          </p:cNvSpPr>
          <p:nvPr/>
        </p:nvSpPr>
        <p:spPr bwMode="auto">
          <a:xfrm>
            <a:off x="3886200" y="3276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2" name="Line 82"/>
          <p:cNvSpPr>
            <a:spLocks noChangeShapeType="1"/>
          </p:cNvSpPr>
          <p:nvPr/>
        </p:nvSpPr>
        <p:spPr bwMode="auto">
          <a:xfrm flipV="1">
            <a:off x="44196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3" name="Line 83"/>
          <p:cNvSpPr>
            <a:spLocks noChangeShapeType="1"/>
          </p:cNvSpPr>
          <p:nvPr/>
        </p:nvSpPr>
        <p:spPr bwMode="auto">
          <a:xfrm>
            <a:off x="4419600" y="3810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4" name="Line 84"/>
          <p:cNvSpPr>
            <a:spLocks noChangeShapeType="1"/>
          </p:cNvSpPr>
          <p:nvPr/>
        </p:nvSpPr>
        <p:spPr bwMode="auto">
          <a:xfrm flipV="1">
            <a:off x="5029200" y="3733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5" name="Line 85"/>
          <p:cNvSpPr>
            <a:spLocks noChangeShapeType="1"/>
          </p:cNvSpPr>
          <p:nvPr/>
        </p:nvSpPr>
        <p:spPr bwMode="auto">
          <a:xfrm flipV="1">
            <a:off x="5562600" y="2971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6" name="Line 86"/>
          <p:cNvSpPr>
            <a:spLocks noChangeShapeType="1"/>
          </p:cNvSpPr>
          <p:nvPr/>
        </p:nvSpPr>
        <p:spPr bwMode="auto">
          <a:xfrm flipH="1" flipV="1">
            <a:off x="5486400" y="2590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7" name="Line 87"/>
          <p:cNvSpPr>
            <a:spLocks noChangeShapeType="1"/>
          </p:cNvSpPr>
          <p:nvPr/>
        </p:nvSpPr>
        <p:spPr bwMode="auto">
          <a:xfrm flipV="1">
            <a:off x="5791200" y="2590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8" name="Line 89"/>
          <p:cNvSpPr>
            <a:spLocks noChangeShapeType="1"/>
          </p:cNvSpPr>
          <p:nvPr/>
        </p:nvSpPr>
        <p:spPr bwMode="auto">
          <a:xfrm>
            <a:off x="5638800" y="36576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29" name="Line 90"/>
          <p:cNvSpPr>
            <a:spLocks noChangeShapeType="1"/>
          </p:cNvSpPr>
          <p:nvPr/>
        </p:nvSpPr>
        <p:spPr bwMode="auto">
          <a:xfrm>
            <a:off x="49530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30" name="Oval 91"/>
          <p:cNvSpPr>
            <a:spLocks noChangeArrowheads="1"/>
          </p:cNvSpPr>
          <p:nvPr/>
        </p:nvSpPr>
        <p:spPr bwMode="auto">
          <a:xfrm>
            <a:off x="41910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31" name="Oval 92"/>
          <p:cNvSpPr>
            <a:spLocks noChangeArrowheads="1"/>
          </p:cNvSpPr>
          <p:nvPr/>
        </p:nvSpPr>
        <p:spPr bwMode="auto">
          <a:xfrm>
            <a:off x="35052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32" name="Oval 93"/>
          <p:cNvSpPr>
            <a:spLocks noChangeArrowheads="1"/>
          </p:cNvSpPr>
          <p:nvPr/>
        </p:nvSpPr>
        <p:spPr bwMode="auto">
          <a:xfrm>
            <a:off x="5029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33" name="Oval 94"/>
          <p:cNvSpPr>
            <a:spLocks noChangeArrowheads="1"/>
          </p:cNvSpPr>
          <p:nvPr/>
        </p:nvSpPr>
        <p:spPr bwMode="auto">
          <a:xfrm>
            <a:off x="5410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34" name="Oval 95"/>
          <p:cNvSpPr>
            <a:spLocks noChangeArrowheads="1"/>
          </p:cNvSpPr>
          <p:nvPr/>
        </p:nvSpPr>
        <p:spPr bwMode="auto">
          <a:xfrm>
            <a:off x="62484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235" name="Line 97"/>
          <p:cNvSpPr>
            <a:spLocks noChangeShapeType="1"/>
          </p:cNvSpPr>
          <p:nvPr/>
        </p:nvSpPr>
        <p:spPr bwMode="auto">
          <a:xfrm flipH="1" flipV="1">
            <a:off x="4343400" y="48006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36" name="Line 98"/>
          <p:cNvSpPr>
            <a:spLocks noChangeShapeType="1"/>
          </p:cNvSpPr>
          <p:nvPr/>
        </p:nvSpPr>
        <p:spPr bwMode="auto">
          <a:xfrm flipH="1">
            <a:off x="3657600" y="4876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37" name="Line 99"/>
          <p:cNvSpPr>
            <a:spLocks noChangeShapeType="1"/>
          </p:cNvSpPr>
          <p:nvPr/>
        </p:nvSpPr>
        <p:spPr bwMode="auto">
          <a:xfrm>
            <a:off x="4953000" y="5029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38" name="Line 100"/>
          <p:cNvSpPr>
            <a:spLocks noChangeShapeType="1"/>
          </p:cNvSpPr>
          <p:nvPr/>
        </p:nvSpPr>
        <p:spPr bwMode="auto">
          <a:xfrm flipV="1">
            <a:off x="5029200" y="4724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39" name="Line 101"/>
          <p:cNvSpPr>
            <a:spLocks noChangeShapeType="1"/>
          </p:cNvSpPr>
          <p:nvPr/>
        </p:nvSpPr>
        <p:spPr bwMode="auto">
          <a:xfrm>
            <a:off x="5562600" y="4724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40" name="Line 102"/>
          <p:cNvSpPr>
            <a:spLocks noChangeShapeType="1"/>
          </p:cNvSpPr>
          <p:nvPr/>
        </p:nvSpPr>
        <p:spPr bwMode="auto">
          <a:xfrm flipV="1">
            <a:off x="6019800" y="4876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9783" name="Text Box 103"/>
          <p:cNvSpPr txBox="1">
            <a:spLocks noChangeArrowheads="1"/>
          </p:cNvSpPr>
          <p:nvPr/>
        </p:nvSpPr>
        <p:spPr bwMode="auto">
          <a:xfrm>
            <a:off x="381000" y="6172200"/>
            <a:ext cx="768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Maximally acyclic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--- </a:t>
            </a:r>
            <a:r>
              <a:rPr lang="en-US" i="1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contains a cycle if an edge is added.  </a:t>
            </a:r>
            <a:endParaRPr lang="en-US"/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838200" y="2667000"/>
            <a:ext cx="1295400" cy="396875"/>
            <a:chOff x="528" y="1680"/>
            <a:chExt cx="816" cy="250"/>
          </a:xfrm>
        </p:grpSpPr>
        <p:sp>
          <p:nvSpPr>
            <p:cNvPr id="8246" name="AutoShape 106"/>
            <p:cNvSpPr>
              <a:spLocks noChangeArrowheads="1"/>
            </p:cNvSpPr>
            <p:nvPr/>
          </p:nvSpPr>
          <p:spPr bwMode="auto">
            <a:xfrm>
              <a:off x="1056" y="1776"/>
              <a:ext cx="288" cy="48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Text Box 107"/>
            <p:cNvSpPr txBox="1">
              <a:spLocks noChangeArrowheads="1"/>
            </p:cNvSpPr>
            <p:nvPr/>
          </p:nvSpPr>
          <p:spPr bwMode="auto">
            <a:xfrm>
              <a:off x="528" y="1680"/>
              <a:ext cx="5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3300"/>
                  </a:solidFill>
                </a:rPr>
                <a:t>vertex</a:t>
              </a: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5715000" y="2895600"/>
            <a:ext cx="1120775" cy="396875"/>
            <a:chOff x="3600" y="1824"/>
            <a:chExt cx="706" cy="250"/>
          </a:xfrm>
        </p:grpSpPr>
        <p:sp>
          <p:nvSpPr>
            <p:cNvPr id="8244" name="AutoShape 109"/>
            <p:cNvSpPr>
              <a:spLocks noChangeArrowheads="1"/>
            </p:cNvSpPr>
            <p:nvPr/>
          </p:nvSpPr>
          <p:spPr bwMode="auto">
            <a:xfrm rot="9465059">
              <a:off x="3600" y="2016"/>
              <a:ext cx="288" cy="48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Text Box 110"/>
            <p:cNvSpPr txBox="1">
              <a:spLocks noChangeArrowheads="1"/>
            </p:cNvSpPr>
            <p:nvPr/>
          </p:nvSpPr>
          <p:spPr bwMode="auto">
            <a:xfrm>
              <a:off x="3888" y="1824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3300"/>
                  </a:solidFill>
                </a:rPr>
                <a:t>edge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35" grpId="0"/>
      <p:bldP spid="199737" grpId="0"/>
      <p:bldP spid="1997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3988"/>
            <a:ext cx="7772400" cy="1143000"/>
          </a:xfrm>
          <a:noFill/>
        </p:spPr>
        <p:txBody>
          <a:bodyPr tIns="0"/>
          <a:lstStyle/>
          <a:p>
            <a:r>
              <a:rPr lang="en-US" smtClean="0"/>
              <a:t>Rooted Tree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69925" y="19462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79525" y="2098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3810000" y="2133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2286000" y="2819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6477000" y="2743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1371600" y="3962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2971800" y="3962400"/>
            <a:ext cx="685800" cy="6096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f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2362200" y="5410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i</a:t>
            </a:r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3810000" y="5334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j</a:t>
            </a:r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5029200" y="4343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g</a:t>
            </a:r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6477000" y="4495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h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4495800" y="3276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H="1">
            <a:off x="2895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>
            <a:off x="1905000" y="3352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28956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flipH="1">
            <a:off x="2819400" y="4572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3505200" y="4495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4343400" y="2743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4953000" y="3886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4495800" y="24384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67818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4724400" y="6096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k</a:t>
            </a:r>
          </a:p>
        </p:txBody>
      </p:sp>
      <p:sp>
        <p:nvSpPr>
          <p:cNvPr id="281626" name="Text Box 26"/>
          <p:cNvSpPr txBox="1">
            <a:spLocks noChangeArrowheads="1"/>
          </p:cNvSpPr>
          <p:nvPr/>
        </p:nvSpPr>
        <p:spPr bwMode="auto">
          <a:xfrm>
            <a:off x="3276600" y="1600200"/>
            <a:ext cx="199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root, ancestor  </a:t>
            </a:r>
            <a:endParaRPr lang="en-US" i="1"/>
          </a:p>
        </p:txBody>
      </p:sp>
      <p:sp>
        <p:nvSpPr>
          <p:cNvPr id="281627" name="Text Box 27"/>
          <p:cNvSpPr txBox="1">
            <a:spLocks noChangeArrowheads="1"/>
          </p:cNvSpPr>
          <p:nvPr/>
        </p:nvSpPr>
        <p:spPr bwMode="auto">
          <a:xfrm>
            <a:off x="1736725" y="2479675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parent</a:t>
            </a:r>
          </a:p>
        </p:txBody>
      </p:sp>
      <p:sp>
        <p:nvSpPr>
          <p:cNvPr id="281628" name="Text Box 28"/>
          <p:cNvSpPr txBox="1">
            <a:spLocks noChangeArrowheads="1"/>
          </p:cNvSpPr>
          <p:nvPr/>
        </p:nvSpPr>
        <p:spPr bwMode="auto">
          <a:xfrm>
            <a:off x="3352800" y="3276600"/>
            <a:ext cx="8270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80"/>
                </a:solidFill>
              </a:rPr>
              <a:t>node</a:t>
            </a:r>
          </a:p>
          <a:p>
            <a:r>
              <a:rPr lang="en-US">
                <a:solidFill>
                  <a:srgbClr val="800080"/>
                </a:solidFill>
              </a:rPr>
              <a:t>(self)</a:t>
            </a:r>
          </a:p>
        </p:txBody>
      </p:sp>
      <p:sp>
        <p:nvSpPr>
          <p:cNvPr id="281629" name="Text Box 29"/>
          <p:cNvSpPr txBox="1">
            <a:spLocks noChangeArrowheads="1"/>
          </p:cNvSpPr>
          <p:nvPr/>
        </p:nvSpPr>
        <p:spPr bwMode="auto">
          <a:xfrm>
            <a:off x="1965325" y="4918075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child</a:t>
            </a:r>
          </a:p>
        </p:txBody>
      </p:sp>
      <p:sp>
        <p:nvSpPr>
          <p:cNvPr id="281630" name="Text Box 30"/>
          <p:cNvSpPr txBox="1">
            <a:spLocks noChangeArrowheads="1"/>
          </p:cNvSpPr>
          <p:nvPr/>
        </p:nvSpPr>
        <p:spPr bwMode="auto">
          <a:xfrm>
            <a:off x="4022725" y="4918075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child</a:t>
            </a:r>
          </a:p>
        </p:txBody>
      </p:sp>
      <p:sp>
        <p:nvSpPr>
          <p:cNvPr id="281631" name="Text Box 31"/>
          <p:cNvSpPr txBox="1">
            <a:spLocks noChangeArrowheads="1"/>
          </p:cNvSpPr>
          <p:nvPr/>
        </p:nvSpPr>
        <p:spPr bwMode="auto">
          <a:xfrm>
            <a:off x="5165725" y="5756275"/>
            <a:ext cx="153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descendent</a:t>
            </a:r>
            <a:endParaRPr lang="en-US"/>
          </a:p>
        </p:txBody>
      </p:sp>
      <p:sp>
        <p:nvSpPr>
          <p:cNvPr id="281632" name="Text Box 32"/>
          <p:cNvSpPr txBox="1">
            <a:spLocks noChangeArrowheads="1"/>
          </p:cNvSpPr>
          <p:nvPr/>
        </p:nvSpPr>
        <p:spPr bwMode="auto">
          <a:xfrm>
            <a:off x="6819900" y="4098925"/>
            <a:ext cx="2318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leaf (</a:t>
            </a:r>
            <a:r>
              <a:rPr lang="en-US" dirty="0">
                <a:solidFill>
                  <a:schemeClr val="accent2"/>
                </a:solidFill>
              </a:rPr>
              <a:t>no children)</a:t>
            </a:r>
          </a:p>
        </p:txBody>
      </p:sp>
      <p:sp>
        <p:nvSpPr>
          <p:cNvPr id="281633" name="Text Box 33"/>
          <p:cNvSpPr txBox="1">
            <a:spLocks noChangeArrowheads="1"/>
          </p:cNvSpPr>
          <p:nvPr/>
        </p:nvSpPr>
        <p:spPr bwMode="auto">
          <a:xfrm>
            <a:off x="7086600" y="5715000"/>
            <a:ext cx="1470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accent2"/>
                </a:solidFill>
              </a:rPr>
              <a:t>e, i, k, g, h</a:t>
            </a:r>
          </a:p>
          <a:p>
            <a:r>
              <a:rPr lang="en-US">
                <a:solidFill>
                  <a:schemeClr val="accent2"/>
                </a:solidFill>
              </a:rPr>
              <a:t>are leaves</a:t>
            </a:r>
            <a:r>
              <a:rPr lang="en-US"/>
              <a:t> </a:t>
            </a:r>
          </a:p>
        </p:txBody>
      </p:sp>
      <p:sp>
        <p:nvSpPr>
          <p:cNvPr id="281634" name="Text Box 34"/>
          <p:cNvSpPr txBox="1">
            <a:spLocks noChangeArrowheads="1"/>
          </p:cNvSpPr>
          <p:nvPr/>
        </p:nvSpPr>
        <p:spPr bwMode="auto">
          <a:xfrm>
            <a:off x="6842125" y="2327275"/>
            <a:ext cx="19002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internal node</a:t>
            </a:r>
          </a:p>
          <a:p>
            <a:r>
              <a:rPr lang="en-US">
                <a:solidFill>
                  <a:schemeClr val="accent2"/>
                </a:solidFill>
              </a:rPr>
              <a:t>     (not a leaf)</a:t>
            </a:r>
            <a:endParaRPr lang="en-US"/>
          </a:p>
        </p:txBody>
      </p:sp>
      <p:sp>
        <p:nvSpPr>
          <p:cNvPr id="9250" name="Line 3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51" name="Line 36"/>
          <p:cNvSpPr>
            <a:spLocks noChangeShapeType="1"/>
          </p:cNvSpPr>
          <p:nvPr/>
        </p:nvSpPr>
        <p:spPr bwMode="auto">
          <a:xfrm>
            <a:off x="4419600" y="5791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1637" name="Text Box 37"/>
          <p:cNvSpPr txBox="1">
            <a:spLocks noChangeArrowheads="1"/>
          </p:cNvSpPr>
          <p:nvPr/>
        </p:nvSpPr>
        <p:spPr bwMode="auto">
          <a:xfrm>
            <a:off x="685800" y="3581400"/>
            <a:ext cx="101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sibling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8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8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6" grpId="0"/>
      <p:bldP spid="281627" grpId="0"/>
      <p:bldP spid="281628" grpId="0"/>
      <p:bldP spid="281629" grpId="0"/>
      <p:bldP spid="281630" grpId="0"/>
      <p:bldP spid="281631" grpId="0"/>
      <p:bldP spid="281632" grpId="0"/>
      <p:bldP spid="281633" grpId="0"/>
      <p:bldP spid="281634" grpId="0"/>
      <p:bldP spid="2816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8" name="Oval 38"/>
          <p:cNvSpPr>
            <a:spLocks noChangeArrowheads="1"/>
          </p:cNvSpPr>
          <p:nvPr/>
        </p:nvSpPr>
        <p:spPr bwMode="auto">
          <a:xfrm rot="-2124549">
            <a:off x="4572000" y="2971800"/>
            <a:ext cx="1371600" cy="2362200"/>
          </a:xfrm>
          <a:prstGeom prst="ellipse">
            <a:avLst/>
          </a:prstGeom>
          <a:solidFill>
            <a:srgbClr val="CCFF3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smtClean="0">
                <a:solidFill>
                  <a:srgbClr val="CC3300"/>
                </a:solidFill>
              </a:rPr>
              <a:t>Subtree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69925" y="19462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279525" y="2098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3810000" y="2133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2286000" y="2819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6477000" y="2743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10249" name="Oval 8"/>
          <p:cNvSpPr>
            <a:spLocks noChangeArrowheads="1"/>
          </p:cNvSpPr>
          <p:nvPr/>
        </p:nvSpPr>
        <p:spPr bwMode="auto">
          <a:xfrm>
            <a:off x="1371600" y="3962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10250" name="Oval 9"/>
          <p:cNvSpPr>
            <a:spLocks noChangeArrowheads="1"/>
          </p:cNvSpPr>
          <p:nvPr/>
        </p:nvSpPr>
        <p:spPr bwMode="auto">
          <a:xfrm>
            <a:off x="2971800" y="4038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f</a:t>
            </a:r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2362200" y="5486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i</a:t>
            </a:r>
          </a:p>
        </p:txBody>
      </p:sp>
      <p:sp>
        <p:nvSpPr>
          <p:cNvPr id="10252" name="Oval 11"/>
          <p:cNvSpPr>
            <a:spLocks noChangeArrowheads="1"/>
          </p:cNvSpPr>
          <p:nvPr/>
        </p:nvSpPr>
        <p:spPr bwMode="auto">
          <a:xfrm>
            <a:off x="3810000" y="5486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j</a:t>
            </a:r>
          </a:p>
        </p:txBody>
      </p:sp>
      <p:sp>
        <p:nvSpPr>
          <p:cNvPr id="10253" name="Oval 12"/>
          <p:cNvSpPr>
            <a:spLocks noChangeArrowheads="1"/>
          </p:cNvSpPr>
          <p:nvPr/>
        </p:nvSpPr>
        <p:spPr bwMode="auto">
          <a:xfrm>
            <a:off x="5029200" y="4343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g</a:t>
            </a:r>
          </a:p>
        </p:txBody>
      </p: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6477000" y="4495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h</a:t>
            </a:r>
          </a:p>
        </p:txBody>
      </p:sp>
      <p:sp>
        <p:nvSpPr>
          <p:cNvPr id="10255" name="Oval 14"/>
          <p:cNvSpPr>
            <a:spLocks noChangeArrowheads="1"/>
          </p:cNvSpPr>
          <p:nvPr/>
        </p:nvSpPr>
        <p:spPr bwMode="auto">
          <a:xfrm>
            <a:off x="4495800" y="3276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 flipH="1">
            <a:off x="2895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 flipH="1">
            <a:off x="1905000" y="3352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>
            <a:off x="2819400" y="3429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 flipH="1">
            <a:off x="2819400" y="4648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3581400" y="45720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20"/>
          <p:cNvSpPr>
            <a:spLocks noChangeShapeType="1"/>
          </p:cNvSpPr>
          <p:nvPr/>
        </p:nvSpPr>
        <p:spPr bwMode="auto">
          <a:xfrm>
            <a:off x="4343400" y="2743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21"/>
          <p:cNvSpPr>
            <a:spLocks noChangeShapeType="1"/>
          </p:cNvSpPr>
          <p:nvPr/>
        </p:nvSpPr>
        <p:spPr bwMode="auto">
          <a:xfrm>
            <a:off x="4953000" y="3886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>
            <a:off x="4495800" y="24384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Line 23"/>
          <p:cNvSpPr>
            <a:spLocks noChangeShapeType="1"/>
          </p:cNvSpPr>
          <p:nvPr/>
        </p:nvSpPr>
        <p:spPr bwMode="auto">
          <a:xfrm>
            <a:off x="67818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Oval 24"/>
          <p:cNvSpPr>
            <a:spLocks noChangeArrowheads="1"/>
          </p:cNvSpPr>
          <p:nvPr/>
        </p:nvSpPr>
        <p:spPr bwMode="auto">
          <a:xfrm>
            <a:off x="4953000" y="6172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k</a:t>
            </a:r>
          </a:p>
        </p:txBody>
      </p:sp>
      <p:sp>
        <p:nvSpPr>
          <p:cNvPr id="10266" name="Line 25"/>
          <p:cNvSpPr>
            <a:spLocks noChangeShapeType="1"/>
          </p:cNvSpPr>
          <p:nvPr/>
        </p:nvSpPr>
        <p:spPr bwMode="auto">
          <a:xfrm>
            <a:off x="4495800" y="5867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3886200" y="1600200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root</a:t>
            </a:r>
            <a:endParaRPr lang="en-US"/>
          </a:p>
        </p:txBody>
      </p:sp>
      <p:sp>
        <p:nvSpPr>
          <p:cNvPr id="204834" name="Text Box 34"/>
          <p:cNvSpPr txBox="1">
            <a:spLocks noChangeArrowheads="1"/>
          </p:cNvSpPr>
          <p:nvPr/>
        </p:nvSpPr>
        <p:spPr bwMode="auto">
          <a:xfrm>
            <a:off x="365125" y="2022475"/>
            <a:ext cx="2860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800080"/>
                </a:solidFill>
              </a:rPr>
              <a:t>A node and all of its </a:t>
            </a:r>
          </a:p>
          <a:p>
            <a:r>
              <a:rPr lang="en-US" b="1">
                <a:solidFill>
                  <a:srgbClr val="800080"/>
                </a:solidFill>
              </a:rPr>
              <a:t>descendents.</a:t>
            </a:r>
            <a:r>
              <a:rPr lang="en-US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04839" name="AutoShape 39"/>
          <p:cNvSpPr>
            <a:spLocks noChangeArrowheads="1"/>
          </p:cNvSpPr>
          <p:nvPr/>
        </p:nvSpPr>
        <p:spPr bwMode="auto">
          <a:xfrm rot="1095840">
            <a:off x="2506663" y="2867025"/>
            <a:ext cx="2057400" cy="228600"/>
          </a:xfrm>
          <a:prstGeom prst="rightArrow">
            <a:avLst>
              <a:gd name="adj1" fmla="val 50000"/>
              <a:gd name="adj2" fmla="val 225000"/>
            </a:avLst>
          </a:prstGeom>
          <a:solidFill>
            <a:srgbClr val="FF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Line 4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8" grpId="0" animBg="1"/>
      <p:bldP spid="204834" grpId="0"/>
      <p:bldP spid="204839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CC00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9810</TotalTime>
  <Words>748</Words>
  <Application>Microsoft Office PowerPoint</Application>
  <PresentationFormat>On-screen Show (4:3)</PresentationFormat>
  <Paragraphs>220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Times New Roman</vt:lpstr>
      <vt:lpstr>Blank Presentation</vt:lpstr>
      <vt:lpstr>Equation</vt:lpstr>
      <vt:lpstr>Queues</vt:lpstr>
      <vt:lpstr>Queue&lt;E&gt; Interface in java.util</vt:lpstr>
      <vt:lpstr>Methods of Queue&lt;E&gt;</vt:lpstr>
      <vt:lpstr>Methods (cont’d)</vt:lpstr>
      <vt:lpstr>A Circular Queue (Using an Array)</vt:lpstr>
      <vt:lpstr>Empty or Full?</vt:lpstr>
      <vt:lpstr>Trees</vt:lpstr>
      <vt:lpstr>Rooted Tree</vt:lpstr>
      <vt:lpstr>Subtree</vt:lpstr>
      <vt:lpstr>Paths in a Tree</vt:lpstr>
      <vt:lpstr>Depth and Height</vt:lpstr>
      <vt:lpstr>Degree</vt:lpstr>
      <vt:lpstr>Binary Trees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77</cp:revision>
  <dcterms:created xsi:type="dcterms:W3CDTF">1999-03-29T05:24:19Z</dcterms:created>
  <dcterms:modified xsi:type="dcterms:W3CDTF">2016-10-30T14:27:51Z</dcterms:modified>
</cp:coreProperties>
</file>