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4" r:id="rId2"/>
    <p:sldId id="273" r:id="rId3"/>
    <p:sldId id="272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00FFFF"/>
    <a:srgbClr val="CCFF33"/>
    <a:srgbClr val="800080"/>
    <a:srgbClr val="808000"/>
    <a:srgbClr val="00CC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75" d="100"/>
          <a:sy n="75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EBBF9653-C41E-4DED-9A2F-C1BF266E3F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F41931-9A55-4470-9AD5-F47081D603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074E0B-B342-4EF2-A937-33A1D2B5083B}" type="slidenum">
              <a:rPr lang="en-US"/>
              <a:pPr/>
              <a:t>1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BD981-DA02-4630-96BF-46992C289F6A}" type="slidenum">
              <a:rPr lang="en-US"/>
              <a:pPr/>
              <a:t>2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C5FAB-7F56-4558-AFF4-3788EF370DDB}" type="slidenum">
              <a:rPr lang="en-US"/>
              <a:pPr/>
              <a:t>3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D928D-167D-4A7D-AB0D-8D83CD01281D}" type="slidenum">
              <a:rPr lang="en-US"/>
              <a:pPr/>
              <a:t>4</a:t>
            </a:fld>
            <a:endParaRPr 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F0506-193F-4321-8668-68D2D7554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9CBCBA-1CE7-4BD0-B538-482C180D59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51DC4-3031-448E-BE96-306BF0B2F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D0BCF-4FEA-4C36-9282-F697062316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533C-475F-4861-8AF5-5C5B0EB95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9A520-E33C-4755-BE18-68E740CD08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95619-3210-4A27-A549-4568A4BEB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3C8FE-36E9-4BB7-8D5F-A5C08E4A3C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9EB51-75C8-4631-8268-FA2437DA7C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5B35D9-E2AD-460F-ACB4-19C08E163F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EE078-ED2E-4061-9B7B-DC1821407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5F659C-88D1-4965-A11A-714ECDD9537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>
                <a:gamma/>
                <a:shade val="46275"/>
                <a:invGamma/>
              </a:srgbClr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Preorder Traversal</a:t>
            </a:r>
          </a:p>
        </p:txBody>
      </p:sp>
      <p:sp>
        <p:nvSpPr>
          <p:cNvPr id="299011" name="Text Box 3"/>
          <p:cNvSpPr txBox="1">
            <a:spLocks noChangeArrowheads="1"/>
          </p:cNvSpPr>
          <p:nvPr/>
        </p:nvSpPr>
        <p:spPr bwMode="auto">
          <a:xfrm>
            <a:off x="2590800" y="1522413"/>
            <a:ext cx="4181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1. Visit the node.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</a:rPr>
              <a:t>2. Traverse the left subtree.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</a:rPr>
              <a:t>3. Traverse the right subtree. </a:t>
            </a:r>
          </a:p>
        </p:txBody>
      </p:sp>
      <p:sp>
        <p:nvSpPr>
          <p:cNvPr id="299012" name="Oval 4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299013" name="Oval 5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299014" name="Oval 6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299015" name="Oval 7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299016" name="Oval 8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>
            <a:off x="4495800" y="3810000"/>
            <a:ext cx="6096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Line 10"/>
          <p:cNvSpPr>
            <a:spLocks noChangeShapeType="1"/>
          </p:cNvSpPr>
          <p:nvPr/>
        </p:nvSpPr>
        <p:spPr bwMode="auto">
          <a:xfrm flipH="1">
            <a:off x="4800600" y="50292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9" name="Line 11"/>
          <p:cNvSpPr>
            <a:spLocks noChangeShapeType="1"/>
          </p:cNvSpPr>
          <p:nvPr/>
        </p:nvSpPr>
        <p:spPr bwMode="auto">
          <a:xfrm flipH="1">
            <a:off x="3505200" y="3810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0" name="Line 12"/>
          <p:cNvSpPr>
            <a:spLocks noChangeShapeType="1"/>
          </p:cNvSpPr>
          <p:nvPr/>
        </p:nvSpPr>
        <p:spPr bwMode="auto">
          <a:xfrm>
            <a:off x="3505200" y="49530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21" name="Text Box 13"/>
          <p:cNvSpPr txBox="1">
            <a:spLocks noChangeArrowheads="1"/>
          </p:cNvSpPr>
          <p:nvPr/>
        </p:nvSpPr>
        <p:spPr bwMode="auto">
          <a:xfrm>
            <a:off x="5715000" y="4037013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Traversal order: </a:t>
            </a:r>
            <a:r>
              <a:rPr lang="en-US" i="1">
                <a:solidFill>
                  <a:schemeClr val="bg1"/>
                </a:solidFill>
                <a:latin typeface="Arial" charset="0"/>
              </a:rPr>
              <a:t>abdce</a:t>
            </a: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9023" name="Oval 15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9024" name="Oval 16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9025" name="Oval 17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9026" name="Oval 18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9027" name="Oval 19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26186" y="6488668"/>
            <a:ext cx="231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Notes by Yan-Bin Jia</a:t>
            </a:r>
            <a:endParaRPr lang="en-US" sz="1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21" grpId="0"/>
      <p:bldP spid="299023" grpId="0" animBg="1"/>
      <p:bldP spid="299024" grpId="0" animBg="1"/>
      <p:bldP spid="299025" grpId="0" animBg="1"/>
      <p:bldP spid="299026" grpId="0" animBg="1"/>
      <p:bldP spid="2990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>
                <a:gamma/>
                <a:shade val="46275"/>
                <a:invGamma/>
              </a:srgbClr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Postorder Traversal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2590800" y="1522413"/>
            <a:ext cx="4097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1. Traverse the left subtree.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</a:rPr>
              <a:t>2. Traverse the right subtree.</a:t>
            </a:r>
          </a:p>
          <a:p>
            <a:r>
              <a:rPr lang="en-US">
                <a:solidFill>
                  <a:schemeClr val="bg1"/>
                </a:solidFill>
                <a:latin typeface="Arial" charset="0"/>
              </a:rPr>
              <a:t>3. Visit the node. </a:t>
            </a:r>
          </a:p>
        </p:txBody>
      </p:sp>
      <p:sp>
        <p:nvSpPr>
          <p:cNvPr id="296964" name="Oval 4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296966" name="Oval 6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296967" name="Oval 7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296968" name="Oval 8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4495800" y="3810000"/>
            <a:ext cx="6096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0" name="Line 10"/>
          <p:cNvSpPr>
            <a:spLocks noChangeShapeType="1"/>
          </p:cNvSpPr>
          <p:nvPr/>
        </p:nvSpPr>
        <p:spPr bwMode="auto">
          <a:xfrm flipH="1">
            <a:off x="4800600" y="50292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1" name="Line 11"/>
          <p:cNvSpPr>
            <a:spLocks noChangeShapeType="1"/>
          </p:cNvSpPr>
          <p:nvPr/>
        </p:nvSpPr>
        <p:spPr bwMode="auto">
          <a:xfrm flipH="1">
            <a:off x="3505200" y="3810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Line 12"/>
          <p:cNvSpPr>
            <a:spLocks noChangeShapeType="1"/>
          </p:cNvSpPr>
          <p:nvPr/>
        </p:nvSpPr>
        <p:spPr bwMode="auto">
          <a:xfrm>
            <a:off x="3505200" y="49530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5715000" y="4037013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Traversal order: </a:t>
            </a:r>
            <a:r>
              <a:rPr lang="en-US" i="1">
                <a:solidFill>
                  <a:schemeClr val="bg1"/>
                </a:solidFill>
                <a:latin typeface="Arial" charset="0"/>
              </a:rPr>
              <a:t>dbeca</a:t>
            </a:r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6975" name="Oval 15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6976" name="Oval 16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6977" name="Oval 17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96978" name="Oval 18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6979" name="Oval 19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3" grpId="0"/>
      <p:bldP spid="296975" grpId="0" animBg="1"/>
      <p:bldP spid="296976" grpId="0" animBg="1"/>
      <p:bldP spid="296977" grpId="0" animBg="1"/>
      <p:bldP spid="296978" grpId="0" animBg="1"/>
      <p:bldP spid="2969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0000FF">
                <a:gamma/>
                <a:shade val="46275"/>
                <a:invGamma/>
              </a:srgbClr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Inorder Traversal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590800" y="1522413"/>
            <a:ext cx="4181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charset="0"/>
                <a:sym typeface="Symbol" pitchFamily="18" charset="2"/>
              </a:rPr>
              <a:t>1</a:t>
            </a:r>
            <a:r>
              <a:rPr lang="en-US">
                <a:solidFill>
                  <a:schemeClr val="accent1"/>
                </a:solidFill>
                <a:latin typeface="Arial" charset="0"/>
              </a:rPr>
              <a:t>. Traverse the left subtree.</a:t>
            </a:r>
          </a:p>
          <a:p>
            <a:r>
              <a:rPr lang="en-US">
                <a:solidFill>
                  <a:schemeClr val="accent1"/>
                </a:solidFill>
                <a:latin typeface="Arial" charset="0"/>
              </a:rPr>
              <a:t>2. Visit the node.</a:t>
            </a:r>
          </a:p>
          <a:p>
            <a:r>
              <a:rPr lang="en-US">
                <a:solidFill>
                  <a:schemeClr val="accent1"/>
                </a:solidFill>
                <a:latin typeface="Arial" charset="0"/>
              </a:rPr>
              <a:t>3. Traverse the right subtree. </a:t>
            </a:r>
          </a:p>
        </p:txBody>
      </p:sp>
      <p:sp>
        <p:nvSpPr>
          <p:cNvPr id="294916" name="Oval 4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294917" name="Oval 5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c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d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e</a:t>
            </a:r>
          </a:p>
        </p:txBody>
      </p:sp>
      <p:sp>
        <p:nvSpPr>
          <p:cNvPr id="294921" name="Line 9"/>
          <p:cNvSpPr>
            <a:spLocks noChangeShapeType="1"/>
          </p:cNvSpPr>
          <p:nvPr/>
        </p:nvSpPr>
        <p:spPr bwMode="auto">
          <a:xfrm>
            <a:off x="4495800" y="3810000"/>
            <a:ext cx="6096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2" name="Line 10"/>
          <p:cNvSpPr>
            <a:spLocks noChangeShapeType="1"/>
          </p:cNvSpPr>
          <p:nvPr/>
        </p:nvSpPr>
        <p:spPr bwMode="auto">
          <a:xfrm flipH="1">
            <a:off x="4800600" y="50292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3" name="Line 11"/>
          <p:cNvSpPr>
            <a:spLocks noChangeShapeType="1"/>
          </p:cNvSpPr>
          <p:nvPr/>
        </p:nvSpPr>
        <p:spPr bwMode="auto">
          <a:xfrm flipH="1">
            <a:off x="3505200" y="3810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3505200" y="4953000"/>
            <a:ext cx="228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925" name="Text Box 13"/>
          <p:cNvSpPr txBox="1">
            <a:spLocks noChangeArrowheads="1"/>
          </p:cNvSpPr>
          <p:nvPr/>
        </p:nvSpPr>
        <p:spPr bwMode="auto">
          <a:xfrm>
            <a:off x="5715000" y="4037013"/>
            <a:ext cx="325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charset="0"/>
              </a:rPr>
              <a:t>Traversal order: </a:t>
            </a:r>
            <a:r>
              <a:rPr lang="en-US" i="1">
                <a:solidFill>
                  <a:schemeClr val="bg1"/>
                </a:solidFill>
                <a:latin typeface="Arial" charset="0"/>
              </a:rPr>
              <a:t>bdaec</a:t>
            </a:r>
          </a:p>
        </p:txBody>
      </p:sp>
      <p:sp>
        <p:nvSpPr>
          <p:cNvPr id="294926" name="Line 1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94936" name="Oval 24"/>
          <p:cNvSpPr>
            <a:spLocks noChangeArrowheads="1"/>
          </p:cNvSpPr>
          <p:nvPr/>
        </p:nvSpPr>
        <p:spPr bwMode="auto">
          <a:xfrm>
            <a:off x="4876800" y="44958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94937" name="Oval 25"/>
          <p:cNvSpPr>
            <a:spLocks noChangeArrowheads="1"/>
          </p:cNvSpPr>
          <p:nvPr/>
        </p:nvSpPr>
        <p:spPr bwMode="auto">
          <a:xfrm>
            <a:off x="3048000" y="4343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4938" name="Oval 26"/>
          <p:cNvSpPr>
            <a:spLocks noChangeArrowheads="1"/>
          </p:cNvSpPr>
          <p:nvPr/>
        </p:nvSpPr>
        <p:spPr bwMode="auto">
          <a:xfrm>
            <a:off x="3886200" y="3276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94939" name="Oval 27"/>
          <p:cNvSpPr>
            <a:spLocks noChangeArrowheads="1"/>
          </p:cNvSpPr>
          <p:nvPr/>
        </p:nvSpPr>
        <p:spPr bwMode="auto">
          <a:xfrm>
            <a:off x="3429000" y="54864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94940" name="Oval 28"/>
          <p:cNvSpPr>
            <a:spLocks noChangeArrowheads="1"/>
          </p:cNvSpPr>
          <p:nvPr/>
        </p:nvSpPr>
        <p:spPr bwMode="auto">
          <a:xfrm>
            <a:off x="4419600" y="5562600"/>
            <a:ext cx="685800" cy="609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solidFill>
                  <a:schemeClr val="bg1"/>
                </a:solidFill>
              </a:rPr>
              <a:t>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5" grpId="0"/>
      <p:bldP spid="294936" grpId="0" animBg="1"/>
      <p:bldP spid="294937" grpId="0" animBg="1"/>
      <p:bldP spid="294938" grpId="0" animBg="1"/>
      <p:bldP spid="294939" grpId="0" animBg="1"/>
      <p:bldP spid="2949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FF">
                <a:gamma/>
                <a:shade val="46275"/>
                <a:invGamma/>
              </a:srgbClr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Another Traversal Example</a:t>
            </a:r>
          </a:p>
        </p:txBody>
      </p:sp>
      <p:sp>
        <p:nvSpPr>
          <p:cNvPr id="301059" name="Oval 3"/>
          <p:cNvSpPr>
            <a:spLocks noChangeArrowheads="1"/>
          </p:cNvSpPr>
          <p:nvPr/>
        </p:nvSpPr>
        <p:spPr bwMode="auto">
          <a:xfrm>
            <a:off x="4191000" y="1524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301060" name="Oval 4"/>
          <p:cNvSpPr>
            <a:spLocks noChangeArrowheads="1"/>
          </p:cNvSpPr>
          <p:nvPr/>
        </p:nvSpPr>
        <p:spPr bwMode="auto">
          <a:xfrm>
            <a:off x="2057400" y="3352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01061" name="Oval 5"/>
          <p:cNvSpPr>
            <a:spLocks noChangeArrowheads="1"/>
          </p:cNvSpPr>
          <p:nvPr/>
        </p:nvSpPr>
        <p:spPr bwMode="auto">
          <a:xfrm>
            <a:off x="3048000" y="2438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1062" name="Oval 6"/>
          <p:cNvSpPr>
            <a:spLocks noChangeArrowheads="1"/>
          </p:cNvSpPr>
          <p:nvPr/>
        </p:nvSpPr>
        <p:spPr bwMode="auto">
          <a:xfrm>
            <a:off x="838200" y="4419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1063" name="Oval 7"/>
          <p:cNvSpPr>
            <a:spLocks noChangeArrowheads="1"/>
          </p:cNvSpPr>
          <p:nvPr/>
        </p:nvSpPr>
        <p:spPr bwMode="auto">
          <a:xfrm>
            <a:off x="2743200" y="4343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1064" name="Oval 8"/>
          <p:cNvSpPr>
            <a:spLocks noChangeArrowheads="1"/>
          </p:cNvSpPr>
          <p:nvPr/>
        </p:nvSpPr>
        <p:spPr bwMode="auto">
          <a:xfrm>
            <a:off x="4876800" y="4038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301065" name="Oval 9"/>
          <p:cNvSpPr>
            <a:spLocks noChangeArrowheads="1"/>
          </p:cNvSpPr>
          <p:nvPr/>
        </p:nvSpPr>
        <p:spPr bwMode="auto">
          <a:xfrm>
            <a:off x="3962400" y="3352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1066" name="Oval 10"/>
          <p:cNvSpPr>
            <a:spLocks noChangeArrowheads="1"/>
          </p:cNvSpPr>
          <p:nvPr/>
        </p:nvSpPr>
        <p:spPr bwMode="auto">
          <a:xfrm>
            <a:off x="4191000" y="4876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301067" name="Oval 11"/>
          <p:cNvSpPr>
            <a:spLocks noChangeArrowheads="1"/>
          </p:cNvSpPr>
          <p:nvPr/>
        </p:nvSpPr>
        <p:spPr bwMode="auto">
          <a:xfrm>
            <a:off x="7391400" y="4038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20</a:t>
            </a:r>
          </a:p>
        </p:txBody>
      </p:sp>
      <p:sp>
        <p:nvSpPr>
          <p:cNvPr id="301068" name="Oval 12"/>
          <p:cNvSpPr>
            <a:spLocks noChangeArrowheads="1"/>
          </p:cNvSpPr>
          <p:nvPr/>
        </p:nvSpPr>
        <p:spPr bwMode="auto">
          <a:xfrm>
            <a:off x="6019800" y="2514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18</a:t>
            </a:r>
          </a:p>
        </p:txBody>
      </p:sp>
      <p:sp>
        <p:nvSpPr>
          <p:cNvPr id="301069" name="Oval 13"/>
          <p:cNvSpPr>
            <a:spLocks noChangeArrowheads="1"/>
          </p:cNvSpPr>
          <p:nvPr/>
        </p:nvSpPr>
        <p:spPr bwMode="auto">
          <a:xfrm>
            <a:off x="5867400" y="3962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301070" name="Line 14"/>
          <p:cNvSpPr>
            <a:spLocks noChangeShapeType="1"/>
          </p:cNvSpPr>
          <p:nvPr/>
        </p:nvSpPr>
        <p:spPr bwMode="auto">
          <a:xfrm flipH="1">
            <a:off x="3581400" y="20574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1" name="Line 15"/>
          <p:cNvSpPr>
            <a:spLocks noChangeShapeType="1"/>
          </p:cNvSpPr>
          <p:nvPr/>
        </p:nvSpPr>
        <p:spPr bwMode="auto">
          <a:xfrm flipH="1">
            <a:off x="1447800" y="3886200"/>
            <a:ext cx="6858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2" name="Line 16"/>
          <p:cNvSpPr>
            <a:spLocks noChangeShapeType="1"/>
          </p:cNvSpPr>
          <p:nvPr/>
        </p:nvSpPr>
        <p:spPr bwMode="auto">
          <a:xfrm>
            <a:off x="2590800" y="39624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3" name="Line 17"/>
          <p:cNvSpPr>
            <a:spLocks noChangeShapeType="1"/>
          </p:cNvSpPr>
          <p:nvPr/>
        </p:nvSpPr>
        <p:spPr bwMode="auto">
          <a:xfrm>
            <a:off x="3657600" y="2971800"/>
            <a:ext cx="533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4" name="Line 18"/>
          <p:cNvSpPr>
            <a:spLocks noChangeShapeType="1"/>
          </p:cNvSpPr>
          <p:nvPr/>
        </p:nvSpPr>
        <p:spPr bwMode="auto">
          <a:xfrm>
            <a:off x="4648200" y="38100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4876800" y="1981200"/>
            <a:ext cx="1371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Line 20"/>
          <p:cNvSpPr>
            <a:spLocks noChangeShapeType="1"/>
          </p:cNvSpPr>
          <p:nvPr/>
        </p:nvSpPr>
        <p:spPr bwMode="auto">
          <a:xfrm flipH="1">
            <a:off x="6172200" y="3124200"/>
            <a:ext cx="152400" cy="838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7" name="Line 21"/>
          <p:cNvSpPr>
            <a:spLocks noChangeShapeType="1"/>
          </p:cNvSpPr>
          <p:nvPr/>
        </p:nvSpPr>
        <p:spPr bwMode="auto">
          <a:xfrm>
            <a:off x="6553200" y="3048000"/>
            <a:ext cx="1066800" cy="990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78" name="Text Box 22"/>
          <p:cNvSpPr txBox="1">
            <a:spLocks noChangeArrowheads="1"/>
          </p:cNvSpPr>
          <p:nvPr/>
        </p:nvSpPr>
        <p:spPr bwMode="auto">
          <a:xfrm>
            <a:off x="2514600" y="5711825"/>
            <a:ext cx="14065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 charset="0"/>
              </a:rPr>
              <a:t>Preorder:  </a:t>
            </a:r>
          </a:p>
          <a:p>
            <a:r>
              <a:rPr lang="en-US" sz="2000">
                <a:solidFill>
                  <a:schemeClr val="bg1"/>
                </a:solidFill>
                <a:latin typeface="Arial" charset="0"/>
              </a:rPr>
              <a:t>Inorder:     </a:t>
            </a:r>
          </a:p>
          <a:p>
            <a:r>
              <a:rPr lang="en-US" sz="2000">
                <a:solidFill>
                  <a:schemeClr val="bg1"/>
                </a:solidFill>
                <a:latin typeface="Arial" charset="0"/>
              </a:rPr>
              <a:t>Postorder:</a:t>
            </a: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auto">
          <a:xfrm flipH="1">
            <a:off x="4800600" y="4648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80" name="Line 24"/>
          <p:cNvSpPr>
            <a:spLocks noChangeShapeType="1"/>
          </p:cNvSpPr>
          <p:nvPr/>
        </p:nvSpPr>
        <p:spPr bwMode="auto">
          <a:xfrm flipH="1">
            <a:off x="2590800" y="2971800"/>
            <a:ext cx="5334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081" name="Line 2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01082" name="Text Box 26"/>
          <p:cNvSpPr txBox="1">
            <a:spLocks noChangeArrowheads="1"/>
          </p:cNvSpPr>
          <p:nvPr/>
        </p:nvSpPr>
        <p:spPr bwMode="auto">
          <a:xfrm>
            <a:off x="3657600" y="5711825"/>
            <a:ext cx="384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Arial" charset="0"/>
              </a:rPr>
              <a:t>15, 6, 3, 2, 4, 7, 13, 9, 18, 17, 20</a:t>
            </a:r>
          </a:p>
        </p:txBody>
      </p: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3657600" y="6016625"/>
            <a:ext cx="384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Arial" charset="0"/>
              </a:rPr>
              <a:t>2, 3, 4, 6, 7, 9, 13, 15, 17, 18, 20</a:t>
            </a:r>
          </a:p>
        </p:txBody>
      </p:sp>
      <p:sp>
        <p:nvSpPr>
          <p:cNvPr id="301084" name="Text Box 28"/>
          <p:cNvSpPr txBox="1">
            <a:spLocks noChangeArrowheads="1"/>
          </p:cNvSpPr>
          <p:nvPr/>
        </p:nvSpPr>
        <p:spPr bwMode="auto">
          <a:xfrm>
            <a:off x="3733800" y="6324600"/>
            <a:ext cx="3841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Arial" charset="0"/>
              </a:rPr>
              <a:t>2, 4, 3, 9, 13, 7, 6, 17, 20, 18, 15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2" grpId="0"/>
      <p:bldP spid="301083" grpId="0"/>
      <p:bldP spid="30108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CC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3141</TotalTime>
  <Words>199</Words>
  <Application>Microsoft Office PowerPoint</Application>
  <PresentationFormat>On-screen Show (4:3)</PresentationFormat>
  <Paragraphs>68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Blank Presentation</vt:lpstr>
      <vt:lpstr>Preorder Traversal</vt:lpstr>
      <vt:lpstr>Postorder Traversal</vt:lpstr>
      <vt:lpstr>Inorder Traversal</vt:lpstr>
      <vt:lpstr>Another Traversal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</cp:lastModifiedBy>
  <cp:revision>64</cp:revision>
  <dcterms:created xsi:type="dcterms:W3CDTF">1999-03-29T05:24:19Z</dcterms:created>
  <dcterms:modified xsi:type="dcterms:W3CDTF">2012-11-05T16:09:05Z</dcterms:modified>
</cp:coreProperties>
</file>