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19" r:id="rId2"/>
    <p:sldId id="321" r:id="rId3"/>
    <p:sldId id="320" r:id="rId4"/>
    <p:sldId id="324" r:id="rId5"/>
    <p:sldId id="322" r:id="rId6"/>
    <p:sldId id="325" r:id="rId7"/>
    <p:sldId id="326" r:id="rId8"/>
    <p:sldId id="327" r:id="rId9"/>
    <p:sldId id="328" r:id="rId10"/>
    <p:sldId id="329" r:id="rId11"/>
    <p:sldId id="330" r:id="rId12"/>
    <p:sldId id="332" r:id="rId13"/>
    <p:sldId id="333" r:id="rId14"/>
    <p:sldId id="331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99FF66"/>
    <a:srgbClr val="FF33CC"/>
    <a:srgbClr val="00FFFF"/>
    <a:srgbClr val="0000CC"/>
    <a:srgbClr val="0000FF"/>
    <a:srgbClr val="9900FF"/>
    <a:srgbClr val="FF0000"/>
    <a:srgbClr val="FF99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81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39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pPr>
              <a:defRPr/>
            </a:pPr>
            <a:fld id="{185D93EF-8F3C-41E1-AF26-E605ECD54C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874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6A00101-2242-4BB7-9C8F-4F60C04CBB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324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5CA646-0D39-4105-BA67-1CE72C32B060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52217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C3CA5B-26FE-43F7-9AE5-82949C44DB4D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04342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85E699-8B03-4DB7-8229-60E997AB234D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33286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B3CD24-B515-46F0-8A4B-48BEA90208D6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744937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CA20F4-611F-45BA-87D1-717F900DF408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68169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02860D-3D4B-450F-BEAC-A95B6ABDA004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82611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888D0C-A4CB-4A51-8334-EFE1F12EE34D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70447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B2C56C-8041-45BF-B40E-2884EB93CF9D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44099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B54157-1496-4CC3-BB21-E645E9B9342D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47472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A3D102-AA93-4D62-8013-94D223E1446A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93352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804E6E-E300-400C-804E-76A354429142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92245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2A09D9-1488-4DF8-8D1B-3264DAD3C758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90532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0E064E-96AE-4792-BB25-04B7328B6675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34468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3278A-7B41-4321-B801-1310ADAF7C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64CAE-698B-4C3A-9203-8BAA9C2526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FF8BAC-E904-4650-BD8E-8D9674DA8C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0C727-371F-4358-A119-E3592D647F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EA76D0-D57C-4BE5-A434-10E54CFBBF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ADA31F-B725-40CF-88C0-CD04813DCF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7A48D-CE55-4051-98F3-8157E4755F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862EB0-C890-4B75-83FE-11D7D25DD1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211A8-349D-4D5F-8236-474BC19EBD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F60FF4-3E63-4000-8DA9-5A2CE01C33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14B8B-438A-4E03-BF63-C407D21AC6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45A225A-C978-4304-9014-E2329270E6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smtClean="0">
                <a:solidFill>
                  <a:srgbClr val="FFFF00"/>
                </a:solidFill>
                <a:latin typeface="Arial" charset="0"/>
              </a:rPr>
              <a:t>Binary Search Trees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219200" y="1493838"/>
            <a:ext cx="48339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Storage of elements for efficient access.  </a:t>
            </a:r>
          </a:p>
        </p:txBody>
      </p:sp>
      <p:sp>
        <p:nvSpPr>
          <p:cNvPr id="280580" name="Text Box 4"/>
          <p:cNvSpPr txBox="1">
            <a:spLocks noChangeArrowheads="1"/>
          </p:cNvSpPr>
          <p:nvPr/>
        </p:nvSpPr>
        <p:spPr bwMode="auto">
          <a:xfrm>
            <a:off x="762000" y="3246438"/>
            <a:ext cx="77389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FFFF"/>
                </a:solidFill>
              </a:rPr>
              <a:t>The binary-search-tree </a:t>
            </a:r>
            <a:r>
              <a:rPr lang="en-US" b="1" dirty="0" smtClean="0">
                <a:solidFill>
                  <a:srgbClr val="00FFFF"/>
                </a:solidFill>
              </a:rPr>
              <a:t>property </a:t>
            </a:r>
            <a:r>
              <a:rPr lang="en-US" dirty="0" smtClean="0">
                <a:solidFill>
                  <a:schemeClr val="bg1"/>
                </a:solidFill>
              </a:rPr>
              <a:t>(satisfied at every node):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54" name="AutoShape 6"/>
          <p:cNvSpPr>
            <a:spLocks noChangeArrowheads="1"/>
          </p:cNvSpPr>
          <p:nvPr/>
        </p:nvSpPr>
        <p:spPr bwMode="auto">
          <a:xfrm>
            <a:off x="914400" y="1600200"/>
            <a:ext cx="228600" cy="2286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AutoShape 8"/>
          <p:cNvSpPr>
            <a:spLocks noChangeArrowheads="1"/>
          </p:cNvSpPr>
          <p:nvPr/>
        </p:nvSpPr>
        <p:spPr bwMode="auto">
          <a:xfrm>
            <a:off x="914400" y="2209800"/>
            <a:ext cx="228600" cy="2286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Text Box 9"/>
          <p:cNvSpPr txBox="1">
            <a:spLocks noChangeArrowheads="1"/>
          </p:cNvSpPr>
          <p:nvPr/>
        </p:nvSpPr>
        <p:spPr bwMode="auto">
          <a:xfrm>
            <a:off x="1219200" y="2103438"/>
            <a:ext cx="429797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Support for </a:t>
            </a:r>
            <a:r>
              <a:rPr lang="en-US" dirty="0">
                <a:solidFill>
                  <a:schemeClr val="bg1"/>
                </a:solidFill>
              </a:rPr>
              <a:t>dynamic set operations. </a:t>
            </a:r>
          </a:p>
        </p:txBody>
      </p:sp>
      <p:sp>
        <p:nvSpPr>
          <p:cNvPr id="2057" name="Text Box 11"/>
          <p:cNvSpPr txBox="1">
            <a:spLocks noChangeArrowheads="1"/>
          </p:cNvSpPr>
          <p:nvPr/>
        </p:nvSpPr>
        <p:spPr bwMode="auto">
          <a:xfrm>
            <a:off x="898525" y="5421313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80588" name="Text Box 12"/>
          <p:cNvSpPr txBox="1">
            <a:spLocks noChangeArrowheads="1"/>
          </p:cNvSpPr>
          <p:nvPr/>
        </p:nvSpPr>
        <p:spPr bwMode="auto">
          <a:xfrm>
            <a:off x="1143000" y="4008438"/>
            <a:ext cx="736515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  The </a:t>
            </a:r>
            <a:r>
              <a:rPr lang="en-US" dirty="0" smtClean="0">
                <a:solidFill>
                  <a:schemeClr val="bg1"/>
                </a:solidFill>
              </a:rPr>
              <a:t>data (</a:t>
            </a:r>
            <a:r>
              <a:rPr lang="en-US" dirty="0">
                <a:solidFill>
                  <a:schemeClr val="bg1"/>
                </a:solidFill>
              </a:rPr>
              <a:t>or key) values in the left </a:t>
            </a:r>
            <a:r>
              <a:rPr lang="en-US" dirty="0" err="1">
                <a:solidFill>
                  <a:schemeClr val="bg1"/>
                </a:solidFill>
              </a:rPr>
              <a:t>subtree</a:t>
            </a:r>
            <a:r>
              <a:rPr lang="en-US" dirty="0">
                <a:solidFill>
                  <a:schemeClr val="bg1"/>
                </a:solidFill>
              </a:rPr>
              <a:t> are </a:t>
            </a:r>
            <a:r>
              <a:rPr lang="en-US" i="1" dirty="0">
                <a:solidFill>
                  <a:srgbClr val="FF3300"/>
                </a:solidFill>
              </a:rPr>
              <a:t>less than</a:t>
            </a:r>
          </a:p>
          <a:p>
            <a:r>
              <a:rPr lang="en-US" dirty="0">
                <a:solidFill>
                  <a:schemeClr val="bg1"/>
                </a:solidFill>
              </a:rPr>
              <a:t>     the value of the node.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2.  The data (or key) values in the right </a:t>
            </a:r>
            <a:r>
              <a:rPr lang="en-US" dirty="0" err="1">
                <a:solidFill>
                  <a:schemeClr val="bg1"/>
                </a:solidFill>
              </a:rPr>
              <a:t>subtree</a:t>
            </a:r>
            <a:r>
              <a:rPr lang="en-US" dirty="0">
                <a:solidFill>
                  <a:schemeClr val="bg1"/>
                </a:solidFill>
              </a:rPr>
              <a:t> are </a:t>
            </a:r>
            <a:r>
              <a:rPr lang="en-US" i="1" dirty="0">
                <a:solidFill>
                  <a:srgbClr val="FF3300"/>
                </a:solidFill>
              </a:rPr>
              <a:t>greater</a:t>
            </a:r>
          </a:p>
          <a:p>
            <a:r>
              <a:rPr lang="en-US" i="1" dirty="0">
                <a:solidFill>
                  <a:srgbClr val="FF3300"/>
                </a:solidFill>
              </a:rPr>
              <a:t>     than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bg1"/>
                </a:solidFill>
              </a:rPr>
              <a:t>value of the node.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0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80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80" grpId="0"/>
      <p:bldP spid="28058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rial" charset="0"/>
              </a:rPr>
              <a:t>Deletion (3)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752600" y="1370013"/>
            <a:ext cx="42947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FF"/>
                </a:solidFill>
              </a:rPr>
              <a:t>Case </a:t>
            </a:r>
            <a:r>
              <a:rPr lang="en-US" sz="2400" b="1" dirty="0" smtClean="0">
                <a:solidFill>
                  <a:srgbClr val="FF00FF"/>
                </a:solidFill>
              </a:rPr>
              <a:t>3</a:t>
            </a:r>
            <a:r>
              <a:rPr lang="en-US" sz="2400" dirty="0" smtClean="0">
                <a:solidFill>
                  <a:schemeClr val="bg1"/>
                </a:solidFill>
              </a:rPr>
              <a:t>:  </a:t>
            </a:r>
            <a:r>
              <a:rPr lang="en-US" dirty="0">
                <a:solidFill>
                  <a:schemeClr val="bg1"/>
                </a:solidFill>
              </a:rPr>
              <a:t>node </a:t>
            </a:r>
            <a:r>
              <a:rPr lang="en-US" i="1" dirty="0">
                <a:solidFill>
                  <a:srgbClr val="FFFF00"/>
                </a:solidFill>
              </a:rPr>
              <a:t>D</a:t>
            </a:r>
            <a:r>
              <a:rPr lang="en-US" dirty="0">
                <a:solidFill>
                  <a:schemeClr val="bg1"/>
                </a:solidFill>
              </a:rPr>
              <a:t> has two children</a:t>
            </a:r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41" name="AutoShape 5"/>
          <p:cNvSpPr>
            <a:spLocks noChangeArrowheads="1"/>
          </p:cNvSpPr>
          <p:nvPr/>
        </p:nvSpPr>
        <p:spPr bwMode="auto">
          <a:xfrm>
            <a:off x="3581400" y="5105400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066800" y="3622675"/>
            <a:ext cx="1981200" cy="3082925"/>
            <a:chOff x="672" y="2282"/>
            <a:chExt cx="1248" cy="1942"/>
          </a:xfrm>
        </p:grpSpPr>
        <p:sp>
          <p:nvSpPr>
            <p:cNvPr id="14371" name="Line 7"/>
            <p:cNvSpPr>
              <a:spLocks noChangeShapeType="1"/>
            </p:cNvSpPr>
            <p:nvPr/>
          </p:nvSpPr>
          <p:spPr bwMode="auto">
            <a:xfrm>
              <a:off x="1536" y="2976"/>
              <a:ext cx="144" cy="14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672" y="2282"/>
              <a:ext cx="1248" cy="1942"/>
              <a:chOff x="672" y="2282"/>
              <a:chExt cx="1248" cy="1942"/>
            </a:xfrm>
          </p:grpSpPr>
          <p:sp>
            <p:nvSpPr>
              <p:cNvPr id="14373" name="Line 9"/>
              <p:cNvSpPr>
                <a:spLocks noChangeShapeType="1"/>
              </p:cNvSpPr>
              <p:nvPr/>
            </p:nvSpPr>
            <p:spPr bwMode="auto">
              <a:xfrm flipH="1">
                <a:off x="1440" y="3264"/>
                <a:ext cx="192" cy="24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672" y="2282"/>
                <a:ext cx="1248" cy="1942"/>
                <a:chOff x="672" y="2282"/>
                <a:chExt cx="1248" cy="1942"/>
              </a:xfrm>
            </p:grpSpPr>
            <p:sp>
              <p:nvSpPr>
                <p:cNvPr id="14375" name="Line 11"/>
                <p:cNvSpPr>
                  <a:spLocks noChangeShapeType="1"/>
                </p:cNvSpPr>
                <p:nvPr/>
              </p:nvSpPr>
              <p:spPr bwMode="auto">
                <a:xfrm>
                  <a:off x="1200" y="2640"/>
                  <a:ext cx="240" cy="24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" name="Group 12"/>
                <p:cNvGrpSpPr>
                  <a:grpSpLocks/>
                </p:cNvGrpSpPr>
                <p:nvPr/>
              </p:nvGrpSpPr>
              <p:grpSpPr bwMode="auto">
                <a:xfrm>
                  <a:off x="672" y="2282"/>
                  <a:ext cx="1248" cy="1942"/>
                  <a:chOff x="672" y="2282"/>
                  <a:chExt cx="1248" cy="1942"/>
                </a:xfrm>
              </p:grpSpPr>
              <p:grpSp>
                <p:nvGrpSpPr>
                  <p:cNvPr id="6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672" y="2282"/>
                    <a:ext cx="1248" cy="1942"/>
                    <a:chOff x="672" y="2282"/>
                    <a:chExt cx="1248" cy="1942"/>
                  </a:xfrm>
                </p:grpSpPr>
                <p:sp>
                  <p:nvSpPr>
                    <p:cNvPr id="14379" name="Text Box 1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42" y="2282"/>
                      <a:ext cx="425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>
                          <a:solidFill>
                            <a:srgbClr val="00FFFF"/>
                          </a:solidFill>
                          <a:latin typeface="Times New Roman" pitchFamily="18" charset="0"/>
                        </a:rPr>
                        <a:t>root</a:t>
                      </a:r>
                    </a:p>
                  </p:txBody>
                </p:sp>
                <p:sp>
                  <p:nvSpPr>
                    <p:cNvPr id="14380" name="Text Box 1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26" y="2714"/>
                      <a:ext cx="255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i="1">
                          <a:solidFill>
                            <a:srgbClr val="00FFFF"/>
                          </a:solidFill>
                          <a:latin typeface="Times New Roman" pitchFamily="18" charset="0"/>
                        </a:rPr>
                        <a:t>D</a:t>
                      </a:r>
                    </a:p>
                  </p:txBody>
                </p:sp>
                <p:grpSp>
                  <p:nvGrpSpPr>
                    <p:cNvPr id="7" name="Group 1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2496"/>
                      <a:ext cx="1248" cy="1728"/>
                      <a:chOff x="672" y="2496"/>
                      <a:chExt cx="1248" cy="1728"/>
                    </a:xfrm>
                  </p:grpSpPr>
                  <p:sp>
                    <p:nvSpPr>
                      <p:cNvPr id="14382" name="Oval 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56" y="2496"/>
                        <a:ext cx="144" cy="144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4383" name="Oval 1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92" y="2880"/>
                        <a:ext cx="144" cy="144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4384" name="Oval 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52" y="3696"/>
                        <a:ext cx="144" cy="144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4385" name="Oval 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3504"/>
                        <a:ext cx="144" cy="144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4386" name="Oval 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3120"/>
                        <a:ext cx="144" cy="144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4387" name="Line 22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864" y="2640"/>
                        <a:ext cx="192" cy="144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4388" name="AutoShape 2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72" y="2784"/>
                        <a:ext cx="336" cy="48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:r>
                          <a:rPr lang="en-US" sz="2400" i="1">
                            <a:latin typeface="Times New Roman" pitchFamily="18" charset="0"/>
                          </a:rPr>
                          <a:t>A</a:t>
                        </a:r>
                      </a:p>
                    </p:txBody>
                  </p:sp>
                  <p:sp>
                    <p:nvSpPr>
                      <p:cNvPr id="14389" name="Line 24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248" y="3600"/>
                        <a:ext cx="96" cy="96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4390" name="AutoShape 2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96" y="3840"/>
                        <a:ext cx="288" cy="384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:r>
                          <a:rPr lang="en-US" sz="2400" i="1">
                            <a:latin typeface="Times New Roman" pitchFamily="18" charset="0"/>
                          </a:rPr>
                          <a:t>C</a:t>
                        </a:r>
                      </a:p>
                    </p:txBody>
                  </p:sp>
                  <p:sp>
                    <p:nvSpPr>
                      <p:cNvPr id="14391" name="Line 2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96" y="3792"/>
                        <a:ext cx="144" cy="48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4392" name="Line 2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488" y="3600"/>
                        <a:ext cx="288" cy="96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4393" name="AutoShape 2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3696"/>
                        <a:ext cx="288" cy="384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:r>
                          <a:rPr lang="en-US" sz="2400" i="1">
                            <a:latin typeface="Times New Roman" pitchFamily="18" charset="0"/>
                          </a:rPr>
                          <a:t>E</a:t>
                        </a:r>
                      </a:p>
                    </p:txBody>
                  </p:sp>
                  <p:sp>
                    <p:nvSpPr>
                      <p:cNvPr id="14394" name="Text Box 2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998" y="3530"/>
                        <a:ext cx="233" cy="2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2400" i="1">
                            <a:solidFill>
                              <a:srgbClr val="00FFFF"/>
                            </a:solidFill>
                            <a:latin typeface="Times New Roman" pitchFamily="18" charset="0"/>
                          </a:rPr>
                          <a:t>R</a:t>
                        </a:r>
                      </a:p>
                    </p:txBody>
                  </p:sp>
                  <p:sp>
                    <p:nvSpPr>
                      <p:cNvPr id="14395" name="Text Box 3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344" y="3216"/>
                        <a:ext cx="116" cy="2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endParaRPr lang="en-US" sz="2400" i="1">
                          <a:solidFill>
                            <a:srgbClr val="00FFFF"/>
                          </a:solidFill>
                          <a:latin typeface="Times New Roman" pitchFamily="18" charset="0"/>
                        </a:endParaRPr>
                      </a:p>
                    </p:txBody>
                  </p:sp>
                  <p:sp>
                    <p:nvSpPr>
                      <p:cNvPr id="14396" name="Line 31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248" y="2976"/>
                        <a:ext cx="144" cy="144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  <p:sp>
                <p:nvSpPr>
                  <p:cNvPr id="14378" name="AutoShape 32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3120"/>
                    <a:ext cx="240" cy="336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2400" i="1">
                        <a:latin typeface="Times New Roman" pitchFamily="18" charset="0"/>
                      </a:rPr>
                      <a:t>B</a:t>
                    </a:r>
                  </a:p>
                </p:txBody>
              </p:sp>
            </p:grpSp>
          </p:grpSp>
        </p:grpSp>
      </p:grpSp>
      <p:sp>
        <p:nvSpPr>
          <p:cNvPr id="299041" name="Text Box 33"/>
          <p:cNvSpPr txBox="1">
            <a:spLocks noChangeArrowheads="1"/>
          </p:cNvSpPr>
          <p:nvPr/>
        </p:nvSpPr>
        <p:spPr bwMode="auto">
          <a:xfrm>
            <a:off x="3200400" y="2816225"/>
            <a:ext cx="28232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2. Unlink </a:t>
            </a:r>
            <a:r>
              <a:rPr lang="en-US" sz="2000" i="1" dirty="0">
                <a:solidFill>
                  <a:srgbClr val="FFFF00"/>
                </a:solidFill>
              </a:rPr>
              <a:t>R</a:t>
            </a:r>
            <a:r>
              <a:rPr lang="en-US" sz="2000" dirty="0">
                <a:solidFill>
                  <a:schemeClr val="bg1"/>
                </a:solidFill>
              </a:rPr>
              <a:t> from the tree.</a:t>
            </a:r>
            <a:endParaRPr lang="en-US" sz="2000" dirty="0"/>
          </a:p>
        </p:txBody>
      </p:sp>
      <p:sp>
        <p:nvSpPr>
          <p:cNvPr id="299042" name="Text Box 34"/>
          <p:cNvSpPr txBox="1">
            <a:spLocks noChangeArrowheads="1"/>
          </p:cNvSpPr>
          <p:nvPr/>
        </p:nvSpPr>
        <p:spPr bwMode="auto">
          <a:xfrm>
            <a:off x="3200400" y="3168650"/>
            <a:ext cx="43719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3. Connect </a:t>
            </a:r>
            <a:r>
              <a:rPr lang="en-US" sz="2000" i="1" dirty="0">
                <a:solidFill>
                  <a:srgbClr val="FFFF00"/>
                </a:solidFill>
              </a:rPr>
              <a:t>R</a:t>
            </a:r>
            <a:r>
              <a:rPr lang="en-US" sz="2000" dirty="0">
                <a:solidFill>
                  <a:schemeClr val="bg1"/>
                </a:solidFill>
              </a:rPr>
              <a:t>’s right </a:t>
            </a:r>
            <a:r>
              <a:rPr lang="en-US" sz="2000" dirty="0" err="1">
                <a:solidFill>
                  <a:schemeClr val="bg1"/>
                </a:solidFill>
              </a:rPr>
              <a:t>subtree</a:t>
            </a:r>
            <a:r>
              <a:rPr lang="en-US" sz="2000" dirty="0">
                <a:solidFill>
                  <a:schemeClr val="bg1"/>
                </a:solidFill>
              </a:rPr>
              <a:t> to its parent.</a:t>
            </a:r>
          </a:p>
        </p:txBody>
      </p:sp>
      <p:sp>
        <p:nvSpPr>
          <p:cNvPr id="299043" name="Text Box 35"/>
          <p:cNvSpPr txBox="1">
            <a:spLocks noChangeArrowheads="1"/>
          </p:cNvSpPr>
          <p:nvPr/>
        </p:nvSpPr>
        <p:spPr bwMode="auto">
          <a:xfrm>
            <a:off x="3200400" y="3502025"/>
            <a:ext cx="44143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4. Finally, connect </a:t>
            </a:r>
            <a:r>
              <a:rPr lang="en-US" sz="2000" i="1" dirty="0">
                <a:solidFill>
                  <a:srgbClr val="FFFF00"/>
                </a:solidFill>
              </a:rPr>
              <a:t>R</a:t>
            </a:r>
            <a:r>
              <a:rPr lang="en-US" sz="2000" dirty="0">
                <a:solidFill>
                  <a:schemeClr val="bg1"/>
                </a:solidFill>
              </a:rPr>
              <a:t> at the deleted node. </a:t>
            </a:r>
            <a:endParaRPr lang="en-US" sz="2000" dirty="0"/>
          </a:p>
        </p:txBody>
      </p:sp>
      <p:sp>
        <p:nvSpPr>
          <p:cNvPr id="14346" name="Line 36"/>
          <p:cNvSpPr>
            <a:spLocks noChangeShapeType="1"/>
          </p:cNvSpPr>
          <p:nvPr/>
        </p:nvSpPr>
        <p:spPr bwMode="auto">
          <a:xfrm>
            <a:off x="6248400" y="4876800"/>
            <a:ext cx="2286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7" name="Line 37"/>
          <p:cNvSpPr>
            <a:spLocks noChangeShapeType="1"/>
          </p:cNvSpPr>
          <p:nvPr/>
        </p:nvSpPr>
        <p:spPr bwMode="auto">
          <a:xfrm flipH="1">
            <a:off x="6096000" y="5334000"/>
            <a:ext cx="304800" cy="381000"/>
          </a:xfrm>
          <a:prstGeom prst="line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8" name="Line 38"/>
          <p:cNvSpPr>
            <a:spLocks noChangeShapeType="1"/>
          </p:cNvSpPr>
          <p:nvPr/>
        </p:nvSpPr>
        <p:spPr bwMode="auto">
          <a:xfrm>
            <a:off x="5715000" y="4343400"/>
            <a:ext cx="381000" cy="381000"/>
          </a:xfrm>
          <a:prstGeom prst="line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9" name="Text Box 39"/>
          <p:cNvSpPr txBox="1">
            <a:spLocks noChangeArrowheads="1"/>
          </p:cNvSpPr>
          <p:nvPr/>
        </p:nvSpPr>
        <p:spPr bwMode="auto">
          <a:xfrm>
            <a:off x="5622925" y="3775075"/>
            <a:ext cx="674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FFFF"/>
                </a:solidFill>
                <a:latin typeface="Times New Roman" pitchFamily="18" charset="0"/>
              </a:rPr>
              <a:t>root</a:t>
            </a:r>
          </a:p>
        </p:txBody>
      </p:sp>
      <p:sp>
        <p:nvSpPr>
          <p:cNvPr id="299048" name="Text Box 40"/>
          <p:cNvSpPr txBox="1">
            <a:spLocks noChangeArrowheads="1"/>
          </p:cNvSpPr>
          <p:nvPr/>
        </p:nvSpPr>
        <p:spPr bwMode="auto">
          <a:xfrm>
            <a:off x="6232525" y="446087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00FFFF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4351" name="Oval 41"/>
          <p:cNvSpPr>
            <a:spLocks noChangeArrowheads="1"/>
          </p:cNvSpPr>
          <p:nvPr/>
        </p:nvSpPr>
        <p:spPr bwMode="auto">
          <a:xfrm>
            <a:off x="5486400" y="4114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9050" name="Oval 42"/>
          <p:cNvSpPr>
            <a:spLocks noChangeArrowheads="1"/>
          </p:cNvSpPr>
          <p:nvPr/>
        </p:nvSpPr>
        <p:spPr bwMode="auto">
          <a:xfrm>
            <a:off x="6019800" y="4724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9051" name="Oval 43"/>
          <p:cNvSpPr>
            <a:spLocks noChangeArrowheads="1"/>
          </p:cNvSpPr>
          <p:nvPr/>
        </p:nvSpPr>
        <p:spPr bwMode="auto">
          <a:xfrm>
            <a:off x="5638800" y="6019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4" name="Oval 44"/>
          <p:cNvSpPr>
            <a:spLocks noChangeArrowheads="1"/>
          </p:cNvSpPr>
          <p:nvPr/>
        </p:nvSpPr>
        <p:spPr bwMode="auto">
          <a:xfrm>
            <a:off x="5943600" y="5715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Oval 45"/>
          <p:cNvSpPr>
            <a:spLocks noChangeArrowheads="1"/>
          </p:cNvSpPr>
          <p:nvPr/>
        </p:nvSpPr>
        <p:spPr bwMode="auto">
          <a:xfrm>
            <a:off x="6400800" y="5105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6" name="Line 46"/>
          <p:cNvSpPr>
            <a:spLocks noChangeShapeType="1"/>
          </p:cNvSpPr>
          <p:nvPr/>
        </p:nvSpPr>
        <p:spPr bwMode="auto">
          <a:xfrm flipH="1">
            <a:off x="5181600" y="4343400"/>
            <a:ext cx="3048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7" name="AutoShape 47"/>
          <p:cNvSpPr>
            <a:spLocks noChangeArrowheads="1"/>
          </p:cNvSpPr>
          <p:nvPr/>
        </p:nvSpPr>
        <p:spPr bwMode="auto">
          <a:xfrm>
            <a:off x="4876800" y="4572000"/>
            <a:ext cx="5334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</a:rPr>
              <a:t>A</a:t>
            </a:r>
          </a:p>
        </p:txBody>
      </p:sp>
      <p:sp>
        <p:nvSpPr>
          <p:cNvPr id="14358" name="Line 48"/>
          <p:cNvSpPr>
            <a:spLocks noChangeShapeType="1"/>
          </p:cNvSpPr>
          <p:nvPr/>
        </p:nvSpPr>
        <p:spPr bwMode="auto">
          <a:xfrm flipH="1">
            <a:off x="5791200" y="58674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9057" name="AutoShape 49"/>
          <p:cNvSpPr>
            <a:spLocks noChangeArrowheads="1"/>
          </p:cNvSpPr>
          <p:nvPr/>
        </p:nvSpPr>
        <p:spPr bwMode="auto">
          <a:xfrm>
            <a:off x="5867400" y="6248400"/>
            <a:ext cx="457200" cy="6096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</a:rPr>
              <a:t>C</a:t>
            </a:r>
          </a:p>
        </p:txBody>
      </p:sp>
      <p:sp>
        <p:nvSpPr>
          <p:cNvPr id="299058" name="Line 50"/>
          <p:cNvSpPr>
            <a:spLocks noChangeShapeType="1"/>
          </p:cNvSpPr>
          <p:nvPr/>
        </p:nvSpPr>
        <p:spPr bwMode="auto">
          <a:xfrm>
            <a:off x="5867400" y="6172200"/>
            <a:ext cx="228600" cy="76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1" name="Line 51"/>
          <p:cNvSpPr>
            <a:spLocks noChangeShapeType="1"/>
          </p:cNvSpPr>
          <p:nvPr/>
        </p:nvSpPr>
        <p:spPr bwMode="auto">
          <a:xfrm>
            <a:off x="6172200" y="5867400"/>
            <a:ext cx="4572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2" name="AutoShape 52"/>
          <p:cNvSpPr>
            <a:spLocks noChangeArrowheads="1"/>
          </p:cNvSpPr>
          <p:nvPr/>
        </p:nvSpPr>
        <p:spPr bwMode="auto">
          <a:xfrm>
            <a:off x="6400800" y="6019800"/>
            <a:ext cx="457200" cy="6096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</a:rPr>
              <a:t>E</a:t>
            </a:r>
          </a:p>
        </p:txBody>
      </p:sp>
      <p:sp>
        <p:nvSpPr>
          <p:cNvPr id="299061" name="Text Box 53"/>
          <p:cNvSpPr txBox="1">
            <a:spLocks noChangeArrowheads="1"/>
          </p:cNvSpPr>
          <p:nvPr/>
        </p:nvSpPr>
        <p:spPr bwMode="auto">
          <a:xfrm>
            <a:off x="5394325" y="5756275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00FFFF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299062" name="Text Box 54"/>
          <p:cNvSpPr txBox="1">
            <a:spLocks noChangeArrowheads="1"/>
          </p:cNvSpPr>
          <p:nvPr/>
        </p:nvSpPr>
        <p:spPr bwMode="auto">
          <a:xfrm>
            <a:off x="5943600" y="5257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400" i="1">
              <a:solidFill>
                <a:srgbClr val="00FFFF"/>
              </a:solidFill>
              <a:latin typeface="Times New Roman" pitchFamily="18" charset="0"/>
            </a:endParaRPr>
          </a:p>
        </p:txBody>
      </p:sp>
      <p:sp>
        <p:nvSpPr>
          <p:cNvPr id="14365" name="Line 55"/>
          <p:cNvSpPr>
            <a:spLocks noChangeShapeType="1"/>
          </p:cNvSpPr>
          <p:nvPr/>
        </p:nvSpPr>
        <p:spPr bwMode="auto">
          <a:xfrm flipH="1">
            <a:off x="5791200" y="4876800"/>
            <a:ext cx="2286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6" name="AutoShape 56"/>
          <p:cNvSpPr>
            <a:spLocks noChangeArrowheads="1"/>
          </p:cNvSpPr>
          <p:nvPr/>
        </p:nvSpPr>
        <p:spPr bwMode="auto">
          <a:xfrm>
            <a:off x="5562600" y="5105400"/>
            <a:ext cx="381000" cy="5334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</a:rPr>
              <a:t>B</a:t>
            </a:r>
          </a:p>
        </p:txBody>
      </p:sp>
      <p:sp>
        <p:nvSpPr>
          <p:cNvPr id="299065" name="Text Box 57"/>
          <p:cNvSpPr txBox="1">
            <a:spLocks noChangeArrowheads="1"/>
          </p:cNvSpPr>
          <p:nvPr/>
        </p:nvSpPr>
        <p:spPr bwMode="auto">
          <a:xfrm>
            <a:off x="1736725" y="1792288"/>
            <a:ext cx="653255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FFFF"/>
                </a:solidFill>
              </a:rPr>
              <a:t>Operation</a:t>
            </a:r>
            <a:r>
              <a:rPr lang="en-US" sz="2400" dirty="0">
                <a:solidFill>
                  <a:schemeClr val="bg1"/>
                </a:solidFill>
              </a:rPr>
              <a:t>: </a:t>
            </a:r>
            <a:r>
              <a:rPr lang="en-US" sz="2000" dirty="0">
                <a:solidFill>
                  <a:schemeClr val="bg1"/>
                </a:solidFill>
              </a:rPr>
              <a:t>1. Select as the replacement (of </a:t>
            </a:r>
            <a:r>
              <a:rPr lang="en-US" sz="2000" i="1" dirty="0">
                <a:solidFill>
                  <a:srgbClr val="FFFF00"/>
                </a:solidFill>
              </a:rPr>
              <a:t>D</a:t>
            </a:r>
            <a:r>
              <a:rPr lang="en-US" sz="2000" dirty="0">
                <a:solidFill>
                  <a:schemeClr val="bg1"/>
                </a:solidFill>
              </a:rPr>
              <a:t>) node </a:t>
            </a:r>
            <a:r>
              <a:rPr lang="en-US" sz="2000" i="1" dirty="0">
                <a:solidFill>
                  <a:srgbClr val="FFFF00"/>
                </a:solidFill>
              </a:rPr>
              <a:t>R</a:t>
            </a:r>
            <a:r>
              <a:rPr lang="en-US" sz="2000" dirty="0">
                <a:solidFill>
                  <a:schemeClr val="bg1"/>
                </a:solidFill>
              </a:rPr>
              <a:t>, the </a:t>
            </a:r>
          </a:p>
          <a:p>
            <a:r>
              <a:rPr lang="en-US" sz="2000" dirty="0">
                <a:solidFill>
                  <a:schemeClr val="bg1"/>
                </a:solidFill>
              </a:rPr>
              <a:t>	             successor of </a:t>
            </a:r>
            <a:r>
              <a:rPr lang="en-US" sz="2000" i="1" dirty="0">
                <a:solidFill>
                  <a:srgbClr val="FFFF00"/>
                </a:solidFill>
              </a:rPr>
              <a:t>D</a:t>
            </a:r>
            <a:r>
              <a:rPr lang="en-US" sz="2000" dirty="0">
                <a:solidFill>
                  <a:schemeClr val="bg1"/>
                </a:solidFill>
              </a:rPr>
              <a:t>.  </a:t>
            </a:r>
            <a:r>
              <a:rPr lang="en-US" sz="2000" i="1" dirty="0">
                <a:solidFill>
                  <a:srgbClr val="FFFF00"/>
                </a:solidFill>
              </a:rPr>
              <a:t>R</a:t>
            </a:r>
            <a:r>
              <a:rPr lang="en-US" sz="2000" dirty="0">
                <a:solidFill>
                  <a:schemeClr val="bg1"/>
                </a:solidFill>
              </a:rPr>
              <a:t> has the smallest value</a:t>
            </a:r>
          </a:p>
          <a:p>
            <a:r>
              <a:rPr lang="en-US" sz="2000" dirty="0">
                <a:solidFill>
                  <a:schemeClr val="bg1"/>
                </a:solidFill>
              </a:rPr>
              <a:t>	             greater than that of </a:t>
            </a:r>
            <a:r>
              <a:rPr lang="en-US" sz="2000" i="1" dirty="0">
                <a:solidFill>
                  <a:srgbClr val="FFFF00"/>
                </a:solidFill>
              </a:rPr>
              <a:t>D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endParaRPr lang="en-US" sz="2000" dirty="0"/>
          </a:p>
        </p:txBody>
      </p: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4800600" y="6096000"/>
            <a:ext cx="598488" cy="533400"/>
            <a:chOff x="3024" y="3840"/>
            <a:chExt cx="377" cy="336"/>
          </a:xfrm>
        </p:grpSpPr>
        <p:sp>
          <p:nvSpPr>
            <p:cNvPr id="14369" name="Text Box 59"/>
            <p:cNvSpPr txBox="1">
              <a:spLocks noChangeArrowheads="1"/>
            </p:cNvSpPr>
            <p:nvPr/>
          </p:nvSpPr>
          <p:spPr bwMode="auto">
            <a:xfrm>
              <a:off x="3168" y="384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i="1">
                  <a:solidFill>
                    <a:srgbClr val="00FFFF"/>
                  </a:solidFill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14370" name="Oval 60"/>
            <p:cNvSpPr>
              <a:spLocks noChangeArrowheads="1"/>
            </p:cNvSpPr>
            <p:nvPr/>
          </p:nvSpPr>
          <p:spPr bwMode="auto">
            <a:xfrm>
              <a:off x="3024" y="4032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9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99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99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79769E-6 L -0.03334 -0.0333 " pathEditMode="relative" ptsTypes="AA">
                                      <p:cBhvr>
                                        <p:cTn id="37" dur="2000" fill="hold"/>
                                        <p:tgtEl>
                                          <p:spTgt spid="2990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99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5.66474E-6 L 0.13334 -0.25527 " pathEditMode="relative" ptsTypes="AA">
                                      <p:cBhvr>
                                        <p:cTn id="5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42" grpId="0"/>
      <p:bldP spid="299043" grpId="0"/>
      <p:bldP spid="299048" grpId="0"/>
      <p:bldP spid="299050" grpId="0" animBg="1"/>
      <p:bldP spid="299051" grpId="0" animBg="1"/>
      <p:bldP spid="299057" grpId="0" animBg="1"/>
      <p:bldP spid="299058" grpId="0" animBg="1"/>
      <p:bldP spid="299061" grpId="0"/>
      <p:bldP spid="299061" grpId="1"/>
      <p:bldP spid="299062" grpId="0"/>
      <p:bldP spid="29906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rial" charset="0"/>
              </a:rPr>
              <a:t>Deletion (3) - an Example</a:t>
            </a:r>
          </a:p>
        </p:txBody>
      </p:sp>
      <p:sp>
        <p:nvSpPr>
          <p:cNvPr id="15363" name="Oval 3"/>
          <p:cNvSpPr>
            <a:spLocks noChangeArrowheads="1"/>
          </p:cNvSpPr>
          <p:nvPr/>
        </p:nvSpPr>
        <p:spPr bwMode="auto">
          <a:xfrm>
            <a:off x="2209800" y="2286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40</a:t>
            </a:r>
          </a:p>
        </p:txBody>
      </p:sp>
      <p:sp>
        <p:nvSpPr>
          <p:cNvPr id="15364" name="Oval 4"/>
          <p:cNvSpPr>
            <a:spLocks noChangeArrowheads="1"/>
          </p:cNvSpPr>
          <p:nvPr/>
        </p:nvSpPr>
        <p:spPr bwMode="auto">
          <a:xfrm>
            <a:off x="1447800" y="32004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FF99FF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15365" name="Oval 5"/>
          <p:cNvSpPr>
            <a:spLocks noChangeArrowheads="1"/>
          </p:cNvSpPr>
          <p:nvPr/>
        </p:nvSpPr>
        <p:spPr bwMode="auto">
          <a:xfrm>
            <a:off x="685800" y="4038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25</a:t>
            </a:r>
          </a:p>
        </p:txBody>
      </p:sp>
      <p:sp>
        <p:nvSpPr>
          <p:cNvPr id="15366" name="Oval 6"/>
          <p:cNvSpPr>
            <a:spLocks noChangeArrowheads="1"/>
          </p:cNvSpPr>
          <p:nvPr/>
        </p:nvSpPr>
        <p:spPr bwMode="auto">
          <a:xfrm>
            <a:off x="0" y="48768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10</a:t>
            </a:r>
          </a:p>
        </p:txBody>
      </p:sp>
      <p:sp>
        <p:nvSpPr>
          <p:cNvPr id="15367" name="Oval 7"/>
          <p:cNvSpPr>
            <a:spLocks noChangeArrowheads="1"/>
          </p:cNvSpPr>
          <p:nvPr/>
        </p:nvSpPr>
        <p:spPr bwMode="auto">
          <a:xfrm>
            <a:off x="1524000" y="48768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28</a:t>
            </a:r>
          </a:p>
        </p:txBody>
      </p:sp>
      <p:sp>
        <p:nvSpPr>
          <p:cNvPr id="15368" name="Oval 8"/>
          <p:cNvSpPr>
            <a:spLocks noChangeArrowheads="1"/>
          </p:cNvSpPr>
          <p:nvPr/>
        </p:nvSpPr>
        <p:spPr bwMode="auto">
          <a:xfrm>
            <a:off x="2514600" y="3886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35</a:t>
            </a:r>
          </a:p>
        </p:txBody>
      </p:sp>
      <p:sp>
        <p:nvSpPr>
          <p:cNvPr id="15369" name="Oval 9"/>
          <p:cNvSpPr>
            <a:spLocks noChangeArrowheads="1"/>
          </p:cNvSpPr>
          <p:nvPr/>
        </p:nvSpPr>
        <p:spPr bwMode="auto">
          <a:xfrm>
            <a:off x="2133600" y="51054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FF6600"/>
                </a:solidFill>
                <a:latin typeface="Times New Roman" pitchFamily="18" charset="0"/>
              </a:rPr>
              <a:t>33</a:t>
            </a:r>
          </a:p>
        </p:txBody>
      </p:sp>
      <p:sp>
        <p:nvSpPr>
          <p:cNvPr id="15370" name="Oval 10"/>
          <p:cNvSpPr>
            <a:spLocks noChangeArrowheads="1"/>
          </p:cNvSpPr>
          <p:nvPr/>
        </p:nvSpPr>
        <p:spPr bwMode="auto">
          <a:xfrm>
            <a:off x="3810000" y="33528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65</a:t>
            </a:r>
          </a:p>
        </p:txBody>
      </p:sp>
      <p:sp>
        <p:nvSpPr>
          <p:cNvPr id="15371" name="Oval 11"/>
          <p:cNvSpPr>
            <a:spLocks noChangeArrowheads="1"/>
          </p:cNvSpPr>
          <p:nvPr/>
        </p:nvSpPr>
        <p:spPr bwMode="auto">
          <a:xfrm>
            <a:off x="3429000" y="44958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50</a:t>
            </a:r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>
            <a:off x="2743200" y="2743200"/>
            <a:ext cx="1066800" cy="762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 flipH="1">
            <a:off x="3810000" y="3886200"/>
            <a:ext cx="152400" cy="685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 flipH="1">
            <a:off x="1905000" y="2743200"/>
            <a:ext cx="3810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 flipH="1">
            <a:off x="1143000" y="3733800"/>
            <a:ext cx="3810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 flipH="1">
            <a:off x="381000" y="4495800"/>
            <a:ext cx="3810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>
            <a:off x="1143000" y="4495800"/>
            <a:ext cx="4572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8" name="Line 18"/>
          <p:cNvSpPr>
            <a:spLocks noChangeShapeType="1"/>
          </p:cNvSpPr>
          <p:nvPr/>
        </p:nvSpPr>
        <p:spPr bwMode="auto">
          <a:xfrm>
            <a:off x="1981200" y="3581400"/>
            <a:ext cx="6096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1075" name="Line 19"/>
          <p:cNvSpPr>
            <a:spLocks noChangeShapeType="1"/>
          </p:cNvSpPr>
          <p:nvPr/>
        </p:nvSpPr>
        <p:spPr bwMode="auto">
          <a:xfrm>
            <a:off x="1371600" y="3124200"/>
            <a:ext cx="609600" cy="7620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1076" name="Text Box 20"/>
          <p:cNvSpPr txBox="1">
            <a:spLocks noChangeArrowheads="1"/>
          </p:cNvSpPr>
          <p:nvPr/>
        </p:nvSpPr>
        <p:spPr bwMode="auto">
          <a:xfrm>
            <a:off x="1371600" y="5862638"/>
            <a:ext cx="1441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replacement</a:t>
            </a:r>
          </a:p>
          <a:p>
            <a:r>
              <a:rPr lang="en-US" sz="1800">
                <a:solidFill>
                  <a:schemeClr val="bg1"/>
                </a:solidFill>
              </a:rPr>
              <a:t>of 30</a:t>
            </a:r>
          </a:p>
        </p:txBody>
      </p:sp>
      <p:sp>
        <p:nvSpPr>
          <p:cNvPr id="301077" name="AutoShape 21"/>
          <p:cNvSpPr>
            <a:spLocks noChangeArrowheads="1"/>
          </p:cNvSpPr>
          <p:nvPr/>
        </p:nvSpPr>
        <p:spPr bwMode="auto">
          <a:xfrm>
            <a:off x="4572000" y="3048000"/>
            <a:ext cx="914400" cy="381000"/>
          </a:xfrm>
          <a:prstGeom prst="rightArrow">
            <a:avLst>
              <a:gd name="adj1" fmla="val 50000"/>
              <a:gd name="adj2" fmla="val 600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2" name="Oval 22"/>
          <p:cNvSpPr>
            <a:spLocks noChangeArrowheads="1"/>
          </p:cNvSpPr>
          <p:nvPr/>
        </p:nvSpPr>
        <p:spPr bwMode="auto">
          <a:xfrm>
            <a:off x="3048000" y="5943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34</a:t>
            </a:r>
          </a:p>
        </p:txBody>
      </p:sp>
      <p:sp>
        <p:nvSpPr>
          <p:cNvPr id="301079" name="Line 23"/>
          <p:cNvSpPr>
            <a:spLocks noChangeShapeType="1"/>
          </p:cNvSpPr>
          <p:nvPr/>
        </p:nvSpPr>
        <p:spPr bwMode="auto">
          <a:xfrm flipV="1">
            <a:off x="1981200" y="5638800"/>
            <a:ext cx="3048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4" name="Line 24"/>
          <p:cNvSpPr>
            <a:spLocks noChangeShapeType="1"/>
          </p:cNvSpPr>
          <p:nvPr/>
        </p:nvSpPr>
        <p:spPr bwMode="auto">
          <a:xfrm flipH="1">
            <a:off x="2514600" y="4495800"/>
            <a:ext cx="228600" cy="609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4724400" y="2286000"/>
            <a:ext cx="4114800" cy="3429000"/>
            <a:chOff x="2976" y="1440"/>
            <a:chExt cx="2592" cy="2160"/>
          </a:xfrm>
        </p:grpSpPr>
        <p:sp>
          <p:nvSpPr>
            <p:cNvPr id="15392" name="Oval 26"/>
            <p:cNvSpPr>
              <a:spLocks noChangeArrowheads="1"/>
            </p:cNvSpPr>
            <p:nvPr/>
          </p:nvSpPr>
          <p:spPr bwMode="auto">
            <a:xfrm>
              <a:off x="4224" y="14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40</a:t>
              </a:r>
            </a:p>
          </p:txBody>
        </p:sp>
        <p:sp>
          <p:nvSpPr>
            <p:cNvPr id="15393" name="Oval 27"/>
            <p:cNvSpPr>
              <a:spLocks noChangeArrowheads="1"/>
            </p:cNvSpPr>
            <p:nvPr/>
          </p:nvSpPr>
          <p:spPr bwMode="auto">
            <a:xfrm>
              <a:off x="3648" y="20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>
                  <a:solidFill>
                    <a:srgbClr val="FF6600"/>
                  </a:solidFill>
                  <a:latin typeface="Times New Roman" pitchFamily="18" charset="0"/>
                </a:rPr>
                <a:t>33</a:t>
              </a:r>
            </a:p>
          </p:txBody>
        </p:sp>
        <p:sp>
          <p:nvSpPr>
            <p:cNvPr id="15394" name="Oval 28"/>
            <p:cNvSpPr>
              <a:spLocks noChangeArrowheads="1"/>
            </p:cNvSpPr>
            <p:nvPr/>
          </p:nvSpPr>
          <p:spPr bwMode="auto">
            <a:xfrm>
              <a:off x="4368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15395" name="Oval 29"/>
            <p:cNvSpPr>
              <a:spLocks noChangeArrowheads="1"/>
            </p:cNvSpPr>
            <p:nvPr/>
          </p:nvSpPr>
          <p:spPr bwMode="auto">
            <a:xfrm>
              <a:off x="3312" y="268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25</a:t>
              </a:r>
            </a:p>
          </p:txBody>
        </p:sp>
        <p:sp>
          <p:nvSpPr>
            <p:cNvPr id="15396" name="Oval 30"/>
            <p:cNvSpPr>
              <a:spLocks noChangeArrowheads="1"/>
            </p:cNvSpPr>
            <p:nvPr/>
          </p:nvSpPr>
          <p:spPr bwMode="auto">
            <a:xfrm>
              <a:off x="297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5397" name="Oval 31"/>
            <p:cNvSpPr>
              <a:spLocks noChangeArrowheads="1"/>
            </p:cNvSpPr>
            <p:nvPr/>
          </p:nvSpPr>
          <p:spPr bwMode="auto">
            <a:xfrm>
              <a:off x="3792" y="31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28</a:t>
              </a:r>
            </a:p>
          </p:txBody>
        </p:sp>
        <p:sp>
          <p:nvSpPr>
            <p:cNvPr id="15398" name="Oval 32"/>
            <p:cNvSpPr>
              <a:spLocks noChangeArrowheads="1"/>
            </p:cNvSpPr>
            <p:nvPr/>
          </p:nvSpPr>
          <p:spPr bwMode="auto">
            <a:xfrm>
              <a:off x="5232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15399" name="Oval 33"/>
            <p:cNvSpPr>
              <a:spLocks noChangeArrowheads="1"/>
            </p:cNvSpPr>
            <p:nvPr/>
          </p:nvSpPr>
          <p:spPr bwMode="auto">
            <a:xfrm>
              <a:off x="4224" y="31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15400" name="Oval 34"/>
            <p:cNvSpPr>
              <a:spLocks noChangeArrowheads="1"/>
            </p:cNvSpPr>
            <p:nvPr/>
          </p:nvSpPr>
          <p:spPr bwMode="auto">
            <a:xfrm>
              <a:off x="4992" y="29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50</a:t>
              </a:r>
            </a:p>
          </p:txBody>
        </p:sp>
        <p:sp>
          <p:nvSpPr>
            <p:cNvPr id="15401" name="Line 35"/>
            <p:cNvSpPr>
              <a:spLocks noChangeShapeType="1"/>
            </p:cNvSpPr>
            <p:nvPr/>
          </p:nvSpPr>
          <p:spPr bwMode="auto">
            <a:xfrm flipH="1">
              <a:off x="3936" y="1728"/>
              <a:ext cx="336" cy="38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2" name="Line 36"/>
            <p:cNvSpPr>
              <a:spLocks noChangeShapeType="1"/>
            </p:cNvSpPr>
            <p:nvPr/>
          </p:nvSpPr>
          <p:spPr bwMode="auto">
            <a:xfrm flipH="1">
              <a:off x="3552" y="2400"/>
              <a:ext cx="192" cy="288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3" name="Line 37"/>
            <p:cNvSpPr>
              <a:spLocks noChangeShapeType="1"/>
            </p:cNvSpPr>
            <p:nvPr/>
          </p:nvSpPr>
          <p:spPr bwMode="auto">
            <a:xfrm>
              <a:off x="3600" y="2976"/>
              <a:ext cx="240" cy="24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4" name="Line 38"/>
            <p:cNvSpPr>
              <a:spLocks noChangeShapeType="1"/>
            </p:cNvSpPr>
            <p:nvPr/>
          </p:nvSpPr>
          <p:spPr bwMode="auto">
            <a:xfrm flipH="1">
              <a:off x="3216" y="3024"/>
              <a:ext cx="192" cy="288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5" name="Line 39"/>
            <p:cNvSpPr>
              <a:spLocks noChangeShapeType="1"/>
            </p:cNvSpPr>
            <p:nvPr/>
          </p:nvSpPr>
          <p:spPr bwMode="auto">
            <a:xfrm>
              <a:off x="4512" y="1728"/>
              <a:ext cx="816" cy="62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6" name="Line 40"/>
            <p:cNvSpPr>
              <a:spLocks noChangeShapeType="1"/>
            </p:cNvSpPr>
            <p:nvPr/>
          </p:nvSpPr>
          <p:spPr bwMode="auto">
            <a:xfrm flipH="1">
              <a:off x="5232" y="2640"/>
              <a:ext cx="144" cy="336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7" name="Line 41"/>
            <p:cNvSpPr>
              <a:spLocks noChangeShapeType="1"/>
            </p:cNvSpPr>
            <p:nvPr/>
          </p:nvSpPr>
          <p:spPr bwMode="auto">
            <a:xfrm>
              <a:off x="3984" y="2304"/>
              <a:ext cx="432" cy="288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8" name="Line 42"/>
            <p:cNvSpPr>
              <a:spLocks noChangeShapeType="1"/>
            </p:cNvSpPr>
            <p:nvPr/>
          </p:nvSpPr>
          <p:spPr bwMode="auto">
            <a:xfrm flipH="1">
              <a:off x="4368" y="2880"/>
              <a:ext cx="144" cy="288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386" name="Line 43"/>
          <p:cNvSpPr>
            <a:spLocks noChangeShapeType="1"/>
          </p:cNvSpPr>
          <p:nvPr/>
        </p:nvSpPr>
        <p:spPr bwMode="auto">
          <a:xfrm>
            <a:off x="2590800" y="5562600"/>
            <a:ext cx="5334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7" name="Line 44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88" name="Text Box 45"/>
          <p:cNvSpPr txBox="1">
            <a:spLocks noChangeArrowheads="1"/>
          </p:cNvSpPr>
          <p:nvPr/>
        </p:nvSpPr>
        <p:spPr bwMode="auto">
          <a:xfrm>
            <a:off x="609600" y="1393825"/>
            <a:ext cx="3867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10, 25, 28,</a:t>
            </a:r>
            <a:r>
              <a:rPr lang="en-US" sz="1800"/>
              <a:t> </a:t>
            </a:r>
            <a:r>
              <a:rPr lang="en-US" sz="1800" b="1">
                <a:solidFill>
                  <a:srgbClr val="FF99FF"/>
                </a:solidFill>
              </a:rPr>
              <a:t>30</a:t>
            </a:r>
            <a:r>
              <a:rPr lang="en-US" sz="1800">
                <a:solidFill>
                  <a:schemeClr val="bg1"/>
                </a:solidFill>
              </a:rPr>
              <a:t>,</a:t>
            </a:r>
            <a:r>
              <a:rPr lang="en-US" sz="1800"/>
              <a:t> </a:t>
            </a:r>
            <a:r>
              <a:rPr lang="en-US" sz="1800" b="1">
                <a:solidFill>
                  <a:srgbClr val="FF6600"/>
                </a:solidFill>
              </a:rPr>
              <a:t>33</a:t>
            </a:r>
            <a:r>
              <a:rPr lang="en-US" sz="1800">
                <a:solidFill>
                  <a:schemeClr val="bg1"/>
                </a:solidFill>
              </a:rPr>
              <a:t>, 34, 35, 40, 50, 65</a:t>
            </a:r>
          </a:p>
        </p:txBody>
      </p: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4572000" y="1393825"/>
            <a:ext cx="3943350" cy="366713"/>
            <a:chOff x="2880" y="878"/>
            <a:chExt cx="2484" cy="231"/>
          </a:xfrm>
        </p:grpSpPr>
        <p:sp>
          <p:nvSpPr>
            <p:cNvPr id="15390" name="Text Box 47"/>
            <p:cNvSpPr txBox="1">
              <a:spLocks noChangeArrowheads="1"/>
            </p:cNvSpPr>
            <p:nvPr/>
          </p:nvSpPr>
          <p:spPr bwMode="auto">
            <a:xfrm>
              <a:off x="3168" y="878"/>
              <a:ext cx="2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10, 25, 28,</a:t>
              </a:r>
              <a:r>
                <a:rPr lang="en-US" sz="1800"/>
                <a:t> </a:t>
              </a:r>
              <a:r>
                <a:rPr lang="en-US" sz="1800" b="1">
                  <a:solidFill>
                    <a:srgbClr val="FF6600"/>
                  </a:solidFill>
                </a:rPr>
                <a:t>33</a:t>
              </a:r>
              <a:r>
                <a:rPr lang="en-US" sz="1800">
                  <a:solidFill>
                    <a:schemeClr val="bg1"/>
                  </a:solidFill>
                </a:rPr>
                <a:t>, 34, 35, 40, 50, 65</a:t>
              </a:r>
            </a:p>
          </p:txBody>
        </p:sp>
        <p:sp>
          <p:nvSpPr>
            <p:cNvPr id="15391" name="AutoShape 48"/>
            <p:cNvSpPr>
              <a:spLocks noChangeArrowheads="1"/>
            </p:cNvSpPr>
            <p:nvPr/>
          </p:nvSpPr>
          <p:spPr bwMode="auto">
            <a:xfrm>
              <a:off x="2880" y="960"/>
              <a:ext cx="240" cy="96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30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75" grpId="0" animBg="1"/>
      <p:bldP spid="301076" grpId="0"/>
      <p:bldP spid="301077" grpId="0" animBg="1"/>
      <p:bldP spid="30107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rial" charset="0"/>
              </a:rPr>
              <a:t>Deletion (3) – General Case</a:t>
            </a:r>
          </a:p>
        </p:txBody>
      </p:sp>
      <p:sp>
        <p:nvSpPr>
          <p:cNvPr id="17411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76288" y="2501354"/>
            <a:ext cx="1981200" cy="3082925"/>
            <a:chOff x="672" y="2282"/>
            <a:chExt cx="1248" cy="1942"/>
          </a:xfrm>
        </p:grpSpPr>
        <p:sp>
          <p:nvSpPr>
            <p:cNvPr id="17439" name="Line 5"/>
            <p:cNvSpPr>
              <a:spLocks noChangeShapeType="1"/>
            </p:cNvSpPr>
            <p:nvPr/>
          </p:nvSpPr>
          <p:spPr bwMode="auto">
            <a:xfrm>
              <a:off x="1536" y="2976"/>
              <a:ext cx="144" cy="14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672" y="2282"/>
              <a:ext cx="1248" cy="1942"/>
              <a:chOff x="672" y="2282"/>
              <a:chExt cx="1248" cy="1942"/>
            </a:xfrm>
          </p:grpSpPr>
          <p:sp>
            <p:nvSpPr>
              <p:cNvPr id="17441" name="Line 7"/>
              <p:cNvSpPr>
                <a:spLocks noChangeShapeType="1"/>
              </p:cNvSpPr>
              <p:nvPr/>
            </p:nvSpPr>
            <p:spPr bwMode="auto">
              <a:xfrm flipH="1">
                <a:off x="1440" y="3264"/>
                <a:ext cx="192" cy="24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672" y="2282"/>
                <a:ext cx="1248" cy="1942"/>
                <a:chOff x="672" y="2282"/>
                <a:chExt cx="1248" cy="1942"/>
              </a:xfrm>
            </p:grpSpPr>
            <p:sp>
              <p:nvSpPr>
                <p:cNvPr id="17443" name="Line 9"/>
                <p:cNvSpPr>
                  <a:spLocks noChangeShapeType="1"/>
                </p:cNvSpPr>
                <p:nvPr/>
              </p:nvSpPr>
              <p:spPr bwMode="auto">
                <a:xfrm>
                  <a:off x="1200" y="2640"/>
                  <a:ext cx="240" cy="24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" name="Group 10"/>
                <p:cNvGrpSpPr>
                  <a:grpSpLocks/>
                </p:cNvGrpSpPr>
                <p:nvPr/>
              </p:nvGrpSpPr>
              <p:grpSpPr bwMode="auto">
                <a:xfrm>
                  <a:off x="672" y="2282"/>
                  <a:ext cx="1248" cy="1942"/>
                  <a:chOff x="672" y="2282"/>
                  <a:chExt cx="1248" cy="1942"/>
                </a:xfrm>
              </p:grpSpPr>
              <p:grpSp>
                <p:nvGrpSpPr>
                  <p:cNvPr id="6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672" y="2282"/>
                    <a:ext cx="1248" cy="1942"/>
                    <a:chOff x="672" y="2282"/>
                    <a:chExt cx="1248" cy="1942"/>
                  </a:xfrm>
                </p:grpSpPr>
                <p:sp>
                  <p:nvSpPr>
                    <p:cNvPr id="17447" name="Text Box 1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42" y="2282"/>
                      <a:ext cx="233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i="1">
                          <a:solidFill>
                            <a:srgbClr val="00FFFF"/>
                          </a:solidFill>
                          <a:latin typeface="Times New Roman" pitchFamily="18" charset="0"/>
                        </a:rPr>
                        <a:t>P</a:t>
                      </a:r>
                    </a:p>
                  </p:txBody>
                </p:sp>
                <p:sp>
                  <p:nvSpPr>
                    <p:cNvPr id="17448" name="Text Box 1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26" y="2714"/>
                      <a:ext cx="255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i="1">
                          <a:solidFill>
                            <a:srgbClr val="00FFFF"/>
                          </a:solidFill>
                          <a:latin typeface="Times New Roman" pitchFamily="18" charset="0"/>
                        </a:rPr>
                        <a:t>D</a:t>
                      </a:r>
                    </a:p>
                  </p:txBody>
                </p:sp>
                <p:grpSp>
                  <p:nvGrpSpPr>
                    <p:cNvPr id="7" name="Group 1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2496"/>
                      <a:ext cx="1248" cy="1728"/>
                      <a:chOff x="672" y="2496"/>
                      <a:chExt cx="1248" cy="1728"/>
                    </a:xfrm>
                  </p:grpSpPr>
                  <p:sp>
                    <p:nvSpPr>
                      <p:cNvPr id="17450" name="Oval 1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56" y="2496"/>
                        <a:ext cx="144" cy="144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7451" name="Oval 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92" y="2880"/>
                        <a:ext cx="144" cy="144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7452" name="Oval 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52" y="3696"/>
                        <a:ext cx="144" cy="144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7453" name="Oval 1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3504"/>
                        <a:ext cx="144" cy="144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7454" name="Oval 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3120"/>
                        <a:ext cx="144" cy="144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7455" name="Line 20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864" y="2640"/>
                        <a:ext cx="192" cy="144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7456" name="AutoShape 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72" y="2784"/>
                        <a:ext cx="336" cy="48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:r>
                          <a:rPr lang="en-US" sz="2400" i="1">
                            <a:latin typeface="Times New Roman" pitchFamily="18" charset="0"/>
                          </a:rPr>
                          <a:t>A</a:t>
                        </a:r>
                      </a:p>
                    </p:txBody>
                  </p:sp>
                  <p:sp>
                    <p:nvSpPr>
                      <p:cNvPr id="17457" name="Line 22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248" y="3600"/>
                        <a:ext cx="96" cy="96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7458" name="AutoShape 2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96" y="3840"/>
                        <a:ext cx="288" cy="384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:r>
                          <a:rPr lang="en-US" sz="2400" i="1">
                            <a:latin typeface="Times New Roman" pitchFamily="18" charset="0"/>
                          </a:rPr>
                          <a:t>C</a:t>
                        </a:r>
                      </a:p>
                    </p:txBody>
                  </p:sp>
                  <p:sp>
                    <p:nvSpPr>
                      <p:cNvPr id="17459" name="Line 2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96" y="3792"/>
                        <a:ext cx="144" cy="48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7460" name="Line 2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488" y="3600"/>
                        <a:ext cx="288" cy="96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7461" name="AutoShape 2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3696"/>
                        <a:ext cx="288" cy="384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:r>
                          <a:rPr lang="en-US" sz="2400" i="1" smtClean="0">
                            <a:latin typeface="Times New Roman" pitchFamily="18" charset="0"/>
                          </a:rPr>
                          <a:t>E</a:t>
                        </a:r>
                        <a:endParaRPr lang="en-US" sz="2400" i="1">
                          <a:latin typeface="Times New Roman" pitchFamily="18" charset="0"/>
                        </a:endParaRPr>
                      </a:p>
                    </p:txBody>
                  </p:sp>
                  <p:sp>
                    <p:nvSpPr>
                      <p:cNvPr id="17462" name="Text Box 2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998" y="3530"/>
                        <a:ext cx="233" cy="2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2400" i="1">
                            <a:solidFill>
                              <a:srgbClr val="00FFFF"/>
                            </a:solidFill>
                            <a:latin typeface="Times New Roman" pitchFamily="18" charset="0"/>
                          </a:rPr>
                          <a:t>R</a:t>
                        </a:r>
                      </a:p>
                    </p:txBody>
                  </p:sp>
                  <p:sp>
                    <p:nvSpPr>
                      <p:cNvPr id="17463" name="Text Box 2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344" y="3216"/>
                        <a:ext cx="116" cy="2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endParaRPr lang="en-US" sz="2400" i="1">
                          <a:solidFill>
                            <a:srgbClr val="00FFFF"/>
                          </a:solidFill>
                          <a:latin typeface="Times New Roman" pitchFamily="18" charset="0"/>
                        </a:endParaRPr>
                      </a:p>
                    </p:txBody>
                  </p:sp>
                  <p:sp>
                    <p:nvSpPr>
                      <p:cNvPr id="17464" name="Line 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248" y="2976"/>
                        <a:ext cx="144" cy="144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  <p:sp>
                <p:nvSpPr>
                  <p:cNvPr id="17446" name="AutoShape 30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3120"/>
                    <a:ext cx="240" cy="336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2400" i="1">
                        <a:latin typeface="Times New Roman" pitchFamily="18" charset="0"/>
                      </a:rPr>
                      <a:t>B</a:t>
                    </a:r>
                  </a:p>
                </p:txBody>
              </p:sp>
            </p:grpSp>
          </p:grpSp>
        </p:grpSp>
      </p:grpSp>
      <p:sp>
        <p:nvSpPr>
          <p:cNvPr id="17413" name="Text Box 31"/>
          <p:cNvSpPr txBox="1">
            <a:spLocks noChangeArrowheads="1"/>
          </p:cNvSpPr>
          <p:nvPr/>
        </p:nvSpPr>
        <p:spPr bwMode="auto">
          <a:xfrm>
            <a:off x="838200" y="1219200"/>
            <a:ext cx="54244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99"/>
                </a:solidFill>
              </a:rPr>
              <a:t>Left subtree of the right child of </a:t>
            </a:r>
            <a:r>
              <a:rPr lang="en-US" i="1">
                <a:solidFill>
                  <a:srgbClr val="00FFFF"/>
                </a:solidFill>
              </a:rPr>
              <a:t>D</a:t>
            </a:r>
            <a:r>
              <a:rPr lang="en-US">
                <a:solidFill>
                  <a:srgbClr val="FF3399"/>
                </a:solidFill>
              </a:rPr>
              <a:t> is not empty.</a:t>
            </a:r>
          </a:p>
        </p:txBody>
      </p:sp>
      <p:sp>
        <p:nvSpPr>
          <p:cNvPr id="17414" name="Text Box 32"/>
          <p:cNvSpPr txBox="1">
            <a:spLocks noChangeArrowheads="1"/>
          </p:cNvSpPr>
          <p:nvPr/>
        </p:nvSpPr>
        <p:spPr bwMode="auto">
          <a:xfrm>
            <a:off x="2090904" y="4169483"/>
            <a:ext cx="776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FFFF"/>
                </a:solidFill>
              </a:rPr>
              <a:t>pOfR</a:t>
            </a:r>
            <a:endParaRPr lang="en-US" dirty="0">
              <a:solidFill>
                <a:srgbClr val="00FFFF"/>
              </a:solidFill>
            </a:endParaRPr>
          </a:p>
        </p:txBody>
      </p:sp>
      <p:sp>
        <p:nvSpPr>
          <p:cNvPr id="17415" name="Text Box 33"/>
          <p:cNvSpPr txBox="1">
            <a:spLocks noChangeArrowheads="1"/>
          </p:cNvSpPr>
          <p:nvPr/>
        </p:nvSpPr>
        <p:spPr bwMode="auto">
          <a:xfrm>
            <a:off x="838200" y="1600200"/>
            <a:ext cx="627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sequence of descents to the left children to reach </a:t>
            </a:r>
            <a:r>
              <a:rPr lang="en-US" i="1" dirty="0">
                <a:solidFill>
                  <a:srgbClr val="00FFFF"/>
                </a:solidFill>
              </a:rPr>
              <a:t>R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7417" name="Text Box 59"/>
          <p:cNvSpPr txBox="1">
            <a:spLocks noChangeArrowheads="1"/>
          </p:cNvSpPr>
          <p:nvPr/>
        </p:nvSpPr>
        <p:spPr bwMode="auto">
          <a:xfrm>
            <a:off x="5334000" y="36163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400" i="1">
              <a:solidFill>
                <a:srgbClr val="00FFFF"/>
              </a:solidFill>
              <a:latin typeface="Times New Roman" pitchFamily="18" charset="0"/>
            </a:endParaRPr>
          </a:p>
        </p:txBody>
      </p:sp>
      <p:sp>
        <p:nvSpPr>
          <p:cNvPr id="337982" name="AutoShape 62"/>
          <p:cNvSpPr>
            <a:spLocks noChangeArrowheads="1"/>
          </p:cNvSpPr>
          <p:nvPr/>
        </p:nvSpPr>
        <p:spPr bwMode="auto">
          <a:xfrm>
            <a:off x="3205495" y="3921125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65"/>
          <p:cNvGrpSpPr>
            <a:grpSpLocks/>
          </p:cNvGrpSpPr>
          <p:nvPr/>
        </p:nvGrpSpPr>
        <p:grpSpPr bwMode="auto">
          <a:xfrm>
            <a:off x="4459311" y="2515499"/>
            <a:ext cx="2071688" cy="2854325"/>
            <a:chOff x="2688" y="1344"/>
            <a:chExt cx="1305" cy="1798"/>
          </a:xfrm>
        </p:grpSpPr>
        <p:grpSp>
          <p:nvGrpSpPr>
            <p:cNvPr id="9" name="Group 63"/>
            <p:cNvGrpSpPr>
              <a:grpSpLocks/>
            </p:cNvGrpSpPr>
            <p:nvPr/>
          </p:nvGrpSpPr>
          <p:grpSpPr bwMode="auto">
            <a:xfrm>
              <a:off x="2688" y="1344"/>
              <a:ext cx="1248" cy="1798"/>
              <a:chOff x="2688" y="1344"/>
              <a:chExt cx="1248" cy="1798"/>
            </a:xfrm>
          </p:grpSpPr>
          <p:sp>
            <p:nvSpPr>
              <p:cNvPr id="17422" name="Line 36"/>
              <p:cNvSpPr>
                <a:spLocks noChangeShapeType="1"/>
              </p:cNvSpPr>
              <p:nvPr/>
            </p:nvSpPr>
            <p:spPr bwMode="auto">
              <a:xfrm>
                <a:off x="3552" y="2038"/>
                <a:ext cx="144" cy="144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3" name="Line 38"/>
              <p:cNvSpPr>
                <a:spLocks noChangeShapeType="1"/>
              </p:cNvSpPr>
              <p:nvPr/>
            </p:nvSpPr>
            <p:spPr bwMode="auto">
              <a:xfrm flipH="1">
                <a:off x="3456" y="2326"/>
                <a:ext cx="192" cy="24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4" name="Line 40"/>
              <p:cNvSpPr>
                <a:spLocks noChangeShapeType="1"/>
              </p:cNvSpPr>
              <p:nvPr/>
            </p:nvSpPr>
            <p:spPr bwMode="auto">
              <a:xfrm>
                <a:off x="3216" y="1702"/>
                <a:ext cx="240" cy="24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5" name="Text Box 43"/>
              <p:cNvSpPr txBox="1">
                <a:spLocks noChangeArrowheads="1"/>
              </p:cNvSpPr>
              <p:nvPr/>
            </p:nvSpPr>
            <p:spPr bwMode="auto">
              <a:xfrm>
                <a:off x="3158" y="1344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i="1">
                    <a:solidFill>
                      <a:srgbClr val="00FFFF"/>
                    </a:solidFill>
                    <a:latin typeface="Times New Roman" pitchFamily="18" charset="0"/>
                  </a:rPr>
                  <a:t>P</a:t>
                </a:r>
              </a:p>
            </p:txBody>
          </p:sp>
          <p:sp>
            <p:nvSpPr>
              <p:cNvPr id="17426" name="Text Box 44"/>
              <p:cNvSpPr txBox="1">
                <a:spLocks noChangeArrowheads="1"/>
              </p:cNvSpPr>
              <p:nvPr/>
            </p:nvSpPr>
            <p:spPr bwMode="auto">
              <a:xfrm>
                <a:off x="3542" y="1776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i="1">
                    <a:solidFill>
                      <a:srgbClr val="00FFFF"/>
                    </a:solidFill>
                    <a:latin typeface="Times New Roman" pitchFamily="18" charset="0"/>
                  </a:rPr>
                  <a:t>R</a:t>
                </a:r>
              </a:p>
            </p:txBody>
          </p:sp>
          <p:sp>
            <p:nvSpPr>
              <p:cNvPr id="17427" name="Oval 46"/>
              <p:cNvSpPr>
                <a:spLocks noChangeArrowheads="1"/>
              </p:cNvSpPr>
              <p:nvPr/>
            </p:nvSpPr>
            <p:spPr bwMode="auto">
              <a:xfrm>
                <a:off x="3072" y="1558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28" name="Oval 47"/>
              <p:cNvSpPr>
                <a:spLocks noChangeArrowheads="1"/>
              </p:cNvSpPr>
              <p:nvPr/>
            </p:nvSpPr>
            <p:spPr bwMode="auto">
              <a:xfrm>
                <a:off x="3408" y="1942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29" name="Oval 49"/>
              <p:cNvSpPr>
                <a:spLocks noChangeArrowheads="1"/>
              </p:cNvSpPr>
              <p:nvPr/>
            </p:nvSpPr>
            <p:spPr bwMode="auto">
              <a:xfrm>
                <a:off x="3360" y="2566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0" name="Oval 50"/>
              <p:cNvSpPr>
                <a:spLocks noChangeArrowheads="1"/>
              </p:cNvSpPr>
              <p:nvPr/>
            </p:nvSpPr>
            <p:spPr bwMode="auto">
              <a:xfrm>
                <a:off x="3648" y="2182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1" name="Line 51"/>
              <p:cNvSpPr>
                <a:spLocks noChangeShapeType="1"/>
              </p:cNvSpPr>
              <p:nvPr/>
            </p:nvSpPr>
            <p:spPr bwMode="auto">
              <a:xfrm flipH="1">
                <a:off x="2880" y="1702"/>
                <a:ext cx="192" cy="144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2" name="AutoShape 52"/>
              <p:cNvSpPr>
                <a:spLocks noChangeArrowheads="1"/>
              </p:cNvSpPr>
              <p:nvPr/>
            </p:nvSpPr>
            <p:spPr bwMode="auto">
              <a:xfrm>
                <a:off x="2688" y="1846"/>
                <a:ext cx="336" cy="48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 i="1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17433" name="Line 53"/>
              <p:cNvSpPr>
                <a:spLocks noChangeShapeType="1"/>
              </p:cNvSpPr>
              <p:nvPr/>
            </p:nvSpPr>
            <p:spPr bwMode="auto">
              <a:xfrm flipH="1">
                <a:off x="3264" y="2662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4" name="AutoShape 54"/>
              <p:cNvSpPr>
                <a:spLocks noChangeArrowheads="1"/>
              </p:cNvSpPr>
              <p:nvPr/>
            </p:nvSpPr>
            <p:spPr bwMode="auto">
              <a:xfrm>
                <a:off x="3072" y="2736"/>
                <a:ext cx="288" cy="384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 i="1"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17435" name="Line 56"/>
              <p:cNvSpPr>
                <a:spLocks noChangeShapeType="1"/>
              </p:cNvSpPr>
              <p:nvPr/>
            </p:nvSpPr>
            <p:spPr bwMode="auto">
              <a:xfrm>
                <a:off x="3504" y="2662"/>
                <a:ext cx="288" cy="96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6" name="AutoShape 57"/>
              <p:cNvSpPr>
                <a:spLocks noChangeArrowheads="1"/>
              </p:cNvSpPr>
              <p:nvPr/>
            </p:nvSpPr>
            <p:spPr bwMode="auto">
              <a:xfrm>
                <a:off x="3648" y="2758"/>
                <a:ext cx="288" cy="384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 i="1" smtClean="0">
                    <a:latin typeface="Times New Roman" pitchFamily="18" charset="0"/>
                  </a:rPr>
                  <a:t>E</a:t>
                </a:r>
                <a:endParaRPr lang="en-US" sz="2400" i="1">
                  <a:latin typeface="Times New Roman" pitchFamily="18" charset="0"/>
                </a:endParaRPr>
              </a:p>
            </p:txBody>
          </p:sp>
          <p:sp>
            <p:nvSpPr>
              <p:cNvPr id="17437" name="Line 60"/>
              <p:cNvSpPr>
                <a:spLocks noChangeShapeType="1"/>
              </p:cNvSpPr>
              <p:nvPr/>
            </p:nvSpPr>
            <p:spPr bwMode="auto">
              <a:xfrm flipH="1">
                <a:off x="3264" y="2038"/>
                <a:ext cx="144" cy="144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8" name="AutoShape 61"/>
              <p:cNvSpPr>
                <a:spLocks noChangeArrowheads="1"/>
              </p:cNvSpPr>
              <p:nvPr/>
            </p:nvSpPr>
            <p:spPr bwMode="auto">
              <a:xfrm>
                <a:off x="3120" y="2182"/>
                <a:ext cx="240" cy="336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 i="1">
                    <a:latin typeface="Times New Roman" pitchFamily="18" charset="0"/>
                  </a:rPr>
                  <a:t>B</a:t>
                </a:r>
              </a:p>
            </p:txBody>
          </p:sp>
        </p:grpSp>
        <p:sp>
          <p:nvSpPr>
            <p:cNvPr id="17421" name="Text Box 64"/>
            <p:cNvSpPr txBox="1">
              <a:spLocks noChangeArrowheads="1"/>
            </p:cNvSpPr>
            <p:nvPr/>
          </p:nvSpPr>
          <p:spPr bwMode="auto">
            <a:xfrm>
              <a:off x="3504" y="2400"/>
              <a:ext cx="4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FFFF"/>
                  </a:solidFill>
                </a:rPr>
                <a:t>pOfR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26011" y="5652541"/>
            <a:ext cx="37112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i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pOfR</a:t>
            </a: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.left = </a:t>
            </a:r>
            <a:r>
              <a:rPr lang="en-US" sz="2000" i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.right</a:t>
            </a:r>
          </a:p>
          <a:p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000" i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.right != null)</a:t>
            </a:r>
            <a:endParaRPr lang="en-US" sz="20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i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.right.parent </a:t>
            </a: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i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pOfR</a:t>
            </a:r>
            <a:endParaRPr lang="en-US" sz="2000"/>
          </a:p>
        </p:txBody>
      </p:sp>
      <p:sp>
        <p:nvSpPr>
          <p:cNvPr id="11" name="Freeform 10"/>
          <p:cNvSpPr/>
          <p:nvPr/>
        </p:nvSpPr>
        <p:spPr bwMode="auto">
          <a:xfrm>
            <a:off x="2006221" y="4653887"/>
            <a:ext cx="65467" cy="320792"/>
          </a:xfrm>
          <a:custGeom>
            <a:avLst/>
            <a:gdLst>
              <a:gd name="connsiteX0" fmla="*/ 0 w 54591"/>
              <a:gd name="connsiteY0" fmla="*/ 259307 h 259307"/>
              <a:gd name="connsiteX1" fmla="*/ 54591 w 54591"/>
              <a:gd name="connsiteY1" fmla="*/ 163773 h 259307"/>
              <a:gd name="connsiteX2" fmla="*/ 40943 w 54591"/>
              <a:gd name="connsiteY2" fmla="*/ 54591 h 259307"/>
              <a:gd name="connsiteX3" fmla="*/ 13648 w 54591"/>
              <a:gd name="connsiteY3" fmla="*/ 13647 h 259307"/>
              <a:gd name="connsiteX4" fmla="*/ 13648 w 54591"/>
              <a:gd name="connsiteY4" fmla="*/ 27295 h 259307"/>
              <a:gd name="connsiteX5" fmla="*/ 13648 w 54591"/>
              <a:gd name="connsiteY5" fmla="*/ 0 h 259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591" h="259307">
                <a:moveTo>
                  <a:pt x="0" y="259307"/>
                </a:moveTo>
                <a:lnTo>
                  <a:pt x="54591" y="163773"/>
                </a:lnTo>
                <a:lnTo>
                  <a:pt x="40943" y="54591"/>
                </a:lnTo>
                <a:lnTo>
                  <a:pt x="13648" y="13647"/>
                </a:lnTo>
                <a:lnTo>
                  <a:pt x="13648" y="27295"/>
                </a:lnTo>
                <a:lnTo>
                  <a:pt x="13648" y="0"/>
                </a:lnTo>
              </a:path>
            </a:pathLst>
          </a:custGeom>
          <a:noFill/>
          <a:ln w="9525" cap="flat" cmpd="sng" algn="ctr">
            <a:solidFill>
              <a:schemeClr val="bg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337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2" grpId="0" animBg="1"/>
      <p:bldP spid="10" grpId="0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rial" charset="0"/>
              </a:rPr>
              <a:t>Case 3 – Finishing up </a:t>
            </a:r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3886200" y="1447800"/>
            <a:ext cx="1981200" cy="2854325"/>
            <a:chOff x="2688" y="1344"/>
            <a:chExt cx="1248" cy="1798"/>
          </a:xfrm>
        </p:grpSpPr>
        <p:sp>
          <p:nvSpPr>
            <p:cNvPr id="18441" name="Line 33"/>
            <p:cNvSpPr>
              <a:spLocks noChangeShapeType="1"/>
            </p:cNvSpPr>
            <p:nvPr/>
          </p:nvSpPr>
          <p:spPr bwMode="auto">
            <a:xfrm>
              <a:off x="3552" y="2038"/>
              <a:ext cx="144" cy="14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2" name="Line 34"/>
            <p:cNvSpPr>
              <a:spLocks noChangeShapeType="1"/>
            </p:cNvSpPr>
            <p:nvPr/>
          </p:nvSpPr>
          <p:spPr bwMode="auto">
            <a:xfrm flipH="1">
              <a:off x="3456" y="2326"/>
              <a:ext cx="192" cy="24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3" name="Line 35"/>
            <p:cNvSpPr>
              <a:spLocks noChangeShapeType="1"/>
            </p:cNvSpPr>
            <p:nvPr/>
          </p:nvSpPr>
          <p:spPr bwMode="auto">
            <a:xfrm>
              <a:off x="3216" y="1702"/>
              <a:ext cx="240" cy="24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4" name="Text Box 36"/>
            <p:cNvSpPr txBox="1">
              <a:spLocks noChangeArrowheads="1"/>
            </p:cNvSpPr>
            <p:nvPr/>
          </p:nvSpPr>
          <p:spPr bwMode="auto">
            <a:xfrm>
              <a:off x="3158" y="134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i="1">
                  <a:solidFill>
                    <a:srgbClr val="00FFFF"/>
                  </a:solidFill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8445" name="Text Box 37"/>
            <p:cNvSpPr txBox="1">
              <a:spLocks noChangeArrowheads="1"/>
            </p:cNvSpPr>
            <p:nvPr/>
          </p:nvSpPr>
          <p:spPr bwMode="auto">
            <a:xfrm>
              <a:off x="3542" y="1776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i="1">
                  <a:solidFill>
                    <a:srgbClr val="00FFFF"/>
                  </a:solidFill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18446" name="Oval 38"/>
            <p:cNvSpPr>
              <a:spLocks noChangeArrowheads="1"/>
            </p:cNvSpPr>
            <p:nvPr/>
          </p:nvSpPr>
          <p:spPr bwMode="auto">
            <a:xfrm>
              <a:off x="3072" y="155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7" name="Oval 39"/>
            <p:cNvSpPr>
              <a:spLocks noChangeArrowheads="1"/>
            </p:cNvSpPr>
            <p:nvPr/>
          </p:nvSpPr>
          <p:spPr bwMode="auto">
            <a:xfrm>
              <a:off x="3408" y="1942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8" name="Oval 40"/>
            <p:cNvSpPr>
              <a:spLocks noChangeArrowheads="1"/>
            </p:cNvSpPr>
            <p:nvPr/>
          </p:nvSpPr>
          <p:spPr bwMode="auto">
            <a:xfrm>
              <a:off x="3360" y="256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9" name="Oval 41"/>
            <p:cNvSpPr>
              <a:spLocks noChangeArrowheads="1"/>
            </p:cNvSpPr>
            <p:nvPr/>
          </p:nvSpPr>
          <p:spPr bwMode="auto">
            <a:xfrm>
              <a:off x="3648" y="2182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0" name="Line 42"/>
            <p:cNvSpPr>
              <a:spLocks noChangeShapeType="1"/>
            </p:cNvSpPr>
            <p:nvPr/>
          </p:nvSpPr>
          <p:spPr bwMode="auto">
            <a:xfrm flipH="1">
              <a:off x="2880" y="1702"/>
              <a:ext cx="192" cy="14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1" name="AutoShape 43"/>
            <p:cNvSpPr>
              <a:spLocks noChangeArrowheads="1"/>
            </p:cNvSpPr>
            <p:nvPr/>
          </p:nvSpPr>
          <p:spPr bwMode="auto">
            <a:xfrm>
              <a:off x="2688" y="1846"/>
              <a:ext cx="336" cy="480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8452" name="Line 44"/>
            <p:cNvSpPr>
              <a:spLocks noChangeShapeType="1"/>
            </p:cNvSpPr>
            <p:nvPr/>
          </p:nvSpPr>
          <p:spPr bwMode="auto">
            <a:xfrm flipH="1">
              <a:off x="3264" y="2662"/>
              <a:ext cx="96" cy="96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3" name="AutoShape 45"/>
            <p:cNvSpPr>
              <a:spLocks noChangeArrowheads="1"/>
            </p:cNvSpPr>
            <p:nvPr/>
          </p:nvSpPr>
          <p:spPr bwMode="auto">
            <a:xfrm>
              <a:off x="3072" y="2736"/>
              <a:ext cx="288" cy="384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8454" name="Line 46"/>
            <p:cNvSpPr>
              <a:spLocks noChangeShapeType="1"/>
            </p:cNvSpPr>
            <p:nvPr/>
          </p:nvSpPr>
          <p:spPr bwMode="auto">
            <a:xfrm>
              <a:off x="3504" y="2662"/>
              <a:ext cx="288" cy="96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5" name="AutoShape 47"/>
            <p:cNvSpPr>
              <a:spLocks noChangeArrowheads="1"/>
            </p:cNvSpPr>
            <p:nvPr/>
          </p:nvSpPr>
          <p:spPr bwMode="auto">
            <a:xfrm>
              <a:off x="3648" y="2758"/>
              <a:ext cx="288" cy="384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 smtClean="0">
                  <a:latin typeface="Times New Roman" pitchFamily="18" charset="0"/>
                </a:rPr>
                <a:t>E</a:t>
              </a:r>
              <a:endParaRPr lang="en-US" sz="2400" i="1">
                <a:latin typeface="Times New Roman" pitchFamily="18" charset="0"/>
              </a:endParaRPr>
            </a:p>
          </p:txBody>
        </p:sp>
        <p:sp>
          <p:nvSpPr>
            <p:cNvPr id="18456" name="Line 48"/>
            <p:cNvSpPr>
              <a:spLocks noChangeShapeType="1"/>
            </p:cNvSpPr>
            <p:nvPr/>
          </p:nvSpPr>
          <p:spPr bwMode="auto">
            <a:xfrm flipH="1">
              <a:off x="3264" y="2038"/>
              <a:ext cx="144" cy="14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7" name="AutoShape 49"/>
            <p:cNvSpPr>
              <a:spLocks noChangeArrowheads="1"/>
            </p:cNvSpPr>
            <p:nvPr/>
          </p:nvSpPr>
          <p:spPr bwMode="auto">
            <a:xfrm>
              <a:off x="3120" y="2182"/>
              <a:ext cx="240" cy="336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>
                  <a:latin typeface="Times New Roman" pitchFamily="18" charset="0"/>
                </a:rPr>
                <a:t>B</a:t>
              </a:r>
            </a:p>
          </p:txBody>
        </p:sp>
      </p:grpSp>
      <p:sp>
        <p:nvSpPr>
          <p:cNvPr id="18438" name="Freeform 52"/>
          <p:cNvSpPr>
            <a:spLocks/>
          </p:cNvSpPr>
          <p:nvPr/>
        </p:nvSpPr>
        <p:spPr bwMode="auto">
          <a:xfrm>
            <a:off x="4686300" y="2438400"/>
            <a:ext cx="266700" cy="381000"/>
          </a:xfrm>
          <a:custGeom>
            <a:avLst/>
            <a:gdLst>
              <a:gd name="T0" fmla="*/ 38100 w 168"/>
              <a:gd name="T1" fmla="*/ 381000 h 240"/>
              <a:gd name="T2" fmla="*/ 38100 w 168"/>
              <a:gd name="T3" fmla="*/ 76200 h 240"/>
              <a:gd name="T4" fmla="*/ 266700 w 168"/>
              <a:gd name="T5" fmla="*/ 0 h 240"/>
              <a:gd name="T6" fmla="*/ 0 60000 65536"/>
              <a:gd name="T7" fmla="*/ 0 60000 65536"/>
              <a:gd name="T8" fmla="*/ 0 60000 65536"/>
              <a:gd name="T9" fmla="*/ 0 w 168"/>
              <a:gd name="T10" fmla="*/ 0 h 240"/>
              <a:gd name="T11" fmla="*/ 168 w 168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8" h="240">
                <a:moveTo>
                  <a:pt x="24" y="240"/>
                </a:moveTo>
                <a:cubicBezTo>
                  <a:pt x="12" y="164"/>
                  <a:pt x="0" y="88"/>
                  <a:pt x="24" y="48"/>
                </a:cubicBezTo>
                <a:cubicBezTo>
                  <a:pt x="48" y="8"/>
                  <a:pt x="108" y="4"/>
                  <a:pt x="168" y="0"/>
                </a:cubicBezTo>
              </a:path>
            </a:pathLst>
          </a:custGeom>
          <a:noFill/>
          <a:ln w="9525">
            <a:solidFill>
              <a:schemeClr val="bg1"/>
            </a:solidFill>
            <a:prstDash val="dash"/>
            <a:round/>
            <a:headEnd type="triangle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39" name="Freeform 53"/>
          <p:cNvSpPr>
            <a:spLocks/>
          </p:cNvSpPr>
          <p:nvPr/>
        </p:nvSpPr>
        <p:spPr bwMode="auto">
          <a:xfrm>
            <a:off x="5334000" y="2425700"/>
            <a:ext cx="317500" cy="393700"/>
          </a:xfrm>
          <a:custGeom>
            <a:avLst/>
            <a:gdLst>
              <a:gd name="T0" fmla="*/ 304800 w 200"/>
              <a:gd name="T1" fmla="*/ 393700 h 248"/>
              <a:gd name="T2" fmla="*/ 304800 w 200"/>
              <a:gd name="T3" fmla="*/ 88900 h 248"/>
              <a:gd name="T4" fmla="*/ 228600 w 200"/>
              <a:gd name="T5" fmla="*/ 12700 h 248"/>
              <a:gd name="T6" fmla="*/ 0 w 200"/>
              <a:gd name="T7" fmla="*/ 12700 h 248"/>
              <a:gd name="T8" fmla="*/ 0 60000 65536"/>
              <a:gd name="T9" fmla="*/ 0 60000 65536"/>
              <a:gd name="T10" fmla="*/ 0 60000 65536"/>
              <a:gd name="T11" fmla="*/ 0 60000 65536"/>
              <a:gd name="T12" fmla="*/ 0 w 200"/>
              <a:gd name="T13" fmla="*/ 0 h 248"/>
              <a:gd name="T14" fmla="*/ 200 w 200"/>
              <a:gd name="T15" fmla="*/ 248 h 2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0" h="248">
                <a:moveTo>
                  <a:pt x="192" y="248"/>
                </a:moveTo>
                <a:cubicBezTo>
                  <a:pt x="196" y="172"/>
                  <a:pt x="200" y="96"/>
                  <a:pt x="192" y="56"/>
                </a:cubicBezTo>
                <a:cubicBezTo>
                  <a:pt x="184" y="16"/>
                  <a:pt x="176" y="16"/>
                  <a:pt x="144" y="8"/>
                </a:cubicBezTo>
                <a:cubicBezTo>
                  <a:pt x="112" y="0"/>
                  <a:pt x="56" y="4"/>
                  <a:pt x="0" y="8"/>
                </a:cubicBezTo>
              </a:path>
            </a:pathLst>
          </a:custGeom>
          <a:noFill/>
          <a:ln w="9525">
            <a:solidFill>
              <a:schemeClr val="bg1"/>
            </a:solidFill>
            <a:prstDash val="dash"/>
            <a:round/>
            <a:headEnd type="triangle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0" name="Freeform 54"/>
          <p:cNvSpPr>
            <a:spLocks/>
          </p:cNvSpPr>
          <p:nvPr/>
        </p:nvSpPr>
        <p:spPr bwMode="auto">
          <a:xfrm>
            <a:off x="4800600" y="1879600"/>
            <a:ext cx="482600" cy="482600"/>
          </a:xfrm>
          <a:custGeom>
            <a:avLst/>
            <a:gdLst>
              <a:gd name="T0" fmla="*/ 381000 w 304"/>
              <a:gd name="T1" fmla="*/ 482600 h 304"/>
              <a:gd name="T2" fmla="*/ 457200 w 304"/>
              <a:gd name="T3" fmla="*/ 177800 h 304"/>
              <a:gd name="T4" fmla="*/ 228600 w 304"/>
              <a:gd name="T5" fmla="*/ 25400 h 304"/>
              <a:gd name="T6" fmla="*/ 0 w 304"/>
              <a:gd name="T7" fmla="*/ 25400 h 304"/>
              <a:gd name="T8" fmla="*/ 0 60000 65536"/>
              <a:gd name="T9" fmla="*/ 0 60000 65536"/>
              <a:gd name="T10" fmla="*/ 0 60000 65536"/>
              <a:gd name="T11" fmla="*/ 0 60000 65536"/>
              <a:gd name="T12" fmla="*/ 0 w 304"/>
              <a:gd name="T13" fmla="*/ 0 h 304"/>
              <a:gd name="T14" fmla="*/ 304 w 304"/>
              <a:gd name="T15" fmla="*/ 304 h 3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4" h="304">
                <a:moveTo>
                  <a:pt x="240" y="304"/>
                </a:moveTo>
                <a:cubicBezTo>
                  <a:pt x="272" y="232"/>
                  <a:pt x="304" y="160"/>
                  <a:pt x="288" y="112"/>
                </a:cubicBezTo>
                <a:cubicBezTo>
                  <a:pt x="272" y="64"/>
                  <a:pt x="192" y="32"/>
                  <a:pt x="144" y="16"/>
                </a:cubicBezTo>
                <a:cubicBezTo>
                  <a:pt x="96" y="0"/>
                  <a:pt x="48" y="8"/>
                  <a:pt x="0" y="16"/>
                </a:cubicBezTo>
              </a:path>
            </a:pathLst>
          </a:custGeom>
          <a:noFill/>
          <a:ln w="9525">
            <a:solidFill>
              <a:schemeClr val="bg1"/>
            </a:solidFill>
            <a:prstDash val="dash"/>
            <a:round/>
            <a:headEnd type="triangle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" name="AutoShape 62"/>
          <p:cNvSpPr>
            <a:spLocks noChangeArrowheads="1"/>
          </p:cNvSpPr>
          <p:nvPr/>
        </p:nvSpPr>
        <p:spPr bwMode="auto">
          <a:xfrm>
            <a:off x="2720100" y="2155825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98728" y="1415955"/>
            <a:ext cx="3711272" cy="5570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Reset </a:t>
            </a:r>
          </a:p>
          <a:p>
            <a:endParaRPr lang="en-US" smtClean="0">
              <a:solidFill>
                <a:schemeClr val="bg1"/>
              </a:solidFill>
            </a:endParaRPr>
          </a:p>
          <a:p>
            <a:r>
              <a:rPr lang="en-US" sz="2000" i="1" smtClean="0">
                <a:solidFill>
                  <a:srgbClr val="FFFF00"/>
                </a:solidFill>
              </a:rPr>
              <a:t>       </a:t>
            </a:r>
            <a:r>
              <a:rPr lang="en-US" sz="2000" i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.left =</a:t>
            </a:r>
            <a:r>
              <a:rPr lang="en-US" sz="2000" i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.left</a:t>
            </a:r>
          </a:p>
          <a:p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 (</a:t>
            </a:r>
            <a:r>
              <a:rPr lang="en-US" sz="2000" i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.left != null)</a:t>
            </a:r>
          </a:p>
          <a:p>
            <a:r>
              <a:rPr lang="en-US" sz="2000" smtClean="0">
                <a:solidFill>
                  <a:schemeClr val="bg1"/>
                </a:solidFill>
              </a:rPr>
              <a:t>             </a:t>
            </a:r>
            <a:r>
              <a:rPr lang="en-US" sz="2000" i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.left.parent </a:t>
            </a: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i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</a:p>
          <a:p>
            <a:endParaRPr lang="en-US" sz="2000" i="1" smtClean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i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i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.right = </a:t>
            </a:r>
            <a:r>
              <a:rPr lang="en-US" sz="2000" i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.right</a:t>
            </a:r>
          </a:p>
          <a:p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 (</a:t>
            </a:r>
            <a:r>
              <a:rPr lang="en-US" sz="2000" i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.right != null)</a:t>
            </a:r>
            <a:endParaRPr lang="en-US" sz="20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i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.right.parent </a:t>
            </a: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i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00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i="1" smtClean="0">
              <a:solidFill>
                <a:srgbClr val="FFFF00"/>
              </a:solidFill>
            </a:endParaRPr>
          </a:p>
          <a:p>
            <a:r>
              <a:rPr lang="en-US" sz="2000" i="1" smtClean="0">
                <a:solidFill>
                  <a:srgbClr val="FFFF00"/>
                </a:solidFill>
              </a:rPr>
              <a:t>      </a:t>
            </a:r>
            <a:r>
              <a:rPr lang="en-US" sz="2000" i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000" i="1" smtClean="0">
                <a:solidFill>
                  <a:srgbClr val="FFFF00"/>
                </a:solidFill>
              </a:rPr>
              <a:t>.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</a:t>
            </a:r>
            <a:r>
              <a:rPr lang="en-US" sz="2000" i="1" smtClean="0">
                <a:solidFill>
                  <a:srgbClr val="FFFF00"/>
                </a:solidFill>
              </a:rPr>
              <a:t> </a:t>
            </a:r>
            <a:r>
              <a:rPr lang="en-US" sz="2000" i="1" smtClean="0">
                <a:solidFill>
                  <a:schemeClr val="bg1"/>
                </a:solidFill>
              </a:rPr>
              <a:t>=</a:t>
            </a:r>
            <a:r>
              <a:rPr lang="en-US" sz="2000" smtClean="0">
                <a:solidFill>
                  <a:schemeClr val="bg1"/>
                </a:solidFill>
              </a:rPr>
              <a:t> </a:t>
            </a:r>
            <a:r>
              <a:rPr lang="en-US" sz="2000" i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mtClean="0">
                <a:solidFill>
                  <a:schemeClr val="bg1"/>
                </a:solidFill>
              </a:rPr>
              <a:t> </a:t>
            </a:r>
          </a:p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i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sz="2000" i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i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000" i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i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.left </a:t>
            </a: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sz="2000" i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en-US" sz="20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i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.left </a:t>
            </a: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i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</a:p>
          <a:p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else </a:t>
            </a:r>
            <a:endParaRPr lang="en-US" sz="20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i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.right </a:t>
            </a: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i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</a:p>
          <a:p>
            <a:r>
              <a:rPr lang="en-US" sz="2000" i="1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2000" i="1" smtClean="0">
                <a:solidFill>
                  <a:srgbClr val="FFFF00"/>
                </a:solidFill>
                <a:latin typeface="Consolas" panose="020B0609020204030204" pitchFamily="49" charset="0"/>
              </a:rPr>
              <a:t>  }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27" name="Text Box 64"/>
          <p:cNvSpPr txBox="1">
            <a:spLocks noChangeArrowheads="1"/>
          </p:cNvSpPr>
          <p:nvPr/>
        </p:nvSpPr>
        <p:spPr bwMode="auto">
          <a:xfrm>
            <a:off x="5257800" y="3067050"/>
            <a:ext cx="776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FFFF"/>
                </a:solidFill>
              </a:rPr>
              <a:t>pOfR</a:t>
            </a:r>
          </a:p>
        </p:txBody>
      </p:sp>
      <p:sp>
        <p:nvSpPr>
          <p:cNvPr id="28" name="Text Box 34"/>
          <p:cNvSpPr txBox="1">
            <a:spLocks noChangeArrowheads="1"/>
          </p:cNvSpPr>
          <p:nvPr/>
        </p:nvSpPr>
        <p:spPr bwMode="auto">
          <a:xfrm>
            <a:off x="4817269" y="5562600"/>
            <a:ext cx="41036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8 link updates (4 pairs) in total! 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rial" charset="0"/>
              </a:rPr>
              <a:t>Deletion (3) – Special Case </a:t>
            </a:r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388" name="Line 5"/>
          <p:cNvSpPr>
            <a:spLocks noChangeShapeType="1"/>
          </p:cNvSpPr>
          <p:nvPr/>
        </p:nvSpPr>
        <p:spPr bwMode="auto">
          <a:xfrm>
            <a:off x="2286000" y="3048000"/>
            <a:ext cx="2286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89" name="Text Box 13"/>
          <p:cNvSpPr txBox="1">
            <a:spLocks noChangeArrowheads="1"/>
          </p:cNvSpPr>
          <p:nvPr/>
        </p:nvSpPr>
        <p:spPr bwMode="auto">
          <a:xfrm>
            <a:off x="2286000" y="2438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00FFFF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6390" name="Oval 17"/>
          <p:cNvSpPr>
            <a:spLocks noChangeArrowheads="1"/>
          </p:cNvSpPr>
          <p:nvPr/>
        </p:nvSpPr>
        <p:spPr bwMode="auto">
          <a:xfrm>
            <a:off x="2514600" y="3276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AutoShape 23"/>
          <p:cNvSpPr>
            <a:spLocks noChangeArrowheads="1"/>
          </p:cNvSpPr>
          <p:nvPr/>
        </p:nvSpPr>
        <p:spPr bwMode="auto">
          <a:xfrm>
            <a:off x="2743200" y="3733800"/>
            <a:ext cx="457200" cy="6096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</a:rPr>
              <a:t>C</a:t>
            </a:r>
          </a:p>
        </p:txBody>
      </p:sp>
      <p:sp>
        <p:nvSpPr>
          <p:cNvPr id="16392" name="Line 24"/>
          <p:cNvSpPr>
            <a:spLocks noChangeShapeType="1"/>
          </p:cNvSpPr>
          <p:nvPr/>
        </p:nvSpPr>
        <p:spPr bwMode="auto">
          <a:xfrm>
            <a:off x="2743200" y="3505200"/>
            <a:ext cx="2286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3" name="Text Box 27"/>
          <p:cNvSpPr txBox="1">
            <a:spLocks noChangeArrowheads="1"/>
          </p:cNvSpPr>
          <p:nvPr/>
        </p:nvSpPr>
        <p:spPr bwMode="auto">
          <a:xfrm>
            <a:off x="2743200" y="29718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00FFFF"/>
                </a:solidFill>
                <a:latin typeface="Times New Roman" pitchFamily="18" charset="0"/>
              </a:rPr>
              <a:t>R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914400" y="1905000"/>
            <a:ext cx="1371600" cy="1863725"/>
            <a:chOff x="672" y="2282"/>
            <a:chExt cx="864" cy="1174"/>
          </a:xfrm>
        </p:grpSpPr>
        <p:sp>
          <p:nvSpPr>
            <p:cNvPr id="16411" name="Line 9"/>
            <p:cNvSpPr>
              <a:spLocks noChangeShapeType="1"/>
            </p:cNvSpPr>
            <p:nvPr/>
          </p:nvSpPr>
          <p:spPr bwMode="auto">
            <a:xfrm>
              <a:off x="1200" y="2640"/>
              <a:ext cx="240" cy="24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2" name="Text Box 12"/>
            <p:cNvSpPr txBox="1">
              <a:spLocks noChangeArrowheads="1"/>
            </p:cNvSpPr>
            <p:nvPr/>
          </p:nvSpPr>
          <p:spPr bwMode="auto">
            <a:xfrm>
              <a:off x="1142" y="228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i="1">
                  <a:solidFill>
                    <a:srgbClr val="00FFFF"/>
                  </a:solidFill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6413" name="Oval 15"/>
            <p:cNvSpPr>
              <a:spLocks noChangeArrowheads="1"/>
            </p:cNvSpPr>
            <p:nvPr/>
          </p:nvSpPr>
          <p:spPr bwMode="auto">
            <a:xfrm>
              <a:off x="1056" y="249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4" name="Oval 16"/>
            <p:cNvSpPr>
              <a:spLocks noChangeArrowheads="1"/>
            </p:cNvSpPr>
            <p:nvPr/>
          </p:nvSpPr>
          <p:spPr bwMode="auto">
            <a:xfrm>
              <a:off x="1392" y="288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5" name="Line 20"/>
            <p:cNvSpPr>
              <a:spLocks noChangeShapeType="1"/>
            </p:cNvSpPr>
            <p:nvPr/>
          </p:nvSpPr>
          <p:spPr bwMode="auto">
            <a:xfrm flipH="1">
              <a:off x="864" y="2640"/>
              <a:ext cx="192" cy="14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6" name="AutoShape 21"/>
            <p:cNvSpPr>
              <a:spLocks noChangeArrowheads="1"/>
            </p:cNvSpPr>
            <p:nvPr/>
          </p:nvSpPr>
          <p:spPr bwMode="auto">
            <a:xfrm>
              <a:off x="672" y="2784"/>
              <a:ext cx="336" cy="480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6417" name="Line 29"/>
            <p:cNvSpPr>
              <a:spLocks noChangeShapeType="1"/>
            </p:cNvSpPr>
            <p:nvPr/>
          </p:nvSpPr>
          <p:spPr bwMode="auto">
            <a:xfrm flipH="1">
              <a:off x="1248" y="2976"/>
              <a:ext cx="144" cy="14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8" name="AutoShape 30"/>
            <p:cNvSpPr>
              <a:spLocks noChangeArrowheads="1"/>
            </p:cNvSpPr>
            <p:nvPr/>
          </p:nvSpPr>
          <p:spPr bwMode="auto">
            <a:xfrm>
              <a:off x="1104" y="3120"/>
              <a:ext cx="240" cy="336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>
                  <a:latin typeface="Times New Roman" pitchFamily="18" charset="0"/>
                </a:rPr>
                <a:t>B</a:t>
              </a:r>
            </a:p>
          </p:txBody>
        </p:sp>
      </p:grpSp>
      <p:sp>
        <p:nvSpPr>
          <p:cNvPr id="16396" name="Text Box 34"/>
          <p:cNvSpPr txBox="1">
            <a:spLocks noChangeArrowheads="1"/>
          </p:cNvSpPr>
          <p:nvPr/>
        </p:nvSpPr>
        <p:spPr bwMode="auto">
          <a:xfrm>
            <a:off x="613189" y="1287908"/>
            <a:ext cx="58149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Left subtree of the right child </a:t>
            </a:r>
            <a:r>
              <a:rPr lang="en-US" i="1" smtClean="0">
                <a:solidFill>
                  <a:schemeClr val="bg1"/>
                </a:solidFill>
              </a:rPr>
              <a:t>R</a:t>
            </a:r>
            <a:r>
              <a:rPr lang="en-US" smtClean="0">
                <a:solidFill>
                  <a:schemeClr val="bg1"/>
                </a:solidFill>
              </a:rPr>
              <a:t> of </a:t>
            </a:r>
            <a:r>
              <a:rPr lang="en-US" i="1">
                <a:solidFill>
                  <a:schemeClr val="bg1"/>
                </a:solidFill>
              </a:rPr>
              <a:t>D</a:t>
            </a:r>
            <a:r>
              <a:rPr lang="en-US">
                <a:solidFill>
                  <a:schemeClr val="bg1"/>
                </a:solidFill>
              </a:rPr>
              <a:t> is </a:t>
            </a:r>
            <a:r>
              <a:rPr lang="en-US" smtClean="0">
                <a:solidFill>
                  <a:schemeClr val="bg1"/>
                </a:solidFill>
              </a:rPr>
              <a:t>empty 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4800600" y="2057400"/>
            <a:ext cx="1828800" cy="1981200"/>
            <a:chOff x="3024" y="1296"/>
            <a:chExt cx="1152" cy="1248"/>
          </a:xfrm>
        </p:grpSpPr>
        <p:grpSp>
          <p:nvGrpSpPr>
            <p:cNvPr id="4" name="Group 35"/>
            <p:cNvGrpSpPr>
              <a:grpSpLocks/>
            </p:cNvGrpSpPr>
            <p:nvPr/>
          </p:nvGrpSpPr>
          <p:grpSpPr bwMode="auto">
            <a:xfrm>
              <a:off x="3024" y="1296"/>
              <a:ext cx="864" cy="1174"/>
              <a:chOff x="672" y="2282"/>
              <a:chExt cx="864" cy="1174"/>
            </a:xfrm>
          </p:grpSpPr>
          <p:sp>
            <p:nvSpPr>
              <p:cNvPr id="16403" name="Line 36"/>
              <p:cNvSpPr>
                <a:spLocks noChangeShapeType="1"/>
              </p:cNvSpPr>
              <p:nvPr/>
            </p:nvSpPr>
            <p:spPr bwMode="auto">
              <a:xfrm>
                <a:off x="1200" y="2640"/>
                <a:ext cx="240" cy="24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" name="Text Box 37"/>
              <p:cNvSpPr txBox="1">
                <a:spLocks noChangeArrowheads="1"/>
              </p:cNvSpPr>
              <p:nvPr/>
            </p:nvSpPr>
            <p:spPr bwMode="auto">
              <a:xfrm>
                <a:off x="1142" y="2282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i="1">
                    <a:solidFill>
                      <a:srgbClr val="00FFFF"/>
                    </a:solidFill>
                    <a:latin typeface="Times New Roman" pitchFamily="18" charset="0"/>
                  </a:rPr>
                  <a:t>P</a:t>
                </a:r>
              </a:p>
            </p:txBody>
          </p:sp>
          <p:sp>
            <p:nvSpPr>
              <p:cNvPr id="16405" name="Oval 38"/>
              <p:cNvSpPr>
                <a:spLocks noChangeArrowheads="1"/>
              </p:cNvSpPr>
              <p:nvPr/>
            </p:nvSpPr>
            <p:spPr bwMode="auto">
              <a:xfrm>
                <a:off x="1056" y="2496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6" name="Oval 39"/>
              <p:cNvSpPr>
                <a:spLocks noChangeArrowheads="1"/>
              </p:cNvSpPr>
              <p:nvPr/>
            </p:nvSpPr>
            <p:spPr bwMode="auto">
              <a:xfrm>
                <a:off x="1392" y="2880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7" name="Line 40"/>
              <p:cNvSpPr>
                <a:spLocks noChangeShapeType="1"/>
              </p:cNvSpPr>
              <p:nvPr/>
            </p:nvSpPr>
            <p:spPr bwMode="auto">
              <a:xfrm flipH="1">
                <a:off x="864" y="2640"/>
                <a:ext cx="192" cy="144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8" name="AutoShape 41"/>
              <p:cNvSpPr>
                <a:spLocks noChangeArrowheads="1"/>
              </p:cNvSpPr>
              <p:nvPr/>
            </p:nvSpPr>
            <p:spPr bwMode="auto">
              <a:xfrm>
                <a:off x="672" y="2784"/>
                <a:ext cx="336" cy="48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 i="1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16409" name="Line 42"/>
              <p:cNvSpPr>
                <a:spLocks noChangeShapeType="1"/>
              </p:cNvSpPr>
              <p:nvPr/>
            </p:nvSpPr>
            <p:spPr bwMode="auto">
              <a:xfrm flipH="1">
                <a:off x="1248" y="2976"/>
                <a:ext cx="144" cy="144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0" name="AutoShape 43"/>
              <p:cNvSpPr>
                <a:spLocks noChangeArrowheads="1"/>
              </p:cNvSpPr>
              <p:nvPr/>
            </p:nvSpPr>
            <p:spPr bwMode="auto">
              <a:xfrm>
                <a:off x="1104" y="3120"/>
                <a:ext cx="240" cy="336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 i="1">
                    <a:latin typeface="Times New Roman" pitchFamily="18" charset="0"/>
                  </a:rPr>
                  <a:t>B</a:t>
                </a:r>
              </a:p>
            </p:txBody>
          </p:sp>
        </p:grpSp>
        <p:sp>
          <p:nvSpPr>
            <p:cNvPr id="16400" name="Text Box 44"/>
            <p:cNvSpPr txBox="1">
              <a:spLocks noChangeArrowheads="1"/>
            </p:cNvSpPr>
            <p:nvPr/>
          </p:nvSpPr>
          <p:spPr bwMode="auto">
            <a:xfrm>
              <a:off x="3888" y="163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i="1">
                  <a:solidFill>
                    <a:srgbClr val="00FFFF"/>
                  </a:solidFill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16401" name="Line 45"/>
            <p:cNvSpPr>
              <a:spLocks noChangeShapeType="1"/>
            </p:cNvSpPr>
            <p:nvPr/>
          </p:nvSpPr>
          <p:spPr bwMode="auto">
            <a:xfrm>
              <a:off x="3888" y="2016"/>
              <a:ext cx="144" cy="14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2" name="AutoShape 46"/>
            <p:cNvSpPr>
              <a:spLocks noChangeArrowheads="1"/>
            </p:cNvSpPr>
            <p:nvPr/>
          </p:nvSpPr>
          <p:spPr bwMode="auto">
            <a:xfrm>
              <a:off x="3888" y="2160"/>
              <a:ext cx="288" cy="384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335920" name="AutoShape 48"/>
          <p:cNvSpPr>
            <a:spLocks noChangeArrowheads="1"/>
          </p:cNvSpPr>
          <p:nvPr/>
        </p:nvSpPr>
        <p:spPr bwMode="auto">
          <a:xfrm>
            <a:off x="3581400" y="2819400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37119" y="4027243"/>
            <a:ext cx="499688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Reset</a:t>
            </a:r>
          </a:p>
          <a:p>
            <a:endParaRPr lang="en-US" sz="1800" dirty="0" smtClean="0">
              <a:solidFill>
                <a:schemeClr val="bg1"/>
              </a:solidFill>
            </a:endParaRPr>
          </a:p>
          <a:p>
            <a:r>
              <a:rPr lang="en-US" sz="18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i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18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.left = </a:t>
            </a:r>
            <a:r>
              <a:rPr lang="en-US" sz="1800" i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8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.left</a:t>
            </a:r>
          </a:p>
          <a:p>
            <a:r>
              <a:rPr lang="en-US"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</a:t>
            </a:r>
            <a:r>
              <a:rPr lang="en-US" sz="1800" i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8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.left != </a:t>
            </a:r>
            <a:r>
              <a:rPr lang="en-US"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endParaRPr lang="en-US" sz="180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800" i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8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.left.parent = </a:t>
            </a:r>
            <a:r>
              <a:rPr lang="en-US" sz="1800" i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endParaRPr lang="en-US" sz="1800" i="1" dirty="0" smtClean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i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18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.parent = </a:t>
            </a:r>
            <a:r>
              <a:rPr lang="en-US" sz="1800" i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8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smtClean="0">
                <a:solidFill>
                  <a:srgbClr val="99FF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800" i="1" smtClean="0">
                <a:solidFill>
                  <a:srgbClr val="99FF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800" smtClean="0">
                <a:solidFill>
                  <a:srgbClr val="99FF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parent of </a:t>
            </a:r>
            <a:r>
              <a:rPr lang="en-US" sz="1800" i="1" smtClean="0">
                <a:solidFill>
                  <a:srgbClr val="99FF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endParaRPr lang="en-US" sz="1800" i="1" dirty="0" smtClean="0">
              <a:solidFill>
                <a:srgbClr val="99FF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</a:t>
            </a:r>
            <a:r>
              <a:rPr lang="en-US" sz="1800" i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8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.left == </a:t>
            </a:r>
            <a:r>
              <a:rPr lang="en-US" sz="1800" i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8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i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8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.left = </a:t>
            </a:r>
            <a:r>
              <a:rPr lang="en-US" sz="1800" i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</a:p>
          <a:p>
            <a:r>
              <a:rPr lang="en-US"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else </a:t>
            </a:r>
          </a:p>
          <a:p>
            <a:r>
              <a:rPr lang="en-US"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i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8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.right = </a:t>
            </a:r>
            <a:r>
              <a:rPr lang="en-US" sz="1800" i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18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sz="18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smtClean="0">
                <a:solidFill>
                  <a:schemeClr val="bg1"/>
                </a:solidFill>
              </a:rPr>
              <a:t> 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6400800" y="1390869"/>
            <a:ext cx="506413" cy="31608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7010400" y="1287908"/>
            <a:ext cx="17644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i="1" smtClean="0">
                <a:solidFill>
                  <a:schemeClr val="bg1"/>
                </a:solidFill>
              </a:rPr>
              <a:t>R</a:t>
            </a:r>
            <a:r>
              <a:rPr lang="en-US" smtClean="0">
                <a:solidFill>
                  <a:schemeClr val="bg1"/>
                </a:solidFill>
              </a:rPr>
              <a:t> replaces </a:t>
            </a:r>
            <a:r>
              <a:rPr lang="en-US" i="1" smtClean="0">
                <a:solidFill>
                  <a:schemeClr val="bg1"/>
                </a:solidFill>
              </a:rPr>
              <a:t>D</a:t>
            </a:r>
            <a:endParaRPr lang="en-US" i="1">
              <a:solidFill>
                <a:schemeClr val="bg1"/>
              </a:solidFill>
            </a:endParaRPr>
          </a:p>
        </p:txBody>
      </p:sp>
      <p:sp>
        <p:nvSpPr>
          <p:cNvPr id="37" name="Text Box 34"/>
          <p:cNvSpPr txBox="1">
            <a:spLocks noChangeArrowheads="1"/>
          </p:cNvSpPr>
          <p:nvPr/>
        </p:nvSpPr>
        <p:spPr bwMode="auto">
          <a:xfrm>
            <a:off x="5910751" y="5298977"/>
            <a:ext cx="31623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4</a:t>
            </a:r>
            <a:r>
              <a:rPr lang="en-US" smtClean="0">
                <a:solidFill>
                  <a:schemeClr val="bg1"/>
                </a:solidFill>
              </a:rPr>
              <a:t> link updates (2 pairs)! 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1787857" y="2317829"/>
            <a:ext cx="1037230" cy="957634"/>
          </a:xfrm>
          <a:custGeom>
            <a:avLst/>
            <a:gdLst>
              <a:gd name="connsiteX0" fmla="*/ 914400 w 1037230"/>
              <a:gd name="connsiteY0" fmla="*/ 957634 h 957634"/>
              <a:gd name="connsiteX1" fmla="*/ 1037230 w 1037230"/>
              <a:gd name="connsiteY1" fmla="*/ 520905 h 957634"/>
              <a:gd name="connsiteX2" fmla="*/ 914400 w 1037230"/>
              <a:gd name="connsiteY2" fmla="*/ 125120 h 957634"/>
              <a:gd name="connsiteX3" fmla="*/ 354842 w 1037230"/>
              <a:gd name="connsiteY3" fmla="*/ 2290 h 957634"/>
              <a:gd name="connsiteX4" fmla="*/ 0 w 1037230"/>
              <a:gd name="connsiteY4" fmla="*/ 56881 h 957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7230" h="957634">
                <a:moveTo>
                  <a:pt x="914400" y="957634"/>
                </a:moveTo>
                <a:cubicBezTo>
                  <a:pt x="975815" y="808645"/>
                  <a:pt x="1037230" y="659657"/>
                  <a:pt x="1037230" y="520905"/>
                </a:cubicBezTo>
                <a:cubicBezTo>
                  <a:pt x="1037230" y="382153"/>
                  <a:pt x="1028131" y="211556"/>
                  <a:pt x="914400" y="125120"/>
                </a:cubicBezTo>
                <a:cubicBezTo>
                  <a:pt x="800669" y="38684"/>
                  <a:pt x="507242" y="13663"/>
                  <a:pt x="354842" y="2290"/>
                </a:cubicBezTo>
                <a:cubicBezTo>
                  <a:pt x="202442" y="-9083"/>
                  <a:pt x="101221" y="23899"/>
                  <a:pt x="0" y="56881"/>
                </a:cubicBezTo>
              </a:path>
            </a:pathLst>
          </a:custGeom>
          <a:noFill/>
          <a:ln w="9525" cap="flat" cmpd="sng" algn="ctr">
            <a:solidFill>
              <a:schemeClr val="bg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1815152" y="3275463"/>
            <a:ext cx="696036" cy="191462"/>
          </a:xfrm>
          <a:custGeom>
            <a:avLst/>
            <a:gdLst>
              <a:gd name="connsiteX0" fmla="*/ 0 w 696036"/>
              <a:gd name="connsiteY0" fmla="*/ 0 h 191462"/>
              <a:gd name="connsiteX1" fmla="*/ 286603 w 696036"/>
              <a:gd name="connsiteY1" fmla="*/ 163773 h 191462"/>
              <a:gd name="connsiteX2" fmla="*/ 614149 w 696036"/>
              <a:gd name="connsiteY2" fmla="*/ 191068 h 191462"/>
              <a:gd name="connsiteX3" fmla="*/ 696036 w 696036"/>
              <a:gd name="connsiteY3" fmla="*/ 177421 h 191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036" h="191462">
                <a:moveTo>
                  <a:pt x="0" y="0"/>
                </a:moveTo>
                <a:cubicBezTo>
                  <a:pt x="92122" y="65964"/>
                  <a:pt x="184245" y="131928"/>
                  <a:pt x="286603" y="163773"/>
                </a:cubicBezTo>
                <a:cubicBezTo>
                  <a:pt x="388961" y="195618"/>
                  <a:pt x="545910" y="188793"/>
                  <a:pt x="614149" y="191068"/>
                </a:cubicBezTo>
                <a:cubicBezTo>
                  <a:pt x="682388" y="193343"/>
                  <a:pt x="689212" y="185382"/>
                  <a:pt x="696036" y="177421"/>
                </a:cubicBezTo>
              </a:path>
            </a:pathLst>
          </a:custGeom>
          <a:noFill/>
          <a:ln w="9525" cap="flat" cmpd="sng" algn="ctr">
            <a:solidFill>
              <a:schemeClr val="bg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335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920" grpId="0" animBg="1"/>
      <p:bldP spid="35" grpId="0"/>
      <p:bldP spid="5" grpId="0" animBg="1"/>
      <p:bldP spid="36" grpId="0"/>
      <p:bldP spid="37" grpId="0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smtClean="0">
                <a:solidFill>
                  <a:srgbClr val="FFFF00"/>
                </a:solidFill>
                <a:latin typeface="Arial" charset="0"/>
              </a:rPr>
              <a:t>Inorder Traversal of BST</a:t>
            </a:r>
          </a:p>
        </p:txBody>
      </p:sp>
      <p:sp>
        <p:nvSpPr>
          <p:cNvPr id="4099" name="Oval 3"/>
          <p:cNvSpPr>
            <a:spLocks noChangeArrowheads="1"/>
          </p:cNvSpPr>
          <p:nvPr/>
        </p:nvSpPr>
        <p:spPr bwMode="auto">
          <a:xfrm>
            <a:off x="4724400" y="18288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50</a:t>
            </a:r>
          </a:p>
        </p:txBody>
      </p:sp>
      <p:sp>
        <p:nvSpPr>
          <p:cNvPr id="4100" name="Oval 4"/>
          <p:cNvSpPr>
            <a:spLocks noChangeArrowheads="1"/>
          </p:cNvSpPr>
          <p:nvPr/>
        </p:nvSpPr>
        <p:spPr bwMode="auto">
          <a:xfrm>
            <a:off x="3505200" y="25908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30</a:t>
            </a:r>
          </a:p>
        </p:txBody>
      </p:sp>
      <p:sp>
        <p:nvSpPr>
          <p:cNvPr id="4101" name="Oval 5"/>
          <p:cNvSpPr>
            <a:spLocks noChangeArrowheads="1"/>
          </p:cNvSpPr>
          <p:nvPr/>
        </p:nvSpPr>
        <p:spPr bwMode="auto">
          <a:xfrm>
            <a:off x="2209800" y="35052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25</a:t>
            </a:r>
          </a:p>
        </p:txBody>
      </p:sp>
      <p:sp>
        <p:nvSpPr>
          <p:cNvPr id="4102" name="Oval 6"/>
          <p:cNvSpPr>
            <a:spLocks noChangeArrowheads="1"/>
          </p:cNvSpPr>
          <p:nvPr/>
        </p:nvSpPr>
        <p:spPr bwMode="auto">
          <a:xfrm>
            <a:off x="3886200" y="36576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35</a:t>
            </a:r>
          </a:p>
        </p:txBody>
      </p:sp>
      <p:sp>
        <p:nvSpPr>
          <p:cNvPr id="4103" name="Oval 7"/>
          <p:cNvSpPr>
            <a:spLocks noChangeArrowheads="1"/>
          </p:cNvSpPr>
          <p:nvPr/>
        </p:nvSpPr>
        <p:spPr bwMode="auto">
          <a:xfrm>
            <a:off x="1219200" y="41910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10</a:t>
            </a:r>
          </a:p>
        </p:txBody>
      </p:sp>
      <p:sp>
        <p:nvSpPr>
          <p:cNvPr id="4104" name="Oval 8"/>
          <p:cNvSpPr>
            <a:spLocks noChangeArrowheads="1"/>
          </p:cNvSpPr>
          <p:nvPr/>
        </p:nvSpPr>
        <p:spPr bwMode="auto">
          <a:xfrm>
            <a:off x="1981200" y="51816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20</a:t>
            </a:r>
          </a:p>
        </p:txBody>
      </p:sp>
      <p:sp>
        <p:nvSpPr>
          <p:cNvPr id="4105" name="Oval 9"/>
          <p:cNvSpPr>
            <a:spLocks noChangeArrowheads="1"/>
          </p:cNvSpPr>
          <p:nvPr/>
        </p:nvSpPr>
        <p:spPr bwMode="auto">
          <a:xfrm>
            <a:off x="3276600" y="45720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31</a:t>
            </a:r>
          </a:p>
        </p:txBody>
      </p:sp>
      <p:sp>
        <p:nvSpPr>
          <p:cNvPr id="4106" name="Oval 10"/>
          <p:cNvSpPr>
            <a:spLocks noChangeArrowheads="1"/>
          </p:cNvSpPr>
          <p:nvPr/>
        </p:nvSpPr>
        <p:spPr bwMode="auto">
          <a:xfrm>
            <a:off x="4572000" y="47244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37</a:t>
            </a:r>
          </a:p>
        </p:txBody>
      </p:sp>
      <p:sp>
        <p:nvSpPr>
          <p:cNvPr id="4107" name="Oval 11"/>
          <p:cNvSpPr>
            <a:spLocks noChangeArrowheads="1"/>
          </p:cNvSpPr>
          <p:nvPr/>
        </p:nvSpPr>
        <p:spPr bwMode="auto">
          <a:xfrm>
            <a:off x="6019800" y="26670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55</a:t>
            </a:r>
          </a:p>
        </p:txBody>
      </p:sp>
      <p:sp>
        <p:nvSpPr>
          <p:cNvPr id="4108" name="Oval 12"/>
          <p:cNvSpPr>
            <a:spLocks noChangeArrowheads="1"/>
          </p:cNvSpPr>
          <p:nvPr/>
        </p:nvSpPr>
        <p:spPr bwMode="auto">
          <a:xfrm>
            <a:off x="5334000" y="35052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53</a:t>
            </a:r>
          </a:p>
        </p:txBody>
      </p:sp>
      <p:sp>
        <p:nvSpPr>
          <p:cNvPr id="4109" name="Oval 13"/>
          <p:cNvSpPr>
            <a:spLocks noChangeArrowheads="1"/>
          </p:cNvSpPr>
          <p:nvPr/>
        </p:nvSpPr>
        <p:spPr bwMode="auto">
          <a:xfrm>
            <a:off x="6705600" y="35052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60</a:t>
            </a:r>
          </a:p>
        </p:txBody>
      </p:sp>
      <p:sp>
        <p:nvSpPr>
          <p:cNvPr id="4110" name="Oval 14"/>
          <p:cNvSpPr>
            <a:spLocks noChangeArrowheads="1"/>
          </p:cNvSpPr>
          <p:nvPr/>
        </p:nvSpPr>
        <p:spPr bwMode="auto">
          <a:xfrm>
            <a:off x="7315200" y="44958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62</a:t>
            </a:r>
          </a:p>
        </p:txBody>
      </p:sp>
      <p:sp>
        <p:nvSpPr>
          <p:cNvPr id="4111" name="Line 15"/>
          <p:cNvSpPr>
            <a:spLocks noChangeShapeType="1"/>
          </p:cNvSpPr>
          <p:nvPr/>
        </p:nvSpPr>
        <p:spPr bwMode="auto">
          <a:xfrm>
            <a:off x="5410200" y="2286000"/>
            <a:ext cx="6858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6"/>
          <p:cNvSpPr>
            <a:spLocks noChangeShapeType="1"/>
          </p:cNvSpPr>
          <p:nvPr/>
        </p:nvSpPr>
        <p:spPr bwMode="auto">
          <a:xfrm flipH="1">
            <a:off x="4114800" y="2286000"/>
            <a:ext cx="6096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7"/>
          <p:cNvSpPr>
            <a:spLocks noChangeShapeType="1"/>
          </p:cNvSpPr>
          <p:nvPr/>
        </p:nvSpPr>
        <p:spPr bwMode="auto">
          <a:xfrm flipH="1">
            <a:off x="2743200" y="3048000"/>
            <a:ext cx="762000" cy="533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8"/>
          <p:cNvSpPr>
            <a:spLocks noChangeShapeType="1"/>
          </p:cNvSpPr>
          <p:nvPr/>
        </p:nvSpPr>
        <p:spPr bwMode="auto">
          <a:xfrm flipH="1">
            <a:off x="1752600" y="3962400"/>
            <a:ext cx="4572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5" name="Line 19"/>
          <p:cNvSpPr>
            <a:spLocks noChangeShapeType="1"/>
          </p:cNvSpPr>
          <p:nvPr/>
        </p:nvSpPr>
        <p:spPr bwMode="auto">
          <a:xfrm>
            <a:off x="3962400" y="3200400"/>
            <a:ext cx="2286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6" name="Line 20"/>
          <p:cNvSpPr>
            <a:spLocks noChangeShapeType="1"/>
          </p:cNvSpPr>
          <p:nvPr/>
        </p:nvSpPr>
        <p:spPr bwMode="auto">
          <a:xfrm flipH="1">
            <a:off x="3733800" y="4191000"/>
            <a:ext cx="3048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21"/>
          <p:cNvSpPr>
            <a:spLocks noChangeShapeType="1"/>
          </p:cNvSpPr>
          <p:nvPr/>
        </p:nvSpPr>
        <p:spPr bwMode="auto">
          <a:xfrm>
            <a:off x="4495800" y="4191000"/>
            <a:ext cx="457200" cy="533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Line 22"/>
          <p:cNvSpPr>
            <a:spLocks noChangeShapeType="1"/>
          </p:cNvSpPr>
          <p:nvPr/>
        </p:nvSpPr>
        <p:spPr bwMode="auto">
          <a:xfrm>
            <a:off x="6629400" y="3200400"/>
            <a:ext cx="3810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23"/>
          <p:cNvSpPr>
            <a:spLocks noChangeShapeType="1"/>
          </p:cNvSpPr>
          <p:nvPr/>
        </p:nvSpPr>
        <p:spPr bwMode="auto">
          <a:xfrm>
            <a:off x="7315200" y="4038600"/>
            <a:ext cx="3810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Line 24"/>
          <p:cNvSpPr>
            <a:spLocks noChangeShapeType="1"/>
          </p:cNvSpPr>
          <p:nvPr/>
        </p:nvSpPr>
        <p:spPr bwMode="auto">
          <a:xfrm>
            <a:off x="1752600" y="4800600"/>
            <a:ext cx="6096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1" name="Line 25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22" name="Line 26"/>
          <p:cNvSpPr>
            <a:spLocks noChangeShapeType="1"/>
          </p:cNvSpPr>
          <p:nvPr/>
        </p:nvSpPr>
        <p:spPr bwMode="auto">
          <a:xfrm flipH="1">
            <a:off x="5867400" y="3200400"/>
            <a:ext cx="3048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4699" name="Freeform 27"/>
          <p:cNvSpPr>
            <a:spLocks/>
          </p:cNvSpPr>
          <p:nvPr/>
        </p:nvSpPr>
        <p:spPr bwMode="auto">
          <a:xfrm>
            <a:off x="1295400" y="2298700"/>
            <a:ext cx="5943600" cy="3759200"/>
          </a:xfrm>
          <a:custGeom>
            <a:avLst/>
            <a:gdLst>
              <a:gd name="T0" fmla="*/ 0 w 3744"/>
              <a:gd name="T1" fmla="*/ 2578100 h 2368"/>
              <a:gd name="T2" fmla="*/ 457200 w 3744"/>
              <a:gd name="T3" fmla="*/ 3340100 h 2368"/>
              <a:gd name="T4" fmla="*/ 1219200 w 3744"/>
              <a:gd name="T5" fmla="*/ 3721100 h 2368"/>
              <a:gd name="T6" fmla="*/ 1524000 w 3744"/>
              <a:gd name="T7" fmla="*/ 3111499 h 2368"/>
              <a:gd name="T8" fmla="*/ 1219200 w 3744"/>
              <a:gd name="T9" fmla="*/ 2120900 h 2368"/>
              <a:gd name="T10" fmla="*/ 1447800 w 3744"/>
              <a:gd name="T11" fmla="*/ 1816100 h 2368"/>
              <a:gd name="T12" fmla="*/ 1828800 w 3744"/>
              <a:gd name="T13" fmla="*/ 1511300 h 2368"/>
              <a:gd name="T14" fmla="*/ 2286000 w 3744"/>
              <a:gd name="T15" fmla="*/ 901700 h 2368"/>
              <a:gd name="T16" fmla="*/ 2438400 w 3744"/>
              <a:gd name="T17" fmla="*/ 1054100 h 2368"/>
              <a:gd name="T18" fmla="*/ 2209800 w 3744"/>
              <a:gd name="T19" fmla="*/ 1892300 h 2368"/>
              <a:gd name="T20" fmla="*/ 1981200 w 3744"/>
              <a:gd name="T21" fmla="*/ 2273300 h 2368"/>
              <a:gd name="T22" fmla="*/ 1828800 w 3744"/>
              <a:gd name="T23" fmla="*/ 2806700 h 2368"/>
              <a:gd name="T24" fmla="*/ 2438400 w 3744"/>
              <a:gd name="T25" fmla="*/ 3035300 h 2368"/>
              <a:gd name="T26" fmla="*/ 2819400 w 3744"/>
              <a:gd name="T27" fmla="*/ 2578100 h 2368"/>
              <a:gd name="T28" fmla="*/ 2895600 w 3744"/>
              <a:gd name="T29" fmla="*/ 2120900 h 2368"/>
              <a:gd name="T30" fmla="*/ 3124200 w 3744"/>
              <a:gd name="T31" fmla="*/ 2044700 h 2368"/>
              <a:gd name="T32" fmla="*/ 3352801 w 3744"/>
              <a:gd name="T33" fmla="*/ 2197100 h 2368"/>
              <a:gd name="T34" fmla="*/ 3200400 w 3744"/>
              <a:gd name="T35" fmla="*/ 2501900 h 2368"/>
              <a:gd name="T36" fmla="*/ 3276601 w 3744"/>
              <a:gd name="T37" fmla="*/ 3035300 h 2368"/>
              <a:gd name="T38" fmla="*/ 3962401 w 3744"/>
              <a:gd name="T39" fmla="*/ 3111499 h 2368"/>
              <a:gd name="T40" fmla="*/ 4114800 w 3744"/>
              <a:gd name="T41" fmla="*/ 2501900 h 2368"/>
              <a:gd name="T42" fmla="*/ 3657601 w 3744"/>
              <a:gd name="T43" fmla="*/ 292100 h 2368"/>
              <a:gd name="T44" fmla="*/ 4267200 w 3744"/>
              <a:gd name="T45" fmla="*/ 749300 h 2368"/>
              <a:gd name="T46" fmla="*/ 4343400 w 3744"/>
              <a:gd name="T47" fmla="*/ 1130300 h 2368"/>
              <a:gd name="T48" fmla="*/ 4953000 w 3744"/>
              <a:gd name="T49" fmla="*/ 1054100 h 2368"/>
              <a:gd name="T50" fmla="*/ 5257800 w 3744"/>
              <a:gd name="T51" fmla="*/ 1358900 h 2368"/>
              <a:gd name="T52" fmla="*/ 5486400 w 3744"/>
              <a:gd name="T53" fmla="*/ 1968500 h 2368"/>
              <a:gd name="T54" fmla="*/ 5943600 w 3744"/>
              <a:gd name="T55" fmla="*/ 2349500 h 236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3744"/>
              <a:gd name="T85" fmla="*/ 0 h 2368"/>
              <a:gd name="T86" fmla="*/ 3744 w 3744"/>
              <a:gd name="T87" fmla="*/ 2368 h 2368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3744" h="2368">
                <a:moveTo>
                  <a:pt x="0" y="1624"/>
                </a:moveTo>
                <a:cubicBezTo>
                  <a:pt x="80" y="1804"/>
                  <a:pt x="160" y="1984"/>
                  <a:pt x="288" y="2104"/>
                </a:cubicBezTo>
                <a:cubicBezTo>
                  <a:pt x="416" y="2224"/>
                  <a:pt x="656" y="2368"/>
                  <a:pt x="768" y="2344"/>
                </a:cubicBezTo>
                <a:cubicBezTo>
                  <a:pt x="880" y="2320"/>
                  <a:pt x="960" y="2128"/>
                  <a:pt x="960" y="1960"/>
                </a:cubicBezTo>
                <a:cubicBezTo>
                  <a:pt x="960" y="1792"/>
                  <a:pt x="776" y="1472"/>
                  <a:pt x="768" y="1336"/>
                </a:cubicBezTo>
                <a:cubicBezTo>
                  <a:pt x="760" y="1200"/>
                  <a:pt x="848" y="1208"/>
                  <a:pt x="912" y="1144"/>
                </a:cubicBezTo>
                <a:cubicBezTo>
                  <a:pt x="976" y="1080"/>
                  <a:pt x="1064" y="1048"/>
                  <a:pt x="1152" y="952"/>
                </a:cubicBezTo>
                <a:cubicBezTo>
                  <a:pt x="1240" y="856"/>
                  <a:pt x="1376" y="616"/>
                  <a:pt x="1440" y="568"/>
                </a:cubicBezTo>
                <a:cubicBezTo>
                  <a:pt x="1504" y="520"/>
                  <a:pt x="1544" y="560"/>
                  <a:pt x="1536" y="664"/>
                </a:cubicBezTo>
                <a:cubicBezTo>
                  <a:pt x="1528" y="768"/>
                  <a:pt x="1440" y="1064"/>
                  <a:pt x="1392" y="1192"/>
                </a:cubicBezTo>
                <a:cubicBezTo>
                  <a:pt x="1344" y="1320"/>
                  <a:pt x="1288" y="1336"/>
                  <a:pt x="1248" y="1432"/>
                </a:cubicBezTo>
                <a:cubicBezTo>
                  <a:pt x="1208" y="1528"/>
                  <a:pt x="1104" y="1688"/>
                  <a:pt x="1152" y="1768"/>
                </a:cubicBezTo>
                <a:cubicBezTo>
                  <a:pt x="1200" y="1848"/>
                  <a:pt x="1432" y="1936"/>
                  <a:pt x="1536" y="1912"/>
                </a:cubicBezTo>
                <a:cubicBezTo>
                  <a:pt x="1640" y="1888"/>
                  <a:pt x="1728" y="1720"/>
                  <a:pt x="1776" y="1624"/>
                </a:cubicBezTo>
                <a:cubicBezTo>
                  <a:pt x="1824" y="1528"/>
                  <a:pt x="1792" y="1392"/>
                  <a:pt x="1824" y="1336"/>
                </a:cubicBezTo>
                <a:cubicBezTo>
                  <a:pt x="1856" y="1280"/>
                  <a:pt x="1920" y="1280"/>
                  <a:pt x="1968" y="1288"/>
                </a:cubicBezTo>
                <a:cubicBezTo>
                  <a:pt x="2016" y="1296"/>
                  <a:pt x="2104" y="1336"/>
                  <a:pt x="2112" y="1384"/>
                </a:cubicBezTo>
                <a:cubicBezTo>
                  <a:pt x="2120" y="1432"/>
                  <a:pt x="2024" y="1488"/>
                  <a:pt x="2016" y="1576"/>
                </a:cubicBezTo>
                <a:cubicBezTo>
                  <a:pt x="2008" y="1664"/>
                  <a:pt x="1984" y="1848"/>
                  <a:pt x="2064" y="1912"/>
                </a:cubicBezTo>
                <a:cubicBezTo>
                  <a:pt x="2144" y="1976"/>
                  <a:pt x="2408" y="2016"/>
                  <a:pt x="2496" y="1960"/>
                </a:cubicBezTo>
                <a:cubicBezTo>
                  <a:pt x="2584" y="1904"/>
                  <a:pt x="2624" y="1872"/>
                  <a:pt x="2592" y="1576"/>
                </a:cubicBezTo>
                <a:cubicBezTo>
                  <a:pt x="2560" y="1280"/>
                  <a:pt x="2288" y="368"/>
                  <a:pt x="2304" y="184"/>
                </a:cubicBezTo>
                <a:cubicBezTo>
                  <a:pt x="2320" y="0"/>
                  <a:pt x="2616" y="384"/>
                  <a:pt x="2688" y="472"/>
                </a:cubicBezTo>
                <a:cubicBezTo>
                  <a:pt x="2760" y="560"/>
                  <a:pt x="2664" y="680"/>
                  <a:pt x="2736" y="712"/>
                </a:cubicBezTo>
                <a:cubicBezTo>
                  <a:pt x="2808" y="744"/>
                  <a:pt x="3024" y="640"/>
                  <a:pt x="3120" y="664"/>
                </a:cubicBezTo>
                <a:cubicBezTo>
                  <a:pt x="3216" y="688"/>
                  <a:pt x="3256" y="760"/>
                  <a:pt x="3312" y="856"/>
                </a:cubicBezTo>
                <a:cubicBezTo>
                  <a:pt x="3368" y="952"/>
                  <a:pt x="3384" y="1136"/>
                  <a:pt x="3456" y="1240"/>
                </a:cubicBezTo>
                <a:cubicBezTo>
                  <a:pt x="3528" y="1344"/>
                  <a:pt x="3636" y="1412"/>
                  <a:pt x="3744" y="1480"/>
                </a:cubicBezTo>
              </a:path>
            </a:pathLst>
          </a:cu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4700" name="Text Box 28"/>
          <p:cNvSpPr txBox="1">
            <a:spLocks noChangeArrowheads="1"/>
          </p:cNvSpPr>
          <p:nvPr/>
        </p:nvSpPr>
        <p:spPr bwMode="auto">
          <a:xfrm>
            <a:off x="838200" y="6194425"/>
            <a:ext cx="7791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FF"/>
                </a:solidFill>
              </a:rPr>
              <a:t>Prints out keys in sorted order</a:t>
            </a:r>
            <a:r>
              <a:rPr lang="en-US" sz="1800"/>
              <a:t>: </a:t>
            </a:r>
            <a:r>
              <a:rPr lang="en-US" sz="1800">
                <a:solidFill>
                  <a:schemeClr val="bg1"/>
                </a:solidFill>
              </a:rPr>
              <a:t>10, 20, 25, 30, 31, 35, 37, 50, 53, 55, 60, 62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99" grpId="0" animBg="1"/>
      <p:bldP spid="28470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smtClean="0">
                <a:solidFill>
                  <a:srgbClr val="FFFF00"/>
                </a:solidFill>
                <a:latin typeface="Arial" charset="0"/>
              </a:rPr>
              <a:t>A BST Example</a:t>
            </a:r>
          </a:p>
        </p:txBody>
      </p:sp>
      <p:sp>
        <p:nvSpPr>
          <p:cNvPr id="3075" name="Oval 3"/>
          <p:cNvSpPr>
            <a:spLocks noChangeArrowheads="1"/>
          </p:cNvSpPr>
          <p:nvPr/>
        </p:nvSpPr>
        <p:spPr bwMode="auto">
          <a:xfrm>
            <a:off x="4724400" y="18288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50</a:t>
            </a:r>
          </a:p>
        </p:txBody>
      </p:sp>
      <p:sp>
        <p:nvSpPr>
          <p:cNvPr id="3076" name="Oval 4"/>
          <p:cNvSpPr>
            <a:spLocks noChangeArrowheads="1"/>
          </p:cNvSpPr>
          <p:nvPr/>
        </p:nvSpPr>
        <p:spPr bwMode="auto">
          <a:xfrm>
            <a:off x="3505200" y="25908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30</a:t>
            </a:r>
          </a:p>
        </p:txBody>
      </p:sp>
      <p:sp>
        <p:nvSpPr>
          <p:cNvPr id="3077" name="Oval 5"/>
          <p:cNvSpPr>
            <a:spLocks noChangeArrowheads="1"/>
          </p:cNvSpPr>
          <p:nvPr/>
        </p:nvSpPr>
        <p:spPr bwMode="auto">
          <a:xfrm>
            <a:off x="2209800" y="35052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25</a:t>
            </a:r>
          </a:p>
        </p:txBody>
      </p:sp>
      <p:sp>
        <p:nvSpPr>
          <p:cNvPr id="3078" name="Oval 6"/>
          <p:cNvSpPr>
            <a:spLocks noChangeArrowheads="1"/>
          </p:cNvSpPr>
          <p:nvPr/>
        </p:nvSpPr>
        <p:spPr bwMode="auto">
          <a:xfrm>
            <a:off x="3886200" y="36576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35</a:t>
            </a:r>
          </a:p>
        </p:txBody>
      </p:sp>
      <p:sp>
        <p:nvSpPr>
          <p:cNvPr id="3079" name="Oval 7"/>
          <p:cNvSpPr>
            <a:spLocks noChangeArrowheads="1"/>
          </p:cNvSpPr>
          <p:nvPr/>
        </p:nvSpPr>
        <p:spPr bwMode="auto">
          <a:xfrm>
            <a:off x="1219200" y="41910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10</a:t>
            </a:r>
          </a:p>
        </p:txBody>
      </p:sp>
      <p:sp>
        <p:nvSpPr>
          <p:cNvPr id="3080" name="Oval 8"/>
          <p:cNvSpPr>
            <a:spLocks noChangeArrowheads="1"/>
          </p:cNvSpPr>
          <p:nvPr/>
        </p:nvSpPr>
        <p:spPr bwMode="auto">
          <a:xfrm>
            <a:off x="1981200" y="51816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20</a:t>
            </a:r>
          </a:p>
        </p:txBody>
      </p:sp>
      <p:sp>
        <p:nvSpPr>
          <p:cNvPr id="3081" name="Oval 9"/>
          <p:cNvSpPr>
            <a:spLocks noChangeArrowheads="1"/>
          </p:cNvSpPr>
          <p:nvPr/>
        </p:nvSpPr>
        <p:spPr bwMode="auto">
          <a:xfrm>
            <a:off x="3276600" y="45720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31</a:t>
            </a:r>
          </a:p>
        </p:txBody>
      </p:sp>
      <p:sp>
        <p:nvSpPr>
          <p:cNvPr id="3082" name="Oval 10"/>
          <p:cNvSpPr>
            <a:spLocks noChangeArrowheads="1"/>
          </p:cNvSpPr>
          <p:nvPr/>
        </p:nvSpPr>
        <p:spPr bwMode="auto">
          <a:xfrm>
            <a:off x="4572000" y="47244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37</a:t>
            </a:r>
          </a:p>
        </p:txBody>
      </p:sp>
      <p:sp>
        <p:nvSpPr>
          <p:cNvPr id="3083" name="Oval 11"/>
          <p:cNvSpPr>
            <a:spLocks noChangeArrowheads="1"/>
          </p:cNvSpPr>
          <p:nvPr/>
        </p:nvSpPr>
        <p:spPr bwMode="auto">
          <a:xfrm>
            <a:off x="6019800" y="26670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55</a:t>
            </a:r>
          </a:p>
        </p:txBody>
      </p:sp>
      <p:sp>
        <p:nvSpPr>
          <p:cNvPr id="3084" name="Oval 12"/>
          <p:cNvSpPr>
            <a:spLocks noChangeArrowheads="1"/>
          </p:cNvSpPr>
          <p:nvPr/>
        </p:nvSpPr>
        <p:spPr bwMode="auto">
          <a:xfrm>
            <a:off x="5334000" y="35052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53</a:t>
            </a:r>
          </a:p>
        </p:txBody>
      </p:sp>
      <p:sp>
        <p:nvSpPr>
          <p:cNvPr id="3085" name="Oval 13"/>
          <p:cNvSpPr>
            <a:spLocks noChangeArrowheads="1"/>
          </p:cNvSpPr>
          <p:nvPr/>
        </p:nvSpPr>
        <p:spPr bwMode="auto">
          <a:xfrm>
            <a:off x="6705600" y="35052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60</a:t>
            </a:r>
          </a:p>
        </p:txBody>
      </p:sp>
      <p:sp>
        <p:nvSpPr>
          <p:cNvPr id="3086" name="Oval 14"/>
          <p:cNvSpPr>
            <a:spLocks noChangeArrowheads="1"/>
          </p:cNvSpPr>
          <p:nvPr/>
        </p:nvSpPr>
        <p:spPr bwMode="auto">
          <a:xfrm>
            <a:off x="7315200" y="44958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62</a:t>
            </a:r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>
            <a:off x="5410200" y="2286000"/>
            <a:ext cx="6858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8" name="Line 16"/>
          <p:cNvSpPr>
            <a:spLocks noChangeShapeType="1"/>
          </p:cNvSpPr>
          <p:nvPr/>
        </p:nvSpPr>
        <p:spPr bwMode="auto">
          <a:xfrm flipH="1">
            <a:off x="4114800" y="2286000"/>
            <a:ext cx="6096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9" name="Line 17"/>
          <p:cNvSpPr>
            <a:spLocks noChangeShapeType="1"/>
          </p:cNvSpPr>
          <p:nvPr/>
        </p:nvSpPr>
        <p:spPr bwMode="auto">
          <a:xfrm flipH="1">
            <a:off x="2743200" y="3048000"/>
            <a:ext cx="762000" cy="533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0" name="Line 18"/>
          <p:cNvSpPr>
            <a:spLocks noChangeShapeType="1"/>
          </p:cNvSpPr>
          <p:nvPr/>
        </p:nvSpPr>
        <p:spPr bwMode="auto">
          <a:xfrm flipH="1">
            <a:off x="1752600" y="3962400"/>
            <a:ext cx="4572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Line 19"/>
          <p:cNvSpPr>
            <a:spLocks noChangeShapeType="1"/>
          </p:cNvSpPr>
          <p:nvPr/>
        </p:nvSpPr>
        <p:spPr bwMode="auto">
          <a:xfrm>
            <a:off x="3962400" y="3200400"/>
            <a:ext cx="2286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Line 20"/>
          <p:cNvSpPr>
            <a:spLocks noChangeShapeType="1"/>
          </p:cNvSpPr>
          <p:nvPr/>
        </p:nvSpPr>
        <p:spPr bwMode="auto">
          <a:xfrm flipH="1">
            <a:off x="3733800" y="4191000"/>
            <a:ext cx="3048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Line 21"/>
          <p:cNvSpPr>
            <a:spLocks noChangeShapeType="1"/>
          </p:cNvSpPr>
          <p:nvPr/>
        </p:nvSpPr>
        <p:spPr bwMode="auto">
          <a:xfrm>
            <a:off x="4495800" y="4191000"/>
            <a:ext cx="457200" cy="533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Line 22"/>
          <p:cNvSpPr>
            <a:spLocks noChangeShapeType="1"/>
          </p:cNvSpPr>
          <p:nvPr/>
        </p:nvSpPr>
        <p:spPr bwMode="auto">
          <a:xfrm>
            <a:off x="6629400" y="3200400"/>
            <a:ext cx="3810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5" name="Line 23"/>
          <p:cNvSpPr>
            <a:spLocks noChangeShapeType="1"/>
          </p:cNvSpPr>
          <p:nvPr/>
        </p:nvSpPr>
        <p:spPr bwMode="auto">
          <a:xfrm>
            <a:off x="7315200" y="4038600"/>
            <a:ext cx="3810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6" name="Line 24"/>
          <p:cNvSpPr>
            <a:spLocks noChangeShapeType="1"/>
          </p:cNvSpPr>
          <p:nvPr/>
        </p:nvSpPr>
        <p:spPr bwMode="auto">
          <a:xfrm>
            <a:off x="1752600" y="4800600"/>
            <a:ext cx="6096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2649" name="Text Box 25"/>
          <p:cNvSpPr txBox="1">
            <a:spLocks noChangeArrowheads="1"/>
          </p:cNvSpPr>
          <p:nvPr/>
        </p:nvSpPr>
        <p:spPr bwMode="auto">
          <a:xfrm>
            <a:off x="838200" y="1520825"/>
            <a:ext cx="1776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Search  for 37</a:t>
            </a:r>
          </a:p>
        </p:txBody>
      </p:sp>
      <p:sp>
        <p:nvSpPr>
          <p:cNvPr id="3098" name="Line 26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99" name="Line 27"/>
          <p:cNvSpPr>
            <a:spLocks noChangeShapeType="1"/>
          </p:cNvSpPr>
          <p:nvPr/>
        </p:nvSpPr>
        <p:spPr bwMode="auto">
          <a:xfrm flipH="1">
            <a:off x="5867400" y="3200400"/>
            <a:ext cx="3048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0" name="Text Box 28"/>
          <p:cNvSpPr txBox="1">
            <a:spLocks noChangeArrowheads="1"/>
          </p:cNvSpPr>
          <p:nvPr/>
        </p:nvSpPr>
        <p:spPr bwMode="auto">
          <a:xfrm>
            <a:off x="4098925" y="1939925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</a:t>
            </a:r>
          </a:p>
        </p:txBody>
      </p:sp>
      <p:sp>
        <p:nvSpPr>
          <p:cNvPr id="3101" name="Text Box 29"/>
          <p:cNvSpPr txBox="1">
            <a:spLocks noChangeArrowheads="1"/>
          </p:cNvSpPr>
          <p:nvPr/>
        </p:nvSpPr>
        <p:spPr bwMode="auto">
          <a:xfrm>
            <a:off x="2879725" y="2778125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</a:t>
            </a:r>
          </a:p>
        </p:txBody>
      </p:sp>
      <p:sp>
        <p:nvSpPr>
          <p:cNvPr id="3102" name="Text Box 30"/>
          <p:cNvSpPr txBox="1">
            <a:spLocks noChangeArrowheads="1"/>
          </p:cNvSpPr>
          <p:nvPr/>
        </p:nvSpPr>
        <p:spPr bwMode="auto">
          <a:xfrm>
            <a:off x="3505200" y="403225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</a:t>
            </a:r>
          </a:p>
        </p:txBody>
      </p:sp>
      <p:sp>
        <p:nvSpPr>
          <p:cNvPr id="3103" name="Text Box 31"/>
          <p:cNvSpPr txBox="1">
            <a:spLocks noChangeArrowheads="1"/>
          </p:cNvSpPr>
          <p:nvPr/>
        </p:nvSpPr>
        <p:spPr bwMode="auto">
          <a:xfrm>
            <a:off x="5638800" y="304165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</a:t>
            </a:r>
          </a:p>
        </p:txBody>
      </p:sp>
      <p:sp>
        <p:nvSpPr>
          <p:cNvPr id="3104" name="Text Box 32"/>
          <p:cNvSpPr txBox="1">
            <a:spLocks noChangeArrowheads="1"/>
          </p:cNvSpPr>
          <p:nvPr/>
        </p:nvSpPr>
        <p:spPr bwMode="auto">
          <a:xfrm>
            <a:off x="1676400" y="365125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</a:t>
            </a:r>
            <a:endParaRPr lang="en-US" sz="2400" b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105" name="Text Box 33"/>
          <p:cNvSpPr txBox="1">
            <a:spLocks noChangeArrowheads="1"/>
          </p:cNvSpPr>
          <p:nvPr/>
        </p:nvSpPr>
        <p:spPr bwMode="auto">
          <a:xfrm>
            <a:off x="2041525" y="4530725"/>
            <a:ext cx="3593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&gt;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106" name="Text Box 34"/>
          <p:cNvSpPr txBox="1">
            <a:spLocks noChangeArrowheads="1"/>
          </p:cNvSpPr>
          <p:nvPr/>
        </p:nvSpPr>
        <p:spPr bwMode="auto">
          <a:xfrm>
            <a:off x="4191000" y="3119438"/>
            <a:ext cx="3593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&gt;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107" name="Text Box 35"/>
          <p:cNvSpPr txBox="1">
            <a:spLocks noChangeArrowheads="1"/>
          </p:cNvSpPr>
          <p:nvPr/>
        </p:nvSpPr>
        <p:spPr bwMode="auto">
          <a:xfrm>
            <a:off x="4800600" y="4110038"/>
            <a:ext cx="35939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&gt;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</a:endParaRPr>
          </a:p>
          <a:p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3108" name="Text Box 36"/>
          <p:cNvSpPr txBox="1">
            <a:spLocks noChangeArrowheads="1"/>
          </p:cNvSpPr>
          <p:nvPr/>
        </p:nvSpPr>
        <p:spPr bwMode="auto">
          <a:xfrm>
            <a:off x="7467600" y="3881438"/>
            <a:ext cx="3593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&gt;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109" name="Text Box 37"/>
          <p:cNvSpPr txBox="1">
            <a:spLocks noChangeArrowheads="1"/>
          </p:cNvSpPr>
          <p:nvPr/>
        </p:nvSpPr>
        <p:spPr bwMode="auto">
          <a:xfrm>
            <a:off x="6781800" y="2967038"/>
            <a:ext cx="35939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&gt;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</a:endParaRPr>
          </a:p>
          <a:p>
            <a:endParaRPr lang="en-US" sz="2400" dirty="0">
              <a:latin typeface="Times New Roman" pitchFamily="18" charset="0"/>
            </a:endParaRPr>
          </a:p>
        </p:txBody>
      </p:sp>
      <p:sp>
        <p:nvSpPr>
          <p:cNvPr id="3110" name="Text Box 38"/>
          <p:cNvSpPr txBox="1">
            <a:spLocks noChangeArrowheads="1"/>
          </p:cNvSpPr>
          <p:nvPr/>
        </p:nvSpPr>
        <p:spPr bwMode="auto">
          <a:xfrm>
            <a:off x="5715000" y="2052638"/>
            <a:ext cx="3593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&gt;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82663" name="Text Box 39"/>
          <p:cNvSpPr txBox="1">
            <a:spLocks noChangeArrowheads="1"/>
          </p:cNvSpPr>
          <p:nvPr/>
        </p:nvSpPr>
        <p:spPr bwMode="auto">
          <a:xfrm>
            <a:off x="762000" y="6094413"/>
            <a:ext cx="543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Search time </a:t>
            </a:r>
            <a:r>
              <a:rPr lang="en-US" sz="2400" i="1">
                <a:solidFill>
                  <a:srgbClr val="FF00FF"/>
                </a:solidFill>
              </a:rPr>
              <a:t>O</a:t>
            </a:r>
            <a:r>
              <a:rPr lang="en-US" sz="2400">
                <a:solidFill>
                  <a:srgbClr val="FF00FF"/>
                </a:solidFill>
              </a:rPr>
              <a:t>(</a:t>
            </a:r>
            <a:r>
              <a:rPr lang="en-US" sz="2400" i="1">
                <a:solidFill>
                  <a:srgbClr val="FF00FF"/>
                </a:solidFill>
              </a:rPr>
              <a:t>h</a:t>
            </a:r>
            <a:r>
              <a:rPr lang="en-US" sz="2400">
                <a:solidFill>
                  <a:srgbClr val="FF00FF"/>
                </a:solidFill>
              </a:rPr>
              <a:t>)</a:t>
            </a:r>
            <a:r>
              <a:rPr lang="en-US" sz="2400">
                <a:solidFill>
                  <a:srgbClr val="FF0000"/>
                </a:solidFill>
              </a:rPr>
              <a:t>      </a:t>
            </a:r>
            <a:r>
              <a:rPr lang="en-US">
                <a:solidFill>
                  <a:schemeClr val="bg1"/>
                </a:solidFill>
              </a:rPr>
              <a:t>where </a:t>
            </a:r>
            <a:r>
              <a:rPr lang="en-US" i="1">
                <a:solidFill>
                  <a:schemeClr val="bg1"/>
                </a:solidFill>
              </a:rPr>
              <a:t>h</a:t>
            </a:r>
            <a:r>
              <a:rPr lang="en-US">
                <a:solidFill>
                  <a:schemeClr val="bg1"/>
                </a:solidFill>
              </a:rPr>
              <a:t> is tree height</a:t>
            </a:r>
          </a:p>
        </p:txBody>
      </p:sp>
      <p:sp>
        <p:nvSpPr>
          <p:cNvPr id="282664" name="Line 40"/>
          <p:cNvSpPr>
            <a:spLocks noChangeShapeType="1"/>
          </p:cNvSpPr>
          <p:nvPr/>
        </p:nvSpPr>
        <p:spPr bwMode="auto">
          <a:xfrm flipH="1">
            <a:off x="4114800" y="2286000"/>
            <a:ext cx="609600" cy="38100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2665" name="Line 41"/>
          <p:cNvSpPr>
            <a:spLocks noChangeShapeType="1"/>
          </p:cNvSpPr>
          <p:nvPr/>
        </p:nvSpPr>
        <p:spPr bwMode="auto">
          <a:xfrm>
            <a:off x="3962400" y="3200400"/>
            <a:ext cx="228600" cy="45720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2666" name="Line 42"/>
          <p:cNvSpPr>
            <a:spLocks noChangeShapeType="1"/>
          </p:cNvSpPr>
          <p:nvPr/>
        </p:nvSpPr>
        <p:spPr bwMode="auto">
          <a:xfrm>
            <a:off x="4495800" y="4191000"/>
            <a:ext cx="457200" cy="53340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2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282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63" grpId="0"/>
      <p:bldP spid="282664" grpId="0" animBg="1"/>
      <p:bldP spid="282665" grpId="0" animBg="1"/>
      <p:bldP spid="28266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  <a:noFill/>
        </p:spPr>
        <p:txBody>
          <a:bodyPr/>
          <a:lstStyle/>
          <a:p>
            <a:r>
              <a:rPr lang="en-US" smtClean="0">
                <a:solidFill>
                  <a:srgbClr val="FFFF00"/>
                </a:solidFill>
                <a:latin typeface="Arial" charset="0"/>
              </a:rPr>
              <a:t>Insertion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762000" y="1598613"/>
            <a:ext cx="3275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FF"/>
                </a:solidFill>
              </a:rPr>
              <a:t>Example</a:t>
            </a:r>
            <a:r>
              <a:rPr lang="en-US" sz="2400">
                <a:solidFill>
                  <a:schemeClr val="bg1"/>
                </a:solidFill>
              </a:rPr>
              <a:t>: insert </a:t>
            </a:r>
            <a:r>
              <a:rPr lang="en-US" sz="2400" i="1">
                <a:solidFill>
                  <a:schemeClr val="bg1"/>
                </a:solidFill>
              </a:rPr>
              <a:t>z </a:t>
            </a:r>
            <a:r>
              <a:rPr lang="en-US" sz="2400">
                <a:solidFill>
                  <a:schemeClr val="bg1"/>
                </a:solidFill>
              </a:rPr>
              <a:t>= 32</a:t>
            </a:r>
          </a:p>
        </p:txBody>
      </p:sp>
      <p:sp>
        <p:nvSpPr>
          <p:cNvPr id="6148" name="Oval 4"/>
          <p:cNvSpPr>
            <a:spLocks noChangeArrowheads="1"/>
          </p:cNvSpPr>
          <p:nvPr/>
        </p:nvSpPr>
        <p:spPr bwMode="auto">
          <a:xfrm>
            <a:off x="3352800" y="2362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25</a:t>
            </a:r>
          </a:p>
        </p:txBody>
      </p:sp>
      <p:sp>
        <p:nvSpPr>
          <p:cNvPr id="6149" name="Oval 5"/>
          <p:cNvSpPr>
            <a:spLocks noChangeArrowheads="1"/>
          </p:cNvSpPr>
          <p:nvPr/>
        </p:nvSpPr>
        <p:spPr bwMode="auto">
          <a:xfrm>
            <a:off x="4572000" y="3810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40</a:t>
            </a:r>
          </a:p>
        </p:txBody>
      </p:sp>
      <p:sp>
        <p:nvSpPr>
          <p:cNvPr id="6150" name="Oval 6"/>
          <p:cNvSpPr>
            <a:spLocks noChangeArrowheads="1"/>
          </p:cNvSpPr>
          <p:nvPr/>
        </p:nvSpPr>
        <p:spPr bwMode="auto">
          <a:xfrm>
            <a:off x="2743200" y="3048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20</a:t>
            </a:r>
          </a:p>
        </p:txBody>
      </p:sp>
      <p:sp>
        <p:nvSpPr>
          <p:cNvPr id="6151" name="Oval 7"/>
          <p:cNvSpPr>
            <a:spLocks noChangeArrowheads="1"/>
          </p:cNvSpPr>
          <p:nvPr/>
        </p:nvSpPr>
        <p:spPr bwMode="auto">
          <a:xfrm>
            <a:off x="2286000" y="3810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12</a:t>
            </a:r>
          </a:p>
        </p:txBody>
      </p:sp>
      <p:sp>
        <p:nvSpPr>
          <p:cNvPr id="6152" name="Oval 8"/>
          <p:cNvSpPr>
            <a:spLocks noChangeArrowheads="1"/>
          </p:cNvSpPr>
          <p:nvPr/>
        </p:nvSpPr>
        <p:spPr bwMode="auto">
          <a:xfrm>
            <a:off x="4114800" y="3124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35</a:t>
            </a:r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 flipH="1">
            <a:off x="3200400" y="28194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 flipH="1">
            <a:off x="2743200" y="3581400"/>
            <a:ext cx="1524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>
            <a:off x="3810000" y="2819400"/>
            <a:ext cx="3810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>
            <a:off x="4495800" y="3581400"/>
            <a:ext cx="2286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0829" name="Text Box 13"/>
          <p:cNvSpPr txBox="1">
            <a:spLocks noChangeArrowheads="1"/>
          </p:cNvSpPr>
          <p:nvPr/>
        </p:nvSpPr>
        <p:spPr bwMode="auto">
          <a:xfrm>
            <a:off x="2971800" y="2286000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00FFFF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290830" name="Text Box 14"/>
          <p:cNvSpPr txBox="1">
            <a:spLocks noChangeArrowheads="1"/>
          </p:cNvSpPr>
          <p:nvPr/>
        </p:nvSpPr>
        <p:spPr bwMode="auto">
          <a:xfrm>
            <a:off x="5394325" y="2551113"/>
            <a:ext cx="2724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Compare 32 and 25</a:t>
            </a:r>
          </a:p>
          <a:p>
            <a:r>
              <a:rPr lang="en-US" sz="1800">
                <a:solidFill>
                  <a:schemeClr val="bg1"/>
                </a:solidFill>
              </a:rPr>
              <a:t>traverse the right subtree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90831" name="Text Box 15"/>
          <p:cNvSpPr txBox="1">
            <a:spLocks noChangeArrowheads="1"/>
          </p:cNvSpPr>
          <p:nvPr/>
        </p:nvSpPr>
        <p:spPr bwMode="auto">
          <a:xfrm>
            <a:off x="0" y="4060825"/>
            <a:ext cx="14414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Compare 32</a:t>
            </a:r>
          </a:p>
          <a:p>
            <a:r>
              <a:rPr lang="en-US" sz="1800">
                <a:solidFill>
                  <a:schemeClr val="bg1"/>
                </a:solidFill>
              </a:rPr>
              <a:t>and 35, </a:t>
            </a:r>
          </a:p>
          <a:p>
            <a:r>
              <a:rPr lang="en-US" sz="1800">
                <a:solidFill>
                  <a:schemeClr val="bg1"/>
                </a:solidFill>
              </a:rPr>
              <a:t>traverse the</a:t>
            </a:r>
          </a:p>
          <a:p>
            <a:r>
              <a:rPr lang="en-US" sz="1800">
                <a:solidFill>
                  <a:schemeClr val="bg1"/>
                </a:solidFill>
              </a:rPr>
              <a:t>left subtree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90832" name="Text Box 16"/>
          <p:cNvSpPr txBox="1">
            <a:spLocks noChangeArrowheads="1"/>
          </p:cNvSpPr>
          <p:nvPr/>
        </p:nvSpPr>
        <p:spPr bwMode="auto">
          <a:xfrm>
            <a:off x="7162800" y="3832225"/>
            <a:ext cx="1428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insert 32 as </a:t>
            </a:r>
          </a:p>
          <a:p>
            <a:r>
              <a:rPr lang="en-US" sz="1800">
                <a:solidFill>
                  <a:schemeClr val="bg1"/>
                </a:solidFill>
              </a:rPr>
              <a:t>left child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161" name="Line 1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381000" y="4572000"/>
            <a:ext cx="3200400" cy="1981200"/>
            <a:chOff x="240" y="2880"/>
            <a:chExt cx="2016" cy="1248"/>
          </a:xfrm>
        </p:grpSpPr>
        <p:sp>
          <p:nvSpPr>
            <p:cNvPr id="6182" name="Oval 19"/>
            <p:cNvSpPr>
              <a:spLocks noChangeArrowheads="1"/>
            </p:cNvSpPr>
            <p:nvPr/>
          </p:nvSpPr>
          <p:spPr bwMode="auto">
            <a:xfrm>
              <a:off x="1920" y="37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40</a:t>
              </a:r>
            </a:p>
          </p:txBody>
        </p:sp>
        <p:sp>
          <p:nvSpPr>
            <p:cNvPr id="6183" name="Oval 20"/>
            <p:cNvSpPr>
              <a:spLocks noChangeArrowheads="1"/>
            </p:cNvSpPr>
            <p:nvPr/>
          </p:nvSpPr>
          <p:spPr bwMode="auto">
            <a:xfrm>
              <a:off x="1632" y="331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6184" name="Oval 21"/>
            <p:cNvSpPr>
              <a:spLocks noChangeArrowheads="1"/>
            </p:cNvSpPr>
            <p:nvPr/>
          </p:nvSpPr>
          <p:spPr bwMode="auto">
            <a:xfrm>
              <a:off x="240" y="37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6185" name="Oval 22"/>
            <p:cNvSpPr>
              <a:spLocks noChangeArrowheads="1"/>
            </p:cNvSpPr>
            <p:nvPr/>
          </p:nvSpPr>
          <p:spPr bwMode="auto">
            <a:xfrm>
              <a:off x="624" y="33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6186" name="Oval 23"/>
            <p:cNvSpPr>
              <a:spLocks noChangeArrowheads="1"/>
            </p:cNvSpPr>
            <p:nvPr/>
          </p:nvSpPr>
          <p:spPr bwMode="auto">
            <a:xfrm>
              <a:off x="1008" y="28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25</a:t>
              </a:r>
            </a:p>
          </p:txBody>
        </p:sp>
        <p:sp>
          <p:nvSpPr>
            <p:cNvPr id="6187" name="Line 24"/>
            <p:cNvSpPr>
              <a:spLocks noChangeShapeType="1"/>
            </p:cNvSpPr>
            <p:nvPr/>
          </p:nvSpPr>
          <p:spPr bwMode="auto">
            <a:xfrm>
              <a:off x="1344" y="3120"/>
              <a:ext cx="336" cy="24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8" name="Line 25"/>
            <p:cNvSpPr>
              <a:spLocks noChangeShapeType="1"/>
            </p:cNvSpPr>
            <p:nvPr/>
          </p:nvSpPr>
          <p:spPr bwMode="auto">
            <a:xfrm flipH="1">
              <a:off x="912" y="3216"/>
              <a:ext cx="192" cy="192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9" name="Line 26"/>
            <p:cNvSpPr>
              <a:spLocks noChangeShapeType="1"/>
            </p:cNvSpPr>
            <p:nvPr/>
          </p:nvSpPr>
          <p:spPr bwMode="auto">
            <a:xfrm flipH="1">
              <a:off x="528" y="3696"/>
              <a:ext cx="144" cy="14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0" name="Line 27"/>
            <p:cNvSpPr>
              <a:spLocks noChangeShapeType="1"/>
            </p:cNvSpPr>
            <p:nvPr/>
          </p:nvSpPr>
          <p:spPr bwMode="auto">
            <a:xfrm>
              <a:off x="1920" y="3600"/>
              <a:ext cx="96" cy="192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1" name="Line 28"/>
            <p:cNvSpPr>
              <a:spLocks noChangeShapeType="1"/>
            </p:cNvSpPr>
            <p:nvPr/>
          </p:nvSpPr>
          <p:spPr bwMode="auto">
            <a:xfrm flipH="1">
              <a:off x="1536" y="3648"/>
              <a:ext cx="144" cy="14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2" name="Line 29"/>
            <p:cNvSpPr>
              <a:spLocks noChangeShapeType="1"/>
            </p:cNvSpPr>
            <p:nvPr/>
          </p:nvSpPr>
          <p:spPr bwMode="auto">
            <a:xfrm>
              <a:off x="1440" y="3792"/>
              <a:ext cx="2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0846" name="Text Box 30"/>
          <p:cNvSpPr txBox="1">
            <a:spLocks noChangeArrowheads="1"/>
          </p:cNvSpPr>
          <p:nvPr/>
        </p:nvSpPr>
        <p:spPr bwMode="auto">
          <a:xfrm>
            <a:off x="3200400" y="5105400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00FFFF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290847" name="Text Box 31"/>
          <p:cNvSpPr txBox="1">
            <a:spLocks noChangeArrowheads="1"/>
          </p:cNvSpPr>
          <p:nvPr/>
        </p:nvSpPr>
        <p:spPr bwMode="auto">
          <a:xfrm>
            <a:off x="2117725" y="4384675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00FFFF"/>
                </a:solidFill>
                <a:latin typeface="Times New Roman" pitchFamily="18" charset="0"/>
              </a:rPr>
              <a:t>y</a:t>
            </a:r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6621463" y="5562600"/>
            <a:ext cx="609600" cy="990600"/>
            <a:chOff x="4171" y="3504"/>
            <a:chExt cx="384" cy="624"/>
          </a:xfrm>
        </p:grpSpPr>
        <p:sp>
          <p:nvSpPr>
            <p:cNvPr id="6180" name="Oval 33"/>
            <p:cNvSpPr>
              <a:spLocks noChangeArrowheads="1"/>
            </p:cNvSpPr>
            <p:nvPr/>
          </p:nvSpPr>
          <p:spPr bwMode="auto">
            <a:xfrm>
              <a:off x="4171" y="37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32</a:t>
              </a:r>
            </a:p>
          </p:txBody>
        </p:sp>
        <p:sp>
          <p:nvSpPr>
            <p:cNvPr id="6181" name="Line 34"/>
            <p:cNvSpPr>
              <a:spLocks noChangeShapeType="1"/>
            </p:cNvSpPr>
            <p:nvPr/>
          </p:nvSpPr>
          <p:spPr bwMode="auto">
            <a:xfrm flipH="1">
              <a:off x="4411" y="3504"/>
              <a:ext cx="144" cy="288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4953000" y="4267200"/>
            <a:ext cx="3421063" cy="2286000"/>
            <a:chOff x="3120" y="2688"/>
            <a:chExt cx="2155" cy="1440"/>
          </a:xfrm>
        </p:grpSpPr>
        <p:sp>
          <p:nvSpPr>
            <p:cNvPr id="6171" name="Oval 36"/>
            <p:cNvSpPr>
              <a:spLocks noChangeArrowheads="1"/>
            </p:cNvSpPr>
            <p:nvPr/>
          </p:nvSpPr>
          <p:spPr bwMode="auto">
            <a:xfrm>
              <a:off x="4507" y="31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6172" name="Oval 37"/>
            <p:cNvSpPr>
              <a:spLocks noChangeArrowheads="1"/>
            </p:cNvSpPr>
            <p:nvPr/>
          </p:nvSpPr>
          <p:spPr bwMode="auto">
            <a:xfrm>
              <a:off x="3120" y="37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6173" name="Oval 38"/>
            <p:cNvSpPr>
              <a:spLocks noChangeArrowheads="1"/>
            </p:cNvSpPr>
            <p:nvPr/>
          </p:nvSpPr>
          <p:spPr bwMode="auto">
            <a:xfrm>
              <a:off x="3451" y="32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6174" name="Oval 39"/>
            <p:cNvSpPr>
              <a:spLocks noChangeArrowheads="1"/>
            </p:cNvSpPr>
            <p:nvPr/>
          </p:nvSpPr>
          <p:spPr bwMode="auto">
            <a:xfrm>
              <a:off x="3883" y="268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25</a:t>
              </a:r>
            </a:p>
          </p:txBody>
        </p:sp>
        <p:sp>
          <p:nvSpPr>
            <p:cNvPr id="6175" name="Oval 40"/>
            <p:cNvSpPr>
              <a:spLocks noChangeArrowheads="1"/>
            </p:cNvSpPr>
            <p:nvPr/>
          </p:nvSpPr>
          <p:spPr bwMode="auto">
            <a:xfrm>
              <a:off x="4939" y="37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40</a:t>
              </a:r>
            </a:p>
          </p:txBody>
        </p:sp>
        <p:sp>
          <p:nvSpPr>
            <p:cNvPr id="6176" name="Line 41"/>
            <p:cNvSpPr>
              <a:spLocks noChangeShapeType="1"/>
            </p:cNvSpPr>
            <p:nvPr/>
          </p:nvSpPr>
          <p:spPr bwMode="auto">
            <a:xfrm flipH="1">
              <a:off x="3739" y="2976"/>
              <a:ext cx="192" cy="288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7" name="Line 42"/>
            <p:cNvSpPr>
              <a:spLocks noChangeShapeType="1"/>
            </p:cNvSpPr>
            <p:nvPr/>
          </p:nvSpPr>
          <p:spPr bwMode="auto">
            <a:xfrm flipH="1">
              <a:off x="3408" y="3600"/>
              <a:ext cx="144" cy="192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8" name="Line 43"/>
            <p:cNvSpPr>
              <a:spLocks noChangeShapeType="1"/>
            </p:cNvSpPr>
            <p:nvPr/>
          </p:nvSpPr>
          <p:spPr bwMode="auto">
            <a:xfrm>
              <a:off x="4171" y="2928"/>
              <a:ext cx="384" cy="288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9" name="Line 44"/>
            <p:cNvSpPr>
              <a:spLocks noChangeShapeType="1"/>
            </p:cNvSpPr>
            <p:nvPr/>
          </p:nvSpPr>
          <p:spPr bwMode="auto">
            <a:xfrm>
              <a:off x="4795" y="3504"/>
              <a:ext cx="240" cy="288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0861" name="Text Box 45"/>
          <p:cNvSpPr txBox="1">
            <a:spLocks noChangeArrowheads="1"/>
          </p:cNvSpPr>
          <p:nvPr/>
        </p:nvSpPr>
        <p:spPr bwMode="auto">
          <a:xfrm>
            <a:off x="7764463" y="4876800"/>
            <a:ext cx="319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00FFFF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290862" name="Text Box 46"/>
          <p:cNvSpPr txBox="1">
            <a:spLocks noChangeArrowheads="1"/>
          </p:cNvSpPr>
          <p:nvPr/>
        </p:nvSpPr>
        <p:spPr bwMode="auto">
          <a:xfrm>
            <a:off x="7086600" y="6248400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00FFFF"/>
                </a:solidFill>
                <a:latin typeface="Times New Roman" pitchFamily="18" charset="0"/>
              </a:rPr>
              <a:t>z</a:t>
            </a:r>
          </a:p>
        </p:txBody>
      </p:sp>
      <p:sp>
        <p:nvSpPr>
          <p:cNvPr id="290863" name="AutoShape 47"/>
          <p:cNvSpPr>
            <a:spLocks noChangeArrowheads="1"/>
          </p:cNvSpPr>
          <p:nvPr/>
        </p:nvSpPr>
        <p:spPr bwMode="auto">
          <a:xfrm rot="1915323">
            <a:off x="3048000" y="4343400"/>
            <a:ext cx="152400" cy="685800"/>
          </a:xfrm>
          <a:prstGeom prst="downArrow">
            <a:avLst>
              <a:gd name="adj1" fmla="val 50000"/>
              <a:gd name="adj2" fmla="val 1125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0864" name="AutoShape 48"/>
          <p:cNvSpPr>
            <a:spLocks noChangeArrowheads="1"/>
          </p:cNvSpPr>
          <p:nvPr/>
        </p:nvSpPr>
        <p:spPr bwMode="auto">
          <a:xfrm>
            <a:off x="4038600" y="5486400"/>
            <a:ext cx="990600" cy="152400"/>
          </a:xfrm>
          <a:prstGeom prst="rightArrow">
            <a:avLst>
              <a:gd name="adj1" fmla="val 50000"/>
              <a:gd name="adj2" fmla="val 1625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90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290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0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290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90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29" grpId="0"/>
      <p:bldP spid="290830" grpId="0"/>
      <p:bldP spid="290831" grpId="0"/>
      <p:bldP spid="290832" grpId="0"/>
      <p:bldP spid="290846" grpId="0"/>
      <p:bldP spid="290847" grpId="0"/>
      <p:bldP spid="290861" grpId="0"/>
      <p:bldP spid="290862" grpId="0"/>
      <p:bldP spid="290863" grpId="0" animBg="1"/>
      <p:bldP spid="29086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mtClean="0">
                <a:solidFill>
                  <a:srgbClr val="FFFF00"/>
                </a:solidFill>
              </a:rPr>
              <a:t>Running Time</a:t>
            </a:r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898525" y="1489075"/>
            <a:ext cx="74056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FF"/>
                </a:solidFill>
              </a:rPr>
              <a:t>All basic operations on a binary search tree of height</a:t>
            </a:r>
            <a:r>
              <a:rPr lang="en-US" i="1">
                <a:solidFill>
                  <a:srgbClr val="FF00FF"/>
                </a:solidFill>
              </a:rPr>
              <a:t> h</a:t>
            </a:r>
            <a:r>
              <a:rPr lang="en-US">
                <a:solidFill>
                  <a:srgbClr val="FF00FF"/>
                </a:solidFill>
              </a:rPr>
              <a:t> run </a:t>
            </a:r>
          </a:p>
          <a:p>
            <a:r>
              <a:rPr lang="en-US">
                <a:solidFill>
                  <a:srgbClr val="FF00FF"/>
                </a:solidFill>
              </a:rPr>
              <a:t>in </a:t>
            </a:r>
            <a:r>
              <a:rPr lang="en-US" i="1">
                <a:solidFill>
                  <a:srgbClr val="FF0000"/>
                </a:solidFill>
              </a:rPr>
              <a:t>O</a:t>
            </a:r>
            <a:r>
              <a:rPr lang="en-US">
                <a:solidFill>
                  <a:srgbClr val="FF0000"/>
                </a:solidFill>
              </a:rPr>
              <a:t>(</a:t>
            </a:r>
            <a:r>
              <a:rPr lang="en-US" i="1">
                <a:solidFill>
                  <a:srgbClr val="FF0000"/>
                </a:solidFill>
              </a:rPr>
              <a:t>h</a:t>
            </a:r>
            <a:r>
              <a:rPr lang="en-US">
                <a:solidFill>
                  <a:srgbClr val="FF0000"/>
                </a:solidFill>
              </a:rPr>
              <a:t>)</a:t>
            </a:r>
            <a:r>
              <a:rPr lang="en-US">
                <a:solidFill>
                  <a:srgbClr val="FF00FF"/>
                </a:solidFill>
              </a:rPr>
              <a:t> time. </a:t>
            </a:r>
          </a:p>
        </p:txBody>
      </p:sp>
      <p:sp>
        <p:nvSpPr>
          <p:cNvPr id="283653" name="Text Box 5"/>
          <p:cNvSpPr txBox="1">
            <a:spLocks noChangeArrowheads="1"/>
          </p:cNvSpPr>
          <p:nvPr/>
        </p:nvSpPr>
        <p:spPr bwMode="auto">
          <a:xfrm>
            <a:off x="990600" y="2514600"/>
            <a:ext cx="64171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9900"/>
                </a:solidFill>
              </a:rPr>
              <a:t>Main question:</a:t>
            </a:r>
            <a:r>
              <a:rPr lang="en-US" dirty="0">
                <a:solidFill>
                  <a:srgbClr val="FF9900"/>
                </a:solidFill>
              </a:rPr>
              <a:t>   How to guarantee </a:t>
            </a:r>
            <a:r>
              <a:rPr lang="en-US" i="1" dirty="0">
                <a:solidFill>
                  <a:srgbClr val="FF9900"/>
                </a:solidFill>
              </a:rPr>
              <a:t>h </a:t>
            </a:r>
            <a:r>
              <a:rPr lang="en-US">
                <a:solidFill>
                  <a:srgbClr val="FF9900"/>
                </a:solidFill>
              </a:rPr>
              <a:t>= </a:t>
            </a:r>
            <a:r>
              <a:rPr lang="en-US" i="1" smtClean="0">
                <a:solidFill>
                  <a:srgbClr val="FF9900"/>
                </a:solidFill>
              </a:rPr>
              <a:t>O</a:t>
            </a:r>
            <a:r>
              <a:rPr lang="en-US" smtClean="0">
                <a:solidFill>
                  <a:srgbClr val="FF9900"/>
                </a:solidFill>
              </a:rPr>
              <a:t>(log </a:t>
            </a:r>
            <a:r>
              <a:rPr lang="en-US" i="1" dirty="0">
                <a:solidFill>
                  <a:srgbClr val="FF9900"/>
                </a:solidFill>
              </a:rPr>
              <a:t>n</a:t>
            </a:r>
            <a:r>
              <a:rPr lang="en-US" dirty="0">
                <a:solidFill>
                  <a:srgbClr val="FF9900"/>
                </a:solidFill>
              </a:rPr>
              <a:t>)? </a:t>
            </a:r>
          </a:p>
        </p:txBody>
      </p:sp>
      <p:sp>
        <p:nvSpPr>
          <p:cNvPr id="283654" name="Text Box 6"/>
          <p:cNvSpPr txBox="1">
            <a:spLocks noChangeArrowheads="1"/>
          </p:cNvSpPr>
          <p:nvPr/>
        </p:nvSpPr>
        <p:spPr bwMode="auto">
          <a:xfrm>
            <a:off x="990600" y="6019800"/>
            <a:ext cx="70543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9900"/>
                </a:solidFill>
              </a:rPr>
              <a:t>One answer: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splay </a:t>
            </a:r>
            <a:r>
              <a:rPr lang="en-US" dirty="0" smtClean="0">
                <a:solidFill>
                  <a:schemeClr val="bg1"/>
                </a:solidFill>
              </a:rPr>
              <a:t>trees, red-black trees, or AVL trees</a:t>
            </a:r>
            <a:r>
              <a:rPr lang="en-US" dirty="0" smtClean="0">
                <a:solidFill>
                  <a:srgbClr val="FF9900"/>
                </a:solidFill>
              </a:rPr>
              <a:t>!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83655" name="Oval 7"/>
          <p:cNvSpPr>
            <a:spLocks noChangeArrowheads="1"/>
          </p:cNvSpPr>
          <p:nvPr/>
        </p:nvSpPr>
        <p:spPr bwMode="auto">
          <a:xfrm>
            <a:off x="11430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667000" y="4038600"/>
            <a:ext cx="990600" cy="990600"/>
            <a:chOff x="1920" y="2160"/>
            <a:chExt cx="624" cy="624"/>
          </a:xfrm>
        </p:grpSpPr>
        <p:sp>
          <p:nvSpPr>
            <p:cNvPr id="18469" name="Oval 8"/>
            <p:cNvSpPr>
              <a:spLocks noChangeArrowheads="1"/>
            </p:cNvSpPr>
            <p:nvPr/>
          </p:nvSpPr>
          <p:spPr bwMode="auto">
            <a:xfrm>
              <a:off x="1920" y="216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18470" name="Oval 10"/>
            <p:cNvSpPr>
              <a:spLocks noChangeArrowheads="1"/>
            </p:cNvSpPr>
            <p:nvPr/>
          </p:nvSpPr>
          <p:spPr bwMode="auto">
            <a:xfrm>
              <a:off x="2256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18471" name="Line 11"/>
            <p:cNvSpPr>
              <a:spLocks noChangeShapeType="1"/>
            </p:cNvSpPr>
            <p:nvPr/>
          </p:nvSpPr>
          <p:spPr bwMode="auto">
            <a:xfrm>
              <a:off x="2160" y="2400"/>
              <a:ext cx="144" cy="14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4495800" y="4038600"/>
            <a:ext cx="1500188" cy="1552575"/>
            <a:chOff x="3120" y="2160"/>
            <a:chExt cx="945" cy="978"/>
          </a:xfrm>
        </p:grpSpPr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3120" y="2160"/>
              <a:ext cx="624" cy="624"/>
              <a:chOff x="1920" y="2160"/>
              <a:chExt cx="624" cy="624"/>
            </a:xfrm>
          </p:grpSpPr>
          <p:sp>
            <p:nvSpPr>
              <p:cNvPr id="18466" name="Oval 14"/>
              <p:cNvSpPr>
                <a:spLocks noChangeArrowheads="1"/>
              </p:cNvSpPr>
              <p:nvPr/>
            </p:nvSpPr>
            <p:spPr bwMode="auto">
              <a:xfrm>
                <a:off x="1920" y="2160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18467" name="Oval 15"/>
              <p:cNvSpPr>
                <a:spLocks noChangeArrowheads="1"/>
              </p:cNvSpPr>
              <p:nvPr/>
            </p:nvSpPr>
            <p:spPr bwMode="auto">
              <a:xfrm>
                <a:off x="2256" y="2496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4</a:t>
                </a:r>
              </a:p>
            </p:txBody>
          </p:sp>
          <p:sp>
            <p:nvSpPr>
              <p:cNvPr id="18468" name="Line 16"/>
              <p:cNvSpPr>
                <a:spLocks noChangeShapeType="1"/>
              </p:cNvSpPr>
              <p:nvPr/>
            </p:nvSpPr>
            <p:spPr bwMode="auto">
              <a:xfrm>
                <a:off x="2160" y="2400"/>
                <a:ext cx="144" cy="144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464" name="Oval 17"/>
            <p:cNvSpPr>
              <a:spLocks noChangeArrowheads="1"/>
            </p:cNvSpPr>
            <p:nvPr/>
          </p:nvSpPr>
          <p:spPr bwMode="auto">
            <a:xfrm>
              <a:off x="3777" y="285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  <p:sp>
          <p:nvSpPr>
            <p:cNvPr id="18465" name="Line 18"/>
            <p:cNvSpPr>
              <a:spLocks noChangeShapeType="1"/>
            </p:cNvSpPr>
            <p:nvPr/>
          </p:nvSpPr>
          <p:spPr bwMode="auto">
            <a:xfrm>
              <a:off x="3696" y="2736"/>
              <a:ext cx="144" cy="14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6477000" y="3810000"/>
            <a:ext cx="2057400" cy="2286000"/>
            <a:chOff x="4032" y="2112"/>
            <a:chExt cx="1296" cy="1440"/>
          </a:xfrm>
        </p:grpSpPr>
        <p:sp>
          <p:nvSpPr>
            <p:cNvPr id="18454" name="Line 24"/>
            <p:cNvSpPr>
              <a:spLocks noChangeShapeType="1"/>
            </p:cNvSpPr>
            <p:nvPr/>
          </p:nvSpPr>
          <p:spPr bwMode="auto">
            <a:xfrm>
              <a:off x="4896" y="3072"/>
              <a:ext cx="240" cy="24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4032" y="2112"/>
              <a:ext cx="945" cy="978"/>
              <a:chOff x="3120" y="2160"/>
              <a:chExt cx="945" cy="978"/>
            </a:xfrm>
          </p:grpSpPr>
          <p:grpSp>
            <p:nvGrpSpPr>
              <p:cNvPr id="7" name="Group 27"/>
              <p:cNvGrpSpPr>
                <a:grpSpLocks/>
              </p:cNvGrpSpPr>
              <p:nvPr/>
            </p:nvGrpSpPr>
            <p:grpSpPr bwMode="auto">
              <a:xfrm>
                <a:off x="3120" y="2160"/>
                <a:ext cx="624" cy="624"/>
                <a:chOff x="1920" y="2160"/>
                <a:chExt cx="624" cy="624"/>
              </a:xfrm>
            </p:grpSpPr>
            <p:sp>
              <p:nvSpPr>
                <p:cNvPr id="18460" name="Oval 28"/>
                <p:cNvSpPr>
                  <a:spLocks noChangeArrowheads="1"/>
                </p:cNvSpPr>
                <p:nvPr/>
              </p:nvSpPr>
              <p:spPr bwMode="auto">
                <a:xfrm>
                  <a:off x="1920" y="2160"/>
                  <a:ext cx="288" cy="28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2</a:t>
                  </a:r>
                </a:p>
              </p:txBody>
            </p:sp>
            <p:sp>
              <p:nvSpPr>
                <p:cNvPr id="18461" name="Oval 29"/>
                <p:cNvSpPr>
                  <a:spLocks noChangeArrowheads="1"/>
                </p:cNvSpPr>
                <p:nvPr/>
              </p:nvSpPr>
              <p:spPr bwMode="auto">
                <a:xfrm>
                  <a:off x="2256" y="2496"/>
                  <a:ext cx="288" cy="28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4</a:t>
                  </a:r>
                </a:p>
              </p:txBody>
            </p:sp>
            <p:sp>
              <p:nvSpPr>
                <p:cNvPr id="18462" name="Line 30"/>
                <p:cNvSpPr>
                  <a:spLocks noChangeShapeType="1"/>
                </p:cNvSpPr>
                <p:nvPr/>
              </p:nvSpPr>
              <p:spPr bwMode="auto">
                <a:xfrm>
                  <a:off x="2160" y="2400"/>
                  <a:ext cx="144" cy="144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458" name="Oval 31"/>
              <p:cNvSpPr>
                <a:spLocks noChangeArrowheads="1"/>
              </p:cNvSpPr>
              <p:nvPr/>
            </p:nvSpPr>
            <p:spPr bwMode="auto">
              <a:xfrm>
                <a:off x="3777" y="2850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6</a:t>
                </a:r>
              </a:p>
            </p:txBody>
          </p:sp>
          <p:sp>
            <p:nvSpPr>
              <p:cNvPr id="18459" name="Line 32"/>
              <p:cNvSpPr>
                <a:spLocks noChangeShapeType="1"/>
              </p:cNvSpPr>
              <p:nvPr/>
            </p:nvSpPr>
            <p:spPr bwMode="auto">
              <a:xfrm>
                <a:off x="3696" y="2736"/>
                <a:ext cx="144" cy="144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456" name="Oval 33"/>
            <p:cNvSpPr>
              <a:spLocks noChangeArrowheads="1"/>
            </p:cNvSpPr>
            <p:nvPr/>
          </p:nvSpPr>
          <p:spPr bwMode="auto">
            <a:xfrm>
              <a:off x="5040" y="326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  <a:r>
                <a:rPr lang="en-US" i="1"/>
                <a:t>n</a:t>
              </a:r>
            </a:p>
          </p:txBody>
        </p: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5486400" y="4038600"/>
            <a:ext cx="990600" cy="519113"/>
            <a:chOff x="3360" y="2154"/>
            <a:chExt cx="624" cy="327"/>
          </a:xfrm>
        </p:grpSpPr>
        <p:sp>
          <p:nvSpPr>
            <p:cNvPr id="18451" name="AutoShape 36"/>
            <p:cNvSpPr>
              <a:spLocks noChangeArrowheads="1"/>
            </p:cNvSpPr>
            <p:nvPr/>
          </p:nvSpPr>
          <p:spPr bwMode="auto">
            <a:xfrm>
              <a:off x="3360" y="2304"/>
              <a:ext cx="144" cy="14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2" name="AutoShape 37"/>
            <p:cNvSpPr>
              <a:spLocks noChangeArrowheads="1"/>
            </p:cNvSpPr>
            <p:nvPr/>
          </p:nvSpPr>
          <p:spPr bwMode="auto">
            <a:xfrm>
              <a:off x="3840" y="2304"/>
              <a:ext cx="144" cy="14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3" name="Text Box 38"/>
            <p:cNvSpPr txBox="1">
              <a:spLocks noChangeArrowheads="1"/>
            </p:cNvSpPr>
            <p:nvPr/>
          </p:nvSpPr>
          <p:spPr bwMode="auto">
            <a:xfrm>
              <a:off x="3542" y="2154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FF00"/>
                  </a:solidFill>
                </a:rPr>
                <a:t>…</a:t>
              </a:r>
            </a:p>
          </p:txBody>
        </p:sp>
      </p:grpSp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1524000" y="3810000"/>
            <a:ext cx="950913" cy="685800"/>
            <a:chOff x="1008" y="2016"/>
            <a:chExt cx="599" cy="432"/>
          </a:xfrm>
        </p:grpSpPr>
        <p:sp>
          <p:nvSpPr>
            <p:cNvPr id="18449" name="AutoShape 34"/>
            <p:cNvSpPr>
              <a:spLocks noChangeArrowheads="1"/>
            </p:cNvSpPr>
            <p:nvPr/>
          </p:nvSpPr>
          <p:spPr bwMode="auto">
            <a:xfrm>
              <a:off x="1200" y="2304"/>
              <a:ext cx="336" cy="144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0" name="Text Box 39"/>
            <p:cNvSpPr txBox="1">
              <a:spLocks noChangeArrowheads="1"/>
            </p:cNvSpPr>
            <p:nvPr/>
          </p:nvSpPr>
          <p:spPr bwMode="auto">
            <a:xfrm>
              <a:off x="1008" y="2016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FFFF"/>
                  </a:solidFill>
                </a:rPr>
                <a:t>Insert</a:t>
              </a:r>
              <a:r>
                <a:rPr lang="en-US" sz="2000"/>
                <a:t> </a:t>
              </a:r>
              <a:r>
                <a:rPr lang="en-US" sz="200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10" name="Group 42"/>
          <p:cNvGrpSpPr>
            <a:grpSpLocks/>
          </p:cNvGrpSpPr>
          <p:nvPr/>
        </p:nvGrpSpPr>
        <p:grpSpPr bwMode="auto">
          <a:xfrm>
            <a:off x="3581400" y="3886200"/>
            <a:ext cx="950913" cy="685800"/>
            <a:chOff x="2112" y="2016"/>
            <a:chExt cx="599" cy="432"/>
          </a:xfrm>
        </p:grpSpPr>
        <p:sp>
          <p:nvSpPr>
            <p:cNvPr id="18447" name="AutoShape 35"/>
            <p:cNvSpPr>
              <a:spLocks noChangeArrowheads="1"/>
            </p:cNvSpPr>
            <p:nvPr/>
          </p:nvSpPr>
          <p:spPr bwMode="auto">
            <a:xfrm>
              <a:off x="2256" y="2304"/>
              <a:ext cx="336" cy="144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8" name="Text Box 40"/>
            <p:cNvSpPr txBox="1">
              <a:spLocks noChangeArrowheads="1"/>
            </p:cNvSpPr>
            <p:nvPr/>
          </p:nvSpPr>
          <p:spPr bwMode="auto">
            <a:xfrm>
              <a:off x="2112" y="2016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FFFF"/>
                  </a:solidFill>
                </a:rPr>
                <a:t>Insert</a:t>
              </a:r>
              <a:r>
                <a:rPr lang="en-US" sz="2000"/>
                <a:t> </a:t>
              </a:r>
              <a:r>
                <a:rPr lang="en-US" sz="2000">
                  <a:solidFill>
                    <a:schemeClr val="bg1"/>
                  </a:solidFill>
                </a:rPr>
                <a:t>6</a:t>
              </a:r>
            </a:p>
          </p:txBody>
        </p:sp>
      </p:grpSp>
      <p:sp>
        <p:nvSpPr>
          <p:cNvPr id="283692" name="Text Box 44"/>
          <p:cNvSpPr txBox="1">
            <a:spLocks noChangeArrowheads="1"/>
          </p:cNvSpPr>
          <p:nvPr/>
        </p:nvSpPr>
        <p:spPr bwMode="auto">
          <a:xfrm>
            <a:off x="990600" y="3352800"/>
            <a:ext cx="1919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A worst case 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83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3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83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4" grpId="0"/>
      <p:bldP spid="283655" grpId="0" animBg="1"/>
      <p:bldP spid="28369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smtClean="0">
                <a:solidFill>
                  <a:srgbClr val="FFFF00"/>
                </a:solidFill>
                <a:latin typeface="Arial" charset="0"/>
              </a:rPr>
              <a:t>Successor and Predecessor</a:t>
            </a:r>
          </a:p>
        </p:txBody>
      </p:sp>
      <p:sp>
        <p:nvSpPr>
          <p:cNvPr id="9219" name="Oval 3"/>
          <p:cNvSpPr>
            <a:spLocks noChangeArrowheads="1"/>
          </p:cNvSpPr>
          <p:nvPr/>
        </p:nvSpPr>
        <p:spPr bwMode="auto">
          <a:xfrm>
            <a:off x="4876800" y="19812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9900FF"/>
                </a:solidFill>
                <a:latin typeface="Times New Roman" pitchFamily="18" charset="0"/>
              </a:rPr>
              <a:t>50</a:t>
            </a:r>
          </a:p>
        </p:txBody>
      </p:sp>
      <p:sp>
        <p:nvSpPr>
          <p:cNvPr id="9220" name="Oval 4"/>
          <p:cNvSpPr>
            <a:spLocks noChangeArrowheads="1"/>
          </p:cNvSpPr>
          <p:nvPr/>
        </p:nvSpPr>
        <p:spPr bwMode="auto">
          <a:xfrm>
            <a:off x="3657600" y="26670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>
                <a:latin typeface="Times New Roman" pitchFamily="18" charset="0"/>
              </a:rPr>
              <a:t>30</a:t>
            </a:r>
          </a:p>
        </p:txBody>
      </p:sp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2362200" y="36576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25</a:t>
            </a:r>
          </a:p>
        </p:txBody>
      </p:sp>
      <p:sp>
        <p:nvSpPr>
          <p:cNvPr id="9222" name="Oval 6"/>
          <p:cNvSpPr>
            <a:spLocks noChangeArrowheads="1"/>
          </p:cNvSpPr>
          <p:nvPr/>
        </p:nvSpPr>
        <p:spPr bwMode="auto">
          <a:xfrm>
            <a:off x="3962400" y="37338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35</a:t>
            </a:r>
          </a:p>
        </p:txBody>
      </p:sp>
      <p:sp>
        <p:nvSpPr>
          <p:cNvPr id="9223" name="Oval 7"/>
          <p:cNvSpPr>
            <a:spLocks noChangeArrowheads="1"/>
          </p:cNvSpPr>
          <p:nvPr/>
        </p:nvSpPr>
        <p:spPr bwMode="auto">
          <a:xfrm>
            <a:off x="1371600" y="44196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10</a:t>
            </a:r>
          </a:p>
        </p:txBody>
      </p:sp>
      <p:sp>
        <p:nvSpPr>
          <p:cNvPr id="9224" name="Oval 8"/>
          <p:cNvSpPr>
            <a:spLocks noChangeArrowheads="1"/>
          </p:cNvSpPr>
          <p:nvPr/>
        </p:nvSpPr>
        <p:spPr bwMode="auto">
          <a:xfrm>
            <a:off x="1828800" y="54102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20</a:t>
            </a:r>
          </a:p>
        </p:txBody>
      </p:sp>
      <p:sp>
        <p:nvSpPr>
          <p:cNvPr id="9225" name="Oval 9"/>
          <p:cNvSpPr>
            <a:spLocks noChangeArrowheads="1"/>
          </p:cNvSpPr>
          <p:nvPr/>
        </p:nvSpPr>
        <p:spPr bwMode="auto">
          <a:xfrm>
            <a:off x="3276600" y="46482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31</a:t>
            </a:r>
          </a:p>
        </p:txBody>
      </p:sp>
      <p:sp>
        <p:nvSpPr>
          <p:cNvPr id="9226" name="Oval 10"/>
          <p:cNvSpPr>
            <a:spLocks noChangeArrowheads="1"/>
          </p:cNvSpPr>
          <p:nvPr/>
        </p:nvSpPr>
        <p:spPr bwMode="auto">
          <a:xfrm>
            <a:off x="4419600" y="47244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FF33CC"/>
                </a:solidFill>
                <a:latin typeface="Times New Roman" pitchFamily="18" charset="0"/>
              </a:rPr>
              <a:t>37</a:t>
            </a:r>
          </a:p>
        </p:txBody>
      </p:sp>
      <p:sp>
        <p:nvSpPr>
          <p:cNvPr id="9227" name="Oval 11"/>
          <p:cNvSpPr>
            <a:spLocks noChangeArrowheads="1"/>
          </p:cNvSpPr>
          <p:nvPr/>
        </p:nvSpPr>
        <p:spPr bwMode="auto">
          <a:xfrm>
            <a:off x="6096000" y="27432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55</a:t>
            </a:r>
          </a:p>
        </p:txBody>
      </p:sp>
      <p:sp>
        <p:nvSpPr>
          <p:cNvPr id="9228" name="Oval 12"/>
          <p:cNvSpPr>
            <a:spLocks noChangeArrowheads="1"/>
          </p:cNvSpPr>
          <p:nvPr/>
        </p:nvSpPr>
        <p:spPr bwMode="auto">
          <a:xfrm>
            <a:off x="5486400" y="35814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FF6600"/>
                </a:solidFill>
                <a:latin typeface="Times New Roman" pitchFamily="18" charset="0"/>
              </a:rPr>
              <a:t>53</a:t>
            </a:r>
          </a:p>
        </p:txBody>
      </p:sp>
      <p:sp>
        <p:nvSpPr>
          <p:cNvPr id="9229" name="Oval 13"/>
          <p:cNvSpPr>
            <a:spLocks noChangeArrowheads="1"/>
          </p:cNvSpPr>
          <p:nvPr/>
        </p:nvSpPr>
        <p:spPr bwMode="auto">
          <a:xfrm>
            <a:off x="6781800" y="35814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60</a:t>
            </a:r>
          </a:p>
        </p:txBody>
      </p:sp>
      <p:sp>
        <p:nvSpPr>
          <p:cNvPr id="9230" name="Oval 14"/>
          <p:cNvSpPr>
            <a:spLocks noChangeArrowheads="1"/>
          </p:cNvSpPr>
          <p:nvPr/>
        </p:nvSpPr>
        <p:spPr bwMode="auto">
          <a:xfrm>
            <a:off x="7543800" y="45720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62</a:t>
            </a:r>
          </a:p>
        </p:txBody>
      </p:sp>
      <p:sp>
        <p:nvSpPr>
          <p:cNvPr id="9231" name="Line 15"/>
          <p:cNvSpPr>
            <a:spLocks noChangeShapeType="1"/>
          </p:cNvSpPr>
          <p:nvPr/>
        </p:nvSpPr>
        <p:spPr bwMode="auto">
          <a:xfrm>
            <a:off x="5562600" y="2362200"/>
            <a:ext cx="6858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Line 16"/>
          <p:cNvSpPr>
            <a:spLocks noChangeShapeType="1"/>
          </p:cNvSpPr>
          <p:nvPr/>
        </p:nvSpPr>
        <p:spPr bwMode="auto">
          <a:xfrm flipH="1">
            <a:off x="4267200" y="2362200"/>
            <a:ext cx="6096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Line 17"/>
          <p:cNvSpPr>
            <a:spLocks noChangeShapeType="1"/>
          </p:cNvSpPr>
          <p:nvPr/>
        </p:nvSpPr>
        <p:spPr bwMode="auto">
          <a:xfrm flipH="1">
            <a:off x="2895600" y="3124200"/>
            <a:ext cx="762000" cy="533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Line 18"/>
          <p:cNvSpPr>
            <a:spLocks noChangeShapeType="1"/>
          </p:cNvSpPr>
          <p:nvPr/>
        </p:nvSpPr>
        <p:spPr bwMode="auto">
          <a:xfrm flipH="1">
            <a:off x="1905000" y="4114800"/>
            <a:ext cx="4572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Line 19"/>
          <p:cNvSpPr>
            <a:spLocks noChangeShapeType="1"/>
          </p:cNvSpPr>
          <p:nvPr/>
        </p:nvSpPr>
        <p:spPr bwMode="auto">
          <a:xfrm>
            <a:off x="4114800" y="3276600"/>
            <a:ext cx="2286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Line 20"/>
          <p:cNvSpPr>
            <a:spLocks noChangeShapeType="1"/>
          </p:cNvSpPr>
          <p:nvPr/>
        </p:nvSpPr>
        <p:spPr bwMode="auto">
          <a:xfrm flipH="1">
            <a:off x="3733800" y="4267200"/>
            <a:ext cx="3048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Line 21"/>
          <p:cNvSpPr>
            <a:spLocks noChangeShapeType="1"/>
          </p:cNvSpPr>
          <p:nvPr/>
        </p:nvSpPr>
        <p:spPr bwMode="auto">
          <a:xfrm flipH="1">
            <a:off x="6019800" y="3352800"/>
            <a:ext cx="2286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Line 22"/>
          <p:cNvSpPr>
            <a:spLocks noChangeShapeType="1"/>
          </p:cNvSpPr>
          <p:nvPr/>
        </p:nvSpPr>
        <p:spPr bwMode="auto">
          <a:xfrm>
            <a:off x="6705600" y="3276600"/>
            <a:ext cx="3810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Line 23"/>
          <p:cNvSpPr>
            <a:spLocks noChangeShapeType="1"/>
          </p:cNvSpPr>
          <p:nvPr/>
        </p:nvSpPr>
        <p:spPr bwMode="auto">
          <a:xfrm>
            <a:off x="7391400" y="4114800"/>
            <a:ext cx="3810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44" name="Text Box 24"/>
          <p:cNvSpPr txBox="1">
            <a:spLocks noChangeArrowheads="1"/>
          </p:cNvSpPr>
          <p:nvPr/>
        </p:nvSpPr>
        <p:spPr bwMode="auto">
          <a:xfrm>
            <a:off x="3276600" y="5737225"/>
            <a:ext cx="26733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The</a:t>
            </a:r>
            <a:r>
              <a:rPr lang="en-US" sz="1800"/>
              <a:t> </a:t>
            </a:r>
            <a:r>
              <a:rPr lang="en-US" sz="1800" b="1">
                <a:solidFill>
                  <a:srgbClr val="FF33CC"/>
                </a:solidFill>
              </a:rPr>
              <a:t>predecessor</a:t>
            </a:r>
            <a:r>
              <a:rPr lang="en-US" sz="1800"/>
              <a:t> </a:t>
            </a:r>
            <a:r>
              <a:rPr lang="en-US" sz="1800">
                <a:solidFill>
                  <a:schemeClr val="bg1"/>
                </a:solidFill>
              </a:rPr>
              <a:t>of </a:t>
            </a:r>
            <a:r>
              <a:rPr lang="en-US" sz="1800" b="1" i="1">
                <a:solidFill>
                  <a:schemeClr val="bg1"/>
                </a:solidFill>
              </a:rPr>
              <a:t>x</a:t>
            </a:r>
            <a:r>
              <a:rPr lang="en-US" sz="1800">
                <a:solidFill>
                  <a:schemeClr val="bg1"/>
                </a:solidFill>
              </a:rPr>
              <a:t> is</a:t>
            </a:r>
          </a:p>
          <a:p>
            <a:r>
              <a:rPr lang="en-US" sz="1800">
                <a:solidFill>
                  <a:schemeClr val="bg1"/>
                </a:solidFill>
              </a:rPr>
              <a:t>the rightmost node in</a:t>
            </a:r>
          </a:p>
          <a:p>
            <a:r>
              <a:rPr lang="en-US" sz="1800">
                <a:solidFill>
                  <a:schemeClr val="bg1"/>
                </a:solidFill>
              </a:rPr>
              <a:t>its left subtree: </a:t>
            </a:r>
          </a:p>
        </p:txBody>
      </p:sp>
      <p:sp>
        <p:nvSpPr>
          <p:cNvPr id="286745" name="AutoShape 25"/>
          <p:cNvSpPr>
            <a:spLocks noChangeArrowheads="1"/>
          </p:cNvSpPr>
          <p:nvPr/>
        </p:nvSpPr>
        <p:spPr bwMode="auto">
          <a:xfrm>
            <a:off x="4648200" y="5410200"/>
            <a:ext cx="152400" cy="3048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46" name="Text Box 26"/>
          <p:cNvSpPr txBox="1">
            <a:spLocks noChangeArrowheads="1"/>
          </p:cNvSpPr>
          <p:nvPr/>
        </p:nvSpPr>
        <p:spPr bwMode="auto">
          <a:xfrm>
            <a:off x="5410200" y="4746625"/>
            <a:ext cx="22161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The</a:t>
            </a:r>
            <a:r>
              <a:rPr lang="en-US" sz="1800"/>
              <a:t> </a:t>
            </a:r>
            <a:r>
              <a:rPr lang="en-US" sz="1800" b="1">
                <a:solidFill>
                  <a:srgbClr val="FF6600"/>
                </a:solidFill>
              </a:rPr>
              <a:t>successor</a:t>
            </a:r>
            <a:r>
              <a:rPr lang="en-US" sz="1800" b="1">
                <a:solidFill>
                  <a:srgbClr val="FF00FF"/>
                </a:solidFill>
              </a:rPr>
              <a:t> </a:t>
            </a:r>
            <a:r>
              <a:rPr lang="en-US" sz="1800">
                <a:solidFill>
                  <a:schemeClr val="bg1"/>
                </a:solidFill>
              </a:rPr>
              <a:t>of </a:t>
            </a:r>
            <a:r>
              <a:rPr lang="en-US" sz="1800" b="1" i="1">
                <a:solidFill>
                  <a:schemeClr val="bg1"/>
                </a:solidFill>
              </a:rPr>
              <a:t>x</a:t>
            </a:r>
            <a:endParaRPr lang="en-US" sz="1800" b="1">
              <a:solidFill>
                <a:schemeClr val="bg1"/>
              </a:solidFill>
            </a:endParaRPr>
          </a:p>
          <a:p>
            <a:r>
              <a:rPr lang="en-US" sz="1800">
                <a:solidFill>
                  <a:schemeClr val="bg1"/>
                </a:solidFill>
              </a:rPr>
              <a:t>is the leftmost node</a:t>
            </a:r>
          </a:p>
          <a:p>
            <a:r>
              <a:rPr lang="en-US" sz="1800">
                <a:solidFill>
                  <a:schemeClr val="bg1"/>
                </a:solidFill>
              </a:rPr>
              <a:t>in its right subtree</a:t>
            </a:r>
          </a:p>
        </p:txBody>
      </p:sp>
      <p:sp>
        <p:nvSpPr>
          <p:cNvPr id="286747" name="AutoShape 27"/>
          <p:cNvSpPr>
            <a:spLocks noChangeArrowheads="1"/>
          </p:cNvSpPr>
          <p:nvPr/>
        </p:nvSpPr>
        <p:spPr bwMode="auto">
          <a:xfrm rot="-2203628">
            <a:off x="6172200" y="4267200"/>
            <a:ext cx="152400" cy="457200"/>
          </a:xfrm>
          <a:prstGeom prst="upArrow">
            <a:avLst>
              <a:gd name="adj1" fmla="val 50000"/>
              <a:gd name="adj2" fmla="val 7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48" name="Text Box 28"/>
          <p:cNvSpPr txBox="1">
            <a:spLocks noChangeArrowheads="1"/>
          </p:cNvSpPr>
          <p:nvPr/>
        </p:nvSpPr>
        <p:spPr bwMode="auto">
          <a:xfrm>
            <a:off x="4038600" y="1905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i="1">
                <a:solidFill>
                  <a:schemeClr val="bg1"/>
                </a:solidFill>
                <a:latin typeface="Times New Roman" pitchFamily="18" charset="0"/>
              </a:rPr>
              <a:t>x</a:t>
            </a: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86749" name="AutoShape 29"/>
          <p:cNvSpPr>
            <a:spLocks noChangeArrowheads="1"/>
          </p:cNvSpPr>
          <p:nvPr/>
        </p:nvSpPr>
        <p:spPr bwMode="auto">
          <a:xfrm>
            <a:off x="4419600" y="2133600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0" name="Freeform 30"/>
          <p:cNvSpPr>
            <a:spLocks/>
          </p:cNvSpPr>
          <p:nvPr/>
        </p:nvSpPr>
        <p:spPr bwMode="auto">
          <a:xfrm>
            <a:off x="5486400" y="2667000"/>
            <a:ext cx="520700" cy="762000"/>
          </a:xfrm>
          <a:custGeom>
            <a:avLst/>
            <a:gdLst>
              <a:gd name="T0" fmla="*/ 0 w 328"/>
              <a:gd name="T1" fmla="*/ 0 h 480"/>
              <a:gd name="T2" fmla="*/ 457200 w 328"/>
              <a:gd name="T3" fmla="*/ 304800 h 480"/>
              <a:gd name="T4" fmla="*/ 381000 w 328"/>
              <a:gd name="T5" fmla="*/ 762000 h 480"/>
              <a:gd name="T6" fmla="*/ 0 60000 65536"/>
              <a:gd name="T7" fmla="*/ 0 60000 65536"/>
              <a:gd name="T8" fmla="*/ 0 60000 65536"/>
              <a:gd name="T9" fmla="*/ 0 w 328"/>
              <a:gd name="T10" fmla="*/ 0 h 480"/>
              <a:gd name="T11" fmla="*/ 328 w 328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8" h="480">
                <a:moveTo>
                  <a:pt x="0" y="0"/>
                </a:moveTo>
                <a:cubicBezTo>
                  <a:pt x="124" y="56"/>
                  <a:pt x="248" y="112"/>
                  <a:pt x="288" y="192"/>
                </a:cubicBezTo>
                <a:cubicBezTo>
                  <a:pt x="328" y="272"/>
                  <a:pt x="284" y="376"/>
                  <a:pt x="240" y="48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7" name="Line 31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48" name="Line 32"/>
          <p:cNvSpPr>
            <a:spLocks noChangeShapeType="1"/>
          </p:cNvSpPr>
          <p:nvPr/>
        </p:nvSpPr>
        <p:spPr bwMode="auto">
          <a:xfrm>
            <a:off x="4495800" y="4267200"/>
            <a:ext cx="2286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53" name="Freeform 33"/>
          <p:cNvSpPr>
            <a:spLocks/>
          </p:cNvSpPr>
          <p:nvPr/>
        </p:nvSpPr>
        <p:spPr bwMode="auto">
          <a:xfrm>
            <a:off x="4483100" y="2667000"/>
            <a:ext cx="469900" cy="1981200"/>
          </a:xfrm>
          <a:custGeom>
            <a:avLst/>
            <a:gdLst>
              <a:gd name="T0" fmla="*/ 469900 w 296"/>
              <a:gd name="T1" fmla="*/ 0 h 1248"/>
              <a:gd name="T2" fmla="*/ 12700 w 296"/>
              <a:gd name="T3" fmla="*/ 304800 h 1248"/>
              <a:gd name="T4" fmla="*/ 393700 w 296"/>
              <a:gd name="T5" fmla="*/ 1447800 h 1248"/>
              <a:gd name="T6" fmla="*/ 469900 w 296"/>
              <a:gd name="T7" fmla="*/ 1981200 h 1248"/>
              <a:gd name="T8" fmla="*/ 0 60000 65536"/>
              <a:gd name="T9" fmla="*/ 0 60000 65536"/>
              <a:gd name="T10" fmla="*/ 0 60000 65536"/>
              <a:gd name="T11" fmla="*/ 0 60000 65536"/>
              <a:gd name="T12" fmla="*/ 0 w 296"/>
              <a:gd name="T13" fmla="*/ 0 h 1248"/>
              <a:gd name="T14" fmla="*/ 296 w 296"/>
              <a:gd name="T15" fmla="*/ 1248 h 12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6" h="1248">
                <a:moveTo>
                  <a:pt x="296" y="0"/>
                </a:moveTo>
                <a:cubicBezTo>
                  <a:pt x="156" y="20"/>
                  <a:pt x="16" y="40"/>
                  <a:pt x="8" y="192"/>
                </a:cubicBezTo>
                <a:cubicBezTo>
                  <a:pt x="0" y="344"/>
                  <a:pt x="200" y="736"/>
                  <a:pt x="248" y="912"/>
                </a:cubicBezTo>
                <a:cubicBezTo>
                  <a:pt x="296" y="1088"/>
                  <a:pt x="296" y="1168"/>
                  <a:pt x="296" y="1248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6754" name="Text Box 34"/>
          <p:cNvSpPr txBox="1">
            <a:spLocks noChangeArrowheads="1"/>
          </p:cNvSpPr>
          <p:nvPr/>
        </p:nvSpPr>
        <p:spPr bwMode="auto">
          <a:xfrm>
            <a:off x="1524000" y="1370013"/>
            <a:ext cx="611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10, 20, 25, 30, 31, 35,</a:t>
            </a:r>
            <a:r>
              <a:rPr lang="en-US" sz="2400"/>
              <a:t> </a:t>
            </a:r>
            <a:r>
              <a:rPr lang="en-US" sz="2400" b="1">
                <a:solidFill>
                  <a:srgbClr val="FF33CC"/>
                </a:solidFill>
              </a:rPr>
              <a:t>37</a:t>
            </a:r>
            <a:r>
              <a:rPr lang="en-US" sz="2400"/>
              <a:t>, </a:t>
            </a:r>
            <a:r>
              <a:rPr lang="en-US" sz="2400" b="1">
                <a:solidFill>
                  <a:srgbClr val="9900FF"/>
                </a:solidFill>
              </a:rPr>
              <a:t>50</a:t>
            </a:r>
            <a:r>
              <a:rPr lang="en-US" sz="2400">
                <a:solidFill>
                  <a:srgbClr val="9900FF"/>
                </a:solidFill>
              </a:rPr>
              <a:t>,</a:t>
            </a:r>
            <a:r>
              <a:rPr lang="en-US" sz="2400"/>
              <a:t> </a:t>
            </a:r>
            <a:r>
              <a:rPr lang="en-US" sz="2400" b="1">
                <a:solidFill>
                  <a:srgbClr val="FF6600"/>
                </a:solidFill>
              </a:rPr>
              <a:t>53</a:t>
            </a:r>
            <a:r>
              <a:rPr lang="en-US" sz="2400">
                <a:solidFill>
                  <a:schemeClr val="bg1"/>
                </a:solidFill>
              </a:rPr>
              <a:t>, 55, 60, 62</a:t>
            </a:r>
          </a:p>
        </p:txBody>
      </p:sp>
      <p:sp>
        <p:nvSpPr>
          <p:cNvPr id="9251" name="Line 35"/>
          <p:cNvSpPr>
            <a:spLocks noChangeShapeType="1"/>
          </p:cNvSpPr>
          <p:nvPr/>
        </p:nvSpPr>
        <p:spPr bwMode="auto">
          <a:xfrm>
            <a:off x="1828800" y="50292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52" name="Oval 36"/>
          <p:cNvSpPr>
            <a:spLocks noChangeArrowheads="1"/>
          </p:cNvSpPr>
          <p:nvPr/>
        </p:nvSpPr>
        <p:spPr bwMode="auto">
          <a:xfrm>
            <a:off x="2286000" y="62484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23</a:t>
            </a:r>
          </a:p>
        </p:txBody>
      </p:sp>
      <p:sp>
        <p:nvSpPr>
          <p:cNvPr id="9253" name="Line 37"/>
          <p:cNvSpPr>
            <a:spLocks noChangeShapeType="1"/>
          </p:cNvSpPr>
          <p:nvPr/>
        </p:nvSpPr>
        <p:spPr bwMode="auto">
          <a:xfrm>
            <a:off x="2286000" y="6019800"/>
            <a:ext cx="1524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58" name="Freeform 38"/>
          <p:cNvSpPr>
            <a:spLocks/>
          </p:cNvSpPr>
          <p:nvPr/>
        </p:nvSpPr>
        <p:spPr bwMode="auto">
          <a:xfrm>
            <a:off x="2362200" y="4343400"/>
            <a:ext cx="533400" cy="1828800"/>
          </a:xfrm>
          <a:custGeom>
            <a:avLst/>
            <a:gdLst>
              <a:gd name="T0" fmla="*/ 533400 w 336"/>
              <a:gd name="T1" fmla="*/ 1828800 h 1152"/>
              <a:gd name="T2" fmla="*/ 152400 w 336"/>
              <a:gd name="T3" fmla="*/ 1066800 h 1152"/>
              <a:gd name="T4" fmla="*/ 0 w 336"/>
              <a:gd name="T5" fmla="*/ 533400 h 1152"/>
              <a:gd name="T6" fmla="*/ 152400 w 336"/>
              <a:gd name="T7" fmla="*/ 0 h 1152"/>
              <a:gd name="T8" fmla="*/ 0 60000 65536"/>
              <a:gd name="T9" fmla="*/ 0 60000 65536"/>
              <a:gd name="T10" fmla="*/ 0 60000 65536"/>
              <a:gd name="T11" fmla="*/ 0 60000 65536"/>
              <a:gd name="T12" fmla="*/ 0 w 336"/>
              <a:gd name="T13" fmla="*/ 0 h 1152"/>
              <a:gd name="T14" fmla="*/ 336 w 336"/>
              <a:gd name="T15" fmla="*/ 1152 h 1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6" h="1152">
                <a:moveTo>
                  <a:pt x="336" y="1152"/>
                </a:moveTo>
                <a:cubicBezTo>
                  <a:pt x="244" y="980"/>
                  <a:pt x="152" y="808"/>
                  <a:pt x="96" y="672"/>
                </a:cubicBezTo>
                <a:cubicBezTo>
                  <a:pt x="40" y="536"/>
                  <a:pt x="0" y="448"/>
                  <a:pt x="0" y="336"/>
                </a:cubicBezTo>
                <a:cubicBezTo>
                  <a:pt x="0" y="224"/>
                  <a:pt x="48" y="112"/>
                  <a:pt x="96" y="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1447800" y="6324600"/>
            <a:ext cx="762000" cy="457200"/>
            <a:chOff x="2544" y="1200"/>
            <a:chExt cx="480" cy="288"/>
          </a:xfrm>
        </p:grpSpPr>
        <p:sp>
          <p:nvSpPr>
            <p:cNvPr id="9259" name="Text Box 40"/>
            <p:cNvSpPr txBox="1">
              <a:spLocks noChangeArrowheads="1"/>
            </p:cNvSpPr>
            <p:nvPr/>
          </p:nvSpPr>
          <p:spPr bwMode="auto">
            <a:xfrm>
              <a:off x="2544" y="1200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>
                  <a:solidFill>
                    <a:schemeClr val="bg1"/>
                  </a:solidFill>
                  <a:latin typeface="Times New Roman" pitchFamily="18" charset="0"/>
                </a:rPr>
                <a:t>y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9260" name="AutoShape 41"/>
            <p:cNvSpPr>
              <a:spLocks noChangeArrowheads="1"/>
            </p:cNvSpPr>
            <p:nvPr/>
          </p:nvSpPr>
          <p:spPr bwMode="auto">
            <a:xfrm>
              <a:off x="2784" y="1344"/>
              <a:ext cx="240" cy="96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6762" name="Text Box 42"/>
          <p:cNvSpPr txBox="1">
            <a:spLocks noChangeArrowheads="1"/>
          </p:cNvSpPr>
          <p:nvPr/>
        </p:nvSpPr>
        <p:spPr bwMode="auto">
          <a:xfrm>
            <a:off x="304800" y="2384425"/>
            <a:ext cx="32194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The</a:t>
            </a:r>
            <a:r>
              <a:rPr lang="en-US" sz="1800" i="1"/>
              <a:t> </a:t>
            </a:r>
            <a:r>
              <a:rPr lang="en-US" sz="1800" b="1">
                <a:solidFill>
                  <a:srgbClr val="FF6600"/>
                </a:solidFill>
              </a:rPr>
              <a:t>successor </a:t>
            </a:r>
            <a:r>
              <a:rPr lang="en-US" sz="1800">
                <a:solidFill>
                  <a:schemeClr val="bg1"/>
                </a:solidFill>
              </a:rPr>
              <a:t>of</a:t>
            </a:r>
            <a:r>
              <a:rPr lang="en-US" sz="1800" i="1">
                <a:solidFill>
                  <a:schemeClr val="bg1"/>
                </a:solidFill>
              </a:rPr>
              <a:t> </a:t>
            </a:r>
            <a:r>
              <a:rPr lang="en-US" sz="1800" b="1" i="1">
                <a:solidFill>
                  <a:schemeClr val="bg1"/>
                </a:solidFill>
              </a:rPr>
              <a:t>y </a:t>
            </a:r>
            <a:r>
              <a:rPr lang="en-US" sz="1800">
                <a:solidFill>
                  <a:schemeClr val="bg1"/>
                </a:solidFill>
              </a:rPr>
              <a:t>is lowest </a:t>
            </a:r>
          </a:p>
          <a:p>
            <a:r>
              <a:rPr lang="en-US" sz="1800">
                <a:solidFill>
                  <a:schemeClr val="bg1"/>
                </a:solidFill>
              </a:rPr>
              <a:t>ancestor whose left child </a:t>
            </a:r>
          </a:p>
          <a:p>
            <a:r>
              <a:rPr lang="en-US" sz="1800">
                <a:solidFill>
                  <a:schemeClr val="bg1"/>
                </a:solidFill>
              </a:rPr>
              <a:t>is </a:t>
            </a:r>
            <a:r>
              <a:rPr lang="en-US" sz="1800" b="1" i="1">
                <a:solidFill>
                  <a:schemeClr val="bg1"/>
                </a:solidFill>
              </a:rPr>
              <a:t>y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sz="1800">
                <a:solidFill>
                  <a:schemeClr val="bg1"/>
                </a:solidFill>
              </a:rPr>
              <a:t>or an ancestor of </a:t>
            </a:r>
            <a:r>
              <a:rPr lang="en-US" sz="1800" b="1" i="1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286763" name="Text Box 43"/>
          <p:cNvSpPr txBox="1">
            <a:spLocks noChangeArrowheads="1"/>
          </p:cNvSpPr>
          <p:nvPr/>
        </p:nvSpPr>
        <p:spPr bwMode="auto">
          <a:xfrm>
            <a:off x="-76200" y="6042025"/>
            <a:ext cx="177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no right subtree</a:t>
            </a:r>
          </a:p>
        </p:txBody>
      </p:sp>
      <p:sp>
        <p:nvSpPr>
          <p:cNvPr id="286764" name="AutoShape 44"/>
          <p:cNvSpPr>
            <a:spLocks noChangeArrowheads="1"/>
          </p:cNvSpPr>
          <p:nvPr/>
        </p:nvSpPr>
        <p:spPr bwMode="auto">
          <a:xfrm rot="1722357">
            <a:off x="1905000" y="3505200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8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28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86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28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8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8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28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8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286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86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500"/>
                                        <p:tgtEl>
                                          <p:spTgt spid="286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4" grpId="0"/>
      <p:bldP spid="286744" grpId="1"/>
      <p:bldP spid="286745" grpId="0" animBg="1"/>
      <p:bldP spid="286745" grpId="1" animBg="1"/>
      <p:bldP spid="286746" grpId="0"/>
      <p:bldP spid="286747" grpId="0" animBg="1"/>
      <p:bldP spid="286748" grpId="0"/>
      <p:bldP spid="286749" grpId="0" animBg="1"/>
      <p:bldP spid="286750" grpId="0" animBg="1"/>
      <p:bldP spid="286753" grpId="0" animBg="1"/>
      <p:bldP spid="286753" grpId="1" animBg="1"/>
      <p:bldP spid="286754" grpId="0"/>
      <p:bldP spid="286758" grpId="0" animBg="1"/>
      <p:bldP spid="286762" grpId="0"/>
      <p:bldP spid="286763" grpId="0"/>
      <p:bldP spid="28676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  <a:noFill/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  <a:latin typeface="Arial" charset="0"/>
              </a:rPr>
              <a:t>Deletion (1)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685800" y="1371600"/>
            <a:ext cx="779091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FF"/>
                </a:solidFill>
              </a:rPr>
              <a:t>Case </a:t>
            </a:r>
            <a:r>
              <a:rPr lang="en-US" sz="2400" b="1" dirty="0" smtClean="0">
                <a:solidFill>
                  <a:srgbClr val="FF00FF"/>
                </a:solidFill>
              </a:rPr>
              <a:t>1</a:t>
            </a:r>
            <a:r>
              <a:rPr lang="en-US" sz="2400" dirty="0" smtClean="0">
                <a:solidFill>
                  <a:schemeClr val="bg1"/>
                </a:solidFill>
              </a:rPr>
              <a:t>:  </a:t>
            </a:r>
            <a:r>
              <a:rPr lang="en-US" sz="2400" dirty="0">
                <a:solidFill>
                  <a:schemeClr val="bg1"/>
                </a:solidFill>
              </a:rPr>
              <a:t>node </a:t>
            </a:r>
            <a:r>
              <a:rPr lang="en-US" sz="2400" b="1" i="1" dirty="0">
                <a:solidFill>
                  <a:srgbClr val="FFFF00"/>
                </a:solidFill>
              </a:rPr>
              <a:t>D</a:t>
            </a:r>
            <a:r>
              <a:rPr lang="en-US" sz="2400" dirty="0">
                <a:solidFill>
                  <a:schemeClr val="bg1"/>
                </a:solidFill>
              </a:rPr>
              <a:t> (to be deleted) is a leaf node</a:t>
            </a:r>
          </a:p>
          <a:p>
            <a:r>
              <a:rPr lang="en-US" sz="2400" b="1" dirty="0">
                <a:solidFill>
                  <a:srgbClr val="00FFFF"/>
                </a:solidFill>
              </a:rPr>
              <a:t>Operation</a:t>
            </a:r>
            <a:r>
              <a:rPr lang="en-US" sz="2400" dirty="0">
                <a:solidFill>
                  <a:schemeClr val="bg1"/>
                </a:solidFill>
              </a:rPr>
              <a:t>:  update the parent node to have an empty </a:t>
            </a:r>
            <a:r>
              <a:rPr lang="en-US" sz="2400" dirty="0" err="1">
                <a:solidFill>
                  <a:schemeClr val="bg1"/>
                </a:solidFill>
              </a:rPr>
              <a:t>subtree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914400" y="2819400"/>
            <a:ext cx="3200400" cy="2971800"/>
            <a:chOff x="1978" y="1968"/>
            <a:chExt cx="2016" cy="1872"/>
          </a:xfrm>
        </p:grpSpPr>
        <p:sp>
          <p:nvSpPr>
            <p:cNvPr id="11273" name="Oval 5"/>
            <p:cNvSpPr>
              <a:spLocks noChangeArrowheads="1"/>
            </p:cNvSpPr>
            <p:nvPr/>
          </p:nvSpPr>
          <p:spPr bwMode="auto">
            <a:xfrm>
              <a:off x="2650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25</a:t>
              </a:r>
            </a:p>
          </p:txBody>
        </p:sp>
        <p:sp>
          <p:nvSpPr>
            <p:cNvPr id="11274" name="Oval 6"/>
            <p:cNvSpPr>
              <a:spLocks noChangeArrowheads="1"/>
            </p:cNvSpPr>
            <p:nvPr/>
          </p:nvSpPr>
          <p:spPr bwMode="auto">
            <a:xfrm>
              <a:off x="2122" y="24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11275" name="Oval 7"/>
            <p:cNvSpPr>
              <a:spLocks noChangeArrowheads="1"/>
            </p:cNvSpPr>
            <p:nvPr/>
          </p:nvSpPr>
          <p:spPr bwMode="auto">
            <a:xfrm>
              <a:off x="3130" y="24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40</a:t>
              </a:r>
            </a:p>
          </p:txBody>
        </p:sp>
        <p:sp>
          <p:nvSpPr>
            <p:cNvPr id="11276" name="Oval 8"/>
            <p:cNvSpPr>
              <a:spLocks noChangeArrowheads="1"/>
            </p:cNvSpPr>
            <p:nvPr/>
          </p:nvSpPr>
          <p:spPr bwMode="auto">
            <a:xfrm>
              <a:off x="2410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11277" name="Oval 9"/>
            <p:cNvSpPr>
              <a:spLocks noChangeArrowheads="1"/>
            </p:cNvSpPr>
            <p:nvPr/>
          </p:nvSpPr>
          <p:spPr bwMode="auto">
            <a:xfrm>
              <a:off x="1978" y="35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17</a:t>
              </a:r>
            </a:p>
          </p:txBody>
        </p:sp>
        <p:sp>
          <p:nvSpPr>
            <p:cNvPr id="11278" name="Oval 10"/>
            <p:cNvSpPr>
              <a:spLocks noChangeArrowheads="1"/>
            </p:cNvSpPr>
            <p:nvPr/>
          </p:nvSpPr>
          <p:spPr bwMode="auto">
            <a:xfrm>
              <a:off x="3658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11279" name="Oval 11"/>
            <p:cNvSpPr>
              <a:spLocks noChangeArrowheads="1"/>
            </p:cNvSpPr>
            <p:nvPr/>
          </p:nvSpPr>
          <p:spPr bwMode="auto">
            <a:xfrm>
              <a:off x="3034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11280" name="Line 12"/>
            <p:cNvSpPr>
              <a:spLocks noChangeShapeType="1"/>
            </p:cNvSpPr>
            <p:nvPr/>
          </p:nvSpPr>
          <p:spPr bwMode="auto">
            <a:xfrm>
              <a:off x="2938" y="2304"/>
              <a:ext cx="240" cy="192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1" name="Line 13"/>
            <p:cNvSpPr>
              <a:spLocks noChangeShapeType="1"/>
            </p:cNvSpPr>
            <p:nvPr/>
          </p:nvSpPr>
          <p:spPr bwMode="auto">
            <a:xfrm>
              <a:off x="3370" y="2736"/>
              <a:ext cx="336" cy="38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2" name="Line 14"/>
            <p:cNvSpPr>
              <a:spLocks noChangeShapeType="1"/>
            </p:cNvSpPr>
            <p:nvPr/>
          </p:nvSpPr>
          <p:spPr bwMode="auto">
            <a:xfrm flipH="1">
              <a:off x="2410" y="2256"/>
              <a:ext cx="288" cy="288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3" name="Line 15"/>
            <p:cNvSpPr>
              <a:spLocks noChangeShapeType="1"/>
            </p:cNvSpPr>
            <p:nvPr/>
          </p:nvSpPr>
          <p:spPr bwMode="auto">
            <a:xfrm>
              <a:off x="2362" y="2832"/>
              <a:ext cx="144" cy="24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4" name="Line 16"/>
            <p:cNvSpPr>
              <a:spLocks noChangeShapeType="1"/>
            </p:cNvSpPr>
            <p:nvPr/>
          </p:nvSpPr>
          <p:spPr bwMode="auto">
            <a:xfrm flipH="1">
              <a:off x="3178" y="2832"/>
              <a:ext cx="48" cy="288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Line 17"/>
            <p:cNvSpPr>
              <a:spLocks noChangeShapeType="1"/>
            </p:cNvSpPr>
            <p:nvPr/>
          </p:nvSpPr>
          <p:spPr bwMode="auto">
            <a:xfrm flipH="1">
              <a:off x="2314" y="3408"/>
              <a:ext cx="192" cy="192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2882" name="Text Box 18"/>
          <p:cNvSpPr txBox="1">
            <a:spLocks noChangeArrowheads="1"/>
          </p:cNvSpPr>
          <p:nvPr/>
        </p:nvSpPr>
        <p:spPr bwMode="auto">
          <a:xfrm>
            <a:off x="838200" y="57912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i="1" dirty="0">
                <a:solidFill>
                  <a:srgbClr val="00FFFF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292883" name="Line 19"/>
          <p:cNvSpPr>
            <a:spLocks noChangeShapeType="1"/>
          </p:cNvSpPr>
          <p:nvPr/>
        </p:nvSpPr>
        <p:spPr bwMode="auto">
          <a:xfrm>
            <a:off x="762000" y="5257800"/>
            <a:ext cx="914400" cy="6096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1905000" y="41148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FFFF"/>
                </a:solidFill>
              </a:rPr>
              <a:t>P</a:t>
            </a:r>
            <a:endParaRPr lang="en-US" sz="2400" b="1" i="1" dirty="0">
              <a:solidFill>
                <a:srgbClr val="00FFFF"/>
              </a:solidFill>
              <a:latin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05400" y="3781961"/>
            <a:ext cx="243207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2000" i="1">
                <a:solidFill>
                  <a:srgbClr val="FFFF00"/>
                </a:solidFill>
                <a:cs typeface="Times New Roman" panose="02020603050405020304" pitchFamily="18" charset="0"/>
              </a:rPr>
              <a:t>P</a:t>
            </a: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.left == </a:t>
            </a:r>
            <a:r>
              <a:rPr lang="en-US" sz="2000" i="1">
                <a:solidFill>
                  <a:srgbClr val="FFFF00"/>
                </a:solidFill>
                <a:cs typeface="Times New Roman" panose="02020603050405020304" pitchFamily="18" charset="0"/>
              </a:rPr>
              <a:t>D</a:t>
            </a:r>
          </a:p>
          <a:p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i="1">
                <a:solidFill>
                  <a:srgbClr val="FFFF00"/>
                </a:solidFill>
                <a:cs typeface="Times New Roman" panose="02020603050405020304" pitchFamily="18" charset="0"/>
              </a:rPr>
              <a:t>P</a:t>
            </a: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.left = </a:t>
            </a:r>
            <a:r>
              <a:rPr lang="en-US" sz="2000" smtClean="0">
                <a:solidFill>
                  <a:srgbClr val="FFFF00"/>
                </a:solidFill>
                <a:cs typeface="Times New Roman" panose="02020603050405020304" pitchFamily="18" charset="0"/>
              </a:rPr>
              <a:t>null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0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</a:p>
          <a:p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i="1">
                <a:solidFill>
                  <a:srgbClr val="FFFF00"/>
                </a:solidFill>
                <a:cs typeface="Times New Roman" panose="02020603050405020304" pitchFamily="18" charset="0"/>
              </a:rPr>
              <a:t>P</a:t>
            </a: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.right = </a:t>
            </a:r>
            <a:r>
              <a:rPr lang="en-US" sz="2000" smtClean="0">
                <a:solidFill>
                  <a:srgbClr val="FFFF00"/>
                </a:solidFill>
                <a:cs typeface="Times New Roman" panose="02020603050405020304" pitchFamily="18" charset="0"/>
              </a:rPr>
              <a:t>null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9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82" grpId="0"/>
      <p:bldP spid="292883" grpId="0" animBg="1"/>
      <p:bldP spid="22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  <a:noFill/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  <a:latin typeface="Arial" charset="0"/>
              </a:rPr>
              <a:t>Deletion (2a)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914400" y="1674813"/>
            <a:ext cx="691086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FF"/>
                </a:solidFill>
              </a:rPr>
              <a:t>Case </a:t>
            </a:r>
            <a:r>
              <a:rPr lang="en-US" sz="2400" b="1" dirty="0" smtClean="0">
                <a:solidFill>
                  <a:srgbClr val="FF00FF"/>
                </a:solidFill>
              </a:rPr>
              <a:t>2a</a:t>
            </a:r>
            <a:r>
              <a:rPr lang="en-US" sz="2400" dirty="0" smtClean="0">
                <a:solidFill>
                  <a:schemeClr val="bg1"/>
                </a:solidFill>
              </a:rPr>
              <a:t>:  </a:t>
            </a:r>
            <a:r>
              <a:rPr lang="en-US" sz="2400" dirty="0">
                <a:solidFill>
                  <a:schemeClr val="bg1"/>
                </a:solidFill>
              </a:rPr>
              <a:t>node </a:t>
            </a:r>
            <a:r>
              <a:rPr lang="en-US" sz="2400" i="1" dirty="0">
                <a:solidFill>
                  <a:srgbClr val="FFFF00"/>
                </a:solidFill>
              </a:rPr>
              <a:t>D</a:t>
            </a:r>
            <a:r>
              <a:rPr lang="en-US" sz="2400" i="1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has a left </a:t>
            </a:r>
            <a:r>
              <a:rPr lang="en-US" sz="2400">
                <a:solidFill>
                  <a:schemeClr val="bg1"/>
                </a:solidFill>
              </a:rPr>
              <a:t>child </a:t>
            </a:r>
            <a:r>
              <a:rPr lang="en-US" sz="2400" i="1" smtClean="0">
                <a:solidFill>
                  <a:srgbClr val="FFFF00"/>
                </a:solidFill>
              </a:rPr>
              <a:t>L</a:t>
            </a:r>
            <a:r>
              <a:rPr lang="en-US" sz="2400" i="1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but </a:t>
            </a:r>
            <a:r>
              <a:rPr lang="en-US" sz="2400" dirty="0">
                <a:solidFill>
                  <a:schemeClr val="bg1"/>
                </a:solidFill>
              </a:rPr>
              <a:t>no right child</a:t>
            </a:r>
          </a:p>
          <a:p>
            <a:r>
              <a:rPr lang="en-US" sz="2400" b="1" dirty="0">
                <a:solidFill>
                  <a:srgbClr val="00FFFF"/>
                </a:solidFill>
              </a:rPr>
              <a:t>Operation</a:t>
            </a:r>
            <a:r>
              <a:rPr lang="en-US" sz="2400" dirty="0">
                <a:solidFill>
                  <a:schemeClr val="bg1"/>
                </a:solidFill>
              </a:rPr>
              <a:t>:  attach the left </a:t>
            </a:r>
            <a:r>
              <a:rPr lang="en-US" sz="2400" dirty="0" err="1">
                <a:solidFill>
                  <a:schemeClr val="bg1"/>
                </a:solidFill>
              </a:rPr>
              <a:t>subtree</a:t>
            </a:r>
            <a:r>
              <a:rPr lang="en-US" sz="2400" dirty="0">
                <a:solidFill>
                  <a:schemeClr val="bg1"/>
                </a:solidFill>
              </a:rPr>
              <a:t> of </a:t>
            </a:r>
            <a:r>
              <a:rPr lang="en-US" sz="2400" i="1" dirty="0">
                <a:solidFill>
                  <a:srgbClr val="FFFF00"/>
                </a:solidFill>
              </a:rPr>
              <a:t>D</a:t>
            </a:r>
            <a:r>
              <a:rPr lang="en-US" sz="2400" dirty="0">
                <a:solidFill>
                  <a:schemeClr val="bg1"/>
                </a:solidFill>
              </a:rPr>
              <a:t> to </a:t>
            </a:r>
            <a:r>
              <a:rPr lang="en-US" dirty="0" smtClean="0">
                <a:solidFill>
                  <a:schemeClr val="bg1"/>
                </a:solidFill>
              </a:rPr>
              <a:t>its</a:t>
            </a:r>
            <a:r>
              <a:rPr lang="en-US" sz="2400" dirty="0" smtClean="0">
                <a:solidFill>
                  <a:schemeClr val="bg1"/>
                </a:solidFill>
              </a:rPr>
              <a:t> parent </a:t>
            </a:r>
            <a:r>
              <a:rPr lang="en-US" sz="2400" i="1" dirty="0" smtClean="0">
                <a:solidFill>
                  <a:srgbClr val="FFFF00"/>
                </a:solidFill>
              </a:rPr>
              <a:t>P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292" name="Oval 4"/>
          <p:cNvSpPr>
            <a:spLocks noChangeArrowheads="1"/>
          </p:cNvSpPr>
          <p:nvPr/>
        </p:nvSpPr>
        <p:spPr bwMode="auto">
          <a:xfrm>
            <a:off x="1752600" y="3124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25</a:t>
            </a:r>
          </a:p>
        </p:txBody>
      </p:sp>
      <p:sp>
        <p:nvSpPr>
          <p:cNvPr id="12293" name="Oval 5"/>
          <p:cNvSpPr>
            <a:spLocks noChangeArrowheads="1"/>
          </p:cNvSpPr>
          <p:nvPr/>
        </p:nvSpPr>
        <p:spPr bwMode="auto">
          <a:xfrm>
            <a:off x="914400" y="39624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15</a:t>
            </a:r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2514600" y="3886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40</a:t>
            </a:r>
          </a:p>
        </p:txBody>
      </p:sp>
      <p:sp>
        <p:nvSpPr>
          <p:cNvPr id="294919" name="Oval 7"/>
          <p:cNvSpPr>
            <a:spLocks noChangeArrowheads="1"/>
          </p:cNvSpPr>
          <p:nvPr/>
        </p:nvSpPr>
        <p:spPr bwMode="auto">
          <a:xfrm>
            <a:off x="1371600" y="48768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20</a:t>
            </a:r>
          </a:p>
        </p:txBody>
      </p:sp>
      <p:sp>
        <p:nvSpPr>
          <p:cNvPr id="294920" name="Oval 8"/>
          <p:cNvSpPr>
            <a:spLocks noChangeArrowheads="1"/>
          </p:cNvSpPr>
          <p:nvPr/>
        </p:nvSpPr>
        <p:spPr bwMode="auto">
          <a:xfrm>
            <a:off x="685800" y="5562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17</a:t>
            </a:r>
          </a:p>
        </p:txBody>
      </p:sp>
      <p:sp>
        <p:nvSpPr>
          <p:cNvPr id="12297" name="Oval 9"/>
          <p:cNvSpPr>
            <a:spLocks noChangeArrowheads="1"/>
          </p:cNvSpPr>
          <p:nvPr/>
        </p:nvSpPr>
        <p:spPr bwMode="auto">
          <a:xfrm>
            <a:off x="3352800" y="48768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45</a:t>
            </a:r>
          </a:p>
        </p:txBody>
      </p:sp>
      <p:sp>
        <p:nvSpPr>
          <p:cNvPr id="12298" name="Oval 10"/>
          <p:cNvSpPr>
            <a:spLocks noChangeArrowheads="1"/>
          </p:cNvSpPr>
          <p:nvPr/>
        </p:nvSpPr>
        <p:spPr bwMode="auto">
          <a:xfrm>
            <a:off x="2362200" y="4953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30</a:t>
            </a:r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>
            <a:off x="2209800" y="3657600"/>
            <a:ext cx="3810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>
            <a:off x="2895600" y="4343400"/>
            <a:ext cx="533400" cy="609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auto">
          <a:xfrm flipH="1">
            <a:off x="1371600" y="3581400"/>
            <a:ext cx="4572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2" name="Line 14"/>
          <p:cNvSpPr>
            <a:spLocks noChangeShapeType="1"/>
          </p:cNvSpPr>
          <p:nvPr/>
        </p:nvSpPr>
        <p:spPr bwMode="auto">
          <a:xfrm>
            <a:off x="1295400" y="4495800"/>
            <a:ext cx="2286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 flipH="1">
            <a:off x="2590800" y="4495800"/>
            <a:ext cx="762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4928" name="Line 16"/>
          <p:cNvSpPr>
            <a:spLocks noChangeShapeType="1"/>
          </p:cNvSpPr>
          <p:nvPr/>
        </p:nvSpPr>
        <p:spPr bwMode="auto">
          <a:xfrm flipH="1">
            <a:off x="1219200" y="54102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4929" name="Line 17"/>
          <p:cNvSpPr>
            <a:spLocks noChangeShapeType="1"/>
          </p:cNvSpPr>
          <p:nvPr/>
        </p:nvSpPr>
        <p:spPr bwMode="auto">
          <a:xfrm>
            <a:off x="1219200" y="4876800"/>
            <a:ext cx="914400" cy="6096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6" name="Line 18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4931" name="Text Box 19"/>
          <p:cNvSpPr txBox="1">
            <a:spLocks noChangeArrowheads="1"/>
          </p:cNvSpPr>
          <p:nvPr/>
        </p:nvSpPr>
        <p:spPr bwMode="auto">
          <a:xfrm>
            <a:off x="990600" y="495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i="1">
                <a:solidFill>
                  <a:srgbClr val="00FFFF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294932" name="Oval 20"/>
          <p:cNvSpPr>
            <a:spLocks noChangeArrowheads="1"/>
          </p:cNvSpPr>
          <p:nvPr/>
        </p:nvSpPr>
        <p:spPr bwMode="auto">
          <a:xfrm>
            <a:off x="1371600" y="48768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17</a:t>
            </a:r>
          </a:p>
        </p:txBody>
      </p:sp>
      <p:sp>
        <p:nvSpPr>
          <p:cNvPr id="294934" name="Text Box 22"/>
          <p:cNvSpPr txBox="1">
            <a:spLocks noChangeArrowheads="1"/>
          </p:cNvSpPr>
          <p:nvPr/>
        </p:nvSpPr>
        <p:spPr bwMode="auto">
          <a:xfrm>
            <a:off x="441325" y="5907088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FFFF"/>
                </a:solidFill>
              </a:rPr>
              <a:t>L</a:t>
            </a:r>
            <a:endParaRPr lang="en-US" sz="2400" i="1" dirty="0">
              <a:solidFill>
                <a:srgbClr val="00FFFF"/>
              </a:solidFill>
            </a:endParaRP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609600" y="36576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FFFF"/>
                </a:solidFill>
              </a:rPr>
              <a:t>P</a:t>
            </a:r>
            <a:endParaRPr lang="en-US" sz="2400" i="1" dirty="0">
              <a:solidFill>
                <a:srgbClr val="00FF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95800" y="3429000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Reset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77099" y="4062680"/>
            <a:ext cx="258275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smtClean="0">
                <a:solidFill>
                  <a:srgbClr val="FFFF00"/>
                </a:solidFill>
              </a:rPr>
              <a:t>L</a:t>
            </a:r>
            <a:r>
              <a:rPr lang="en-US" sz="2000" smtClean="0">
                <a:solidFill>
                  <a:schemeClr val="bg1"/>
                </a:solidFill>
              </a:rPr>
              <a:t>.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 </a:t>
            </a:r>
            <a:r>
              <a:rPr lang="en-US" sz="2000" smtClean="0">
                <a:solidFill>
                  <a:schemeClr val="bg1"/>
                </a:solidFill>
              </a:rPr>
              <a:t>= </a:t>
            </a:r>
            <a:r>
              <a:rPr lang="en-US" sz="2000" i="1" smtClean="0">
                <a:solidFill>
                  <a:srgbClr val="FFFF00"/>
                </a:solidFill>
              </a:rPr>
              <a:t>P</a:t>
            </a:r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smtClean="0">
              <a:solidFill>
                <a:schemeClr val="bg1"/>
              </a:solidFill>
            </a:endParaRPr>
          </a:p>
          <a:p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</a:rPr>
              <a:t>if  (</a:t>
            </a:r>
            <a:r>
              <a:rPr lang="en-US" sz="2000" i="1" smtClean="0">
                <a:solidFill>
                  <a:srgbClr val="FFFF00"/>
                </a:solidFill>
                <a:latin typeface="Consolas" panose="020B0609020204030204" pitchFamily="49" charset="0"/>
              </a:rPr>
              <a:t>P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</a:rPr>
              <a:t> != null) {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2000" i="1">
                <a:solidFill>
                  <a:srgbClr val="FFFF00"/>
                </a:solidFill>
                <a:cs typeface="Times New Roman" panose="02020603050405020304" pitchFamily="18" charset="0"/>
              </a:rPr>
              <a:t>P</a:t>
            </a: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.left == </a:t>
            </a:r>
            <a:r>
              <a:rPr lang="en-US" sz="2000" i="1">
                <a:solidFill>
                  <a:srgbClr val="FFFF00"/>
                </a:solidFill>
                <a:cs typeface="Times New Roman" panose="02020603050405020304" pitchFamily="18" charset="0"/>
              </a:rPr>
              <a:t>D</a:t>
            </a:r>
          </a:p>
          <a:p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i="1" smtClean="0">
                <a:solidFill>
                  <a:srgbClr val="FFFF00"/>
                </a:solidFill>
                <a:cs typeface="Times New Roman" panose="02020603050405020304" pitchFamily="18" charset="0"/>
              </a:rPr>
              <a:t>P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.left </a:t>
            </a: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i="1" smtClean="0">
                <a:solidFill>
                  <a:srgbClr val="FFFF00"/>
                </a:solidFill>
                <a:cs typeface="Times New Roman" panose="02020603050405020304" pitchFamily="18" charset="0"/>
              </a:rPr>
              <a:t>L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0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else </a:t>
            </a:r>
            <a:endParaRPr lang="en-US" sz="20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i="1" smtClean="0">
                <a:solidFill>
                  <a:srgbClr val="FFFF00"/>
                </a:solidFill>
                <a:cs typeface="Times New Roman" panose="02020603050405020304" pitchFamily="18" charset="0"/>
              </a:rPr>
              <a:t>P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.right </a:t>
            </a: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i="1" smtClean="0">
                <a:solidFill>
                  <a:srgbClr val="FFFF00"/>
                </a:solidFill>
                <a:cs typeface="Times New Roman" panose="02020603050405020304" pitchFamily="18" charset="0"/>
              </a:rPr>
              <a:t>L</a:t>
            </a:r>
          </a:p>
          <a:p>
            <a:r>
              <a:rPr lang="en-US" sz="2000">
                <a:solidFill>
                  <a:schemeClr val="bg1"/>
                </a:solidFill>
                <a:cs typeface="Times New Roman" panose="02020603050405020304" pitchFamily="18" charset="0"/>
              </a:rPr>
              <a:t>}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9" grpId="0" animBg="1"/>
      <p:bldP spid="294920" grpId="0" animBg="1"/>
      <p:bldP spid="294928" grpId="0" animBg="1"/>
      <p:bldP spid="294929" grpId="0" animBg="1"/>
      <p:bldP spid="294929" grpId="1" animBg="1"/>
      <p:bldP spid="294931" grpId="0"/>
      <p:bldP spid="294931" grpId="1"/>
      <p:bldP spid="294932" grpId="0" animBg="1"/>
      <p:bldP spid="294934" grpId="0" build="allAtOnce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  <a:noFill/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  <a:latin typeface="Arial" charset="0"/>
              </a:rPr>
              <a:t>Deletion (2b)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838200" y="1522413"/>
            <a:ext cx="716734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FF"/>
                </a:solidFill>
              </a:rPr>
              <a:t>Case </a:t>
            </a:r>
            <a:r>
              <a:rPr lang="en-US" sz="2400" b="1" dirty="0" smtClean="0">
                <a:solidFill>
                  <a:srgbClr val="FF00FF"/>
                </a:solidFill>
              </a:rPr>
              <a:t>2b</a:t>
            </a:r>
            <a:r>
              <a:rPr lang="en-US" sz="2400" dirty="0" smtClean="0">
                <a:solidFill>
                  <a:schemeClr val="bg1"/>
                </a:solidFill>
              </a:rPr>
              <a:t>:  </a:t>
            </a:r>
            <a:r>
              <a:rPr lang="en-US" sz="2400" dirty="0">
                <a:solidFill>
                  <a:schemeClr val="bg1"/>
                </a:solidFill>
              </a:rPr>
              <a:t>node </a:t>
            </a:r>
            <a:r>
              <a:rPr lang="en-US" sz="2400" i="1" dirty="0">
                <a:solidFill>
                  <a:srgbClr val="FFFF00"/>
                </a:solidFill>
              </a:rPr>
              <a:t>D</a:t>
            </a:r>
            <a:r>
              <a:rPr lang="en-US" sz="2400" dirty="0">
                <a:solidFill>
                  <a:schemeClr val="bg1"/>
                </a:solidFill>
              </a:rPr>
              <a:t> has a right </a:t>
            </a:r>
            <a:r>
              <a:rPr lang="en-US" sz="2400" dirty="0" smtClean="0">
                <a:solidFill>
                  <a:schemeClr val="bg1"/>
                </a:solidFill>
              </a:rPr>
              <a:t>child </a:t>
            </a:r>
            <a:r>
              <a:rPr lang="en-US" sz="2400" i="1" dirty="0" smtClean="0">
                <a:solidFill>
                  <a:srgbClr val="FFFF00"/>
                </a:solidFill>
              </a:rPr>
              <a:t>R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but no left child</a:t>
            </a:r>
          </a:p>
          <a:p>
            <a:r>
              <a:rPr lang="en-US" sz="2400" b="1" dirty="0">
                <a:solidFill>
                  <a:srgbClr val="00FFFF"/>
                </a:solidFill>
              </a:rPr>
              <a:t>Operation</a:t>
            </a:r>
            <a:r>
              <a:rPr lang="en-US" sz="2400" dirty="0">
                <a:solidFill>
                  <a:schemeClr val="bg1"/>
                </a:solidFill>
              </a:rPr>
              <a:t>:  attach the right </a:t>
            </a:r>
            <a:r>
              <a:rPr lang="en-US" sz="2400" dirty="0" err="1" smtClean="0">
                <a:solidFill>
                  <a:schemeClr val="bg1"/>
                </a:solidFill>
              </a:rPr>
              <a:t>subtree</a:t>
            </a:r>
            <a:r>
              <a:rPr lang="en-US" sz="2400" dirty="0" smtClean="0">
                <a:solidFill>
                  <a:schemeClr val="bg1"/>
                </a:solidFill>
              </a:rPr>
              <a:t> of </a:t>
            </a:r>
            <a:r>
              <a:rPr lang="en-US" sz="2400" i="1" dirty="0">
                <a:solidFill>
                  <a:srgbClr val="FFFF00"/>
                </a:solidFill>
              </a:rPr>
              <a:t>D</a:t>
            </a:r>
            <a:r>
              <a:rPr lang="en-US" sz="2400" dirty="0">
                <a:solidFill>
                  <a:schemeClr val="bg1"/>
                </a:solidFill>
              </a:rPr>
              <a:t> to the </a:t>
            </a:r>
            <a:r>
              <a:rPr lang="en-US" sz="2400" dirty="0" smtClean="0">
                <a:solidFill>
                  <a:schemeClr val="bg1"/>
                </a:solidFill>
              </a:rPr>
              <a:t>parent </a:t>
            </a:r>
            <a:r>
              <a:rPr lang="en-US" sz="2400" i="1" dirty="0" smtClean="0">
                <a:solidFill>
                  <a:srgbClr val="FFFF00"/>
                </a:solidFill>
              </a:rPr>
              <a:t>P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1905000" y="33528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25</a:t>
            </a:r>
          </a:p>
        </p:txBody>
      </p:sp>
      <p:sp>
        <p:nvSpPr>
          <p:cNvPr id="296965" name="Oval 5"/>
          <p:cNvSpPr>
            <a:spLocks noChangeArrowheads="1"/>
          </p:cNvSpPr>
          <p:nvPr/>
        </p:nvSpPr>
        <p:spPr bwMode="auto">
          <a:xfrm>
            <a:off x="1066800" y="4191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15</a:t>
            </a:r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2667000" y="41148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40</a:t>
            </a:r>
          </a:p>
        </p:txBody>
      </p:sp>
      <p:sp>
        <p:nvSpPr>
          <p:cNvPr id="13319" name="Oval 9"/>
          <p:cNvSpPr>
            <a:spLocks noChangeArrowheads="1"/>
          </p:cNvSpPr>
          <p:nvPr/>
        </p:nvSpPr>
        <p:spPr bwMode="auto">
          <a:xfrm>
            <a:off x="3505200" y="51054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45</a:t>
            </a:r>
          </a:p>
        </p:txBody>
      </p:sp>
      <p:sp>
        <p:nvSpPr>
          <p:cNvPr id="13320" name="Oval 10"/>
          <p:cNvSpPr>
            <a:spLocks noChangeArrowheads="1"/>
          </p:cNvSpPr>
          <p:nvPr/>
        </p:nvSpPr>
        <p:spPr bwMode="auto">
          <a:xfrm>
            <a:off x="2514600" y="5181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30</a:t>
            </a:r>
          </a:p>
        </p:txBody>
      </p:sp>
      <p:sp>
        <p:nvSpPr>
          <p:cNvPr id="13321" name="Line 11"/>
          <p:cNvSpPr>
            <a:spLocks noChangeShapeType="1"/>
          </p:cNvSpPr>
          <p:nvPr/>
        </p:nvSpPr>
        <p:spPr bwMode="auto">
          <a:xfrm>
            <a:off x="2362200" y="3886200"/>
            <a:ext cx="3810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Line 12"/>
          <p:cNvSpPr>
            <a:spLocks noChangeShapeType="1"/>
          </p:cNvSpPr>
          <p:nvPr/>
        </p:nvSpPr>
        <p:spPr bwMode="auto">
          <a:xfrm>
            <a:off x="3048000" y="4572000"/>
            <a:ext cx="533400" cy="609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3" name="Line 13"/>
          <p:cNvSpPr>
            <a:spLocks noChangeShapeType="1"/>
          </p:cNvSpPr>
          <p:nvPr/>
        </p:nvSpPr>
        <p:spPr bwMode="auto">
          <a:xfrm flipH="1">
            <a:off x="1524000" y="3810000"/>
            <a:ext cx="4572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6974" name="Line 14"/>
          <p:cNvSpPr>
            <a:spLocks noChangeShapeType="1"/>
          </p:cNvSpPr>
          <p:nvPr/>
        </p:nvSpPr>
        <p:spPr bwMode="auto">
          <a:xfrm>
            <a:off x="1447800" y="4724400"/>
            <a:ext cx="2286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Line 15"/>
          <p:cNvSpPr>
            <a:spLocks noChangeShapeType="1"/>
          </p:cNvSpPr>
          <p:nvPr/>
        </p:nvSpPr>
        <p:spPr bwMode="auto">
          <a:xfrm flipH="1">
            <a:off x="2743200" y="4724400"/>
            <a:ext cx="762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838200" y="5105400"/>
            <a:ext cx="1219200" cy="1219200"/>
            <a:chOff x="528" y="3216"/>
            <a:chExt cx="768" cy="768"/>
          </a:xfrm>
        </p:grpSpPr>
        <p:sp>
          <p:nvSpPr>
            <p:cNvPr id="13332" name="Oval 7"/>
            <p:cNvSpPr>
              <a:spLocks noChangeArrowheads="1"/>
            </p:cNvSpPr>
            <p:nvPr/>
          </p:nvSpPr>
          <p:spPr bwMode="auto">
            <a:xfrm>
              <a:off x="960" y="32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13333" name="Oval 8"/>
            <p:cNvSpPr>
              <a:spLocks noChangeArrowheads="1"/>
            </p:cNvSpPr>
            <p:nvPr/>
          </p:nvSpPr>
          <p:spPr bwMode="auto">
            <a:xfrm>
              <a:off x="528" y="36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17</a:t>
              </a:r>
            </a:p>
          </p:txBody>
        </p:sp>
        <p:sp>
          <p:nvSpPr>
            <p:cNvPr id="13334" name="Line 16"/>
            <p:cNvSpPr>
              <a:spLocks noChangeShapeType="1"/>
            </p:cNvSpPr>
            <p:nvPr/>
          </p:nvSpPr>
          <p:spPr bwMode="auto">
            <a:xfrm flipH="1">
              <a:off x="864" y="3552"/>
              <a:ext cx="192" cy="192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6977" name="Line 17"/>
          <p:cNvSpPr>
            <a:spLocks noChangeShapeType="1"/>
          </p:cNvSpPr>
          <p:nvPr/>
        </p:nvSpPr>
        <p:spPr bwMode="auto">
          <a:xfrm>
            <a:off x="914400" y="4114800"/>
            <a:ext cx="914400" cy="6096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8" name="Line 31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6992" name="Text Box 32"/>
          <p:cNvSpPr txBox="1">
            <a:spLocks noChangeArrowheads="1"/>
          </p:cNvSpPr>
          <p:nvPr/>
        </p:nvSpPr>
        <p:spPr bwMode="auto">
          <a:xfrm>
            <a:off x="669925" y="415607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i="1">
                <a:solidFill>
                  <a:srgbClr val="00FFFF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296995" name="Text Box 35"/>
          <p:cNvSpPr txBox="1">
            <a:spLocks noChangeArrowheads="1"/>
          </p:cNvSpPr>
          <p:nvPr/>
        </p:nvSpPr>
        <p:spPr bwMode="auto">
          <a:xfrm>
            <a:off x="1981200" y="48006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00FFFF"/>
                </a:solidFill>
              </a:rPr>
              <a:t>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90990" y="3407083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Reset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5621" y="3945404"/>
            <a:ext cx="264367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smtClean="0">
                <a:solidFill>
                  <a:srgbClr val="FFFF00"/>
                </a:solidFill>
              </a:rPr>
              <a:t>R.</a:t>
            </a:r>
            <a:r>
              <a:rPr lang="en-US" sz="200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</a:t>
            </a:r>
            <a:r>
              <a:rPr lang="en-US" sz="2000" smtClean="0">
                <a:solidFill>
                  <a:schemeClr val="bg1"/>
                </a:solidFill>
              </a:rPr>
              <a:t> </a:t>
            </a:r>
            <a:r>
              <a:rPr lang="en-US" sz="2000">
                <a:solidFill>
                  <a:schemeClr val="bg1"/>
                </a:solidFill>
              </a:rPr>
              <a:t>=</a:t>
            </a:r>
            <a:r>
              <a:rPr lang="en-US" sz="2000" smtClean="0">
                <a:solidFill>
                  <a:schemeClr val="bg1"/>
                </a:solidFill>
              </a:rPr>
              <a:t> </a:t>
            </a:r>
            <a:r>
              <a:rPr lang="en-US" sz="2000" i="1" dirty="0" smtClean="0">
                <a:solidFill>
                  <a:srgbClr val="FFFF00"/>
                </a:solidFill>
              </a:rPr>
              <a:t>P</a:t>
            </a:r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smtClean="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</a:rPr>
              <a:t>if  (</a:t>
            </a:r>
            <a:r>
              <a:rPr lang="en-US" sz="2000" i="1">
                <a:solidFill>
                  <a:srgbClr val="FFFF00"/>
                </a:solidFill>
                <a:latin typeface="Consolas" panose="020B0609020204030204" pitchFamily="49" charset="0"/>
              </a:rPr>
              <a:t>P</a:t>
            </a: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</a:rPr>
              <a:t> != null</a:t>
            </a: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endParaRPr lang="en-US" sz="2000" smtClean="0">
              <a:solidFill>
                <a:schemeClr val="bg1"/>
              </a:solidFill>
            </a:endParaRPr>
          </a:p>
          <a:p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</a:t>
            </a:r>
            <a:r>
              <a:rPr lang="en-US" sz="2000" i="1" smtClean="0">
                <a:solidFill>
                  <a:srgbClr val="FFFF00"/>
                </a:solidFill>
                <a:cs typeface="Times New Roman" panose="02020603050405020304" pitchFamily="18" charset="0"/>
              </a:rPr>
              <a:t>P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.left == </a:t>
            </a:r>
            <a:r>
              <a:rPr lang="en-US" sz="2000" i="1" smtClean="0">
                <a:solidFill>
                  <a:srgbClr val="FFFF00"/>
                </a:solidFill>
                <a:cs typeface="Times New Roman" panose="02020603050405020304" pitchFamily="18" charset="0"/>
              </a:rPr>
              <a:t>D</a:t>
            </a:r>
          </a:p>
          <a:p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i="1" smtClean="0">
                <a:solidFill>
                  <a:srgbClr val="FFFF00"/>
                </a:solidFill>
                <a:cs typeface="Times New Roman" panose="02020603050405020304" pitchFamily="18" charset="0"/>
              </a:rPr>
              <a:t>P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.left 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i="1" smtClean="0">
                <a:solidFill>
                  <a:srgbClr val="FFFF00"/>
                </a:solidFill>
                <a:cs typeface="Times New Roman" panose="02020603050405020304" pitchFamily="18" charset="0"/>
              </a:rPr>
              <a:t>R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else </a:t>
            </a:r>
            <a:endParaRPr lang="en-US" sz="200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i="1" smtClean="0">
                <a:solidFill>
                  <a:srgbClr val="FFFF00"/>
                </a:solidFill>
                <a:cs typeface="Times New Roman" panose="02020603050405020304" pitchFamily="18" charset="0"/>
              </a:rPr>
              <a:t>P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.right 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i="1" smtClean="0">
                <a:solidFill>
                  <a:srgbClr val="FFFF00"/>
                </a:solidFill>
                <a:cs typeface="Times New Roman" panose="02020603050405020304" pitchFamily="18" charset="0"/>
              </a:rPr>
              <a:t>R</a:t>
            </a:r>
          </a:p>
          <a:p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1524000" y="30480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FFFF"/>
                </a:solidFill>
              </a:rPr>
              <a:t>P</a:t>
            </a:r>
            <a:endParaRPr lang="en-US" sz="2400" i="1" dirty="0">
              <a:solidFill>
                <a:srgbClr val="00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96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5.82794E-6 L -0.05833 -0.1443 " pathEditMode="relative" ptsTypes="AA">
                                      <p:cBhvr>
                                        <p:cTn id="3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5" grpId="0" animBg="1"/>
      <p:bldP spid="296974" grpId="0" animBg="1"/>
      <p:bldP spid="296977" grpId="0" animBg="1"/>
      <p:bldP spid="296977" grpId="1" animBg="1"/>
      <p:bldP spid="296992" grpId="1"/>
      <p:bldP spid="296995" grpId="0" build="allAtOnce"/>
      <p:bldP spid="24" grpId="0"/>
    </p:bld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3300"/>
      </a:dk1>
      <a:lt1>
        <a:srgbClr val="FFFFFF"/>
      </a:lt1>
      <a:dk2>
        <a:srgbClr val="800000"/>
      </a:dk2>
      <a:lt2>
        <a:srgbClr val="808080"/>
      </a:lt2>
      <a:accent1>
        <a:srgbClr val="66FF66"/>
      </a:accent1>
      <a:accent2>
        <a:srgbClr val="3333CC"/>
      </a:accent2>
      <a:accent3>
        <a:srgbClr val="FFFFFF"/>
      </a:accent3>
      <a:accent4>
        <a:srgbClr val="002A00"/>
      </a:accent4>
      <a:accent5>
        <a:srgbClr val="B8FFB8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3333FF"/>
        </a:dk1>
        <a:lt1>
          <a:srgbClr val="FFFFFF"/>
        </a:lt1>
        <a:dk2>
          <a:srgbClr val="8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2A2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17230</TotalTime>
  <Words>919</Words>
  <Application>Microsoft Office PowerPoint</Application>
  <PresentationFormat>On-screen Show (4:3)</PresentationFormat>
  <Paragraphs>320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Consolas</vt:lpstr>
      <vt:lpstr>Symbol</vt:lpstr>
      <vt:lpstr>Times New Roman</vt:lpstr>
      <vt:lpstr>Blank Presentation</vt:lpstr>
      <vt:lpstr>Binary Search Trees</vt:lpstr>
      <vt:lpstr>Inorder Traversal of BST</vt:lpstr>
      <vt:lpstr>A BST Example</vt:lpstr>
      <vt:lpstr>Insertion</vt:lpstr>
      <vt:lpstr>Running Time</vt:lpstr>
      <vt:lpstr>Successor and Predecessor</vt:lpstr>
      <vt:lpstr> Deletion (1)</vt:lpstr>
      <vt:lpstr> Deletion (2a)</vt:lpstr>
      <vt:lpstr> Deletion (2b)</vt:lpstr>
      <vt:lpstr>Deletion (3)</vt:lpstr>
      <vt:lpstr>Deletion (3) - an Example</vt:lpstr>
      <vt:lpstr>Deletion (3) – General Case</vt:lpstr>
      <vt:lpstr>Case 3 – Finishing up </vt:lpstr>
      <vt:lpstr>Deletion (3) – Special Case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C++: Introduction &amp; Data Types</dc:title>
  <dc:creator>Toshiba Preferred User</dc:creator>
  <cp:lastModifiedBy>Yan-Bin Jia</cp:lastModifiedBy>
  <cp:revision>175</cp:revision>
  <dcterms:created xsi:type="dcterms:W3CDTF">1999-03-29T05:24:19Z</dcterms:created>
  <dcterms:modified xsi:type="dcterms:W3CDTF">2018-04-04T19:14:56Z</dcterms:modified>
</cp:coreProperties>
</file>