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6" r:id="rId2"/>
    <p:sldId id="303" r:id="rId3"/>
    <p:sldId id="302" r:id="rId4"/>
    <p:sldId id="295" r:id="rId5"/>
    <p:sldId id="315" r:id="rId6"/>
    <p:sldId id="314" r:id="rId7"/>
    <p:sldId id="291" r:id="rId8"/>
    <p:sldId id="304" r:id="rId9"/>
    <p:sldId id="305" r:id="rId10"/>
    <p:sldId id="307" r:id="rId11"/>
    <p:sldId id="313" r:id="rId12"/>
    <p:sldId id="311" r:id="rId13"/>
    <p:sldId id="312" r:id="rId14"/>
    <p:sldId id="299" r:id="rId15"/>
    <p:sldId id="300" r:id="rId16"/>
    <p:sldId id="301" r:id="rId17"/>
    <p:sldId id="308" r:id="rId18"/>
    <p:sldId id="296" r:id="rId19"/>
    <p:sldId id="297" r:id="rId20"/>
    <p:sldId id="298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00FF"/>
    <a:srgbClr val="800080"/>
    <a:srgbClr val="008000"/>
    <a:srgbClr val="FF6600"/>
    <a:srgbClr val="00FF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83" autoAdjust="0"/>
  </p:normalViewPr>
  <p:slideViewPr>
    <p:cSldViewPr>
      <p:cViewPr varScale="1">
        <p:scale>
          <a:sx n="82" d="100"/>
          <a:sy n="82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fld id="{C3460A39-9F55-41E3-845B-248193A3C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2897AE-9E7D-4E8D-8382-189091DAA0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58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C1D8-55C2-4FD8-8D1A-1C8ADA9CC95B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1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80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2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F6203F-B6C6-4A83-BE08-C3929B7DA7B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Explain</a:t>
            </a:r>
            <a:r>
              <a:rPr lang="en-US" altLang="en-US" baseline="0"/>
              <a:t> what XOR is.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81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35644-551A-44C8-9963-E88008574748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2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986B6-7F37-41EB-8DDB-BBA7A29F5A5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2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B936A-31E2-48A9-9C99-898CB956D26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7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5B7883-838F-4CFE-B2F0-B11D1E67F584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68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EBDBFC-FE0F-4469-A32B-1C056FF821BA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2912F-7B98-4B1C-8034-BF2400FE82CD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94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8ECB3-8202-4C8D-8F25-26777BEBE2A9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26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F3B62-83BE-4E56-B0BD-2DF555D1BBDA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366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0D8AF8-03E2-4A00-A9A6-14A759CC422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0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61511-D1BE-48F7-90F8-3A92183E3A28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18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1585E-F497-4FB1-A424-DE488BCC7413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2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7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3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92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916F7-F83B-4359-A454-99DD3BF93EC6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62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FBC20-5A3C-49E8-A822-922044D55B16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F4C51-E1F2-47DE-9D1E-5F047C9C0BB7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D934B-DB5E-466C-9B17-5C659DADE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BEDFB-64C6-4C9A-A197-A10673027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7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A0541-86D4-4853-A5AC-48257F8A2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B5704-3930-4C3A-A8C6-E1AA8485E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0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E9A99-94C8-4DFE-9746-04E18B655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D054-D9A6-4636-B359-E18D4BBBC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5C49F-47CA-423D-BEB6-00348A3AD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4E08D-C97C-46A9-897F-838CE50CD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F9A60-83DB-41DA-975B-A75C56CF8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C04CA-4F29-4AA5-A65E-5092C2488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5300C-B089-4933-AAAA-E8F33B95A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708F8530-203B-41FA-8383-B85302D513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14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10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5"/>
          <p:cNvSpPr>
            <a:spLocks noChangeArrowheads="1"/>
          </p:cNvSpPr>
          <p:nvPr/>
        </p:nvSpPr>
        <p:spPr bwMode="auto">
          <a:xfrm>
            <a:off x="457200" y="1371600"/>
            <a:ext cx="3429000" cy="2895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41" name="Group 19"/>
          <p:cNvGrpSpPr>
            <a:grpSpLocks/>
          </p:cNvGrpSpPr>
          <p:nvPr/>
        </p:nvGrpSpPr>
        <p:grpSpPr bwMode="auto">
          <a:xfrm>
            <a:off x="990600" y="2971800"/>
            <a:ext cx="762000" cy="336550"/>
            <a:chOff x="762000" y="1600200"/>
            <a:chExt cx="762000" cy="336550"/>
          </a:xfrm>
        </p:grpSpPr>
        <p:sp>
          <p:nvSpPr>
            <p:cNvPr id="1061" name="Rectangle 6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62" name="Group 10"/>
            <p:cNvGrpSpPr>
              <a:grpSpLocks/>
            </p:cNvGrpSpPr>
            <p:nvPr/>
          </p:nvGrpSpPr>
          <p:grpSpPr bwMode="auto">
            <a:xfrm>
              <a:off x="838200" y="1600200"/>
              <a:ext cx="685800" cy="336550"/>
              <a:chOff x="838200" y="1600200"/>
              <a:chExt cx="685800" cy="336550"/>
            </a:xfrm>
          </p:grpSpPr>
          <p:sp>
            <p:nvSpPr>
              <p:cNvPr id="1063" name="Rectangle 7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6" name="Object 2"/>
              <p:cNvGraphicFramePr>
                <a:graphicFrameLocks noChangeAspect="1"/>
              </p:cNvGraphicFramePr>
              <p:nvPr/>
            </p:nvGraphicFramePr>
            <p:xfrm>
              <a:off x="838200" y="1600200"/>
              <a:ext cx="23756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0" name="Equation" r:id="rId4" imgW="152280" imgH="215640" progId="Equation.3">
                      <p:embed/>
                    </p:oleObj>
                  </mc:Choice>
                  <mc:Fallback>
                    <p:oleObj name="Equation" r:id="rId4" imgW="152280" imgH="2156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1600200"/>
                            <a:ext cx="23756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7" name="Object 3"/>
              <p:cNvGraphicFramePr>
                <a:graphicFrameLocks noChangeAspect="1"/>
              </p:cNvGraphicFramePr>
              <p:nvPr/>
            </p:nvGraphicFramePr>
            <p:xfrm>
              <a:off x="1219200" y="1600200"/>
              <a:ext cx="21907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1" name="Equation" r:id="rId6" imgW="139680" imgH="215640" progId="Equation.3">
                      <p:embed/>
                    </p:oleObj>
                  </mc:Choice>
                  <mc:Fallback>
                    <p:oleObj name="Equation" r:id="rId6" imgW="139680" imgH="215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200" y="1600200"/>
                            <a:ext cx="21907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2" name="Group 20"/>
          <p:cNvGrpSpPr>
            <a:grpSpLocks/>
          </p:cNvGrpSpPr>
          <p:nvPr/>
        </p:nvGrpSpPr>
        <p:grpSpPr bwMode="auto">
          <a:xfrm>
            <a:off x="2514600" y="2971800"/>
            <a:ext cx="762000" cy="357188"/>
            <a:chOff x="762000" y="1590675"/>
            <a:chExt cx="762000" cy="357188"/>
          </a:xfrm>
        </p:grpSpPr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9" name="Group 10"/>
            <p:cNvGrpSpPr>
              <a:grpSpLocks/>
            </p:cNvGrpSpPr>
            <p:nvPr/>
          </p:nvGrpSpPr>
          <p:grpSpPr bwMode="auto">
            <a:xfrm>
              <a:off x="828675" y="1590675"/>
              <a:ext cx="695325" cy="357188"/>
              <a:chOff x="828675" y="1590675"/>
              <a:chExt cx="695325" cy="357188"/>
            </a:xfrm>
          </p:grpSpPr>
          <p:sp>
            <p:nvSpPr>
              <p:cNvPr id="1060" name="Rectangle 23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4" name="Object 8"/>
              <p:cNvGraphicFramePr>
                <a:graphicFrameLocks noChangeAspect="1"/>
              </p:cNvGraphicFramePr>
              <p:nvPr/>
            </p:nvGraphicFramePr>
            <p:xfrm>
              <a:off x="828675" y="1590675"/>
              <a:ext cx="25876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" name="Equation" r:id="rId8" imgW="164880" imgH="228600" progId="Equation.3">
                      <p:embed/>
                    </p:oleObj>
                  </mc:Choice>
                  <mc:Fallback>
                    <p:oleObj name="Equation" r:id="rId8" imgW="16488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675" y="1590675"/>
                            <a:ext cx="25876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9"/>
              <p:cNvGraphicFramePr>
                <a:graphicFrameLocks noChangeAspect="1"/>
              </p:cNvGraphicFramePr>
              <p:nvPr/>
            </p:nvGraphicFramePr>
            <p:xfrm>
              <a:off x="1209675" y="1590675"/>
              <a:ext cx="23971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" name="Equation" r:id="rId10" imgW="152280" imgH="228600" progId="Equation.3">
                      <p:embed/>
                    </p:oleObj>
                  </mc:Choice>
                  <mc:Fallback>
                    <p:oleObj name="Equation" r:id="rId10" imgW="15228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9675" y="1590675"/>
                            <a:ext cx="23971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3" name="Group 26"/>
          <p:cNvGrpSpPr>
            <a:grpSpLocks/>
          </p:cNvGrpSpPr>
          <p:nvPr/>
        </p:nvGrpSpPr>
        <p:grpSpPr bwMode="auto">
          <a:xfrm>
            <a:off x="1905000" y="2101850"/>
            <a:ext cx="762000" cy="338303"/>
            <a:chOff x="762000" y="1568450"/>
            <a:chExt cx="762000" cy="338303"/>
          </a:xfrm>
        </p:grpSpPr>
        <p:sp>
          <p:nvSpPr>
            <p:cNvPr id="1055" name="Rectangle 27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6" name="Group 10"/>
            <p:cNvGrpSpPr>
              <a:grpSpLocks/>
            </p:cNvGrpSpPr>
            <p:nvPr/>
          </p:nvGrpSpPr>
          <p:grpSpPr bwMode="auto">
            <a:xfrm>
              <a:off x="823119" y="1568450"/>
              <a:ext cx="700881" cy="338303"/>
              <a:chOff x="823119" y="1568450"/>
              <a:chExt cx="700881" cy="338303"/>
            </a:xfrm>
          </p:grpSpPr>
          <p:sp>
            <p:nvSpPr>
              <p:cNvPr id="1057" name="Rectangle 29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870695"/>
                  </p:ext>
                </p:extLst>
              </p:nvPr>
            </p:nvGraphicFramePr>
            <p:xfrm>
              <a:off x="823119" y="1568450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" name="Equation" r:id="rId12" imgW="164880" imgH="215640" progId="Equation.3">
                      <p:embed/>
                    </p:oleObj>
                  </mc:Choice>
                  <mc:Fallback>
                    <p:oleObj name="Equation" r:id="rId12" imgW="1648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119" y="1568450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795701"/>
                  </p:ext>
                </p:extLst>
              </p:nvPr>
            </p:nvGraphicFramePr>
            <p:xfrm>
              <a:off x="1199355" y="1570203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5" name="Equation" r:id="rId14" imgW="164880" imgH="215640" progId="Equation.3">
                      <p:embed/>
                    </p:oleObj>
                  </mc:Choice>
                  <mc:Fallback>
                    <p:oleObj name="Equation" r:id="rId14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9355" y="1570203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75200" y="3962400"/>
            <a:ext cx="436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keys are integers in a small range, </a:t>
            </a:r>
          </a:p>
          <a:p>
            <a:r>
              <a:rPr lang="en-US" altLang="en-US"/>
              <a:t>use an array indexed by key.</a:t>
            </a: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105400" y="4953000"/>
            <a:ext cx="3657600" cy="881063"/>
            <a:chOff x="5181600" y="4038600"/>
            <a:chExt cx="3657600" cy="881063"/>
          </a:xfrm>
        </p:grpSpPr>
        <p:grpSp>
          <p:nvGrpSpPr>
            <p:cNvPr id="1048" name="Group 39"/>
            <p:cNvGrpSpPr>
              <a:grpSpLocks/>
            </p:cNvGrpSpPr>
            <p:nvPr/>
          </p:nvGrpSpPr>
          <p:grpSpPr bwMode="auto">
            <a:xfrm>
              <a:off x="5181600" y="4038600"/>
              <a:ext cx="3657600" cy="457200"/>
              <a:chOff x="5486400" y="3352800"/>
              <a:chExt cx="3657600" cy="457200"/>
            </a:xfrm>
          </p:grpSpPr>
          <p:sp>
            <p:nvSpPr>
              <p:cNvPr id="1049" name="Rectangle 33"/>
              <p:cNvSpPr>
                <a:spLocks noChangeArrowheads="1"/>
              </p:cNvSpPr>
              <p:nvPr/>
            </p:nvSpPr>
            <p:spPr bwMode="auto">
              <a:xfrm>
                <a:off x="5486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/>
            </p:nvSpPr>
            <p:spPr bwMode="auto">
              <a:xfrm>
                <a:off x="6019800" y="3352800"/>
                <a:ext cx="6096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/>
            </p:nvSpPr>
            <p:spPr bwMode="auto">
              <a:xfrm>
                <a:off x="78486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/>
            </p:nvSpPr>
            <p:spPr bwMode="auto">
              <a:xfrm>
                <a:off x="7162800" y="3352800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/>
            </p:nvSpPr>
            <p:spPr bwMode="auto">
              <a:xfrm>
                <a:off x="8382000" y="3352800"/>
                <a:ext cx="7620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5334000" y="45720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5720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6486525" y="4572000"/>
            <a:ext cx="2397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4572000"/>
                          <a:ext cx="23971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7696200" y="4562475"/>
            <a:ext cx="2587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562475"/>
                          <a:ext cx="2587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8"/>
            <p:cNvGraphicFramePr>
              <a:graphicFrameLocks noChangeAspect="1"/>
            </p:cNvGraphicFramePr>
            <p:nvPr/>
          </p:nvGraphicFramePr>
          <p:xfrm>
            <a:off x="6477000" y="4114800"/>
            <a:ext cx="2190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21" imgW="139680" imgH="215640" progId="Equation.3">
                    <p:embed/>
                  </p:oleObj>
                </mc:Choice>
                <mc:Fallback>
                  <p:oleObj name="Equation" r:id="rId21" imgW="13968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4114800"/>
                          <a:ext cx="21907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991609"/>
                </p:ext>
              </p:extLst>
            </p:nvPr>
          </p:nvGraphicFramePr>
          <p:xfrm>
            <a:off x="5334000" y="41148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" name="Equation" r:id="rId22" imgW="164880" imgH="215640" progId="Equation.3">
                    <p:embed/>
                  </p:oleObj>
                </mc:Choice>
                <mc:Fallback>
                  <p:oleObj name="Equation" r:id="rId22" imgW="1648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1148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0"/>
            <p:cNvGraphicFramePr>
              <a:graphicFrameLocks noChangeAspect="1"/>
            </p:cNvGraphicFramePr>
            <p:nvPr/>
          </p:nvGraphicFramePr>
          <p:xfrm>
            <a:off x="7696200" y="4114800"/>
            <a:ext cx="2397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" name="Equation" r:id="rId24" imgW="152280" imgH="228600" progId="Equation.3">
                    <p:embed/>
                  </p:oleObj>
                </mc:Choice>
                <mc:Fallback>
                  <p:oleObj name="Equation" r:id="rId24" imgW="15228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114800"/>
                          <a:ext cx="23971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93075" y="5899150"/>
            <a:ext cx="6668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if keys are from a large range or not even integers?</a:t>
            </a:r>
          </a:p>
          <a:p>
            <a:endParaRPr lang="en-US" altLang="en-US"/>
          </a:p>
          <a:p>
            <a:r>
              <a:rPr lang="en-US" altLang="en-US"/>
              <a:t>e.g. ISU ID (1000,000,000 for &lt; 40,000 people)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Good Hash Function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Box 3"/>
              <p:cNvSpPr txBox="1">
                <a:spLocks noChangeArrowheads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Deterministic</a:t>
                </a:r>
                <a:r>
                  <a:rPr lang="en-US" altLang="en-US"/>
                  <a:t> – equal keys should produce the same value. </a:t>
                </a:r>
              </a:p>
            </p:txBody>
          </p:sp>
        </mc:Choice>
        <mc:Fallback xmlns="">
          <p:sp>
            <p:nvSpPr>
              <p:cNvPr id="1024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57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Efficient</a:t>
                </a:r>
                <a:r>
                  <a:rPr lang="en-US" altLang="en-US"/>
                  <a:t> to compute </a:t>
                </a:r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5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7030A0"/>
                    </a:solidFill>
                  </a:rPr>
                  <a:t>Uniformly distributing </a:t>
                </a:r>
                <a:r>
                  <a:rPr lang="en-US" altLang="en-US"/>
                  <a:t>keys</a:t>
                </a:r>
                <a:endParaRPr lang="en-US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57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782472" y="3733800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Bad examples: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4496" y="4566730"/>
            <a:ext cx="796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♠</a:t>
            </a:r>
            <a:r>
              <a:rPr lang="en-US"/>
              <a:t> Sum up ASCII values of the characters – high chance for collisions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2693" y="5127266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♠ </a:t>
            </a:r>
            <a:r>
              <a:rPr lang="en-US"/>
              <a:t>Use first three letters – words starting with some three-letter </a:t>
            </a:r>
          </a:p>
          <a:p>
            <a:r>
              <a:rPr lang="en-US"/>
              <a:t>                               combinations are far frequent than others.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How to Write a Good Hash Function?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good hash function will produce a value that incorporates </a:t>
            </a:r>
            <a:r>
              <a:rPr lang="en-US" altLang="en-US" i="1">
                <a:solidFill>
                  <a:srgbClr val="FF00FF"/>
                </a:solidFill>
              </a:rPr>
              <a:t>all the data</a:t>
            </a:r>
            <a:r>
              <a:rPr lang="en-US" altLang="en-US"/>
              <a:t> in the key.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2971800"/>
            <a:ext cx="7696200" cy="2089150"/>
            <a:chOff x="762000" y="3276600"/>
            <a:chExt cx="7696200" cy="2088416"/>
          </a:xfrm>
        </p:grpSpPr>
        <p:sp>
          <p:nvSpPr>
            <p:cNvPr id="10248" name="TextBox 4"/>
            <p:cNvSpPr txBox="1">
              <a:spLocks noChangeArrowheads="1"/>
            </p:cNvSpPr>
            <p:nvPr/>
          </p:nvSpPr>
          <p:spPr bwMode="auto">
            <a:xfrm>
              <a:off x="1143000" y="3733800"/>
              <a:ext cx="731520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 result  = some nonzero value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altLang="en-US"/>
                <a:t>each instance variable </a:t>
              </a:r>
              <a:r>
                <a:rPr lang="en-US" altLang="en-US" i="1"/>
                <a:t>v</a:t>
              </a:r>
              <a:r>
                <a:rPr lang="en-US" altLang="en-US"/>
                <a:t> used in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equals()</a:t>
              </a:r>
              <a:endParaRPr lang="en-US" altLang="en-US"/>
            </a:p>
            <a:p>
              <a:r>
                <a:rPr lang="en-US" altLang="en-US"/>
                <a:t>     let </a:t>
              </a:r>
              <a:r>
                <a:rPr lang="en-US" altLang="en-US" i="1"/>
                <a:t>c</a:t>
              </a:r>
              <a:r>
                <a:rPr lang="en-US" altLang="en-US"/>
                <a:t> be an integer hashcode for </a:t>
              </a:r>
              <a:r>
                <a:rPr lang="en-US" altLang="en-US" i="1"/>
                <a:t>v </a:t>
              </a:r>
            </a:p>
            <a:p>
              <a:r>
                <a:rPr lang="en-US" altLang="en-US"/>
                <a:t>     result = result * 31 + </a:t>
              </a:r>
              <a:r>
                <a:rPr lang="en-US" altLang="en-US" i="1"/>
                <a:t>c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altLang="en-US"/>
                <a:t> result</a:t>
              </a:r>
            </a:p>
          </p:txBody>
        </p:sp>
        <p:sp>
          <p:nvSpPr>
            <p:cNvPr id="10249" name="TextBox 5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008000"/>
                  </a:solidFill>
                </a:rPr>
                <a:t>Example 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505200" y="4800600"/>
            <a:ext cx="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71800" y="55626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prime number</a:t>
            </a:r>
          </a:p>
        </p:txBody>
      </p:sp>
    </p:spTree>
    <p:extLst>
      <p:ext uri="{BB962C8B-B14F-4D97-AF65-F5344CB8AC3E}">
        <p14:creationId xmlns:p14="http://schemas.microsoft.com/office/powerpoint/2010/main" val="6409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Code of a Variable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914400" y="2133600"/>
            <a:ext cx="4521200" cy="400050"/>
            <a:chOff x="914400" y="1524000"/>
            <a:chExt cx="4521877" cy="400110"/>
          </a:xfrm>
        </p:grpSpPr>
        <p:sp>
          <p:nvSpPr>
            <p:cNvPr id="11285" name="TextBox 3"/>
            <p:cNvSpPr txBox="1">
              <a:spLocks noChangeArrowheads="1"/>
            </p:cNvSpPr>
            <p:nvPr/>
          </p:nvSpPr>
          <p:spPr bwMode="auto">
            <a:xfrm>
              <a:off x="1295400" y="1524000"/>
              <a:ext cx="41408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an object, then c</a:t>
              </a:r>
              <a:r>
                <a:rPr lang="en-US" altLang="en-US" i="1"/>
                <a:t> </a:t>
              </a:r>
              <a:r>
                <a:rPr lang="en-US" altLang="en-US"/>
                <a:t>== </a:t>
              </a:r>
              <a:r>
                <a:rPr lang="en-US" altLang="en-US" i="1"/>
                <a:t>v</a:t>
              </a:r>
              <a:r>
                <a:rPr lang="en-US" altLang="en-US"/>
                <a:t>.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hashcode</a:t>
              </a:r>
              <a:r>
                <a:rPr lang="en-US" altLang="en-US"/>
                <a:t>(). </a:t>
              </a:r>
              <a:endParaRPr lang="en-US" altLang="en-US">
                <a:solidFill>
                  <a:srgbClr val="008000"/>
                </a:solidFill>
              </a:endParaRPr>
            </a:p>
          </p:txBody>
        </p:sp>
        <p:sp>
          <p:nvSpPr>
            <p:cNvPr id="11286" name="Explosion 1 4"/>
            <p:cNvSpPr>
              <a:spLocks noChangeArrowheads="1"/>
            </p:cNvSpPr>
            <p:nvPr/>
          </p:nvSpPr>
          <p:spPr bwMode="auto">
            <a:xfrm>
              <a:off x="914400" y="16002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4400" y="2819400"/>
            <a:ext cx="4786313" cy="400050"/>
            <a:chOff x="914400" y="2209800"/>
            <a:chExt cx="4786373" cy="400110"/>
          </a:xfrm>
        </p:grpSpPr>
        <p:sp>
          <p:nvSpPr>
            <p:cNvPr id="11283" name="TextBox 5"/>
            <p:cNvSpPr txBox="1">
              <a:spLocks noChangeArrowheads="1"/>
            </p:cNvSpPr>
            <p:nvPr/>
          </p:nvSpPr>
          <p:spPr bwMode="auto">
            <a:xfrm>
              <a:off x="1295400" y="2209800"/>
              <a:ext cx="4405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short</a:t>
              </a:r>
              <a:r>
                <a:rPr lang="en-US" altLang="en-US"/>
                <a:t>,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altLang="en-US"/>
                <a:t>, or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byte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 v</a:t>
              </a:r>
            </a:p>
          </p:txBody>
        </p:sp>
        <p:sp>
          <p:nvSpPr>
            <p:cNvPr id="11284" name="Explosion 1 6"/>
            <p:cNvSpPr>
              <a:spLocks noChangeArrowheads="1"/>
            </p:cNvSpPr>
            <p:nvPr/>
          </p:nvSpPr>
          <p:spPr bwMode="auto">
            <a:xfrm>
              <a:off x="914400" y="2286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14400" y="3505200"/>
            <a:ext cx="8001000" cy="708025"/>
            <a:chOff x="914400" y="2895600"/>
            <a:chExt cx="8001000" cy="707886"/>
          </a:xfrm>
        </p:grpSpPr>
        <p:sp>
          <p:nvSpPr>
            <p:cNvPr id="11281" name="TextBox 7"/>
            <p:cNvSpPr txBox="1">
              <a:spLocks noChangeArrowheads="1"/>
            </p:cNvSpPr>
            <p:nvPr/>
          </p:nvSpPr>
          <p:spPr bwMode="auto">
            <a:xfrm>
              <a:off x="1295400" y="2895600"/>
              <a:ext cx="7620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altLang="en-US"/>
                <a:t>: Set c = (v ? 0 : 1). i.e.; if v is true, c is 0, else it is 1.</a:t>
              </a:r>
            </a:p>
            <a:p>
              <a:endParaRPr lang="en-US" altLang="en-US"/>
            </a:p>
          </p:txBody>
        </p:sp>
        <p:sp>
          <p:nvSpPr>
            <p:cNvPr id="11282" name="Explosion 1 11"/>
            <p:cNvSpPr>
              <a:spLocks noChangeArrowheads="1"/>
            </p:cNvSpPr>
            <p:nvPr/>
          </p:nvSpPr>
          <p:spPr bwMode="auto">
            <a:xfrm>
              <a:off x="914400" y="29718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343400"/>
            <a:ext cx="4762500" cy="400050"/>
            <a:chOff x="914400" y="3505200"/>
            <a:chExt cx="4762777" cy="400110"/>
          </a:xfrm>
        </p:grpSpPr>
        <p:sp>
          <p:nvSpPr>
            <p:cNvPr id="11279" name="TextBox 8"/>
            <p:cNvSpPr txBox="1">
              <a:spLocks noChangeArrowheads="1"/>
            </p:cNvSpPr>
            <p:nvPr/>
          </p:nvSpPr>
          <p:spPr bwMode="auto">
            <a:xfrm>
              <a:off x="1295400" y="3505200"/>
              <a:ext cx="4381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c = Float.floatToIntBits(v).</a:t>
              </a:r>
            </a:p>
          </p:txBody>
        </p:sp>
        <p:sp>
          <p:nvSpPr>
            <p:cNvPr id="11280" name="Explosion 1 12"/>
            <p:cNvSpPr>
              <a:spLocks noChangeArrowheads="1"/>
            </p:cNvSpPr>
            <p:nvPr/>
          </p:nvSpPr>
          <p:spPr bwMode="auto">
            <a:xfrm>
              <a:off x="914400" y="35814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14400" y="5029200"/>
            <a:ext cx="7696200" cy="1016000"/>
            <a:chOff x="914400" y="4114800"/>
            <a:chExt cx="7696200" cy="1015663"/>
          </a:xfrm>
        </p:grpSpPr>
        <p:sp>
          <p:nvSpPr>
            <p:cNvPr id="11277" name="TextBox 9"/>
            <p:cNvSpPr txBox="1">
              <a:spLocks noChangeArrowheads="1"/>
            </p:cNvSpPr>
            <p:nvPr/>
          </p:nvSpPr>
          <p:spPr bwMode="auto">
            <a:xfrm>
              <a:off x="1295400" y="4114800"/>
              <a:ext cx="7315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)(v ^ (v &gt;&gt;&gt; 32)).   (This does the </a:t>
              </a:r>
              <a:r>
                <a:rPr lang="en-US" altLang="en-US">
                  <a:solidFill>
                    <a:srgbClr val="FF0000"/>
                  </a:solidFill>
                </a:rPr>
                <a:t>XOR</a:t>
              </a:r>
              <a:r>
                <a:rPr lang="en-US" altLang="en-US"/>
                <a:t> of the lower 32 bits with the upper 32 bits.)</a:t>
              </a:r>
              <a:endParaRPr lang="en-US" altLang="en-US">
                <a:solidFill>
                  <a:srgbClr val="008000"/>
                </a:solidFill>
              </a:endParaRPr>
            </a:p>
            <a:p>
              <a:endParaRPr lang="en-US" altLang="en-US"/>
            </a:p>
          </p:txBody>
        </p:sp>
        <p:sp>
          <p:nvSpPr>
            <p:cNvPr id="11278" name="Explosion 1 13"/>
            <p:cNvSpPr>
              <a:spLocks noChangeArrowheads="1"/>
            </p:cNvSpPr>
            <p:nvPr/>
          </p:nvSpPr>
          <p:spPr bwMode="auto">
            <a:xfrm>
              <a:off x="914400" y="4191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914400" y="5791200"/>
            <a:ext cx="6284913" cy="708025"/>
            <a:chOff x="914400" y="4876800"/>
            <a:chExt cx="6285630" cy="707886"/>
          </a:xfrm>
        </p:grpSpPr>
        <p:sp>
          <p:nvSpPr>
            <p:cNvPr id="11275" name="TextBox 10"/>
            <p:cNvSpPr txBox="1">
              <a:spLocks noChangeArrowheads="1"/>
            </p:cNvSpPr>
            <p:nvPr/>
          </p:nvSpPr>
          <p:spPr bwMode="auto">
            <a:xfrm>
              <a:off x="1295400" y="4876800"/>
              <a:ext cx="590463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 x = Double.doubleToLongBits(v); </a:t>
              </a:r>
            </a:p>
            <a:p>
              <a:r>
                <a:rPr lang="en-US" altLang="en-US"/>
                <a:t>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)(x ^(x &gt;&gt;&gt; 32)).</a:t>
              </a:r>
            </a:p>
          </p:txBody>
        </p:sp>
        <p:sp>
          <p:nvSpPr>
            <p:cNvPr id="11276" name="Explosion 1 14"/>
            <p:cNvSpPr>
              <a:spLocks noChangeArrowheads="1"/>
            </p:cNvSpPr>
            <p:nvPr/>
          </p:nvSpPr>
          <p:spPr bwMode="auto">
            <a:xfrm>
              <a:off x="914400" y="4953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74" name="TextBox 21"/>
          <p:cNvSpPr txBox="1">
            <a:spLocks noChangeArrowheads="1"/>
          </p:cNvSpPr>
          <p:nvPr/>
        </p:nvSpPr>
        <p:spPr bwMode="auto">
          <a:xfrm>
            <a:off x="838200" y="1524000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v 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Code of an Array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38200" y="1447800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Apply the same rules to the individual elements in the array. 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600200" y="2362200"/>
            <a:ext cx="56864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hash code for String works like this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0)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nn-NO" dirty="0">
                <a:latin typeface="Consolas" pitchFamily="49" charset="0"/>
                <a:cs typeface="Consolas" pitchFamily="49" charset="0"/>
              </a:rPr>
              <a:t>for (int i = 1; i &lt; s.length(); ++i)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result * 31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return result;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Choice of Hash Function 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524000" y="16002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524000" y="21336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812925" y="1535113"/>
            <a:ext cx="491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distribute keys uniformly into slots.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12925" y="2068513"/>
            <a:ext cx="59716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not be affected by any patterns in the data. 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746125" y="2982913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Ex.  Suppose keys are in the range [0,9999], and there are 100 slots.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Text Box 9"/>
              <p:cNvSpPr txBox="1">
                <a:spLocks noChangeArrowheads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Consider the hash function: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% 100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22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49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1279525" y="4125913"/>
            <a:ext cx="71865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If you are given numbers that </a:t>
            </a:r>
            <a:r>
              <a:rPr lang="en-US" altLang="en-US"/>
              <a:t>are all multiples </a:t>
            </a:r>
            <a:r>
              <a:rPr lang="en-US" altLang="en-US" dirty="0"/>
              <a:t>of 100 to hash, </a:t>
            </a:r>
          </a:p>
          <a:p>
            <a:r>
              <a:rPr lang="en-US" altLang="en-US" dirty="0"/>
              <a:t>they will all end up in the same slot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0" grpId="0"/>
      <p:bldP spid="392201" grpId="0"/>
      <p:bldP spid="392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4000">
                <a:solidFill>
                  <a:srgbClr val="00CC00"/>
                </a:solidFill>
                <a:latin typeface="Arial" panose="020B0604020202020204" pitchFamily="34" charset="0"/>
              </a:rPr>
              <a:t>Hash Function – Division Method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2514600"/>
            <a:ext cx="1052513" cy="396875"/>
            <a:chOff x="1152" y="1584"/>
            <a:chExt cx="663" cy="250"/>
          </a:xfrm>
        </p:grpSpPr>
        <p:sp>
          <p:nvSpPr>
            <p:cNvPr id="14361" name="AutoShape 5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2" name="Text Box 6"/>
            <p:cNvSpPr txBox="1">
              <a:spLocks noChangeArrowheads="1"/>
            </p:cNvSpPr>
            <p:nvPr/>
          </p:nvSpPr>
          <p:spPr bwMode="auto">
            <a:xfrm>
              <a:off x="1344" y="1584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Fast!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28800" y="2911474"/>
            <a:ext cx="6686552" cy="920749"/>
            <a:chOff x="1152" y="1834"/>
            <a:chExt cx="4212" cy="580"/>
          </a:xfrm>
        </p:grpSpPr>
        <p:grpSp>
          <p:nvGrpSpPr>
            <p:cNvPr id="14357" name="Group 8"/>
            <p:cNvGrpSpPr>
              <a:grpSpLocks/>
            </p:cNvGrpSpPr>
            <p:nvPr/>
          </p:nvGrpSpPr>
          <p:grpSpPr bwMode="auto">
            <a:xfrm>
              <a:off x="1152" y="1968"/>
              <a:ext cx="4212" cy="446"/>
              <a:chOff x="1152" y="1584"/>
              <a:chExt cx="4212" cy="446"/>
            </a:xfrm>
          </p:grpSpPr>
          <p:sp>
            <p:nvSpPr>
              <p:cNvPr id="14359" name="AutoShape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144" cy="144"/>
              </a:xfrm>
              <a:prstGeom prst="irregularSeal1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6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rgbClr val="0000CC"/>
                        </a:solidFill>
                      </a:rPr>
                      <a:t>Don’t pick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or hash will depend on the </a:t>
                    </a:r>
                    <a:r>
                      <a:rPr lang="en-US" altLang="en-US" i="1">
                        <a:solidFill>
                          <a:srgbClr val="0000CC"/>
                        </a:solidFill>
                      </a:rPr>
                      <a:t>p</a:t>
                    </a:r>
                    <a:r>
                      <a:rPr lang="en-US" altLang="en-US">
                        <a:solidFill>
                          <a:srgbClr val="0000CC"/>
                        </a:solidFill>
                      </a:rPr>
                      <a:t> lower</a:t>
                    </a:r>
                  </a:p>
                  <a:p>
                    <a:r>
                      <a:rPr lang="en-US" altLang="en-US">
                        <a:solidFill>
                          <a:srgbClr val="0000CC"/>
                        </a:solidFill>
                      </a:rPr>
                      <a:t>bits of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14360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55" t="-3419" b="-1453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2403" y="1834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 i="1">
                <a:solidFill>
                  <a:srgbClr val="0000CC"/>
                </a:solidFill>
              </a:endParaRPr>
            </a:p>
          </p:txBody>
        </p:sp>
      </p:grp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838200" y="5105400"/>
            <a:ext cx="335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Ex.</a:t>
            </a:r>
            <a:r>
              <a:rPr lang="en-US" altLang="en-US"/>
              <a:t>  2000 character strings.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28800" y="3886200"/>
            <a:ext cx="5888038" cy="400050"/>
            <a:chOff x="1152" y="1584"/>
            <a:chExt cx="3709" cy="252"/>
          </a:xfrm>
        </p:grpSpPr>
        <p:sp>
          <p:nvSpPr>
            <p:cNvPr id="14355" name="AutoShape 16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00CC"/>
                      </a:solidFill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en-US">
                      <a:solidFill>
                        <a:srgbClr val="0000CC"/>
                      </a:solidFill>
                    </a:rPr>
                    <a:t> as a </a:t>
                  </a:r>
                  <a:r>
                    <a:rPr lang="en-US" altLang="en-US" i="1">
                      <a:solidFill>
                        <a:srgbClr val="FF00FF"/>
                      </a:solidFill>
                    </a:rPr>
                    <a:t>prime</a:t>
                  </a:r>
                  <a:r>
                    <a:rPr lang="en-US" altLang="en-US">
                      <a:solidFill>
                        <a:srgbClr val="0000CC"/>
                      </a:solidFill>
                    </a:rPr>
                    <a:t> not too close to a power of 2.</a:t>
                  </a:r>
                </a:p>
              </p:txBody>
            </p:sp>
          </mc:Choice>
          <mc:Fallback xmlns="">
            <p:sp>
              <p:nvSpPr>
                <p:cNvPr id="1435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2" t="-7692" r="-2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336925" y="43037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integer divisible only</a:t>
            </a:r>
          </a:p>
          <a:p>
            <a:r>
              <a:rPr lang="en-US" altLang="en-US" sz="1800"/>
              <a:t>by 1 and itself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12925" y="5562600"/>
            <a:ext cx="5481638" cy="481013"/>
            <a:chOff x="1142" y="3504"/>
            <a:chExt cx="3453" cy="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en-US"/>
                    <a:t>(“pt”)  =  (112 </a:t>
                  </a:r>
                  <a:r>
                    <a:rPr lang="en-US" altLang="en-US">
                      <a:sym typeface="Symbol" panose="05050102010706020507" pitchFamily="18" charset="2"/>
                    </a:rPr>
                    <a:t> 2     + 116 )   % 1277    =   694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435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692" r="-444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2412" y="35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8</a:t>
              </a:r>
            </a:p>
          </p:txBody>
        </p:sp>
      </p:grpSp>
      <p:sp>
        <p:nvSpPr>
          <p:cNvPr id="394262" name="Line 22"/>
          <p:cNvSpPr>
            <a:spLocks noChangeShapeType="1"/>
          </p:cNvSpPr>
          <p:nvPr/>
        </p:nvSpPr>
        <p:spPr bwMode="auto">
          <a:xfrm flipV="1">
            <a:off x="3276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2955925" y="62849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‘p’ in </a:t>
            </a:r>
          </a:p>
          <a:p>
            <a:r>
              <a:rPr lang="en-US" altLang="en-US" sz="1800"/>
              <a:t>ASCII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 flipV="1">
            <a:off x="3886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733800" y="624205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8 bits</a:t>
            </a:r>
          </a:p>
          <a:p>
            <a:r>
              <a:rPr lang="en-US" altLang="en-US" sz="1800"/>
              <a:t>per char</a:t>
            </a:r>
          </a:p>
        </p:txBody>
      </p:sp>
      <p:sp>
        <p:nvSpPr>
          <p:cNvPr id="394266" name="Line 26"/>
          <p:cNvSpPr>
            <a:spLocks noChangeShapeType="1"/>
          </p:cNvSpPr>
          <p:nvPr/>
        </p:nvSpPr>
        <p:spPr bwMode="auto">
          <a:xfrm flipH="1" flipV="1">
            <a:off x="4800600" y="601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648200" y="62341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‘t’ in </a:t>
            </a:r>
          </a:p>
          <a:p>
            <a:r>
              <a:rPr lang="en-US" altLang="en-US" sz="180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/>
      <p:bldP spid="394258" grpId="0"/>
      <p:bldP spid="394262" grpId="0" animBg="1"/>
      <p:bldP spid="394263" grpId="0"/>
      <p:bldP spid="394264" grpId="0" animBg="1"/>
      <p:bldP spid="394265" grpId="0"/>
      <p:bldP spid="394266" grpId="0" animBg="1"/>
      <p:bldP spid="394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Multiplication Method 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a constant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with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&lt; 1 </m:t>
                    </m:r>
                  </m:oMath>
                </a14:m>
                <a:r>
                  <a:rPr lang="en-US" altLang="en-US"/>
                  <a:t>but close to 0 or 1. </a:t>
                </a:r>
              </a:p>
            </p:txBody>
          </p:sp>
        </mc:Choice>
        <mc:Fallback xmlns="">
          <p:sp>
            <p:nvSpPr>
              <p:cNvPr id="153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0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Text Box 6"/>
              <p:cNvSpPr txBox="1">
                <a:spLocks noChangeArrowheads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For a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,  hashing in three steps:</a:t>
                </a:r>
              </a:p>
            </p:txBody>
          </p:sp>
        </mc:Choice>
        <mc:Fallback xmlns="">
          <p:sp>
            <p:nvSpPr>
              <p:cNvPr id="396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blipFill rotWithShape="0">
                <a:blip r:embed="rId4"/>
                <a:stretch>
                  <a:fillRect l="-1437" t="-6061" r="-71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8"/>
              <p:cNvSpPr txBox="1">
                <a:spLocks noChangeArrowheads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as some power of 2. </a:t>
                </a:r>
              </a:p>
            </p:txBody>
          </p:sp>
        </mc:Choice>
        <mc:Fallback xmlns="">
          <p:sp>
            <p:nvSpPr>
              <p:cNvPr id="1536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00" t="-6061" r="-80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8" name="Text Box 10"/>
              <p:cNvSpPr txBox="1">
                <a:spLocks noChangeArrowheads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8000"/>
                    </a:solidFill>
                  </a:rPr>
                  <a:t>Ex.</a:t>
                </a:r>
                <a:r>
                  <a:rPr lang="en-US" altLang="en-US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8  </m:t>
                    </m:r>
                  </m:oMath>
                </a14:m>
                <a:r>
                  <a:rPr lang="en-US" altLang="en-US"/>
                  <a:t>and 7-bit words.</a:t>
                </a:r>
              </a:p>
            </p:txBody>
          </p:sp>
        </mc:Choice>
        <mc:Fallback xmlns="">
          <p:sp>
            <p:nvSpPr>
              <p:cNvPr id="39629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64" t="-6061" r="-529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9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.1011001    </a:t>
                </a:r>
                <a:r>
                  <a:rPr lang="en-US" altLang="en-US" i="1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i="1"/>
                  <a:t> </a:t>
                </a:r>
              </a:p>
              <a:p>
                <a:r>
                  <a:rPr lang="en-US" altLang="en-US"/>
                  <a:t> 1101011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 </a:t>
                </a:r>
              </a:p>
            </p:txBody>
          </p:sp>
        </mc:Choice>
        <mc:Fallback xmlns="">
          <p:sp>
            <p:nvSpPr>
              <p:cNvPr id="39629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blipFill rotWithShape="0">
                <a:blip r:embed="rId7"/>
                <a:stretch>
                  <a:fillRect l="-3322" t="-4348" b="-15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990600" y="5715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1" name="Text Box 13"/>
              <p:cNvSpPr txBox="1">
                <a:spLocks noChangeArrowheads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1001010.0110011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3963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blipFill rotWithShape="0">
                <a:blip r:embed="rId8"/>
                <a:stretch>
                  <a:fillRect l="-2331" t="-6154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2" name="AutoShape 14"/>
          <p:cNvSpPr>
            <a:spLocks/>
          </p:cNvSpPr>
          <p:nvPr/>
        </p:nvSpPr>
        <p:spPr bwMode="auto">
          <a:xfrm rot="-5400000">
            <a:off x="3162300" y="61341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9630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5486400" y="5359400"/>
            <a:ext cx="2990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rgbClr val="0000CC"/>
                </a:solidFill>
              </a:rPr>
              <a:t>1. Take the fractional part,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2. Discard the rest.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3. Shift it to the left.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4. Take the shifted out bits. 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1752600" y="49530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Binary: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819400"/>
            <a:ext cx="5704447" cy="1546161"/>
            <a:chOff x="1828800" y="2819400"/>
            <a:chExt cx="5703721" cy="1546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3</a:t>
                  </a:r>
                  <a:r>
                    <a:rPr lang="en-US" altLang="en-US" i="1"/>
                    <a:t>.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= greatest integer less than or equal to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</a:p>
                <a:p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>
                      <a:sym typeface="Symbol" panose="05050102010706020507" pitchFamily="18" charset="2"/>
                    </a:rPr>
                    <a:t>(truncation)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5376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8" t="-3448" b="-155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1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/>
                    <a:t> = the fractional part of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𝑘𝐴</m:t>
                      </m:r>
                    </m:oMath>
                  </a14:m>
                  <a:r>
                    <a:rPr lang="en-US" altLang="en-US"/>
                    <a:t>. </a:t>
                  </a:r>
                </a:p>
              </p:txBody>
            </p:sp>
          </mc:Choice>
          <mc:Fallback xmlns="">
            <p:sp>
              <p:nvSpPr>
                <p:cNvPr id="15377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58" t="-7692" r="-829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8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2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en-US"/>
                    <a:t>(left shifting)</a:t>
                  </a:r>
                </a:p>
              </p:txBody>
            </p:sp>
          </mc:Choice>
          <mc:Fallback xmlns="">
            <p:sp>
              <p:nvSpPr>
                <p:cNvPr id="15378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88" t="-6061" r="-1670" b="-2727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  <p:bldP spid="396298" grpId="0"/>
      <p:bldP spid="396299" grpId="0"/>
      <p:bldP spid="396300" grpId="0" animBg="1"/>
      <p:bldP spid="396301" grpId="0"/>
      <p:bldP spid="396302" grpId="0" animBg="1"/>
      <p:bldP spid="396303" grpId="0"/>
      <p:bldP spid="396304" grpId="0"/>
      <p:bldP spid="3963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Load Factor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905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Rehash the table when it gets too full, more specifically, when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00600" y="29718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load factor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4038600" y="3200400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= 0.75  </m:t>
                    </m:r>
                  </m:oMath>
                </a14:m>
                <a:r>
                  <a:rPr lang="en-US" altLang="en-US" sz="2400">
                    <a:solidFill>
                      <a:srgbClr val="0000CC"/>
                    </a:solidFill>
                  </a:rPr>
                  <a:t>in Java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282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/>
                  <a:t> is exceeded, expand the table by increasing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until</a:t>
                </a:r>
                <a:r>
                  <a:rPr lang="en-US" altLang="en-US" i="1"/>
                  <a:t> </a:t>
                </a:r>
                <a:r>
                  <a:rPr lang="en-US" altLang="en-US"/>
                  <a:t> </a:t>
                </a:r>
              </a:p>
              <a:p>
                <a:endParaRPr lang="en-US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blipFill rotWithShape="0">
                <a:blip r:embed="rId5"/>
                <a:stretch>
                  <a:fillRect l="-1019" t="-3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5842000"/>
            <a:ext cx="770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higher load factor decreases the space overhead, but increases </a:t>
            </a:r>
          </a:p>
          <a:p>
            <a:r>
              <a:rPr lang="en-US" altLang="en-US"/>
              <a:t>the lookup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 Box 17"/>
              <p:cNvSpPr txBox="1">
                <a:spLocks noChangeArrowheads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buckets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/>
                  <a:t> entries</a:t>
                </a:r>
              </a:p>
            </p:txBody>
          </p:sp>
        </mc:Choice>
        <mc:Fallback xmlns="">
          <p:sp>
            <p:nvSpPr>
              <p:cNvPr id="20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blipFill rotWithShape="0">
                <a:blip r:embed="rId6"/>
                <a:stretch>
                  <a:fillRect t="-6061" r="-209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438400" y="2514600"/>
          <a:ext cx="14414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7" imgW="444240" imgH="393480" progId="Equation.3">
                  <p:embed/>
                </p:oleObj>
              </mc:Choice>
              <mc:Fallback>
                <p:oleObj name="Equation" r:id="rId7" imgW="444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14414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352800" y="5105400"/>
          <a:ext cx="1225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9" imgW="469800" imgH="177480" progId="Equation.3">
                  <p:embed/>
                </p:oleObj>
              </mc:Choice>
              <mc:Fallback>
                <p:oleObj name="Equation" r:id="rId9" imgW="4698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2255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>
                <a:solidFill>
                  <a:srgbClr val="00CC00"/>
                </a:solidFill>
                <a:latin typeface="Arial" panose="020B0604020202020204" pitchFamily="34" charset="0"/>
              </a:rPr>
              <a:t>Operations on Hash Table</a:t>
            </a:r>
            <a:r>
              <a:rPr lang="en-US" altLang="en-US" sz="4000">
                <a:solidFill>
                  <a:srgbClr val="00CC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Freeform 15"/>
          <p:cNvSpPr>
            <a:spLocks/>
          </p:cNvSpPr>
          <p:nvPr/>
        </p:nvSpPr>
        <p:spPr bwMode="auto">
          <a:xfrm>
            <a:off x="1295400" y="1841500"/>
            <a:ext cx="1879600" cy="1625600"/>
          </a:xfrm>
          <a:custGeom>
            <a:avLst/>
            <a:gdLst>
              <a:gd name="T0" fmla="*/ 0 w 1184"/>
              <a:gd name="T1" fmla="*/ 825500 h 1024"/>
              <a:gd name="T2" fmla="*/ 304800 w 1184"/>
              <a:gd name="T3" fmla="*/ 292100 h 1024"/>
              <a:gd name="T4" fmla="*/ 1066800 w 1184"/>
              <a:gd name="T5" fmla="*/ 63500 h 1024"/>
              <a:gd name="T6" fmla="*/ 1828800 w 1184"/>
              <a:gd name="T7" fmla="*/ 673100 h 1024"/>
              <a:gd name="T8" fmla="*/ 1371600 w 1184"/>
              <a:gd name="T9" fmla="*/ 1511300 h 1024"/>
              <a:gd name="T10" fmla="*/ 304800 w 1184"/>
              <a:gd name="T11" fmla="*/ 1358900 h 1024"/>
              <a:gd name="T12" fmla="*/ 0 w 1184"/>
              <a:gd name="T13" fmla="*/ 825500 h 1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84"/>
              <a:gd name="T22" fmla="*/ 0 h 1024"/>
              <a:gd name="T23" fmla="*/ 1184 w 1184"/>
              <a:gd name="T24" fmla="*/ 1024 h 1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84" h="1024">
                <a:moveTo>
                  <a:pt x="0" y="520"/>
                </a:moveTo>
                <a:cubicBezTo>
                  <a:pt x="0" y="408"/>
                  <a:pt x="80" y="264"/>
                  <a:pt x="192" y="184"/>
                </a:cubicBezTo>
                <a:cubicBezTo>
                  <a:pt x="304" y="104"/>
                  <a:pt x="512" y="0"/>
                  <a:pt x="672" y="40"/>
                </a:cubicBezTo>
                <a:cubicBezTo>
                  <a:pt x="832" y="80"/>
                  <a:pt x="1120" y="272"/>
                  <a:pt x="1152" y="424"/>
                </a:cubicBezTo>
                <a:cubicBezTo>
                  <a:pt x="1184" y="576"/>
                  <a:pt x="1024" y="880"/>
                  <a:pt x="864" y="952"/>
                </a:cubicBezTo>
                <a:cubicBezTo>
                  <a:pt x="704" y="1024"/>
                  <a:pt x="336" y="928"/>
                  <a:pt x="192" y="856"/>
                </a:cubicBezTo>
                <a:cubicBezTo>
                  <a:pt x="48" y="784"/>
                  <a:pt x="0" y="632"/>
                  <a:pt x="0" y="52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9" name="Oval 16"/>
          <p:cNvSpPr>
            <a:spLocks noChangeArrowheads="1"/>
          </p:cNvSpPr>
          <p:nvPr/>
        </p:nvSpPr>
        <p:spPr bwMode="auto">
          <a:xfrm>
            <a:off x="19812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Oval 18"/>
          <p:cNvSpPr>
            <a:spLocks noChangeArrowheads="1"/>
          </p:cNvSpPr>
          <p:nvPr/>
        </p:nvSpPr>
        <p:spPr bwMode="auto">
          <a:xfrm>
            <a:off x="19812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Oval 19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Oval 20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4267200" y="16764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22"/>
          <p:cNvSpPr>
            <a:spLocks noChangeArrowheads="1"/>
          </p:cNvSpPr>
          <p:nvPr/>
        </p:nvSpPr>
        <p:spPr bwMode="auto">
          <a:xfrm>
            <a:off x="4267200" y="1981200"/>
            <a:ext cx="7620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Rectangle 23"/>
          <p:cNvSpPr>
            <a:spLocks noChangeArrowheads="1"/>
          </p:cNvSpPr>
          <p:nvPr/>
        </p:nvSpPr>
        <p:spPr bwMode="auto">
          <a:xfrm>
            <a:off x="4267200" y="26670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Rectangle 24"/>
          <p:cNvSpPr>
            <a:spLocks noChangeArrowheads="1"/>
          </p:cNvSpPr>
          <p:nvPr/>
        </p:nvSpPr>
        <p:spPr bwMode="auto">
          <a:xfrm>
            <a:off x="4267200" y="2971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8" name="Rectangle 25"/>
          <p:cNvSpPr>
            <a:spLocks noChangeArrowheads="1"/>
          </p:cNvSpPr>
          <p:nvPr/>
        </p:nvSpPr>
        <p:spPr bwMode="auto">
          <a:xfrm>
            <a:off x="4267200" y="35052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4267200" y="38100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400" name="Group 30"/>
          <p:cNvGrpSpPr>
            <a:grpSpLocks/>
          </p:cNvGrpSpPr>
          <p:nvPr/>
        </p:nvGrpSpPr>
        <p:grpSpPr bwMode="auto">
          <a:xfrm>
            <a:off x="5562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7" name="Rectangle 27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7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30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8" name="Rectangle 29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6705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5" name="Rectangle 32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5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6" name="Rectangle 33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2" name="Group 34"/>
          <p:cNvGrpSpPr>
            <a:grpSpLocks/>
          </p:cNvGrpSpPr>
          <p:nvPr/>
        </p:nvGrpSpPr>
        <p:grpSpPr bwMode="auto">
          <a:xfrm>
            <a:off x="8077200" y="2667000"/>
            <a:ext cx="762000" cy="304800"/>
            <a:chOff x="3504" y="1680"/>
            <a:chExt cx="480" cy="192"/>
          </a:xfrm>
        </p:grpSpPr>
        <p:sp>
          <p:nvSpPr>
            <p:cNvPr id="16433" name="Rectangle 35"/>
            <p:cNvSpPr>
              <a:spLocks noChangeArrowheads="1"/>
            </p:cNvSpPr>
            <p:nvPr/>
          </p:nvSpPr>
          <p:spPr bwMode="auto">
            <a:xfrm>
              <a:off x="3504" y="1680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4" name="Rectangle 36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NIL</a:t>
              </a:r>
            </a:p>
          </p:txBody>
        </p:sp>
      </p:grpSp>
      <p:sp>
        <p:nvSpPr>
          <p:cNvPr id="16403" name="Line 37"/>
          <p:cNvSpPr>
            <a:spLocks noChangeShapeType="1"/>
          </p:cNvSpPr>
          <p:nvPr/>
        </p:nvSpPr>
        <p:spPr bwMode="auto">
          <a:xfrm>
            <a:off x="48006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38"/>
          <p:cNvSpPr>
            <a:spLocks noChangeShapeType="1"/>
          </p:cNvSpPr>
          <p:nvPr/>
        </p:nvSpPr>
        <p:spPr bwMode="auto">
          <a:xfrm>
            <a:off x="61722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>
            <a:off x="7315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Text Box 40"/>
          <p:cNvSpPr txBox="1">
            <a:spLocks noChangeArrowheads="1"/>
          </p:cNvSpPr>
          <p:nvPr/>
        </p:nvSpPr>
        <p:spPr bwMode="auto">
          <a:xfrm>
            <a:off x="7620000" y="2590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6407" name="Freeform 41"/>
          <p:cNvSpPr>
            <a:spLocks/>
          </p:cNvSpPr>
          <p:nvPr/>
        </p:nvSpPr>
        <p:spPr bwMode="auto">
          <a:xfrm>
            <a:off x="2057400" y="1651000"/>
            <a:ext cx="2133600" cy="711200"/>
          </a:xfrm>
          <a:custGeom>
            <a:avLst/>
            <a:gdLst>
              <a:gd name="T0" fmla="*/ 0 w 1344"/>
              <a:gd name="T1" fmla="*/ 711200 h 448"/>
              <a:gd name="T2" fmla="*/ 304800 w 1344"/>
              <a:gd name="T3" fmla="*/ 101600 h 448"/>
              <a:gd name="T4" fmla="*/ 1295400 w 1344"/>
              <a:gd name="T5" fmla="*/ 101600 h 448"/>
              <a:gd name="T6" fmla="*/ 2133600 w 1344"/>
              <a:gd name="T7" fmla="*/ 25400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448"/>
              <a:gd name="T14" fmla="*/ 1344 w 134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448">
                <a:moveTo>
                  <a:pt x="0" y="448"/>
                </a:moveTo>
                <a:cubicBezTo>
                  <a:pt x="28" y="288"/>
                  <a:pt x="56" y="128"/>
                  <a:pt x="192" y="64"/>
                </a:cubicBezTo>
                <a:cubicBezTo>
                  <a:pt x="328" y="0"/>
                  <a:pt x="624" y="48"/>
                  <a:pt x="816" y="64"/>
                </a:cubicBezTo>
                <a:cubicBezTo>
                  <a:pt x="1008" y="80"/>
                  <a:pt x="1176" y="120"/>
                  <a:pt x="1344" y="1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Freeform 43"/>
          <p:cNvSpPr>
            <a:spLocks/>
          </p:cNvSpPr>
          <p:nvPr/>
        </p:nvSpPr>
        <p:spPr bwMode="auto">
          <a:xfrm>
            <a:off x="2057400" y="2971800"/>
            <a:ext cx="2209800" cy="762000"/>
          </a:xfrm>
          <a:custGeom>
            <a:avLst/>
            <a:gdLst>
              <a:gd name="T0" fmla="*/ 0 w 1392"/>
              <a:gd name="T1" fmla="*/ 0 h 480"/>
              <a:gd name="T2" fmla="*/ 457200 w 1392"/>
              <a:gd name="T3" fmla="*/ 457200 h 480"/>
              <a:gd name="T4" fmla="*/ 1295400 w 1392"/>
              <a:gd name="T5" fmla="*/ 685800 h 480"/>
              <a:gd name="T6" fmla="*/ 2209800 w 1392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480"/>
              <a:gd name="T14" fmla="*/ 1392 w 139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480">
                <a:moveTo>
                  <a:pt x="0" y="0"/>
                </a:moveTo>
                <a:cubicBezTo>
                  <a:pt x="76" y="108"/>
                  <a:pt x="152" y="216"/>
                  <a:pt x="288" y="288"/>
                </a:cubicBezTo>
                <a:cubicBezTo>
                  <a:pt x="424" y="360"/>
                  <a:pt x="632" y="400"/>
                  <a:pt x="816" y="432"/>
                </a:cubicBezTo>
                <a:cubicBezTo>
                  <a:pt x="1000" y="464"/>
                  <a:pt x="1196" y="472"/>
                  <a:pt x="1392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9" name="Freeform 44"/>
          <p:cNvSpPr>
            <a:spLocks/>
          </p:cNvSpPr>
          <p:nvPr/>
        </p:nvSpPr>
        <p:spPr bwMode="auto">
          <a:xfrm>
            <a:off x="2438400" y="2895600"/>
            <a:ext cx="1752600" cy="762000"/>
          </a:xfrm>
          <a:custGeom>
            <a:avLst/>
            <a:gdLst>
              <a:gd name="T0" fmla="*/ 0 w 1104"/>
              <a:gd name="T1" fmla="*/ 0 h 480"/>
              <a:gd name="T2" fmla="*/ 457200 w 1104"/>
              <a:gd name="T3" fmla="*/ 381000 h 480"/>
              <a:gd name="T4" fmla="*/ 1143000 w 1104"/>
              <a:gd name="T5" fmla="*/ 685800 h 480"/>
              <a:gd name="T6" fmla="*/ 1752600 w 1104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80"/>
              <a:gd name="T14" fmla="*/ 1104 w 110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80">
                <a:moveTo>
                  <a:pt x="0" y="0"/>
                </a:moveTo>
                <a:cubicBezTo>
                  <a:pt x="84" y="84"/>
                  <a:pt x="168" y="168"/>
                  <a:pt x="288" y="240"/>
                </a:cubicBezTo>
                <a:cubicBezTo>
                  <a:pt x="408" y="312"/>
                  <a:pt x="584" y="392"/>
                  <a:pt x="720" y="432"/>
                </a:cubicBezTo>
                <a:cubicBezTo>
                  <a:pt x="856" y="472"/>
                  <a:pt x="980" y="476"/>
                  <a:pt x="1104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0" name="Freeform 45"/>
          <p:cNvSpPr>
            <a:spLocks/>
          </p:cNvSpPr>
          <p:nvPr/>
        </p:nvSpPr>
        <p:spPr bwMode="auto">
          <a:xfrm>
            <a:off x="2438400" y="2070100"/>
            <a:ext cx="1752600" cy="673100"/>
          </a:xfrm>
          <a:custGeom>
            <a:avLst/>
            <a:gdLst>
              <a:gd name="T0" fmla="*/ 0 w 1104"/>
              <a:gd name="T1" fmla="*/ 139700 h 424"/>
              <a:gd name="T2" fmla="*/ 685800 w 1104"/>
              <a:gd name="T3" fmla="*/ 63500 h 424"/>
              <a:gd name="T4" fmla="*/ 1295400 w 1104"/>
              <a:gd name="T5" fmla="*/ 520700 h 424"/>
              <a:gd name="T6" fmla="*/ 1752600 w 1104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24"/>
              <a:gd name="T14" fmla="*/ 1104 w 1104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24">
                <a:moveTo>
                  <a:pt x="0" y="88"/>
                </a:moveTo>
                <a:cubicBezTo>
                  <a:pt x="148" y="44"/>
                  <a:pt x="296" y="0"/>
                  <a:pt x="432" y="40"/>
                </a:cubicBezTo>
                <a:cubicBezTo>
                  <a:pt x="568" y="80"/>
                  <a:pt x="704" y="264"/>
                  <a:pt x="816" y="328"/>
                </a:cubicBezTo>
                <a:cubicBezTo>
                  <a:pt x="928" y="392"/>
                  <a:pt x="1016" y="408"/>
                  <a:pt x="1104" y="4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Freeform 46"/>
          <p:cNvSpPr>
            <a:spLocks/>
          </p:cNvSpPr>
          <p:nvPr/>
        </p:nvSpPr>
        <p:spPr bwMode="auto">
          <a:xfrm>
            <a:off x="2743200" y="2514600"/>
            <a:ext cx="1447800" cy="495300"/>
          </a:xfrm>
          <a:custGeom>
            <a:avLst/>
            <a:gdLst>
              <a:gd name="T0" fmla="*/ 0 w 912"/>
              <a:gd name="T1" fmla="*/ 0 h 312"/>
              <a:gd name="T2" fmla="*/ 457200 w 912"/>
              <a:gd name="T3" fmla="*/ 152400 h 312"/>
              <a:gd name="T4" fmla="*/ 990600 w 912"/>
              <a:gd name="T5" fmla="*/ 457200 h 312"/>
              <a:gd name="T6" fmla="*/ 1447800 w 912"/>
              <a:gd name="T7" fmla="*/ 38100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12"/>
              <a:gd name="T14" fmla="*/ 912 w 912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12">
                <a:moveTo>
                  <a:pt x="0" y="0"/>
                </a:moveTo>
                <a:cubicBezTo>
                  <a:pt x="92" y="24"/>
                  <a:pt x="184" y="48"/>
                  <a:pt x="288" y="96"/>
                </a:cubicBezTo>
                <a:cubicBezTo>
                  <a:pt x="392" y="144"/>
                  <a:pt x="520" y="264"/>
                  <a:pt x="624" y="288"/>
                </a:cubicBezTo>
                <a:cubicBezTo>
                  <a:pt x="728" y="312"/>
                  <a:pt x="820" y="276"/>
                  <a:pt x="91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6095" name="AutoShape 47"/>
          <p:cNvSpPr>
            <a:spLocks/>
          </p:cNvSpPr>
          <p:nvPr/>
        </p:nvSpPr>
        <p:spPr bwMode="auto">
          <a:xfrm rot="-5400000">
            <a:off x="7048500" y="1790700"/>
            <a:ext cx="381000" cy="2895600"/>
          </a:xfrm>
          <a:prstGeom prst="leftBrace">
            <a:avLst>
              <a:gd name="adj1" fmla="val 6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96" name="Text Box 48"/>
              <p:cNvSpPr txBox="1">
                <a:spLocks noChangeArrowheads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386096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4" name="Text Box 49"/>
              <p:cNvSpPr txBox="1">
                <a:spLocks noChangeArrowheads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4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5" name="Text Box 50"/>
              <p:cNvSpPr txBox="1">
                <a:spLocks noChangeArrowheads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5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6" name="Text Box 51"/>
              <p:cNvSpPr txBox="1">
                <a:spLocks noChangeArrowheads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6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7" name="Text Box 52"/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7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8" name="Text Box 53"/>
              <p:cNvSpPr txBox="1">
                <a:spLocks noChangeArrowheads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8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2" name="Text Box 54"/>
              <p:cNvSpPr txBox="1">
                <a:spLocks noChangeArrowheads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Insertion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2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3503" t="-6061" r="-637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3" name="Text Box 55"/>
              <p:cNvSpPr txBox="1">
                <a:spLocks noChangeArrowheads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Search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3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3560" t="-7692" r="-647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104" name="Text Box 56"/>
          <p:cNvSpPr txBox="1">
            <a:spLocks noChangeArrowheads="1"/>
          </p:cNvSpPr>
          <p:nvPr/>
        </p:nvSpPr>
        <p:spPr bwMode="auto">
          <a:xfrm>
            <a:off x="1752600" y="5943600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Deletion</a:t>
            </a:r>
          </a:p>
        </p:txBody>
      </p:sp>
      <p:sp>
        <p:nvSpPr>
          <p:cNvPr id="386105" name="AutoShape 57"/>
          <p:cNvSpPr>
            <a:spLocks/>
          </p:cNvSpPr>
          <p:nvPr/>
        </p:nvSpPr>
        <p:spPr bwMode="auto">
          <a:xfrm>
            <a:off x="3048000" y="58674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106" name="Text Box 58"/>
              <p:cNvSpPr txBox="1">
                <a:spLocks noChangeArrowheads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/>
                  <a:t>    if singly linked list</a:t>
                </a:r>
              </a:p>
            </p:txBody>
          </p:sp>
        </mc:Choice>
        <mc:Fallback xmlns="">
          <p:sp>
            <p:nvSpPr>
              <p:cNvPr id="386106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7692" r="-14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7" name="Text Box 59"/>
              <p:cNvSpPr txBox="1">
                <a:spLocks noChangeArrowheads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/>
                  <a:t>    if doubly linked list</a:t>
                </a:r>
              </a:p>
            </p:txBody>
          </p:sp>
        </mc:Choice>
        <mc:Fallback xmlns="">
          <p:sp>
            <p:nvSpPr>
              <p:cNvPr id="386107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7692" r="-1386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25" name="Text Box 60"/>
          <p:cNvSpPr txBox="1">
            <a:spLocks noChangeArrowheads="1"/>
          </p:cNvSpPr>
          <p:nvPr/>
        </p:nvSpPr>
        <p:spPr bwMode="auto">
          <a:xfrm>
            <a:off x="381000" y="14732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Space of keys: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Text Box 61"/>
              <p:cNvSpPr txBox="1">
                <a:spLocks noChangeArrowheads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table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6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blipFill rotWithShape="0">
                <a:blip r:embed="rId15"/>
                <a:stretch>
                  <a:fillRect l="-3750" b="-2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Text Box 63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function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2749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64"/>
              <p:cNvSpPr txBox="1">
                <a:spLocks noChangeArrowheads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8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027528" y="502896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933492" y="539109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73063" y="5821423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412697" y="626751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3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5" grpId="0" animBg="1"/>
      <p:bldP spid="386096" grpId="0"/>
      <p:bldP spid="386102" grpId="0"/>
      <p:bldP spid="386103" grpId="0"/>
      <p:bldP spid="386104" grpId="0"/>
      <p:bldP spid="386105" grpId="0" animBg="1"/>
      <p:bldP spid="386106" grpId="0"/>
      <p:bldP spid="386107" grpId="0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Worst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Box 17"/>
              <p:cNvSpPr txBox="1">
                <a:spLocks noChangeArrowheads="1"/>
              </p:cNvSpPr>
              <p:nvPr/>
            </p:nvSpPr>
            <p:spPr bwMode="auto">
              <a:xfrm>
                <a:off x="1143000" y="1447800"/>
                <a:ext cx="202446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slots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keys</a:t>
                </a:r>
              </a:p>
            </p:txBody>
          </p:sp>
        </mc:Choice>
        <mc:Fallback xmlns="">
          <p:sp>
            <p:nvSpPr>
              <p:cNvPr id="1741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447800"/>
                <a:ext cx="2024465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271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1127125" y="2982913"/>
            <a:ext cx="5129213" cy="933510"/>
            <a:chOff x="1127125" y="2982913"/>
            <a:chExt cx="5129213" cy="933510"/>
          </a:xfrm>
        </p:grpSpPr>
        <p:sp>
          <p:nvSpPr>
            <p:cNvPr id="17414" name="Text Box 20"/>
            <p:cNvSpPr txBox="1">
              <a:spLocks noChangeArrowheads="1"/>
            </p:cNvSpPr>
            <p:nvPr/>
          </p:nvSpPr>
          <p:spPr bwMode="auto">
            <a:xfrm>
              <a:off x="1127125" y="2982913"/>
              <a:ext cx="51292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800080"/>
                  </a:solidFill>
                </a:rPr>
                <a:t>Worst case</a:t>
              </a:r>
              <a:r>
                <a:rPr lang="en-US" altLang="en-US"/>
                <a:t>:  all keys hash to the same slot.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Search requires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time. </a:t>
                  </a:r>
                </a:p>
              </p:txBody>
            </p:sp>
          </mc:Choice>
          <mc:Fallback xmlns="">
            <p:sp>
              <p:nvSpPr>
                <p:cNvPr id="1741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45" t="-7692" r="-923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Tables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85800" y="1447800"/>
            <a:ext cx="808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 </a:t>
            </a:r>
            <a:r>
              <a:rPr lang="en-US" altLang="en-US"/>
              <a:t>is a lookup table that acts as if it had random access into</a:t>
            </a:r>
          </a:p>
          <a:p>
            <a:r>
              <a:rPr lang="en-US" altLang="en-US"/>
              <a:t>an array.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2133600"/>
            <a:ext cx="4457700" cy="857250"/>
            <a:chOff x="1600200" y="2133600"/>
            <a:chExt cx="4458272" cy="857310"/>
          </a:xfrm>
        </p:grpSpPr>
        <p:sp>
          <p:nvSpPr>
            <p:cNvPr id="4109" name="TextBox 5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445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1. Key                  integer (</a:t>
              </a:r>
              <a:r>
                <a:rPr lang="en-US" altLang="en-US" i="1">
                  <a:solidFill>
                    <a:srgbClr val="FF00FF"/>
                  </a:solidFill>
                </a:rPr>
                <a:t>hash code</a:t>
              </a:r>
              <a:r>
                <a:rPr lang="en-US" altLang="en-US"/>
                <a:t>) </a:t>
              </a:r>
            </a:p>
          </p:txBody>
        </p:sp>
        <p:sp>
          <p:nvSpPr>
            <p:cNvPr id="4110" name="Right Arrow 6"/>
            <p:cNvSpPr>
              <a:spLocks noChangeArrowheads="1"/>
            </p:cNvSpPr>
            <p:nvPr/>
          </p:nvSpPr>
          <p:spPr bwMode="auto">
            <a:xfrm>
              <a:off x="2514600" y="27432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1" name="TextBox 7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15648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compute with a</a:t>
              </a:r>
            </a:p>
            <a:p>
              <a:r>
                <a:rPr lang="en-US" altLang="en-US" sz="1600" i="1">
                  <a:solidFill>
                    <a:srgbClr val="FF00FF"/>
                  </a:solidFill>
                </a:rPr>
                <a:t>hash function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76400" y="3429000"/>
            <a:ext cx="4941888" cy="781050"/>
            <a:chOff x="1676400" y="3429000"/>
            <a:chExt cx="4942379" cy="781110"/>
          </a:xfrm>
        </p:grpSpPr>
        <p:sp>
          <p:nvSpPr>
            <p:cNvPr id="4106" name="TextBox 8"/>
            <p:cNvSpPr txBox="1">
              <a:spLocks noChangeArrowheads="1"/>
            </p:cNvSpPr>
            <p:nvPr/>
          </p:nvSpPr>
          <p:spPr bwMode="auto">
            <a:xfrm>
              <a:off x="1676400" y="3810000"/>
              <a:ext cx="49423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2. Hash code                   index of an array</a:t>
              </a:r>
            </a:p>
          </p:txBody>
        </p:sp>
        <p:sp>
          <p:nvSpPr>
            <p:cNvPr id="4107" name="Right Arrow 9"/>
            <p:cNvSpPr>
              <a:spLocks noChangeArrowheads="1"/>
            </p:cNvSpPr>
            <p:nvPr/>
          </p:nvSpPr>
          <p:spPr bwMode="auto">
            <a:xfrm>
              <a:off x="3352800" y="39624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8" name="TextBox 11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66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modulo </a:t>
              </a:r>
            </a:p>
            <a:p>
              <a:r>
                <a:rPr lang="en-US" altLang="en-US" sz="1600"/>
                <a:t>array size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90800" y="4495800"/>
            <a:ext cx="2332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6"/>
                </a:solidFill>
                <a:latin typeface="Arial" charset="0"/>
              </a:rPr>
              <a:t>array size &gt; # entries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76400" y="5334000"/>
            <a:ext cx="6961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 Store the key and value in a linked list (</a:t>
            </a:r>
            <a:r>
              <a:rPr lang="en-US" altLang="en-US" i="1">
                <a:solidFill>
                  <a:srgbClr val="FF00FF"/>
                </a:solidFill>
              </a:rPr>
              <a:t>bucket</a:t>
            </a:r>
            <a:r>
              <a:rPr lang="en-US" altLang="en-US"/>
              <a:t>) of entries </a:t>
            </a:r>
          </a:p>
          <a:p>
            <a:r>
              <a:rPr lang="en-US" altLang="en-US"/>
              <a:t>    at the index.  (This is called </a:t>
            </a:r>
            <a:r>
              <a:rPr lang="en-US" altLang="en-US" i="1">
                <a:solidFill>
                  <a:srgbClr val="FF00FF"/>
                </a:solidFill>
              </a:rPr>
              <a:t>chaining</a:t>
            </a:r>
            <a:r>
              <a:rPr lang="en-US" altLang="en-US"/>
              <a:t>.)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0" y="6248400"/>
            <a:ext cx="717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Buckets allow multiple values to be stored at the same index.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Simple Uniform Hashing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Text Box 4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6243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800080"/>
                    </a:solidFill>
                  </a:rPr>
                  <a:t>Every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>
                    <a:solidFill>
                      <a:srgbClr val="800080"/>
                    </a:solidFill>
                  </a:rPr>
                  <a:t> is equally likely to be hashed to any slot. </a:t>
                </a:r>
              </a:p>
            </p:txBody>
          </p:sp>
        </mc:Choice>
        <mc:Fallback xmlns="">
          <p:sp>
            <p:nvSpPr>
              <p:cNvPr id="1843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624350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77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62063" y="2286002"/>
            <a:ext cx="5367338" cy="461963"/>
            <a:chOff x="795" y="1440"/>
            <a:chExt cx="3381" cy="291"/>
          </a:xfrm>
        </p:grpSpPr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283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449" name="Group 38"/>
            <p:cNvGrpSpPr>
              <a:grpSpLocks/>
            </p:cNvGrpSpPr>
            <p:nvPr/>
          </p:nvGrpSpPr>
          <p:grpSpPr bwMode="auto">
            <a:xfrm>
              <a:off x="795" y="1440"/>
              <a:ext cx="3381" cy="291"/>
              <a:chOff x="795" y="1440"/>
              <a:chExt cx="3381" cy="291"/>
            </a:xfrm>
          </p:grpSpPr>
          <p:grpSp>
            <p:nvGrpSpPr>
              <p:cNvPr id="18450" name="Group 5"/>
              <p:cNvGrpSpPr>
                <a:grpSpLocks/>
              </p:cNvGrpSpPr>
              <p:nvPr/>
            </p:nvGrpSpPr>
            <p:grpSpPr bwMode="auto">
              <a:xfrm>
                <a:off x="1632" y="1536"/>
                <a:ext cx="480" cy="192"/>
                <a:chOff x="3504" y="1680"/>
                <a:chExt cx="480" cy="192"/>
              </a:xfrm>
            </p:grpSpPr>
            <p:sp>
              <p:nvSpPr>
                <p:cNvPr id="18462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3" name="Rectangle 7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1" name="Group 14"/>
              <p:cNvGrpSpPr>
                <a:grpSpLocks/>
              </p:cNvGrpSpPr>
              <p:nvPr/>
            </p:nvGrpSpPr>
            <p:grpSpPr bwMode="auto">
              <a:xfrm>
                <a:off x="3696" y="1536"/>
                <a:ext cx="480" cy="192"/>
                <a:chOff x="3504" y="1680"/>
                <a:chExt cx="480" cy="192"/>
              </a:xfrm>
            </p:grpSpPr>
            <p:sp>
              <p:nvSpPr>
                <p:cNvPr id="18460" name="Rectangle 15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1" name="Rectangle 16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2" name="Group 17"/>
              <p:cNvGrpSpPr>
                <a:grpSpLocks/>
              </p:cNvGrpSpPr>
              <p:nvPr/>
            </p:nvGrpSpPr>
            <p:grpSpPr bwMode="auto">
              <a:xfrm>
                <a:off x="2448" y="1536"/>
                <a:ext cx="480" cy="192"/>
                <a:chOff x="3504" y="1680"/>
                <a:chExt cx="480" cy="192"/>
              </a:xfrm>
            </p:grpSpPr>
            <p:sp>
              <p:nvSpPr>
                <p:cNvPr id="1845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453" name="Line 2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…</a:t>
                </a: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18457" name="Text 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0170" name="AutoShape 26"/>
          <p:cNvSpPr>
            <a:spLocks/>
          </p:cNvSpPr>
          <p:nvPr/>
        </p:nvSpPr>
        <p:spPr bwMode="auto">
          <a:xfrm rot="-5400000">
            <a:off x="4533900" y="12573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71" name="Text Box 27"/>
              <p:cNvSpPr txBox="1">
                <a:spLocks noChangeArrowheads="1"/>
              </p:cNvSpPr>
              <p:nvPr/>
            </p:nvSpPr>
            <p:spPr bwMode="auto">
              <a:xfrm>
                <a:off x="3733800" y="3276600"/>
                <a:ext cx="1709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average size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</m:oMath>
                </a14:m>
                <a:endParaRPr lang="en-US" altLang="en-US" i="1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0171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276600"/>
                <a:ext cx="1709738" cy="396875"/>
              </a:xfrm>
              <a:prstGeom prst="rect">
                <a:avLst/>
              </a:prstGeom>
              <a:blipFill rotWithShape="0">
                <a:blip r:embed="rId5"/>
                <a:stretch>
                  <a:fillRect l="-3214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2" name="Text Box 28"/>
              <p:cNvSpPr txBox="1">
                <a:spLocks noChangeArrowheads="1"/>
              </p:cNvSpPr>
              <p:nvPr/>
            </p:nvSpPr>
            <p:spPr bwMode="auto">
              <a:xfrm>
                <a:off x="838200" y="3810000"/>
                <a:ext cx="521232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</a:rPr>
                  <a:t>Time cost of unsuccessful search:</a:t>
                </a:r>
                <a:r>
                  <a:rPr lang="en-US" altLang="en-US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(1+ 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>
                  <a:solidFill>
                    <a:srgbClr val="FF00FF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017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810000"/>
                <a:ext cx="521232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287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3" name="Text Box 29"/>
              <p:cNvSpPr txBox="1">
                <a:spLocks noChangeArrowheads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and accessing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)].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9017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45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4" name="Text Box 30"/>
              <p:cNvSpPr txBox="1">
                <a:spLocks noChangeArrowheads="1"/>
              </p:cNvSpPr>
              <p:nvPr/>
            </p:nvSpPr>
            <p:spPr bwMode="auto">
              <a:xfrm>
                <a:off x="1600200" y="4724400"/>
                <a:ext cx="66024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 Average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to search to the end of one of the lists. </a:t>
                </a:r>
              </a:p>
            </p:txBody>
          </p:sp>
        </mc:Choice>
        <mc:Fallback xmlns="">
          <p:sp>
            <p:nvSpPr>
              <p:cNvPr id="39017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724400"/>
                <a:ext cx="6602413" cy="396875"/>
              </a:xfrm>
              <a:prstGeom prst="rect">
                <a:avLst/>
              </a:prstGeom>
              <a:blipFill rotWithShape="0">
                <a:blip r:embed="rId8"/>
                <a:stretch>
                  <a:fillRect l="-1016" t="-7692" r="-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3" name="Text Box 32"/>
          <p:cNvSpPr txBox="1">
            <a:spLocks noChangeArrowheads="1"/>
          </p:cNvSpPr>
          <p:nvPr/>
        </p:nvSpPr>
        <p:spPr bwMode="auto">
          <a:xfrm>
            <a:off x="6384925" y="37449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914400" y="5337175"/>
            <a:ext cx="379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Time cost of successful search?</a:t>
            </a:r>
            <a:endParaRPr lang="en-US" altLang="en-US">
              <a:solidFill>
                <a:srgbClr val="FF00FF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80" name="Text Box 36"/>
              <p:cNvSpPr txBox="1">
                <a:spLocks noChangeArrowheads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access the list.</a:t>
                </a:r>
              </a:p>
            </p:txBody>
          </p:sp>
        </mc:Choice>
        <mc:Fallback xmlns="">
          <p:sp>
            <p:nvSpPr>
              <p:cNvPr id="39018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282" t="-7576" r="-166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600200" y="6248400"/>
                <a:ext cx="32355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/2)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search the list.</a:t>
                </a:r>
              </a:p>
            </p:txBody>
          </p:sp>
        </mc:Choice>
        <mc:Fallback xmlns="">
          <p:sp>
            <p:nvSpPr>
              <p:cNvPr id="39018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6248400"/>
                <a:ext cx="323550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075" t="-7576" r="-132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4784725" y="5341938"/>
                <a:ext cx="3101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𝐿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/2) =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𝐿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 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9018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725" y="5341938"/>
                <a:ext cx="3101362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0" grpId="0" animBg="1"/>
      <p:bldP spid="390171" grpId="0"/>
      <p:bldP spid="390172" grpId="0"/>
      <p:bldP spid="390173" grpId="0"/>
      <p:bldP spid="390174" grpId="0"/>
      <p:bldP spid="390179" grpId="0"/>
      <p:bldP spid="390180" grpId="0"/>
      <p:bldP spid="390181" grpId="0"/>
      <p:bldP spid="390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Summary on Hash Tables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143000" y="1447800"/>
            <a:ext cx="7518400" cy="396875"/>
            <a:chOff x="720" y="912"/>
            <a:chExt cx="4736" cy="250"/>
          </a:xfrm>
        </p:grpSpPr>
        <p:sp>
          <p:nvSpPr>
            <p:cNvPr id="19474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Better than sequential search even when the data is </a:t>
              </a:r>
              <a:r>
                <a:rPr lang="en-US" altLang="en-US" i="1">
                  <a:solidFill>
                    <a:srgbClr val="0000CC"/>
                  </a:solidFill>
                </a:rPr>
                <a:t>not</a:t>
              </a:r>
              <a:r>
                <a:rPr lang="en-US" altLang="en-US">
                  <a:solidFill>
                    <a:srgbClr val="0000CC"/>
                  </a:solidFill>
                </a:rPr>
                <a:t> sorted.</a:t>
              </a:r>
            </a:p>
          </p:txBody>
        </p:sp>
        <p:sp>
          <p:nvSpPr>
            <p:cNvPr id="19475" name="AutoShape 5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143000" y="2057400"/>
            <a:ext cx="6253163" cy="396875"/>
            <a:chOff x="720" y="912"/>
            <a:chExt cx="3939" cy="250"/>
          </a:xfrm>
        </p:grpSpPr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864" y="912"/>
              <a:ext cx="37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analysis of data characteristics beforehand.</a:t>
              </a:r>
            </a:p>
          </p:txBody>
        </p:sp>
        <p:sp>
          <p:nvSpPr>
            <p:cNvPr id="19473" name="AutoShape 9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1143000" y="2667000"/>
            <a:ext cx="4911725" cy="396875"/>
            <a:chOff x="720" y="912"/>
            <a:chExt cx="3094" cy="250"/>
          </a:xfrm>
        </p:grpSpPr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864" y="912"/>
              <a:ext cx="29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(possibly) more memory space.</a:t>
              </a:r>
            </a:p>
          </p:txBody>
        </p:sp>
        <p:sp>
          <p:nvSpPr>
            <p:cNvPr id="19471" name="AutoShape 12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669925" y="3440113"/>
            <a:ext cx="589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</a:t>
            </a:r>
            <a:r>
              <a:rPr lang="en-US" altLang="en-US">
                <a:solidFill>
                  <a:srgbClr val="0000CC"/>
                </a:solidFill>
              </a:rPr>
              <a:t> stores and retrieves data item using a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1889125" y="41227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hash function</a:t>
            </a:r>
            <a:r>
              <a:rPr lang="en-US" altLang="en-US"/>
              <a:t>:  data item </a:t>
            </a:r>
            <a:r>
              <a:rPr lang="en-US" altLang="en-US">
                <a:sym typeface="Symbol" panose="05050102010706020507" pitchFamily="18" charset="2"/>
              </a:rPr>
              <a:t> a positive integer</a:t>
            </a:r>
          </a:p>
        </p:txBody>
      </p:sp>
      <p:sp>
        <p:nvSpPr>
          <p:cNvPr id="359439" name="AutoShape 15"/>
          <p:cNvSpPr>
            <a:spLocks/>
          </p:cNvSpPr>
          <p:nvPr/>
        </p:nvSpPr>
        <p:spPr bwMode="auto">
          <a:xfrm rot="-5400000">
            <a:off x="6019800" y="3733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5029200" y="4724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address for storage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533400" y="5257800"/>
            <a:ext cx="745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 perfect hash function produces a unique integer for every item.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533400" y="5715000"/>
            <a:ext cx="412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But it may be </a:t>
            </a:r>
            <a:r>
              <a:rPr lang="en-US" altLang="en-US" i="1">
                <a:solidFill>
                  <a:srgbClr val="008000"/>
                </a:solidFill>
              </a:rPr>
              <a:t>too slow</a:t>
            </a:r>
            <a:r>
              <a:rPr lang="en-US" altLang="en-US">
                <a:solidFill>
                  <a:srgbClr val="008000"/>
                </a:solidFill>
              </a:rPr>
              <a:t> to compute. 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517525" y="6183313"/>
            <a:ext cx="634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00080"/>
                </a:solidFill>
              </a:rPr>
              <a:t>So we often settle for less than perfect hash functions.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38" grpId="0"/>
      <p:bldP spid="359439" grpId="0" animBg="1"/>
      <p:bldP spid="359440" grpId="0"/>
      <p:bldP spid="359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An Example from WikiPedia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124" name="Picture 11" descr="hash talb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9762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3505200"/>
            <a:ext cx="2895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Resolving Collisions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498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 </a:t>
            </a:r>
            <a:r>
              <a:rPr lang="en-US" altLang="en-US" sz="1800"/>
              <a:t>Add to the linked list stored at the hash index.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33600" y="2819400"/>
            <a:ext cx="6400800" cy="1219200"/>
            <a:chOff x="1344" y="1776"/>
            <a:chExt cx="4032" cy="768"/>
          </a:xfrm>
        </p:grpSpPr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134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" name="Rectangle 10"/>
            <p:cNvSpPr>
              <a:spLocks noChangeArrowheads="1"/>
            </p:cNvSpPr>
            <p:nvPr/>
          </p:nvSpPr>
          <p:spPr bwMode="auto">
            <a:xfrm>
              <a:off x="206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59" name="Rectangle 11"/>
            <p:cNvSpPr>
              <a:spLocks noChangeArrowheads="1"/>
            </p:cNvSpPr>
            <p:nvPr/>
          </p:nvSpPr>
          <p:spPr bwMode="auto">
            <a:xfrm>
              <a:off x="278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350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4224" y="1776"/>
              <a:ext cx="432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…</a:t>
              </a:r>
            </a:p>
          </p:txBody>
        </p:sp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4656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6163" name="Group 21"/>
            <p:cNvGrpSpPr>
              <a:grpSpLocks/>
            </p:cNvGrpSpPr>
            <p:nvPr/>
          </p:nvGrpSpPr>
          <p:grpSpPr bwMode="auto">
            <a:xfrm>
              <a:off x="2160" y="1920"/>
              <a:ext cx="576" cy="624"/>
              <a:chOff x="2160" y="1920"/>
              <a:chExt cx="576" cy="624"/>
            </a:xfrm>
          </p:grpSpPr>
          <p:sp>
            <p:nvSpPr>
              <p:cNvPr id="6170" name="Line 17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1" name="Rectangle 1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Sally</a:t>
                </a:r>
              </a:p>
            </p:txBody>
          </p:sp>
        </p:grpSp>
        <p:grpSp>
          <p:nvGrpSpPr>
            <p:cNvPr id="6164" name="Group 22"/>
            <p:cNvGrpSpPr>
              <a:grpSpLocks/>
            </p:cNvGrpSpPr>
            <p:nvPr/>
          </p:nvGrpSpPr>
          <p:grpSpPr bwMode="auto">
            <a:xfrm>
              <a:off x="4752" y="1872"/>
              <a:ext cx="576" cy="624"/>
              <a:chOff x="2160" y="1920"/>
              <a:chExt cx="576" cy="624"/>
            </a:xfrm>
          </p:grpSpPr>
          <p:sp>
            <p:nvSpPr>
              <p:cNvPr id="6168" name="Line 23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Steven</a:t>
                </a:r>
              </a:p>
            </p:txBody>
          </p:sp>
        </p:grpSp>
        <p:grpSp>
          <p:nvGrpSpPr>
            <p:cNvPr id="6165" name="Group 25"/>
            <p:cNvGrpSpPr>
              <a:grpSpLocks/>
            </p:cNvGrpSpPr>
            <p:nvPr/>
          </p:nvGrpSpPr>
          <p:grpSpPr bwMode="auto">
            <a:xfrm>
              <a:off x="2880" y="1920"/>
              <a:ext cx="576" cy="624"/>
              <a:chOff x="2160" y="1920"/>
              <a:chExt cx="576" cy="624"/>
            </a:xfrm>
          </p:grpSpPr>
          <p:sp>
            <p:nvSpPr>
              <p:cNvPr id="6166" name="Line 26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7" name="Rectangle 27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Jane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429000" y="3962400"/>
            <a:ext cx="914400" cy="990600"/>
            <a:chOff x="2160" y="1920"/>
            <a:chExt cx="576" cy="624"/>
          </a:xfrm>
        </p:grpSpPr>
        <p:sp>
          <p:nvSpPr>
            <p:cNvPr id="6155" name="Line 29"/>
            <p:cNvSpPr>
              <a:spLocks noChangeShapeType="1"/>
            </p:cNvSpPr>
            <p:nvPr/>
          </p:nvSpPr>
          <p:spPr bwMode="auto">
            <a:xfrm>
              <a:off x="240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6" name="Rectangle 30"/>
            <p:cNvSpPr>
              <a:spLocks noChangeArrowheads="1"/>
            </p:cNvSpPr>
            <p:nvPr/>
          </p:nvSpPr>
          <p:spPr bwMode="auto">
            <a:xfrm>
              <a:off x="2160" y="2304"/>
              <a:ext cx="576" cy="24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Jack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</a:rPr>
                  <a:t>Hash takes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on the average if</a:t>
                </a:r>
              </a:p>
            </p:txBody>
          </p:sp>
        </mc:Choice>
        <mc:Fallback xmlns="">
          <p:sp>
            <p:nvSpPr>
              <p:cNvPr id="3696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3" t="-7692" r="-661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1676400" y="5943600"/>
            <a:ext cx="320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data is well analyzed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676400" y="6248400"/>
            <a:ext cx="738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</a:t>
            </a:r>
            <a:r>
              <a:rPr lang="en-US" altLang="en-US" i="1">
                <a:solidFill>
                  <a:srgbClr val="0000CC"/>
                </a:solidFill>
              </a:rPr>
              <a:t>hash function </a:t>
            </a:r>
            <a:r>
              <a:rPr lang="en-US" altLang="en-US">
                <a:solidFill>
                  <a:srgbClr val="0000CC"/>
                </a:solidFill>
              </a:rPr>
              <a:t>and table size are set to minimize collisions.</a:t>
            </a:r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Collision</a:t>
            </a:r>
            <a:r>
              <a:rPr lang="en-US" altLang="en-US"/>
              <a:t> happens when an item to be stored computes to the </a:t>
            </a:r>
            <a:r>
              <a:rPr lang="en-US" altLang="en-US" i="1"/>
              <a:t>same </a:t>
            </a:r>
          </a:p>
          <a:p>
            <a:r>
              <a:rPr lang="en-US" altLang="en-US" i="1"/>
              <a:t>hash index</a:t>
            </a:r>
            <a:r>
              <a:rPr lang="en-US" altLang="en-US"/>
              <a:t> as an already existing item.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/>
      <p:bldP spid="369696" grpId="0"/>
      <p:bldP spid="369697" grpId="0"/>
      <p:bldP spid="369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Linear Probing 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Look for the first open slot.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98709" y="2931419"/>
            <a:ext cx="7109202" cy="400110"/>
            <a:chOff x="1191904" y="2103617"/>
            <a:chExt cx="7109202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1420504" y="2103617"/>
              <a:ext cx="68806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If the location with the index is empty, then insert the item.  </a:t>
              </a:r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191904" y="2145072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97591" y="3645770"/>
            <a:ext cx="4779846" cy="400110"/>
            <a:chOff x="1191904" y="2844788"/>
            <a:chExt cx="4779846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1420504" y="2844788"/>
              <a:ext cx="4551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Otherwise, look for the first open slot.  </a:t>
              </a:r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191904" y="2844788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5140" y="4228868"/>
            <a:ext cx="3280654" cy="400110"/>
            <a:chOff x="1713210" y="3655324"/>
            <a:chExt cx="328065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2050430" y="3655324"/>
              <a:ext cx="2943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Starts at the next index. 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3210" y="3655324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4457" y="4793901"/>
            <a:ext cx="6292696" cy="707886"/>
            <a:chOff x="1713210" y="4398635"/>
            <a:chExt cx="629269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050430" y="4398635"/>
              <a:ext cx="5955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Begins a sequential search at successive indices.  </a:t>
              </a:r>
            </a:p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3210" y="440269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14457" y="5403601"/>
            <a:ext cx="5012533" cy="408820"/>
            <a:chOff x="1721154" y="5097811"/>
            <a:chExt cx="5012533" cy="408820"/>
          </a:xfrm>
        </p:grpSpPr>
        <p:sp>
          <p:nvSpPr>
            <p:cNvPr id="6" name="TextBox 5"/>
            <p:cNvSpPr txBox="1"/>
            <p:nvPr/>
          </p:nvSpPr>
          <p:spPr>
            <a:xfrm>
              <a:off x="2068627" y="5106521"/>
              <a:ext cx="4665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Insert the item at the first open location.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1154" y="509781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 dirty="0"/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2760" y="2348321"/>
            <a:ext cx="5040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Compute the index using a hash function. 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198709" y="2341683"/>
            <a:ext cx="2286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8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Example of Linear Probing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11504" y="1385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2145" y="1927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3940" y="2472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2145" y="3008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12145" y="3583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11504" y="4169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8697" y="4701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7451" y="35736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35</a:t>
            </a:r>
          </a:p>
        </p:txBody>
      </p:sp>
      <p:sp>
        <p:nvSpPr>
          <p:cNvPr id="37" name="Curved Left Arrow 36"/>
          <p:cNvSpPr/>
          <p:nvPr/>
        </p:nvSpPr>
        <p:spPr bwMode="auto">
          <a:xfrm>
            <a:off x="6757560" y="2064456"/>
            <a:ext cx="225446" cy="637141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urved Left Arrow 43"/>
          <p:cNvSpPr/>
          <p:nvPr/>
        </p:nvSpPr>
        <p:spPr bwMode="auto">
          <a:xfrm>
            <a:off x="6832532" y="2759174"/>
            <a:ext cx="256896" cy="503739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6954" y="297873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ym typeface="Symbol" panose="05050102010706020507" pitchFamily="18" charset="2"/>
              </a:rPr>
              <a:t></a:t>
            </a:r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3842582" y="1318663"/>
            <a:ext cx="153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Hash Table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944" y="21765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two probes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999628" y="1263174"/>
            <a:ext cx="638400" cy="5579820"/>
            <a:chOff x="6309689" y="1248776"/>
            <a:chExt cx="638400" cy="5579820"/>
          </a:xfrm>
        </p:grpSpPr>
        <p:grpSp>
          <p:nvGrpSpPr>
            <p:cNvPr id="58" name="Group 57"/>
            <p:cNvGrpSpPr/>
            <p:nvPr/>
          </p:nvGrpSpPr>
          <p:grpSpPr>
            <a:xfrm>
              <a:off x="6309689" y="1248776"/>
              <a:ext cx="638372" cy="1115806"/>
              <a:chOff x="6309090" y="2008527"/>
              <a:chExt cx="638372" cy="1115806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6309090" y="2008527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309090" y="2566211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9689" y="2362200"/>
              <a:ext cx="638400" cy="4466396"/>
              <a:chOff x="6309090" y="2008527"/>
              <a:chExt cx="638400" cy="446639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309090" y="2008527"/>
                <a:ext cx="638372" cy="2235938"/>
                <a:chOff x="6309090" y="2008527"/>
                <a:chExt cx="638372" cy="223593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6309090" y="3128659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6309090" y="4238985"/>
                <a:ext cx="638400" cy="2235938"/>
                <a:chOff x="6309062" y="2008527"/>
                <a:chExt cx="638400" cy="2235938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6309062" y="3118415"/>
                  <a:ext cx="638400" cy="1126050"/>
                  <a:chOff x="6309062" y="1998283"/>
                  <a:chExt cx="638400" cy="1126050"/>
                </a:xfrm>
              </p:grpSpPr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6309062" y="1998283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71" name="TextBox 70"/>
          <p:cNvSpPr txBox="1"/>
          <p:nvPr/>
        </p:nvSpPr>
        <p:spPr>
          <a:xfrm>
            <a:off x="5607649" y="5259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07649" y="6402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07649" y="5829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8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55118"/>
            <a:ext cx="2604028" cy="424360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054959" y="63438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54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54957" y="52755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56363" y="2403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45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54995" y="29946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77451" y="188124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89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54958" y="46529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94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89334" y="13455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77</a:t>
            </a:r>
          </a:p>
        </p:txBody>
      </p:sp>
      <p:sp>
        <p:nvSpPr>
          <p:cNvPr id="88" name="Curved Left Arrow 87"/>
          <p:cNvSpPr/>
          <p:nvPr/>
        </p:nvSpPr>
        <p:spPr bwMode="auto">
          <a:xfrm>
            <a:off x="6854558" y="3315172"/>
            <a:ext cx="234870" cy="54386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31298" y="358356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three probes</a:t>
            </a:r>
          </a:p>
        </p:txBody>
      </p:sp>
    </p:spTree>
    <p:extLst>
      <p:ext uri="{BB962C8B-B14F-4D97-AF65-F5344CB8AC3E}">
        <p14:creationId xmlns:p14="http://schemas.microsoft.com/office/powerpoint/2010/main" val="37630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 animBg="1"/>
      <p:bldP spid="44" grpId="0" animBg="1"/>
      <p:bldP spid="42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Function Examples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In case we want to store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2068513"/>
            <a:ext cx="5926138" cy="396875"/>
            <a:chOff x="960" y="1303"/>
            <a:chExt cx="3733" cy="250"/>
          </a:xfrm>
        </p:grpSpPr>
        <p:sp>
          <p:nvSpPr>
            <p:cNvPr id="718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Text Box 8"/>
            <p:cNvSpPr txBox="1">
              <a:spLocks noChangeArrowheads="1"/>
            </p:cNvSpPr>
            <p:nvPr/>
          </p:nvSpPr>
          <p:spPr bwMode="auto">
            <a:xfrm>
              <a:off x="1142" y="1303"/>
              <a:ext cx="3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ISU student records:  a hash function may return</a:t>
              </a:r>
            </a:p>
          </p:txBody>
        </p:sp>
      </p:grp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2209800" y="2511425"/>
            <a:ext cx="306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ISU ID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2209800" y="2819400"/>
            <a:ext cx="284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SSN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520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sum of char values on the student’s name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3581400"/>
            <a:ext cx="2136775" cy="396875"/>
            <a:chOff x="960" y="1303"/>
            <a:chExt cx="1346" cy="250"/>
          </a:xfrm>
        </p:grpSpPr>
        <p:sp>
          <p:nvSpPr>
            <p:cNvPr id="7184" name="AutoShape 15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142" y="1303"/>
              <a:ext cx="11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 list of names</a:t>
              </a:r>
            </a:p>
          </p:txBody>
        </p:sp>
      </p:grp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2209800" y="4038600"/>
            <a:ext cx="378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compute on the first 10 chars.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47800" y="4648200"/>
            <a:ext cx="2759075" cy="396875"/>
            <a:chOff x="960" y="1303"/>
            <a:chExt cx="1738" cy="250"/>
          </a:xfrm>
        </p:grpSpPr>
        <p:sp>
          <p:nvSpPr>
            <p:cNvPr id="7182" name="AutoShape 19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2" y="1303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Vehicle info for Iowa</a:t>
              </a:r>
            </a:p>
          </p:txBody>
        </p:sp>
      </p:grp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2209800" y="5105400"/>
            <a:ext cx="405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VIN to integers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209800" y="5486400"/>
            <a:ext cx="551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the license plate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2" grpId="0"/>
      <p:bldP spid="361483" grpId="0"/>
      <p:bldP spid="361484" grpId="0"/>
      <p:bldP spid="361489" grpId="0"/>
      <p:bldP spid="361493" grpId="0"/>
      <p:bldP spid="361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Hash Function in Java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38200" y="2133600"/>
            <a:ext cx="715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Every Java Object has a default hash function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hashcode(). 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8200" y="1447800"/>
            <a:ext cx="713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Java implementations of hash tables: 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/>
              <a:t> or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/>
              <a:t>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3276600"/>
            <a:ext cx="638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1</a:t>
            </a:r>
            <a:r>
              <a:rPr lang="en-US" altLang="en-US" sz="1800"/>
              <a:t>  Look up “John Smith” in a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/>
              <a:t> or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 sz="1800"/>
              <a:t>: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4038600"/>
            <a:ext cx="57769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00"/>
              <a:t>  Calls the built-in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hashcode().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Takes a modulus of the hash code to find the 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cs typeface="Arial" panose="020B0604020202020204" pitchFamily="34" charset="0"/>
              </a:rPr>
              <a:t>  Searches the list for an entry whose key is equal to 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    “John Smith”, using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equals(). 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67400"/>
            <a:ext cx="347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2</a:t>
            </a:r>
            <a:r>
              <a:rPr lang="en-US" altLang="en-US" sz="1800"/>
              <a:t> HashMapDemo.java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  <a:latin typeface="Arial" panose="020B0604020202020204" pitchFamily="34" charset="0"/>
              </a:rPr>
              <a:t>Rules on Hash Code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066800" y="1676400"/>
            <a:ext cx="549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1. Equal keys must have the same hash code. 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066800" y="2362200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2. If you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  <a:r>
              <a:rPr lang="en-US" altLang="en-US">
                <a:solidFill>
                  <a:srgbClr val="C00000"/>
                </a:solidFill>
              </a:rPr>
              <a:t>, you must also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altLang="en-US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886200"/>
            <a:ext cx="70881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It is highly desirable that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if two keys are not equal, they have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different hash codes.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43000" y="4953000"/>
            <a:ext cx="6911975" cy="400050"/>
            <a:chOff x="1295400" y="5029200"/>
            <a:chExt cx="691247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Each bucket has length 1 (ideally)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altLang="en-US"/>
                    <a:t> look up time.</a:t>
                  </a:r>
                </a:p>
              </p:txBody>
            </p:sp>
          </mc:Choice>
          <mc:Fallback xmlns="">
            <p:sp>
              <p:nvSpPr>
                <p:cNvPr id="9224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71" t="-7692" r="-6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5" name="Right Arrow 7"/>
            <p:cNvSpPr>
              <a:spLocks noChangeArrowheads="1"/>
            </p:cNvSpPr>
            <p:nvPr/>
          </p:nvSpPr>
          <p:spPr bwMode="auto">
            <a:xfrm>
              <a:off x="5257800" y="5105400"/>
              <a:ext cx="685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8468</TotalTime>
  <Words>1498</Words>
  <Application>Microsoft Office PowerPoint</Application>
  <PresentationFormat>On-screen Show (4:3)</PresentationFormat>
  <Paragraphs>248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Consolas</vt:lpstr>
      <vt:lpstr>Symbol</vt:lpstr>
      <vt:lpstr>Times New Roman</vt:lpstr>
      <vt:lpstr>Blank Presentation</vt:lpstr>
      <vt:lpstr>Equation</vt:lpstr>
      <vt:lpstr>Map</vt:lpstr>
      <vt:lpstr>Hash Tables</vt:lpstr>
      <vt:lpstr>An Example from WikiPedia </vt:lpstr>
      <vt:lpstr>Resolving Collisions</vt:lpstr>
      <vt:lpstr>Linear Probing </vt:lpstr>
      <vt:lpstr>Example of Linear Probing</vt:lpstr>
      <vt:lpstr>Hash Function Examples</vt:lpstr>
      <vt:lpstr>Hash Function in Java</vt:lpstr>
      <vt:lpstr>Rules on Hash Code</vt:lpstr>
      <vt:lpstr>Good Hash Function</vt:lpstr>
      <vt:lpstr>How to Write a Good Hash Function?</vt:lpstr>
      <vt:lpstr>Hash Code of a Variable</vt:lpstr>
      <vt:lpstr>Hash Code of an Array </vt:lpstr>
      <vt:lpstr>Choice of Hash Function </vt:lpstr>
      <vt:lpstr>Hash Function – Division Method </vt:lpstr>
      <vt:lpstr>Multiplication Method </vt:lpstr>
      <vt:lpstr>Load Factor</vt:lpstr>
      <vt:lpstr>Operations on Hash Table </vt:lpstr>
      <vt:lpstr>Worst Case</vt:lpstr>
      <vt:lpstr>Simple Uniform Hashing </vt:lpstr>
      <vt:lpstr>Summary on Hash Tables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Yan-Bin Jia</cp:lastModifiedBy>
  <cp:revision>129</cp:revision>
  <dcterms:created xsi:type="dcterms:W3CDTF">1999-03-29T05:24:19Z</dcterms:created>
  <dcterms:modified xsi:type="dcterms:W3CDTF">2018-04-19T01:08:40Z</dcterms:modified>
</cp:coreProperties>
</file>