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5" r:id="rId2"/>
    <p:sldId id="282" r:id="rId3"/>
    <p:sldId id="273" r:id="rId4"/>
    <p:sldId id="292" r:id="rId5"/>
    <p:sldId id="293" r:id="rId6"/>
    <p:sldId id="291" r:id="rId7"/>
    <p:sldId id="272" r:id="rId8"/>
    <p:sldId id="286" r:id="rId9"/>
    <p:sldId id="287" r:id="rId10"/>
    <p:sldId id="288" r:id="rId11"/>
    <p:sldId id="289" r:id="rId12"/>
    <p:sldId id="294" r:id="rId13"/>
    <p:sldId id="290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E6AC1A"/>
    <a:srgbClr val="00FFFF"/>
    <a:srgbClr val="33CC33"/>
    <a:srgbClr val="FF6600"/>
    <a:srgbClr val="990000"/>
    <a:srgbClr val="FF33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F58684DB-BAA5-47E9-AB0B-A13D0B029D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3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D6B5A-15CE-446D-9125-65E498767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2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AA11D-A15D-4AFF-98EA-F5E93295BD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D8624-56A4-4C11-B372-A571D1DB55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B6435-C619-4D33-AB70-45E0BB421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1D40C-6CEE-4B1A-9FE5-6B8AE2430B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5F963-8FEB-4EC4-AC57-EA4D4E6A7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77643-28B5-4B92-A481-C7E6C77711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DBAAC-2E58-4562-9F47-F0EB46D25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E3C3E-963E-4B86-B87F-54DD25A3B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1B022-B1F8-4A57-B154-F86B05F9D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735A9-5907-48D9-9036-2097A661F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4C854-E3C0-4835-8754-8B046A2FD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CC9530-1871-44F9-9D13-FEEC26F94F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80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0.png"/><Relationship Id="rId7" Type="http://schemas.openxmlformats.org/officeDocument/2006/relationships/image" Target="../media/image6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29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390.png"/><Relationship Id="rId5" Type="http://schemas.openxmlformats.org/officeDocument/2006/relationships/image" Target="../media/image73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9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3399FF"/>
                </a:solidFill>
              </a:rPr>
              <a:t>Graph Traversals </a:t>
            </a:r>
          </a:p>
        </p:txBody>
      </p:sp>
      <p:sp>
        <p:nvSpPr>
          <p:cNvPr id="3788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887" name="Text Box 7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69230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3399"/>
                    </a:solidFill>
                  </a:rPr>
                  <a:t>Visit vertices of a graph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>
                    <a:solidFill>
                      <a:srgbClr val="FF3399"/>
                    </a:solidFill>
                  </a:rPr>
                  <a:t> to determine some property:</a:t>
                </a:r>
              </a:p>
            </p:txBody>
          </p:sp>
        </mc:Choice>
        <mc:Fallback xmlns="">
          <p:sp>
            <p:nvSpPr>
              <p:cNvPr id="37888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6923088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1408" t="-10667" r="-880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8903" name="Group 23"/>
          <p:cNvGrpSpPr>
            <a:grpSpLocks/>
          </p:cNvGrpSpPr>
          <p:nvPr/>
        </p:nvGrpSpPr>
        <p:grpSpPr bwMode="auto">
          <a:xfrm>
            <a:off x="1219200" y="1946275"/>
            <a:ext cx="2260600" cy="457200"/>
            <a:chOff x="768" y="1226"/>
            <a:chExt cx="1424" cy="288"/>
          </a:xfrm>
        </p:grpSpPr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768" y="1296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88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50" y="1226"/>
                  <a:ext cx="124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connected?</a:t>
                  </a:r>
                  <a:r>
                    <a:rPr lang="en-US" sz="2400"/>
                    <a:t>  </a:t>
                  </a:r>
                </a:p>
              </p:txBody>
            </p:sp>
          </mc:Choice>
          <mc:Fallback xmlns="">
            <p:sp>
              <p:nvSpPr>
                <p:cNvPr id="378889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0" y="1226"/>
                  <a:ext cx="1242" cy="2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b="-2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4" name="Group 24"/>
          <p:cNvGrpSpPr>
            <a:grpSpLocks/>
          </p:cNvGrpSpPr>
          <p:nvPr/>
        </p:nvGrpSpPr>
        <p:grpSpPr bwMode="auto">
          <a:xfrm>
            <a:off x="1219200" y="2487613"/>
            <a:ext cx="4746626" cy="400050"/>
            <a:chOff x="768" y="1567"/>
            <a:chExt cx="2990" cy="252"/>
          </a:xfrm>
        </p:grpSpPr>
        <p:sp>
          <p:nvSpPr>
            <p:cNvPr id="378890" name="AutoShape 10"/>
            <p:cNvSpPr>
              <a:spLocks noChangeArrowheads="1"/>
            </p:cNvSpPr>
            <p:nvPr/>
          </p:nvSpPr>
          <p:spPr bwMode="auto">
            <a:xfrm>
              <a:off x="768" y="1632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8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60" y="1567"/>
                  <a:ext cx="279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Is there a path from vertex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to vertex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? </a:t>
                  </a:r>
                </a:p>
              </p:txBody>
            </p:sp>
          </mc:Choice>
          <mc:Fallback xmlns="">
            <p:sp>
              <p:nvSpPr>
                <p:cNvPr id="3788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1567"/>
                  <a:ext cx="2798" cy="2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72" t="-7576" r="-68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219200" y="3097213"/>
            <a:ext cx="2752725" cy="396875"/>
            <a:chOff x="768" y="1951"/>
            <a:chExt cx="1734" cy="250"/>
          </a:xfrm>
        </p:grpSpPr>
        <p:sp>
          <p:nvSpPr>
            <p:cNvPr id="378891" name="AutoShape 11"/>
            <p:cNvSpPr>
              <a:spLocks noChangeArrowheads="1"/>
            </p:cNvSpPr>
            <p:nvPr/>
          </p:nvSpPr>
          <p:spPr bwMode="auto">
            <a:xfrm>
              <a:off x="768" y="2016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8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60" y="1951"/>
                  <a:ext cx="154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Does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>
                      <a:solidFill>
                        <a:schemeClr val="accent2"/>
                      </a:solidFill>
                    </a:rPr>
                    <a:t>have a cycle? </a:t>
                  </a:r>
                </a:p>
              </p:txBody>
            </p:sp>
          </mc:Choice>
          <mc:Fallback xmlns="">
            <p:sp>
              <p:nvSpPr>
                <p:cNvPr id="37889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1951"/>
                  <a:ext cx="1542" cy="2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88" t="-7692" r="-174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1219200" y="3748088"/>
            <a:ext cx="5072064" cy="400050"/>
            <a:chOff x="768" y="2361"/>
            <a:chExt cx="3195" cy="252"/>
          </a:xfrm>
        </p:grpSpPr>
        <p:sp>
          <p:nvSpPr>
            <p:cNvPr id="378892" name="AutoShape 12"/>
            <p:cNvSpPr>
              <a:spLocks noChangeArrowheads="1"/>
            </p:cNvSpPr>
            <p:nvPr/>
          </p:nvSpPr>
          <p:spPr bwMode="auto">
            <a:xfrm>
              <a:off x="768" y="2448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8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50" y="2361"/>
                  <a:ext cx="301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Will </a:t>
                  </a:r>
                  <a:r>
                    <a:rPr lang="en-US" smtClean="0">
                      <a:solidFill>
                        <a:schemeClr val="accent2"/>
                      </a:solidFill>
                    </a:rPr>
                    <a:t>removal of a </a:t>
                  </a:r>
                  <a:r>
                    <a:rPr lang="en-US">
                      <a:solidFill>
                        <a:schemeClr val="accent2"/>
                      </a:solidFill>
                    </a:rPr>
                    <a:t>single edge disconnect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?</a:t>
                  </a:r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7889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0" y="2361"/>
                  <a:ext cx="3013" cy="2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74"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7" name="Group 27"/>
          <p:cNvGrpSpPr>
            <a:grpSpLocks/>
          </p:cNvGrpSpPr>
          <p:nvPr/>
        </p:nvGrpSpPr>
        <p:grpSpPr bwMode="auto">
          <a:xfrm>
            <a:off x="1219200" y="4357688"/>
            <a:ext cx="6754813" cy="396875"/>
            <a:chOff x="768" y="2745"/>
            <a:chExt cx="4255" cy="250"/>
          </a:xfrm>
        </p:grpSpPr>
        <p:sp>
          <p:nvSpPr>
            <p:cNvPr id="378893" name="AutoShape 13"/>
            <p:cNvSpPr>
              <a:spLocks noChangeArrowheads="1"/>
            </p:cNvSpPr>
            <p:nvPr/>
          </p:nvSpPr>
          <p:spPr bwMode="auto">
            <a:xfrm>
              <a:off x="768" y="2832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8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50" y="2745"/>
                  <a:ext cx="407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is directed, what are the strongly connected components?</a:t>
                  </a:r>
                </a:p>
              </p:txBody>
            </p:sp>
          </mc:Choice>
          <mc:Fallback xmlns="">
            <p:sp>
              <p:nvSpPr>
                <p:cNvPr id="37889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0" y="2745"/>
                  <a:ext cx="4073" cy="25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" t="-9231" r="-848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8" name="Group 28"/>
          <p:cNvGrpSpPr>
            <a:grpSpLocks/>
          </p:cNvGrpSpPr>
          <p:nvPr/>
        </p:nvGrpSpPr>
        <p:grpSpPr bwMode="auto">
          <a:xfrm>
            <a:off x="1219200" y="4967288"/>
            <a:ext cx="5935663" cy="396875"/>
            <a:chOff x="768" y="3129"/>
            <a:chExt cx="3739" cy="250"/>
          </a:xfrm>
        </p:grpSpPr>
        <p:sp>
          <p:nvSpPr>
            <p:cNvPr id="378900" name="AutoShape 20"/>
            <p:cNvSpPr>
              <a:spLocks noChangeArrowheads="1"/>
            </p:cNvSpPr>
            <p:nvPr/>
          </p:nvSpPr>
          <p:spPr bwMode="auto">
            <a:xfrm>
              <a:off x="768" y="3216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9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50" y="3129"/>
                  <a:ext cx="355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is the WWW, follow links to locate information. </a:t>
                  </a:r>
                </a:p>
              </p:txBody>
            </p:sp>
          </mc:Choice>
          <mc:Fallback xmlns="">
            <p:sp>
              <p:nvSpPr>
                <p:cNvPr id="37890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0" y="3129"/>
                  <a:ext cx="3557" cy="25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9" t="-9231" r="-324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909" name="Group 29"/>
          <p:cNvGrpSpPr>
            <a:grpSpLocks/>
          </p:cNvGrpSpPr>
          <p:nvPr/>
        </p:nvGrpSpPr>
        <p:grpSpPr bwMode="auto">
          <a:xfrm>
            <a:off x="1219200" y="5486400"/>
            <a:ext cx="6910388" cy="701675"/>
            <a:chOff x="768" y="3456"/>
            <a:chExt cx="4353" cy="442"/>
          </a:xfrm>
        </p:grpSpPr>
        <p:sp>
          <p:nvSpPr>
            <p:cNvPr id="378884" name="Text Box 4"/>
            <p:cNvSpPr txBox="1">
              <a:spLocks noChangeArrowheads="1"/>
            </p:cNvSpPr>
            <p:nvPr/>
          </p:nvSpPr>
          <p:spPr bwMode="auto">
            <a:xfrm>
              <a:off x="960" y="3456"/>
              <a:ext cx="416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Most graph algorithms need to examine or process each vertex </a:t>
              </a:r>
            </a:p>
            <a:p>
              <a:r>
                <a:rPr lang="en-US">
                  <a:solidFill>
                    <a:srgbClr val="008000"/>
                  </a:solidFill>
                </a:rPr>
                <a:t>and each edge.</a:t>
              </a:r>
            </a:p>
          </p:txBody>
        </p:sp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768" y="3552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endParaRPr lang="en-US">
              <a:solidFill>
                <a:srgbClr val="3399FF"/>
              </a:solidFill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980" name="Oval 4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0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1" name="Oval 5"/>
              <p:cNvSpPr>
                <a:spLocks noChangeArrowheads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1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2" name="Oval 6"/>
              <p:cNvSpPr>
                <a:spLocks noChangeArrowheads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3" name="Oval 7"/>
              <p:cNvSpPr>
                <a:spLocks noChangeArrowheads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3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4" name="Oval 8"/>
              <p:cNvSpPr>
                <a:spLocks noChangeArrowheads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4938" b="-1481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5" name="Oval 9"/>
              <p:cNvSpPr>
                <a:spLocks noChangeArrowheads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5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6" name="Oval 10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987" name="Oval 11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2987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988" name="Freeform 12"/>
          <p:cNvSpPr>
            <a:spLocks/>
          </p:cNvSpPr>
          <p:nvPr/>
        </p:nvSpPr>
        <p:spPr bwMode="auto">
          <a:xfrm>
            <a:off x="1981200" y="2286000"/>
            <a:ext cx="10668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672" y="480"/>
              </a:cxn>
            </a:cxnLst>
            <a:rect l="0" t="0" r="r" b="b"/>
            <a:pathLst>
              <a:path w="672" h="480">
                <a:moveTo>
                  <a:pt x="0" y="0"/>
                </a:moveTo>
                <a:cubicBezTo>
                  <a:pt x="16" y="104"/>
                  <a:pt x="32" y="208"/>
                  <a:pt x="144" y="288"/>
                </a:cubicBezTo>
                <a:cubicBezTo>
                  <a:pt x="256" y="368"/>
                  <a:pt x="464" y="424"/>
                  <a:pt x="672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89" name="Freeform 13"/>
          <p:cNvSpPr>
            <a:spLocks/>
          </p:cNvSpPr>
          <p:nvPr/>
        </p:nvSpPr>
        <p:spPr bwMode="auto">
          <a:xfrm>
            <a:off x="2133600" y="2209800"/>
            <a:ext cx="914400" cy="609600"/>
          </a:xfrm>
          <a:custGeom>
            <a:avLst/>
            <a:gdLst/>
            <a:ahLst/>
            <a:cxnLst>
              <a:cxn ang="0">
                <a:pos x="576" y="384"/>
              </a:cxn>
              <a:cxn ang="0">
                <a:pos x="432" y="96"/>
              </a:cxn>
              <a:cxn ang="0">
                <a:pos x="0" y="0"/>
              </a:cxn>
            </a:cxnLst>
            <a:rect l="0" t="0" r="r" b="b"/>
            <a:pathLst>
              <a:path w="576" h="384">
                <a:moveTo>
                  <a:pt x="576" y="384"/>
                </a:moveTo>
                <a:cubicBezTo>
                  <a:pt x="552" y="272"/>
                  <a:pt x="528" y="160"/>
                  <a:pt x="432" y="96"/>
                </a:cubicBezTo>
                <a:cubicBezTo>
                  <a:pt x="336" y="32"/>
                  <a:pt x="168" y="16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752600" y="2362200"/>
            <a:ext cx="1588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</a:cxnLst>
            <a:rect l="0" t="0" r="r" b="b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981200" y="3810000"/>
            <a:ext cx="114300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40"/>
              </a:cxn>
              <a:cxn ang="0">
                <a:pos x="720" y="240"/>
              </a:cxn>
            </a:cxnLst>
            <a:rect l="0" t="0" r="r" b="b"/>
            <a:pathLst>
              <a:path w="720" h="280">
                <a:moveTo>
                  <a:pt x="0" y="0"/>
                </a:moveTo>
                <a:cubicBezTo>
                  <a:pt x="84" y="100"/>
                  <a:pt x="168" y="200"/>
                  <a:pt x="288" y="240"/>
                </a:cubicBezTo>
                <a:cubicBezTo>
                  <a:pt x="408" y="280"/>
                  <a:pt x="564" y="260"/>
                  <a:pt x="720" y="2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1981200" y="3530600"/>
            <a:ext cx="1143000" cy="431800"/>
          </a:xfrm>
          <a:custGeom>
            <a:avLst/>
            <a:gdLst/>
            <a:ahLst/>
            <a:cxnLst>
              <a:cxn ang="0">
                <a:pos x="720" y="272"/>
              </a:cxn>
              <a:cxn ang="0">
                <a:pos x="432" y="32"/>
              </a:cxn>
              <a:cxn ang="0">
                <a:pos x="0" y="80"/>
              </a:cxn>
            </a:cxnLst>
            <a:rect l="0" t="0" r="r" b="b"/>
            <a:pathLst>
              <a:path w="720" h="272">
                <a:moveTo>
                  <a:pt x="720" y="272"/>
                </a:moveTo>
                <a:cubicBezTo>
                  <a:pt x="636" y="168"/>
                  <a:pt x="552" y="64"/>
                  <a:pt x="432" y="32"/>
                </a:cubicBezTo>
                <a:cubicBezTo>
                  <a:pt x="312" y="0"/>
                  <a:pt x="156" y="40"/>
                  <a:pt x="0" y="8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3276600" y="3200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V="1">
            <a:off x="3429000" y="2209800"/>
            <a:ext cx="1295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3505200" y="3048000"/>
            <a:ext cx="1295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H="1" flipV="1">
            <a:off x="3429000" y="1752600"/>
            <a:ext cx="1295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581400" y="3276600"/>
            <a:ext cx="2438400" cy="1371600"/>
          </a:xfrm>
          <a:custGeom>
            <a:avLst/>
            <a:gdLst/>
            <a:ahLst/>
            <a:cxnLst>
              <a:cxn ang="0">
                <a:pos x="1536" y="0"/>
              </a:cxn>
              <a:cxn ang="0">
                <a:pos x="1104" y="768"/>
              </a:cxn>
              <a:cxn ang="0">
                <a:pos x="0" y="576"/>
              </a:cxn>
            </a:cxnLst>
            <a:rect l="0" t="0" r="r" b="b"/>
            <a:pathLst>
              <a:path w="1536" h="864">
                <a:moveTo>
                  <a:pt x="1536" y="0"/>
                </a:moveTo>
                <a:cubicBezTo>
                  <a:pt x="1448" y="336"/>
                  <a:pt x="1360" y="672"/>
                  <a:pt x="1104" y="768"/>
                </a:cubicBezTo>
                <a:cubicBezTo>
                  <a:pt x="848" y="864"/>
                  <a:pt x="184" y="608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8" name="Freeform 22"/>
          <p:cNvSpPr>
            <a:spLocks/>
          </p:cNvSpPr>
          <p:nvPr/>
        </p:nvSpPr>
        <p:spPr bwMode="auto">
          <a:xfrm>
            <a:off x="5105400" y="3048000"/>
            <a:ext cx="685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44" y="56"/>
              </a:cxn>
              <a:cxn ang="0">
                <a:pos x="432" y="8"/>
              </a:cxn>
            </a:cxnLst>
            <a:rect l="0" t="0" r="r" b="b"/>
            <a:pathLst>
              <a:path w="432" h="344">
                <a:moveTo>
                  <a:pt x="0" y="344"/>
                </a:moveTo>
                <a:cubicBezTo>
                  <a:pt x="36" y="228"/>
                  <a:pt x="72" y="112"/>
                  <a:pt x="144" y="56"/>
                </a:cubicBezTo>
                <a:cubicBezTo>
                  <a:pt x="216" y="0"/>
                  <a:pt x="324" y="4"/>
                  <a:pt x="432" y="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181600" y="3200400"/>
            <a:ext cx="609600" cy="3810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240" y="192"/>
              </a:cxn>
              <a:cxn ang="0">
                <a:pos x="0" y="240"/>
              </a:cxn>
            </a:cxnLst>
            <a:rect l="0" t="0" r="r" b="b"/>
            <a:pathLst>
              <a:path w="384" h="240">
                <a:moveTo>
                  <a:pt x="384" y="0"/>
                </a:moveTo>
                <a:cubicBezTo>
                  <a:pt x="344" y="76"/>
                  <a:pt x="304" y="152"/>
                  <a:pt x="240" y="192"/>
                </a:cubicBezTo>
                <a:cubicBezTo>
                  <a:pt x="176" y="232"/>
                  <a:pt x="88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 flipH="1">
            <a:off x="3657600" y="3810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746819" y="5785598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 smtClean="0">
                <a:sym typeface="Symbol" pitchFamily="18" charset="2"/>
              </a:rPr>
              <a:t>e, f  </a:t>
            </a:r>
            <a:r>
              <a:rPr lang="en-US" sz="2400" smtClean="0">
                <a:sym typeface="Symbol" pitchFamily="18" charset="2"/>
              </a:rPr>
              <a:t>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3813308" y="5901013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4493821" y="5785598"/>
                <a:ext cx="102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ym typeface="Symbol" pitchFamily="18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400" i="1" smtClean="0">
                    <a:sym typeface="Symbol" pitchFamily="18" charset="2"/>
                  </a:rPr>
                  <a:t>, b </a:t>
                </a:r>
                <a:r>
                  <a:rPr lang="en-US" sz="2400" smtClean="0">
                    <a:sym typeface="Symbol" pitchFamily="18" charset="2"/>
                  </a:rPr>
                  <a:t></a:t>
                </a:r>
                <a:endParaRPr lang="en-US" sz="240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3821" y="5785598"/>
                <a:ext cx="102726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8876" t="-11842" r="-8876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/>
          <p:cNvSpPr/>
          <p:nvPr/>
        </p:nvSpPr>
        <p:spPr bwMode="auto">
          <a:xfrm>
            <a:off x="5577944" y="5901013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6258457" y="5785598"/>
                <a:ext cx="109882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ym typeface="Symbol" pitchFamily="18" charset="2"/>
                  </a:rPr>
                  <a:t> </a:t>
                </a:r>
                <a:r>
                  <a:rPr lang="en-US" sz="2400" i="1">
                    <a:sym typeface="Symbol" pitchFamily="18" charset="2"/>
                  </a:rPr>
                  <a:t>b</a:t>
                </a:r>
                <a:r>
                  <a:rPr lang="en-US" sz="2400" i="1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</m:oMath>
                </a14:m>
                <a:r>
                  <a:rPr lang="en-US" sz="2400" smtClean="0">
                    <a:sym typeface="Symbol" pitchFamily="18" charset="2"/>
                  </a:rPr>
                  <a:t></a:t>
                </a:r>
                <a:endParaRPr lang="en-US" sz="240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8457" y="5785598"/>
                <a:ext cx="109882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8889" t="-11842" r="-8333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The Finish</a:t>
            </a:r>
          </a:p>
        </p:txBody>
      </p:sp>
      <p:sp>
        <p:nvSpPr>
          <p:cNvPr id="38400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53811" y="1658460"/>
            <a:ext cx="4724400" cy="3124200"/>
            <a:chOff x="1524000" y="1524000"/>
            <a:chExt cx="4724400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0" y="1524000"/>
              <a:ext cx="4724400" cy="3124200"/>
              <a:chOff x="1524000" y="1524000"/>
              <a:chExt cx="4724400" cy="3124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0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2743200"/>
                    <a:ext cx="457200" cy="45720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i="1"/>
                  </a:p>
                </p:txBody>
              </p:sp>
            </mc:Choice>
            <mc:Fallback xmlns="">
              <p:sp>
                <p:nvSpPr>
                  <p:cNvPr id="384010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0" y="27432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4012" name="Freeform 12"/>
              <p:cNvSpPr>
                <a:spLocks/>
              </p:cNvSpPr>
              <p:nvPr/>
            </p:nvSpPr>
            <p:spPr bwMode="auto">
              <a:xfrm>
                <a:off x="1981200" y="2286000"/>
                <a:ext cx="1066800" cy="762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672" y="480"/>
                  </a:cxn>
                </a:cxnLst>
                <a:rect l="0" t="0" r="r" b="b"/>
                <a:pathLst>
                  <a:path w="672" h="480">
                    <a:moveTo>
                      <a:pt x="0" y="0"/>
                    </a:moveTo>
                    <a:cubicBezTo>
                      <a:pt x="16" y="104"/>
                      <a:pt x="32" y="208"/>
                      <a:pt x="144" y="288"/>
                    </a:cubicBezTo>
                    <a:cubicBezTo>
                      <a:pt x="256" y="368"/>
                      <a:pt x="464" y="424"/>
                      <a:pt x="672" y="48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18" name="Line 18"/>
              <p:cNvSpPr>
                <a:spLocks noChangeShapeType="1"/>
              </p:cNvSpPr>
              <p:nvPr/>
            </p:nvSpPr>
            <p:spPr bwMode="auto">
              <a:xfrm flipV="1">
                <a:off x="3429000" y="2209800"/>
                <a:ext cx="1295400" cy="609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19" name="Line 19"/>
              <p:cNvSpPr>
                <a:spLocks noChangeShapeType="1"/>
              </p:cNvSpPr>
              <p:nvPr/>
            </p:nvSpPr>
            <p:spPr bwMode="auto">
              <a:xfrm>
                <a:off x="3505200" y="3048000"/>
                <a:ext cx="1295400" cy="533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524000" y="1524000"/>
                <a:ext cx="4724400" cy="3124200"/>
                <a:chOff x="1524000" y="1524000"/>
                <a:chExt cx="4724400" cy="3124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4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05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4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05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5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4200" y="3810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5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24200" y="3810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800" y="1524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6" name="Oval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71800" y="1524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7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91200" y="2819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7" name="Oval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91200" y="28194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b="-7407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8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4400" y="35052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8" name="Oval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24400" y="35052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4938" b="-14815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09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4400" y="1905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09" name="Oval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24400" y="1905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4011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3581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384011" name="Oval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24000" y="35814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4013" name="Freeform 13"/>
                <p:cNvSpPr>
                  <a:spLocks/>
                </p:cNvSpPr>
                <p:nvPr/>
              </p:nvSpPr>
              <p:spPr bwMode="auto">
                <a:xfrm>
                  <a:off x="2133600" y="2209800"/>
                  <a:ext cx="914400" cy="609600"/>
                </a:xfrm>
                <a:custGeom>
                  <a:avLst/>
                  <a:gdLst/>
                  <a:ahLst/>
                  <a:cxnLst>
                    <a:cxn ang="0">
                      <a:pos x="576" y="384"/>
                    </a:cxn>
                    <a:cxn ang="0">
                      <a:pos x="432" y="9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384">
                      <a:moveTo>
                        <a:pt x="576" y="384"/>
                      </a:moveTo>
                      <a:cubicBezTo>
                        <a:pt x="552" y="272"/>
                        <a:pt x="528" y="160"/>
                        <a:pt x="432" y="96"/>
                      </a:cubicBezTo>
                      <a:cubicBezTo>
                        <a:pt x="336" y="32"/>
                        <a:pt x="168" y="16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14" name="Freeform 14"/>
                <p:cNvSpPr>
                  <a:spLocks/>
                </p:cNvSpPr>
                <p:nvPr/>
              </p:nvSpPr>
              <p:spPr bwMode="auto">
                <a:xfrm>
                  <a:off x="1752600" y="2362200"/>
                  <a:ext cx="1588" cy="12192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68"/>
                    </a:cxn>
                  </a:cxnLst>
                  <a:rect l="0" t="0" r="r" b="b"/>
                  <a:pathLst>
                    <a:path w="1" h="768">
                      <a:moveTo>
                        <a:pt x="0" y="0"/>
                      </a:moveTo>
                      <a:cubicBezTo>
                        <a:pt x="0" y="0"/>
                        <a:pt x="0" y="384"/>
                        <a:pt x="0" y="76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15" name="Freeform 15"/>
                <p:cNvSpPr>
                  <a:spLocks/>
                </p:cNvSpPr>
                <p:nvPr/>
              </p:nvSpPr>
              <p:spPr bwMode="auto">
                <a:xfrm>
                  <a:off x="1981200" y="3810000"/>
                  <a:ext cx="1143000" cy="4445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240"/>
                    </a:cxn>
                    <a:cxn ang="0">
                      <a:pos x="720" y="240"/>
                    </a:cxn>
                  </a:cxnLst>
                  <a:rect l="0" t="0" r="r" b="b"/>
                  <a:pathLst>
                    <a:path w="720" h="280">
                      <a:moveTo>
                        <a:pt x="0" y="0"/>
                      </a:moveTo>
                      <a:cubicBezTo>
                        <a:pt x="84" y="100"/>
                        <a:pt x="168" y="200"/>
                        <a:pt x="288" y="240"/>
                      </a:cubicBezTo>
                      <a:cubicBezTo>
                        <a:pt x="408" y="280"/>
                        <a:pt x="564" y="260"/>
                        <a:pt x="720" y="24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16" name="Freeform 16"/>
                <p:cNvSpPr>
                  <a:spLocks/>
                </p:cNvSpPr>
                <p:nvPr/>
              </p:nvSpPr>
              <p:spPr bwMode="auto">
                <a:xfrm>
                  <a:off x="1981200" y="3530600"/>
                  <a:ext cx="1143000" cy="431800"/>
                </a:xfrm>
                <a:custGeom>
                  <a:avLst/>
                  <a:gdLst/>
                  <a:ahLst/>
                  <a:cxnLst>
                    <a:cxn ang="0">
                      <a:pos x="720" y="272"/>
                    </a:cxn>
                    <a:cxn ang="0">
                      <a:pos x="432" y="32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720" h="272">
                      <a:moveTo>
                        <a:pt x="720" y="272"/>
                      </a:moveTo>
                      <a:cubicBezTo>
                        <a:pt x="636" y="168"/>
                        <a:pt x="552" y="64"/>
                        <a:pt x="432" y="32"/>
                      </a:cubicBezTo>
                      <a:cubicBezTo>
                        <a:pt x="312" y="0"/>
                        <a:pt x="156" y="40"/>
                        <a:pt x="0" y="8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17" name="Line 17"/>
                <p:cNvSpPr>
                  <a:spLocks noChangeShapeType="1"/>
                </p:cNvSpPr>
                <p:nvPr/>
              </p:nvSpPr>
              <p:spPr bwMode="auto">
                <a:xfrm>
                  <a:off x="3276600" y="3200400"/>
                  <a:ext cx="762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20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429000" y="1752600"/>
                  <a:ext cx="1295400" cy="22860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21" name="Freeform 21"/>
                <p:cNvSpPr>
                  <a:spLocks/>
                </p:cNvSpPr>
                <p:nvPr/>
              </p:nvSpPr>
              <p:spPr bwMode="auto">
                <a:xfrm>
                  <a:off x="3581400" y="3276600"/>
                  <a:ext cx="2438400" cy="1371600"/>
                </a:xfrm>
                <a:custGeom>
                  <a:avLst/>
                  <a:gdLst/>
                  <a:ahLst/>
                  <a:cxnLst>
                    <a:cxn ang="0">
                      <a:pos x="1536" y="0"/>
                    </a:cxn>
                    <a:cxn ang="0">
                      <a:pos x="1104" y="768"/>
                    </a:cxn>
                    <a:cxn ang="0">
                      <a:pos x="0" y="576"/>
                    </a:cxn>
                  </a:cxnLst>
                  <a:rect l="0" t="0" r="r" b="b"/>
                  <a:pathLst>
                    <a:path w="1536" h="864">
                      <a:moveTo>
                        <a:pt x="1536" y="0"/>
                      </a:moveTo>
                      <a:cubicBezTo>
                        <a:pt x="1448" y="336"/>
                        <a:pt x="1360" y="672"/>
                        <a:pt x="1104" y="768"/>
                      </a:cubicBezTo>
                      <a:cubicBezTo>
                        <a:pt x="848" y="864"/>
                        <a:pt x="184" y="608"/>
                        <a:pt x="0" y="576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022" name="Freeform 22"/>
                <p:cNvSpPr>
                  <a:spLocks/>
                </p:cNvSpPr>
                <p:nvPr/>
              </p:nvSpPr>
              <p:spPr bwMode="auto">
                <a:xfrm>
                  <a:off x="5105400" y="3048000"/>
                  <a:ext cx="685800" cy="546100"/>
                </a:xfrm>
                <a:custGeom>
                  <a:avLst/>
                  <a:gdLst/>
                  <a:ahLst/>
                  <a:cxnLst>
                    <a:cxn ang="0">
                      <a:pos x="0" y="344"/>
                    </a:cxn>
                    <a:cxn ang="0">
                      <a:pos x="144" y="56"/>
                    </a:cxn>
                    <a:cxn ang="0">
                      <a:pos x="432" y="8"/>
                    </a:cxn>
                  </a:cxnLst>
                  <a:rect l="0" t="0" r="r" b="b"/>
                  <a:pathLst>
                    <a:path w="432" h="344">
                      <a:moveTo>
                        <a:pt x="0" y="344"/>
                      </a:moveTo>
                      <a:cubicBezTo>
                        <a:pt x="36" y="228"/>
                        <a:pt x="72" y="112"/>
                        <a:pt x="144" y="56"/>
                      </a:cubicBezTo>
                      <a:cubicBezTo>
                        <a:pt x="216" y="0"/>
                        <a:pt x="324" y="4"/>
                        <a:pt x="432" y="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5181600" y="3200400"/>
              <a:ext cx="609600" cy="38100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240" y="192"/>
                </a:cxn>
                <a:cxn ang="0">
                  <a:pos x="0" y="240"/>
                </a:cxn>
              </a:cxnLst>
              <a:rect l="0" t="0" r="r" b="b"/>
              <a:pathLst>
                <a:path w="384" h="240">
                  <a:moveTo>
                    <a:pt x="384" y="0"/>
                  </a:moveTo>
                  <a:cubicBezTo>
                    <a:pt x="344" y="76"/>
                    <a:pt x="304" y="152"/>
                    <a:pt x="240" y="192"/>
                  </a:cubicBezTo>
                  <a:cubicBezTo>
                    <a:pt x="176" y="232"/>
                    <a:pt x="88" y="23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024" name="Line 24"/>
            <p:cNvSpPr>
              <a:spLocks noChangeShapeType="1"/>
            </p:cNvSpPr>
            <p:nvPr/>
          </p:nvSpPr>
          <p:spPr bwMode="auto">
            <a:xfrm flipH="1">
              <a:off x="3657600" y="3810000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1033650" y="5916183"/>
            <a:ext cx="66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s</a:t>
            </a:r>
            <a:r>
              <a:rPr lang="en-US" sz="2400">
                <a:sym typeface="Symbol" pitchFamily="18" charset="2"/>
              </a:rPr>
              <a:t> 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2403363" y="5916183"/>
            <a:ext cx="907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a, c</a:t>
            </a:r>
            <a:r>
              <a:rPr lang="en-US" sz="2400">
                <a:sym typeface="Symbol" pitchFamily="18" charset="2"/>
              </a:rPr>
              <a:t>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5554487" y="5916481"/>
            <a:ext cx="1223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d, e, f</a:t>
            </a:r>
            <a:r>
              <a:rPr lang="en-US" sz="2400">
                <a:sym typeface="Symbol" pitchFamily="18" charset="2"/>
              </a:rPr>
              <a:t> 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4034" name="Text Box 34"/>
              <p:cNvSpPr txBox="1">
                <a:spLocks noChangeArrowheads="1"/>
              </p:cNvSpPr>
              <p:nvPr/>
            </p:nvSpPr>
            <p:spPr bwMode="auto">
              <a:xfrm>
                <a:off x="3981640" y="6353607"/>
                <a:ext cx="103150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ym typeface="Symbol" pitchFamily="18" charset="2"/>
                  </a:rPr>
                  <a:t> </a:t>
                </a:r>
                <a:r>
                  <a:rPr lang="en-US" sz="2400" i="1">
                    <a:sym typeface="Symbol" pitchFamily="18" charset="2"/>
                  </a:rPr>
                  <a:t>b</a:t>
                </a:r>
                <a:r>
                  <a:rPr lang="en-US" sz="240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>
                    <a:sym typeface="Symbol" pitchFamily="18" charset="2"/>
                  </a:rPr>
                  <a:t></a:t>
                </a:r>
              </a:p>
            </p:txBody>
          </p:sp>
        </mc:Choice>
        <mc:Fallback>
          <p:sp>
            <p:nvSpPr>
              <p:cNvPr id="3840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1640" y="6353607"/>
                <a:ext cx="103150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8876" t="-11842" r="-9467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384590" y="6378146"/>
            <a:ext cx="437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anose="05050102010706020507" pitchFamily="18" charset="2"/>
              </a:rPr>
              <a:t>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1798740" y="6054021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6768009" y="6504935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3443019" y="6068881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5300474"/>
                <a:ext cx="60479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Evolution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(with some intermediate statuses omitted)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00474"/>
                <a:ext cx="6047938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1008" t="-9231" r="-10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947242" y="5916481"/>
            <a:ext cx="984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c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d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</a:t>
            </a:r>
          </a:p>
        </p:txBody>
      </p:sp>
      <p:sp>
        <p:nvSpPr>
          <p:cNvPr id="42" name="Right Arrow 41"/>
          <p:cNvSpPr/>
          <p:nvPr/>
        </p:nvSpPr>
        <p:spPr bwMode="auto">
          <a:xfrm>
            <a:off x="6780080" y="6054021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4935125" y="6068880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7313239" y="5938604"/>
            <a:ext cx="915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 smtClean="0">
                <a:sym typeface="Symbol" pitchFamily="18" charset="2"/>
              </a:rPr>
              <a:t>e, </a:t>
            </a:r>
            <a:r>
              <a:rPr lang="en-US" sz="2400" i="1">
                <a:sym typeface="Symbol" pitchFamily="18" charset="2"/>
              </a:rPr>
              <a:t>f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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1814569" y="6469024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2482774" y="6353607"/>
            <a:ext cx="85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f</a:t>
            </a:r>
            <a:r>
              <a:rPr lang="en-US" sz="2400" i="1" smtClean="0">
                <a:sym typeface="Symbol" pitchFamily="18" charset="2"/>
              </a:rPr>
              <a:t>, b</a:t>
            </a:r>
            <a:r>
              <a:rPr lang="en-US" sz="2400" smtClean="0">
                <a:sym typeface="Symbol" pitchFamily="18" charset="2"/>
              </a:rPr>
              <a:t>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443019" y="6478626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5681284" y="6353592"/>
                <a:ext cx="7237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ym typeface="Symbol" pitchFamily="18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>
                    <a:sym typeface="Symbol" pitchFamily="18" charset="2"/>
                  </a:rPr>
                  <a:t></a:t>
                </a:r>
              </a:p>
            </p:txBody>
          </p:sp>
        </mc:Choice>
        <mc:Fallback>
          <p:sp>
            <p:nvSpPr>
              <p:cNvPr id="4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1284" y="6353592"/>
                <a:ext cx="723724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3445" t="-11842" r="-12605" b="-27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/>
          <p:cNvSpPr/>
          <p:nvPr/>
        </p:nvSpPr>
        <p:spPr bwMode="auto">
          <a:xfrm>
            <a:off x="4967019" y="6509117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99FF"/>
                </a:solidFill>
              </a:rPr>
              <a:t>Predecessor Table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8502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687262"/>
                  </p:ext>
                </p:extLst>
              </p:nvPr>
            </p:nvGraphicFramePr>
            <p:xfrm>
              <a:off x="381001" y="4550833"/>
              <a:ext cx="8413848" cy="11641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</a:tblGrid>
                  <a:tr h="617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546412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pred(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 null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687262"/>
                  </p:ext>
                </p:extLst>
              </p:nvPr>
            </p:nvGraphicFramePr>
            <p:xfrm>
              <a:off x="381001" y="4550833"/>
              <a:ext cx="8413848" cy="11641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  <a:gridCol w="934872"/>
                  </a:tblGrid>
                  <a:tr h="617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54" t="-980" r="-803922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80" r="-698701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07" t="-980" r="-603268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351" t="-980" r="-499351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961" t="-980" r="-402614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701" t="-980" r="-300000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614" t="-980" r="-201961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8052" t="-980" r="-100649" b="-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3268" t="-980" r="-1307" b="-90196"/>
                          </a:stretch>
                        </a:blipFill>
                      </a:tcPr>
                    </a:tc>
                  </a:tr>
                  <a:tr h="546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54" t="-114444" r="-80392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 null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07" t="-114444" r="-60326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351" t="-114444" r="-49935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961" t="-114444" r="-40261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701" t="-114444" r="-3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614" t="-114444" r="-20196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8052" t="-114444" r="-10064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3268" t="-114444" r="-1307" b="-2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oup 33"/>
          <p:cNvGrpSpPr/>
          <p:nvPr/>
        </p:nvGrpSpPr>
        <p:grpSpPr>
          <a:xfrm>
            <a:off x="2667000" y="1752600"/>
            <a:ext cx="3782611" cy="2344260"/>
            <a:chOff x="1524000" y="1524000"/>
            <a:chExt cx="4724400" cy="3124200"/>
          </a:xfrm>
        </p:grpSpPr>
        <p:grpSp>
          <p:nvGrpSpPr>
            <p:cNvPr id="35" name="Group 34"/>
            <p:cNvGrpSpPr/>
            <p:nvPr/>
          </p:nvGrpSpPr>
          <p:grpSpPr>
            <a:xfrm>
              <a:off x="1524000" y="1524000"/>
              <a:ext cx="4724400" cy="3124200"/>
              <a:chOff x="1524000" y="1524000"/>
              <a:chExt cx="4724400" cy="3124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2743200"/>
                    <a:ext cx="457200" cy="45720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i="1"/>
                  </a:p>
                </p:txBody>
              </p:sp>
            </mc:Choice>
            <mc:Fallback xmlns="">
              <p:sp>
                <p:nvSpPr>
                  <p:cNvPr id="38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0" y="27432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1981200" y="2286000"/>
                <a:ext cx="1066800" cy="762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288"/>
                  </a:cxn>
                  <a:cxn ang="0">
                    <a:pos x="672" y="480"/>
                  </a:cxn>
                </a:cxnLst>
                <a:rect l="0" t="0" r="r" b="b"/>
                <a:pathLst>
                  <a:path w="672" h="480">
                    <a:moveTo>
                      <a:pt x="0" y="0"/>
                    </a:moveTo>
                    <a:cubicBezTo>
                      <a:pt x="16" y="104"/>
                      <a:pt x="32" y="208"/>
                      <a:pt x="144" y="288"/>
                    </a:cubicBezTo>
                    <a:cubicBezTo>
                      <a:pt x="256" y="368"/>
                      <a:pt x="464" y="424"/>
                      <a:pt x="672" y="48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 flipV="1">
                <a:off x="3429000" y="2209800"/>
                <a:ext cx="1295400" cy="609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3505200" y="3048000"/>
                <a:ext cx="1295400" cy="533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1524000" y="1524000"/>
                <a:ext cx="4724400" cy="3124200"/>
                <a:chOff x="1524000" y="1524000"/>
                <a:chExt cx="4724400" cy="3124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05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3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05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4200" y="3810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4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24200" y="3810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0606" b="-8065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800" y="1524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5" name="Oval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71800" y="1524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9091" b="-8065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91200" y="2819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6" name="Oval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91200" y="28194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0606" b="-25806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4400" y="35052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7" name="Oval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24400" y="35052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16667" b="-33333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4400" y="19050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8" name="Oval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24400" y="19050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3581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i="1"/>
                    </a:p>
                  </p:txBody>
                </p:sp>
              </mc:Choice>
              <mc:Fallback xmlns="">
                <p:sp>
                  <p:nvSpPr>
                    <p:cNvPr id="49" name="Oval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24000" y="3581400"/>
                      <a:ext cx="457200" cy="4572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515"/>
                      </a:stretch>
                    </a:blip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Freeform 13"/>
                <p:cNvSpPr>
                  <a:spLocks/>
                </p:cNvSpPr>
                <p:nvPr/>
              </p:nvSpPr>
              <p:spPr bwMode="auto">
                <a:xfrm>
                  <a:off x="2133600" y="2209800"/>
                  <a:ext cx="914400" cy="609600"/>
                </a:xfrm>
                <a:custGeom>
                  <a:avLst/>
                  <a:gdLst/>
                  <a:ahLst/>
                  <a:cxnLst>
                    <a:cxn ang="0">
                      <a:pos x="576" y="384"/>
                    </a:cxn>
                    <a:cxn ang="0">
                      <a:pos x="432" y="9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384">
                      <a:moveTo>
                        <a:pt x="576" y="384"/>
                      </a:moveTo>
                      <a:cubicBezTo>
                        <a:pt x="552" y="272"/>
                        <a:pt x="528" y="160"/>
                        <a:pt x="432" y="96"/>
                      </a:cubicBezTo>
                      <a:cubicBezTo>
                        <a:pt x="336" y="32"/>
                        <a:pt x="168" y="16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4"/>
                <p:cNvSpPr>
                  <a:spLocks/>
                </p:cNvSpPr>
                <p:nvPr/>
              </p:nvSpPr>
              <p:spPr bwMode="auto">
                <a:xfrm>
                  <a:off x="1752600" y="2362200"/>
                  <a:ext cx="1588" cy="12192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68"/>
                    </a:cxn>
                  </a:cxnLst>
                  <a:rect l="0" t="0" r="r" b="b"/>
                  <a:pathLst>
                    <a:path w="1" h="768">
                      <a:moveTo>
                        <a:pt x="0" y="0"/>
                      </a:moveTo>
                      <a:cubicBezTo>
                        <a:pt x="0" y="0"/>
                        <a:pt x="0" y="384"/>
                        <a:pt x="0" y="76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5"/>
                <p:cNvSpPr>
                  <a:spLocks/>
                </p:cNvSpPr>
                <p:nvPr/>
              </p:nvSpPr>
              <p:spPr bwMode="auto">
                <a:xfrm>
                  <a:off x="1981200" y="3810000"/>
                  <a:ext cx="1143000" cy="4445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240"/>
                    </a:cxn>
                    <a:cxn ang="0">
                      <a:pos x="720" y="240"/>
                    </a:cxn>
                  </a:cxnLst>
                  <a:rect l="0" t="0" r="r" b="b"/>
                  <a:pathLst>
                    <a:path w="720" h="280">
                      <a:moveTo>
                        <a:pt x="0" y="0"/>
                      </a:moveTo>
                      <a:cubicBezTo>
                        <a:pt x="84" y="100"/>
                        <a:pt x="168" y="200"/>
                        <a:pt x="288" y="240"/>
                      </a:cubicBezTo>
                      <a:cubicBezTo>
                        <a:pt x="408" y="280"/>
                        <a:pt x="564" y="260"/>
                        <a:pt x="720" y="24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6"/>
                <p:cNvSpPr>
                  <a:spLocks/>
                </p:cNvSpPr>
                <p:nvPr/>
              </p:nvSpPr>
              <p:spPr bwMode="auto">
                <a:xfrm>
                  <a:off x="1981200" y="3530600"/>
                  <a:ext cx="1143000" cy="431800"/>
                </a:xfrm>
                <a:custGeom>
                  <a:avLst/>
                  <a:gdLst/>
                  <a:ahLst/>
                  <a:cxnLst>
                    <a:cxn ang="0">
                      <a:pos x="720" y="272"/>
                    </a:cxn>
                    <a:cxn ang="0">
                      <a:pos x="432" y="32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720" h="272">
                      <a:moveTo>
                        <a:pt x="720" y="272"/>
                      </a:moveTo>
                      <a:cubicBezTo>
                        <a:pt x="636" y="168"/>
                        <a:pt x="552" y="64"/>
                        <a:pt x="432" y="32"/>
                      </a:cubicBezTo>
                      <a:cubicBezTo>
                        <a:pt x="312" y="0"/>
                        <a:pt x="156" y="40"/>
                        <a:pt x="0" y="8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3276600" y="3200400"/>
                  <a:ext cx="762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429000" y="1752600"/>
                  <a:ext cx="1295400" cy="22860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1"/>
                <p:cNvSpPr>
                  <a:spLocks/>
                </p:cNvSpPr>
                <p:nvPr/>
              </p:nvSpPr>
              <p:spPr bwMode="auto">
                <a:xfrm>
                  <a:off x="3581400" y="3276600"/>
                  <a:ext cx="2438400" cy="1371600"/>
                </a:xfrm>
                <a:custGeom>
                  <a:avLst/>
                  <a:gdLst/>
                  <a:ahLst/>
                  <a:cxnLst>
                    <a:cxn ang="0">
                      <a:pos x="1536" y="0"/>
                    </a:cxn>
                    <a:cxn ang="0">
                      <a:pos x="1104" y="768"/>
                    </a:cxn>
                    <a:cxn ang="0">
                      <a:pos x="0" y="576"/>
                    </a:cxn>
                  </a:cxnLst>
                  <a:rect l="0" t="0" r="r" b="b"/>
                  <a:pathLst>
                    <a:path w="1536" h="864">
                      <a:moveTo>
                        <a:pt x="1536" y="0"/>
                      </a:moveTo>
                      <a:cubicBezTo>
                        <a:pt x="1448" y="336"/>
                        <a:pt x="1360" y="672"/>
                        <a:pt x="1104" y="768"/>
                      </a:cubicBezTo>
                      <a:cubicBezTo>
                        <a:pt x="848" y="864"/>
                        <a:pt x="184" y="608"/>
                        <a:pt x="0" y="576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2"/>
                <p:cNvSpPr>
                  <a:spLocks/>
                </p:cNvSpPr>
                <p:nvPr/>
              </p:nvSpPr>
              <p:spPr bwMode="auto">
                <a:xfrm>
                  <a:off x="5105400" y="3048000"/>
                  <a:ext cx="685800" cy="546100"/>
                </a:xfrm>
                <a:custGeom>
                  <a:avLst/>
                  <a:gdLst/>
                  <a:ahLst/>
                  <a:cxnLst>
                    <a:cxn ang="0">
                      <a:pos x="0" y="344"/>
                    </a:cxn>
                    <a:cxn ang="0">
                      <a:pos x="144" y="56"/>
                    </a:cxn>
                    <a:cxn ang="0">
                      <a:pos x="432" y="8"/>
                    </a:cxn>
                  </a:cxnLst>
                  <a:rect l="0" t="0" r="r" b="b"/>
                  <a:pathLst>
                    <a:path w="432" h="344">
                      <a:moveTo>
                        <a:pt x="0" y="344"/>
                      </a:moveTo>
                      <a:cubicBezTo>
                        <a:pt x="36" y="228"/>
                        <a:pt x="72" y="112"/>
                        <a:pt x="144" y="56"/>
                      </a:cubicBezTo>
                      <a:cubicBezTo>
                        <a:pt x="216" y="0"/>
                        <a:pt x="324" y="4"/>
                        <a:pt x="432" y="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5181600" y="3200400"/>
              <a:ext cx="609600" cy="38100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240" y="192"/>
                </a:cxn>
                <a:cxn ang="0">
                  <a:pos x="0" y="240"/>
                </a:cxn>
              </a:cxnLst>
              <a:rect l="0" t="0" r="r" b="b"/>
              <a:pathLst>
                <a:path w="384" h="240">
                  <a:moveTo>
                    <a:pt x="384" y="0"/>
                  </a:moveTo>
                  <a:cubicBezTo>
                    <a:pt x="344" y="76"/>
                    <a:pt x="304" y="152"/>
                    <a:pt x="240" y="192"/>
                  </a:cubicBezTo>
                  <a:cubicBezTo>
                    <a:pt x="176" y="232"/>
                    <a:pt x="88" y="23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3657600" y="3810000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1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Breadth-First Tree</a:t>
            </a:r>
          </a:p>
        </p:txBody>
      </p:sp>
      <p:sp>
        <p:nvSpPr>
          <p:cNvPr id="38502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85062" name="Group 38"/>
          <p:cNvGrpSpPr>
            <a:grpSpLocks/>
          </p:cNvGrpSpPr>
          <p:nvPr/>
        </p:nvGrpSpPr>
        <p:grpSpPr bwMode="auto">
          <a:xfrm>
            <a:off x="2057400" y="2514600"/>
            <a:ext cx="4724400" cy="2743200"/>
            <a:chOff x="960" y="960"/>
            <a:chExt cx="2976" cy="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28" name="Oval 4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2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200"/>
                  <a:ext cx="288" cy="28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29" name="Oval 5"/>
                <p:cNvSpPr>
                  <a:spLocks noChangeArrowheads="1"/>
                </p:cNvSpPr>
                <p:nvPr/>
              </p:nvSpPr>
              <p:spPr bwMode="auto">
                <a:xfrm>
                  <a:off x="1968" y="2400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29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400"/>
                  <a:ext cx="288" cy="28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0" name="Oval 6"/>
                <p:cNvSpPr>
                  <a:spLocks noChangeArrowheads="1"/>
                </p:cNvSpPr>
                <p:nvPr/>
              </p:nvSpPr>
              <p:spPr bwMode="auto">
                <a:xfrm>
                  <a:off x="1872" y="960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0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960"/>
                  <a:ext cx="288" cy="28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1" name="Oval 7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1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8" y="1776"/>
                  <a:ext cx="288" cy="28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7407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2" name="Oval 8"/>
                <p:cNvSpPr>
                  <a:spLocks noChangeArrowheads="1"/>
                </p:cNvSpPr>
                <p:nvPr/>
              </p:nvSpPr>
              <p:spPr bwMode="auto">
                <a:xfrm>
                  <a:off x="2976" y="2208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2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2208"/>
                  <a:ext cx="288" cy="28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938" b="-13580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3" name="Oval 9"/>
                <p:cNvSpPr>
                  <a:spLocks noChangeArrowheads="1"/>
                </p:cNvSpPr>
                <p:nvPr/>
              </p:nvSpPr>
              <p:spPr bwMode="auto">
                <a:xfrm>
                  <a:off x="2976" y="1200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3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1200"/>
                  <a:ext cx="288" cy="28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4" name="Oval 10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1728"/>
                  <a:ext cx="288" cy="28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35" name="Oval 11"/>
                <p:cNvSpPr>
                  <a:spLocks noChangeArrowheads="1"/>
                </p:cNvSpPr>
                <p:nvPr/>
              </p:nvSpPr>
              <p:spPr bwMode="auto">
                <a:xfrm>
                  <a:off x="960" y="2256"/>
                  <a:ext cx="288" cy="288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5035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256"/>
                  <a:ext cx="288" cy="28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036" name="Freeform 12"/>
            <p:cNvSpPr>
              <a:spLocks/>
            </p:cNvSpPr>
            <p:nvPr/>
          </p:nvSpPr>
          <p:spPr bwMode="auto">
            <a:xfrm>
              <a:off x="1248" y="1440"/>
              <a:ext cx="67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88"/>
                </a:cxn>
                <a:cxn ang="0">
                  <a:pos x="672" y="480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cubicBezTo>
                    <a:pt x="16" y="104"/>
                    <a:pt x="32" y="208"/>
                    <a:pt x="144" y="288"/>
                  </a:cubicBezTo>
                  <a:cubicBezTo>
                    <a:pt x="256" y="368"/>
                    <a:pt x="464" y="424"/>
                    <a:pt x="672" y="4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8" name="Freeform 14"/>
            <p:cNvSpPr>
              <a:spLocks/>
            </p:cNvSpPr>
            <p:nvPr/>
          </p:nvSpPr>
          <p:spPr bwMode="auto">
            <a:xfrm>
              <a:off x="1104" y="1488"/>
              <a:ext cx="1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</a:cxnLst>
              <a:rect l="0" t="0" r="r" b="b"/>
              <a:pathLst>
                <a:path w="1" h="768">
                  <a:moveTo>
                    <a:pt x="0" y="0"/>
                  </a:moveTo>
                  <a:cubicBezTo>
                    <a:pt x="0" y="0"/>
                    <a:pt x="0" y="384"/>
                    <a:pt x="0" y="76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9" name="Freeform 15"/>
            <p:cNvSpPr>
              <a:spLocks/>
            </p:cNvSpPr>
            <p:nvPr/>
          </p:nvSpPr>
          <p:spPr bwMode="auto">
            <a:xfrm>
              <a:off x="1248" y="2400"/>
              <a:ext cx="720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40"/>
                </a:cxn>
                <a:cxn ang="0">
                  <a:pos x="720" y="240"/>
                </a:cxn>
              </a:cxnLst>
              <a:rect l="0" t="0" r="r" b="b"/>
              <a:pathLst>
                <a:path w="720" h="280">
                  <a:moveTo>
                    <a:pt x="0" y="0"/>
                  </a:moveTo>
                  <a:cubicBezTo>
                    <a:pt x="84" y="100"/>
                    <a:pt x="168" y="200"/>
                    <a:pt x="288" y="240"/>
                  </a:cubicBezTo>
                  <a:cubicBezTo>
                    <a:pt x="408" y="280"/>
                    <a:pt x="564" y="260"/>
                    <a:pt x="72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42" name="Line 18"/>
            <p:cNvSpPr>
              <a:spLocks noChangeShapeType="1"/>
            </p:cNvSpPr>
            <p:nvPr/>
          </p:nvSpPr>
          <p:spPr bwMode="auto">
            <a:xfrm flipV="1">
              <a:off x="2160" y="1392"/>
              <a:ext cx="81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43" name="Line 19"/>
            <p:cNvSpPr>
              <a:spLocks noChangeShapeType="1"/>
            </p:cNvSpPr>
            <p:nvPr/>
          </p:nvSpPr>
          <p:spPr bwMode="auto">
            <a:xfrm>
              <a:off x="2208" y="1920"/>
              <a:ext cx="81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44" name="Line 20"/>
            <p:cNvSpPr>
              <a:spLocks noChangeShapeType="1"/>
            </p:cNvSpPr>
            <p:nvPr/>
          </p:nvSpPr>
          <p:spPr bwMode="auto">
            <a:xfrm flipH="1" flipV="1">
              <a:off x="2160" y="1104"/>
              <a:ext cx="81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46" name="Freeform 22"/>
            <p:cNvSpPr>
              <a:spLocks/>
            </p:cNvSpPr>
            <p:nvPr/>
          </p:nvSpPr>
          <p:spPr bwMode="auto">
            <a:xfrm>
              <a:off x="3216" y="1920"/>
              <a:ext cx="432" cy="344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144" y="56"/>
                </a:cxn>
                <a:cxn ang="0">
                  <a:pos x="432" y="8"/>
                </a:cxn>
              </a:cxnLst>
              <a:rect l="0" t="0" r="r" b="b"/>
              <a:pathLst>
                <a:path w="432" h="344">
                  <a:moveTo>
                    <a:pt x="0" y="344"/>
                  </a:moveTo>
                  <a:cubicBezTo>
                    <a:pt x="36" y="228"/>
                    <a:pt x="72" y="112"/>
                    <a:pt x="144" y="56"/>
                  </a:cubicBezTo>
                  <a:cubicBezTo>
                    <a:pt x="216" y="0"/>
                    <a:pt x="324" y="4"/>
                    <a:pt x="432" y="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063" name="Text Box 39"/>
          <p:cNvSpPr txBox="1">
            <a:spLocks noChangeArrowheads="1"/>
          </p:cNvSpPr>
          <p:nvPr/>
        </p:nvSpPr>
        <p:spPr bwMode="auto">
          <a:xfrm>
            <a:off x="2286000" y="2438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2422525" y="42814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3413125" y="34432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5066" name="Text Box 42"/>
          <p:cNvSpPr txBox="1">
            <a:spLocks noChangeArrowheads="1"/>
          </p:cNvSpPr>
          <p:nvPr/>
        </p:nvSpPr>
        <p:spPr bwMode="auto">
          <a:xfrm>
            <a:off x="3565525" y="4510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5067" name="Text Box 43"/>
          <p:cNvSpPr txBox="1">
            <a:spLocks noChangeArrowheads="1"/>
          </p:cNvSpPr>
          <p:nvPr/>
        </p:nvSpPr>
        <p:spPr bwMode="auto">
          <a:xfrm>
            <a:off x="5394325" y="2452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5068" name="Text Box 44"/>
          <p:cNvSpPr txBox="1">
            <a:spLocks noChangeArrowheads="1"/>
          </p:cNvSpPr>
          <p:nvPr/>
        </p:nvSpPr>
        <p:spPr bwMode="auto">
          <a:xfrm>
            <a:off x="5318125" y="4129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5069" name="Text Box 45"/>
          <p:cNvSpPr txBox="1">
            <a:spLocks noChangeArrowheads="1"/>
          </p:cNvSpPr>
          <p:nvPr/>
        </p:nvSpPr>
        <p:spPr bwMode="auto">
          <a:xfrm>
            <a:off x="6384925" y="3367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5070" name="Text Box 46"/>
          <p:cNvSpPr txBox="1">
            <a:spLocks noChangeArrowheads="1"/>
          </p:cNvSpPr>
          <p:nvPr/>
        </p:nvSpPr>
        <p:spPr bwMode="auto">
          <a:xfrm>
            <a:off x="3641725" y="2071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grpSp>
        <p:nvGrpSpPr>
          <p:cNvPr id="385074" name="Group 50"/>
          <p:cNvGrpSpPr>
            <a:grpSpLocks/>
          </p:cNvGrpSpPr>
          <p:nvPr/>
        </p:nvGrpSpPr>
        <p:grpSpPr bwMode="auto">
          <a:xfrm>
            <a:off x="2971800" y="1524000"/>
            <a:ext cx="3903664" cy="609600"/>
            <a:chOff x="1872" y="960"/>
            <a:chExt cx="2459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07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72" y="960"/>
                  <a:ext cx="245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mtClean="0">
                      <a:solidFill>
                        <a:schemeClr val="tx2"/>
                      </a:solidFill>
                    </a:rPr>
                    <a:t>dist(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>
                      <a:solidFill>
                        <a:schemeClr val="tx2"/>
                      </a:solidFill>
                    </a:rPr>
                    <a:t>): shortest distance from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>
                      <a:solidFill>
                        <a:schemeClr val="tx2"/>
                      </a:solidFill>
                    </a:rPr>
                    <a:t> to</a:t>
                  </a:r>
                  <a:r>
                    <a:rPr lang="en-US" i="1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i="1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85071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960"/>
                  <a:ext cx="2459" cy="25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19" t="-757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072" name="AutoShape 48"/>
            <p:cNvSpPr>
              <a:spLocks noChangeArrowheads="1"/>
            </p:cNvSpPr>
            <p:nvPr/>
          </p:nvSpPr>
          <p:spPr bwMode="auto">
            <a:xfrm>
              <a:off x="2352" y="1200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85075" name="Text Box 51"/>
          <p:cNvSpPr txBox="1">
            <a:spLocks noChangeArrowheads="1"/>
          </p:cNvSpPr>
          <p:nvPr/>
        </p:nvSpPr>
        <p:spPr bwMode="auto">
          <a:xfrm>
            <a:off x="990600" y="5791200"/>
            <a:ext cx="377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# visited vertices = 1 + # tree edges</a:t>
            </a:r>
          </a:p>
        </p:txBody>
      </p:sp>
      <p:sp>
        <p:nvSpPr>
          <p:cNvPr id="385076" name="Text Box 52"/>
          <p:cNvSpPr txBox="1">
            <a:spLocks noChangeArrowheads="1"/>
          </p:cNvSpPr>
          <p:nvPr/>
        </p:nvSpPr>
        <p:spPr bwMode="auto">
          <a:xfrm>
            <a:off x="2759075" y="6172200"/>
            <a:ext cx="256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accent2"/>
                </a:solidFill>
              </a:rPr>
              <a:t> 1 + # explored edges.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955" y="1209645"/>
            <a:ext cx="43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Constructed from the predecessor table.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Running Time </a:t>
            </a:r>
          </a:p>
        </p:txBody>
      </p:sp>
      <p:sp>
        <p:nvSpPr>
          <p:cNvPr id="3686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44" name="Text Box 4"/>
              <p:cNvSpPr txBox="1">
                <a:spLocks noChangeArrowheads="1"/>
              </p:cNvSpPr>
              <p:nvPr/>
            </p:nvSpPr>
            <p:spPr bwMode="auto">
              <a:xfrm>
                <a:off x="990600" y="1524000"/>
                <a:ext cx="69169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>
                    <a:solidFill>
                      <a:schemeClr val="tx2"/>
                    </a:solidFill>
                  </a:rPr>
                  <a:t> is represented using adjacency lists. </a:t>
                </a:r>
              </a:p>
            </p:txBody>
          </p:sp>
        </mc:Choice>
        <mc:Fallback xmlns="">
          <p:sp>
            <p:nvSpPr>
              <p:cNvPr id="36864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524000"/>
                <a:ext cx="69169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5" t="-10526" r="-441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838200" y="4191000"/>
            <a:ext cx="2257425" cy="457200"/>
            <a:chOff x="528" y="2640"/>
            <a:chExt cx="1422" cy="288"/>
          </a:xfrm>
        </p:grpSpPr>
        <p:sp>
          <p:nvSpPr>
            <p:cNvPr id="368650" name="AutoShape 10"/>
            <p:cNvSpPr>
              <a:spLocks noChangeArrowheads="1"/>
            </p:cNvSpPr>
            <p:nvPr/>
          </p:nvSpPr>
          <p:spPr bwMode="auto">
            <a:xfrm>
              <a:off x="528" y="2736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768" y="2640"/>
              <a:ext cx="1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# edge scans  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71600" y="4800605"/>
            <a:ext cx="3841751" cy="461963"/>
            <a:chOff x="864" y="3024"/>
            <a:chExt cx="2420" cy="291"/>
          </a:xfrm>
        </p:grpSpPr>
        <p:sp>
          <p:nvSpPr>
            <p:cNvPr id="368652" name="AutoShape 12"/>
            <p:cNvSpPr>
              <a:spLocks noChangeArrowheads="1"/>
            </p:cNvSpPr>
            <p:nvPr/>
          </p:nvSpPr>
          <p:spPr bwMode="auto">
            <a:xfrm>
              <a:off x="864" y="3120"/>
              <a:ext cx="192" cy="144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104" y="3024"/>
                  <a:ext cx="218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≤ |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|</m:t>
                      </m:r>
                    </m:oMath>
                  </a14:m>
                  <a:r>
                    <a:rPr lang="en-US" sz="2400">
                      <a:solidFill>
                        <a:schemeClr val="accent2"/>
                      </a:solidFill>
                      <a:cs typeface="Times New Roman" pitchFamily="18" charset="0"/>
                    </a:rPr>
                    <a:t> for a directed graph</a:t>
                  </a:r>
                </a:p>
              </p:txBody>
            </p:sp>
          </mc:Choice>
          <mc:Fallback xmlns="">
            <p:sp>
              <p:nvSpPr>
                <p:cNvPr id="36865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3024"/>
                  <a:ext cx="2180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9" t="-10667" r="-158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682" name="Group 42"/>
          <p:cNvGrpSpPr>
            <a:grpSpLocks/>
          </p:cNvGrpSpPr>
          <p:nvPr/>
        </p:nvGrpSpPr>
        <p:grpSpPr bwMode="auto">
          <a:xfrm>
            <a:off x="1371600" y="5334006"/>
            <a:ext cx="4530726" cy="461963"/>
            <a:chOff x="864" y="3360"/>
            <a:chExt cx="2854" cy="291"/>
          </a:xfrm>
        </p:grpSpPr>
        <p:sp>
          <p:nvSpPr>
            <p:cNvPr id="368654" name="AutoShape 14"/>
            <p:cNvSpPr>
              <a:spLocks noChangeArrowheads="1"/>
            </p:cNvSpPr>
            <p:nvPr/>
          </p:nvSpPr>
          <p:spPr bwMode="auto">
            <a:xfrm>
              <a:off x="864" y="3456"/>
              <a:ext cx="192" cy="144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5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04" y="3360"/>
                  <a:ext cx="261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≤ 2 |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| </m:t>
                      </m:r>
                    </m:oMath>
                  </a14:m>
                  <a:r>
                    <a:rPr lang="en-US" sz="2400">
                      <a:solidFill>
                        <a:schemeClr val="accent2"/>
                      </a:solidFill>
                      <a:cs typeface="Times New Roman" pitchFamily="18" charset="0"/>
                    </a:rPr>
                    <a:t>for an undirected graph</a:t>
                  </a:r>
                </a:p>
              </p:txBody>
            </p:sp>
          </mc:Choice>
          <mc:Fallback xmlns="">
            <p:sp>
              <p:nvSpPr>
                <p:cNvPr id="36865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3360"/>
                  <a:ext cx="2614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1" t="-10526" r="-1324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6096000" y="4343400"/>
            <a:ext cx="1066800" cy="762000"/>
            <a:chOff x="3840" y="2736"/>
            <a:chExt cx="672" cy="480"/>
          </a:xfrm>
        </p:grpSpPr>
        <p:sp>
          <p:nvSpPr>
            <p:cNvPr id="368659" name="Line 19"/>
            <p:cNvSpPr>
              <a:spLocks noChangeShapeType="1"/>
            </p:cNvSpPr>
            <p:nvPr/>
          </p:nvSpPr>
          <p:spPr bwMode="auto">
            <a:xfrm>
              <a:off x="4032" y="292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57" name="Oval 17"/>
                <p:cNvSpPr>
                  <a:spLocks noChangeArrowheads="1"/>
                </p:cNvSpPr>
                <p:nvPr/>
              </p:nvSpPr>
              <p:spPr bwMode="auto">
                <a:xfrm>
                  <a:off x="3840" y="2784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368657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2784"/>
                  <a:ext cx="192" cy="19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52"/>
                  </a:stretch>
                </a:blipFill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8661" name="Group 21"/>
            <p:cNvGrpSpPr>
              <a:grpSpLocks/>
            </p:cNvGrpSpPr>
            <p:nvPr/>
          </p:nvGrpSpPr>
          <p:grpSpPr bwMode="auto">
            <a:xfrm>
              <a:off x="4080" y="2736"/>
              <a:ext cx="432" cy="480"/>
              <a:chOff x="4080" y="2976"/>
              <a:chExt cx="432" cy="4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65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264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i="1"/>
                  </a:p>
                </p:txBody>
              </p:sp>
            </mc:Choice>
            <mc:Fallback xmlns="">
              <p:sp>
                <p:nvSpPr>
                  <p:cNvPr id="36865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20" y="3264"/>
                    <a:ext cx="192" cy="192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1852"/>
                    </a:stretch>
                  </a:blipFill>
                  <a:ln w="254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66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976"/>
                    <a:ext cx="265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2400" i="1"/>
                  </a:p>
                </p:txBody>
              </p:sp>
            </mc:Choice>
            <mc:Fallback xmlns="">
              <p:sp>
                <p:nvSpPr>
                  <p:cNvPr id="368660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80" y="2976"/>
                    <a:ext cx="265" cy="29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8681" name="Group 41"/>
          <p:cNvGrpSpPr>
            <a:grpSpLocks/>
          </p:cNvGrpSpPr>
          <p:nvPr/>
        </p:nvGrpSpPr>
        <p:grpSpPr bwMode="auto">
          <a:xfrm>
            <a:off x="6629400" y="5410200"/>
            <a:ext cx="1371600" cy="1219200"/>
            <a:chOff x="4176" y="3408"/>
            <a:chExt cx="864" cy="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63" name="Oval 23"/>
                <p:cNvSpPr>
                  <a:spLocks noChangeArrowheads="1"/>
                </p:cNvSpPr>
                <p:nvPr/>
              </p:nvSpPr>
              <p:spPr bwMode="auto">
                <a:xfrm>
                  <a:off x="4176" y="3696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368663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76" y="3696"/>
                  <a:ext cx="192" cy="192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65" name="Oval 25"/>
                <p:cNvSpPr>
                  <a:spLocks noChangeArrowheads="1"/>
                </p:cNvSpPr>
                <p:nvPr/>
              </p:nvSpPr>
              <p:spPr bwMode="auto">
                <a:xfrm>
                  <a:off x="4656" y="3408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368665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3408"/>
                  <a:ext cx="192" cy="192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384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20" y="3408"/>
                  <a:ext cx="26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6866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3408"/>
                  <a:ext cx="265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667" name="Line 27"/>
            <p:cNvSpPr>
              <a:spLocks noChangeShapeType="1"/>
            </p:cNvSpPr>
            <p:nvPr/>
          </p:nvSpPr>
          <p:spPr bwMode="auto">
            <a:xfrm flipH="1">
              <a:off x="4368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68" name="Line 28"/>
            <p:cNvSpPr>
              <a:spLocks noChangeShapeType="1"/>
            </p:cNvSpPr>
            <p:nvPr/>
          </p:nvSpPr>
          <p:spPr bwMode="auto">
            <a:xfrm>
              <a:off x="4848" y="35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69" name="Line 29"/>
            <p:cNvSpPr>
              <a:spLocks noChangeShapeType="1"/>
            </p:cNvSpPr>
            <p:nvPr/>
          </p:nvSpPr>
          <p:spPr bwMode="auto">
            <a:xfrm flipH="1">
              <a:off x="4704" y="360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70" name="Line 30"/>
            <p:cNvSpPr>
              <a:spLocks noChangeShapeType="1"/>
            </p:cNvSpPr>
            <p:nvPr/>
          </p:nvSpPr>
          <p:spPr bwMode="auto">
            <a:xfrm>
              <a:off x="4272" y="38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71" name="Line 31"/>
            <p:cNvSpPr>
              <a:spLocks noChangeShapeType="1"/>
            </p:cNvSpPr>
            <p:nvPr/>
          </p:nvSpPr>
          <p:spPr bwMode="auto">
            <a:xfrm flipH="1">
              <a:off x="4176" y="38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523080" y="6099969"/>
            <a:ext cx="5919789" cy="573087"/>
            <a:chOff x="422" y="3705"/>
            <a:chExt cx="3729" cy="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2" y="3770"/>
                  <a:ext cx="3729" cy="2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>
                      <a:solidFill>
                        <a:schemeClr val="tx2"/>
                      </a:solidFill>
                    </a:rPr>
                    <a:t>if represented as an adjacency matrix.</a:t>
                  </a:r>
                </a:p>
              </p:txBody>
            </p:sp>
          </mc:Choice>
          <mc:Fallback xmlns="">
            <p:sp>
              <p:nvSpPr>
                <p:cNvPr id="368672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" y="3770"/>
                  <a:ext cx="3729" cy="2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9" t="-7792" r="-309" b="-2987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674" name="Text Box 34"/>
            <p:cNvSpPr txBox="1">
              <a:spLocks noChangeArrowheads="1"/>
            </p:cNvSpPr>
            <p:nvPr/>
          </p:nvSpPr>
          <p:spPr bwMode="auto">
            <a:xfrm>
              <a:off x="854" y="3705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838200" y="2362200"/>
            <a:ext cx="7102475" cy="490538"/>
            <a:chOff x="528" y="1488"/>
            <a:chExt cx="4474" cy="309"/>
          </a:xfrm>
        </p:grpSpPr>
        <p:grpSp>
          <p:nvGrpSpPr>
            <p:cNvPr id="368676" name="Group 36"/>
            <p:cNvGrpSpPr>
              <a:grpSpLocks/>
            </p:cNvGrpSpPr>
            <p:nvPr/>
          </p:nvGrpSpPr>
          <p:grpSpPr bwMode="auto">
            <a:xfrm>
              <a:off x="528" y="1488"/>
              <a:ext cx="3852" cy="291"/>
              <a:chOff x="528" y="1488"/>
              <a:chExt cx="3852" cy="291"/>
            </a:xfrm>
          </p:grpSpPr>
          <p:sp>
            <p:nvSpPr>
              <p:cNvPr id="368645" name="AutoShape 5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144" cy="144"/>
              </a:xfrm>
              <a:prstGeom prst="irregularSeal2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64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488"/>
                    <a:ext cx="361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2"/>
                        </a:solidFill>
                      </a:rPr>
                      <a:t>Every vertex is inserted at most once into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n-US" sz="2400" smtClean="0">
                        <a:solidFill>
                          <a:schemeClr val="accent2"/>
                        </a:solidFill>
                      </a:rPr>
                      <a:t>.</a:t>
                    </a:r>
                    <a:r>
                      <a:rPr lang="en-US" sz="2400" smtClean="0"/>
                      <a:t> </a:t>
                    </a:r>
                    <a:endParaRPr lang="en-US" sz="2400"/>
                  </a:p>
                </p:txBody>
              </p:sp>
            </mc:Choice>
            <mc:Fallback xmlns="">
              <p:sp>
                <p:nvSpPr>
                  <p:cNvPr id="368647" name="Text 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8" y="1488"/>
                    <a:ext cx="3612" cy="29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594" t="-10667" b="-29333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8675" name="Text Box 35"/>
            <p:cNvSpPr txBox="1">
              <a:spLocks noChangeArrowheads="1"/>
            </p:cNvSpPr>
            <p:nvPr/>
          </p:nvSpPr>
          <p:spPr bwMode="auto">
            <a:xfrm>
              <a:off x="4886" y="1545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i="1">
                <a:solidFill>
                  <a:schemeClr val="accent2"/>
                </a:solidFill>
              </a:endParaRPr>
            </a:p>
          </p:txBody>
        </p:sp>
      </p:grpSp>
      <p:sp>
        <p:nvSpPr>
          <p:cNvPr id="368685" name="Text Box 45"/>
          <p:cNvSpPr txBox="1">
            <a:spLocks noChangeArrowheads="1"/>
          </p:cNvSpPr>
          <p:nvPr/>
        </p:nvSpPr>
        <p:spPr bwMode="auto">
          <a:xfrm>
            <a:off x="1752600" y="3041650"/>
            <a:ext cx="434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# inserted vertices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 1 + # scanned edges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82974" y="3408849"/>
            <a:ext cx="1191352" cy="613293"/>
            <a:chOff x="3482974" y="3408849"/>
            <a:chExt cx="1191352" cy="61329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010025" y="3408849"/>
              <a:ext cx="76200" cy="258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3482974" y="3652810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/>
                <a:t>first vertex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Breadth-First Search </a:t>
            </a:r>
          </a:p>
        </p:txBody>
      </p:sp>
      <p:sp>
        <p:nvSpPr>
          <p:cNvPr id="3758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669925" y="1336675"/>
            <a:ext cx="768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99"/>
                </a:solidFill>
              </a:rPr>
              <a:t>Find the shortest path from a source node </a:t>
            </a:r>
            <a:r>
              <a:rPr lang="en-US" sz="2400" i="1">
                <a:solidFill>
                  <a:srgbClr val="FF3399"/>
                </a:solidFill>
              </a:rPr>
              <a:t>s</a:t>
            </a:r>
            <a:r>
              <a:rPr lang="en-US" sz="2400">
                <a:solidFill>
                  <a:srgbClr val="FF3399"/>
                </a:solidFill>
              </a:rPr>
              <a:t> to all other nodes.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Outputs </a:t>
            </a:r>
          </a:p>
        </p:txBody>
      </p:sp>
      <p:grpSp>
        <p:nvGrpSpPr>
          <p:cNvPr id="375820" name="Group 12"/>
          <p:cNvGrpSpPr>
            <a:grpSpLocks/>
          </p:cNvGrpSpPr>
          <p:nvPr/>
        </p:nvGrpSpPr>
        <p:grpSpPr bwMode="auto">
          <a:xfrm>
            <a:off x="1295400" y="2632075"/>
            <a:ext cx="4657725" cy="457200"/>
            <a:chOff x="816" y="1658"/>
            <a:chExt cx="2934" cy="288"/>
          </a:xfrm>
        </p:grpSpPr>
        <p:sp>
          <p:nvSpPr>
            <p:cNvPr id="375814" name="AutoShape 6"/>
            <p:cNvSpPr>
              <a:spLocks noChangeArrowheads="1"/>
            </p:cNvSpPr>
            <p:nvPr/>
          </p:nvSpPr>
          <p:spPr bwMode="auto">
            <a:xfrm>
              <a:off x="816" y="1728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5" name="Text Box 7"/>
            <p:cNvSpPr txBox="1">
              <a:spLocks noChangeArrowheads="1"/>
            </p:cNvSpPr>
            <p:nvPr/>
          </p:nvSpPr>
          <p:spPr bwMode="auto">
            <a:xfrm>
              <a:off x="998" y="1658"/>
              <a:ext cx="27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the distance of each vertex from </a:t>
              </a:r>
              <a:r>
                <a:rPr lang="en-US" sz="2400" i="1">
                  <a:solidFill>
                    <a:schemeClr val="accent2"/>
                  </a:solidFill>
                </a:rPr>
                <a:t>s</a:t>
              </a:r>
              <a:r>
                <a:rPr lang="en-US" sz="2400">
                  <a:solidFill>
                    <a:schemeClr val="accent2"/>
                  </a:solidFill>
                </a:rPr>
                <a:t>.</a:t>
              </a:r>
            </a:p>
          </p:txBody>
        </p:sp>
      </p:grpSp>
      <p:grpSp>
        <p:nvGrpSpPr>
          <p:cNvPr id="375821" name="Group 13"/>
          <p:cNvGrpSpPr>
            <a:grpSpLocks/>
          </p:cNvGrpSpPr>
          <p:nvPr/>
        </p:nvGrpSpPr>
        <p:grpSpPr bwMode="auto">
          <a:xfrm>
            <a:off x="1295400" y="3429000"/>
            <a:ext cx="6719888" cy="457200"/>
            <a:chOff x="816" y="2160"/>
            <a:chExt cx="4233" cy="288"/>
          </a:xfrm>
        </p:grpSpPr>
        <p:sp>
          <p:nvSpPr>
            <p:cNvPr id="375816" name="AutoShape 8"/>
            <p:cNvSpPr>
              <a:spLocks noChangeArrowheads="1"/>
            </p:cNvSpPr>
            <p:nvPr/>
          </p:nvSpPr>
          <p:spPr bwMode="auto">
            <a:xfrm>
              <a:off x="816" y="2256"/>
              <a:ext cx="144" cy="144"/>
            </a:xfrm>
            <a:prstGeom prst="irregularSeal1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7" name="Text Box 9"/>
            <p:cNvSpPr txBox="1">
              <a:spLocks noChangeArrowheads="1"/>
            </p:cNvSpPr>
            <p:nvPr/>
          </p:nvSpPr>
          <p:spPr bwMode="auto">
            <a:xfrm>
              <a:off x="1008" y="2160"/>
              <a:ext cx="4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a tree of shortest paths called the</a:t>
              </a:r>
              <a:r>
                <a:rPr lang="en-US" sz="2400">
                  <a:solidFill>
                    <a:srgbClr val="008000"/>
                  </a:solidFill>
                </a:rPr>
                <a:t> </a:t>
              </a:r>
              <a:r>
                <a:rPr lang="en-US" sz="2400" i="1">
                  <a:solidFill>
                    <a:srgbClr val="FF6600"/>
                  </a:solidFill>
                </a:rPr>
                <a:t>breadth-first tree</a:t>
              </a:r>
              <a:r>
                <a:rPr lang="en-US" sz="2400">
                  <a:solidFill>
                    <a:srgbClr val="008000"/>
                  </a:solidFill>
                </a:rPr>
                <a:t>.</a:t>
              </a:r>
            </a:p>
          </p:txBody>
        </p:sp>
      </p:grp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669925" y="4689475"/>
            <a:ext cx="7194550" cy="8318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3366"/>
                </a:solidFill>
              </a:rPr>
              <a:t>Idea</a:t>
            </a:r>
            <a:r>
              <a:rPr lang="en-US" sz="2400">
                <a:solidFill>
                  <a:srgbClr val="993366"/>
                </a:solidFill>
              </a:rPr>
              <a:t>: Find nodes at distance 0, then at distance 1, then at </a:t>
            </a:r>
          </a:p>
          <a:p>
            <a:r>
              <a:rPr lang="en-US" sz="2400">
                <a:solidFill>
                  <a:srgbClr val="993366"/>
                </a:solidFill>
              </a:rPr>
              <a:t>         distance 2,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99FF"/>
                </a:solidFill>
              </a:rPr>
              <a:t>Queue &amp; Distance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467176"/>
                <a:ext cx="4598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BFS uses a queue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smtClean="0"/>
                  <a:t> to store nodes. </a:t>
                </a:r>
                <a:endParaRPr 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67176"/>
                <a:ext cx="45987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989" t="-10667" r="-10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04161" y="3768593"/>
                <a:ext cx="1637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smtClean="0">
                    <a:latin typeface="+mj-lt"/>
                  </a:rPr>
                  <a:t>==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61" y="3768593"/>
                <a:ext cx="163788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948" t="-10526" r="-148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1460" y="2109114"/>
                <a:ext cx="6053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accent6"/>
                    </a:solidFill>
                  </a:rPr>
                  <a:t>d</a:t>
                </a:r>
                <a:r>
                  <a:rPr lang="en-US" sz="2400" smtClean="0">
                    <a:solidFill>
                      <a:schemeClr val="accent6"/>
                    </a:solidFill>
                  </a:rPr>
                  <a:t>ist(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>
                    <a:solidFill>
                      <a:schemeClr val="accent6"/>
                    </a:solidFill>
                  </a:rPr>
                  <a:t>)</a:t>
                </a:r>
                <a:r>
                  <a:rPr lang="en-US" sz="2400" smtClean="0"/>
                  <a:t>: an estimate </a:t>
                </a:r>
                <a:r>
                  <a:rPr lang="en-US" sz="2400"/>
                  <a:t>of the distance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/>
                  <a:t>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.</a:t>
                </a:r>
                <a:r>
                  <a:rPr lang="en-US" sz="2400" smtClean="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60" y="2109114"/>
                <a:ext cx="6053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1460" y="2922828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Initialization:  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04161" y="4511550"/>
                <a:ext cx="2024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dist(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smtClean="0"/>
                  <a:t>) == 0  </a:t>
                </a:r>
                <a:endParaRPr lang="en-US" sz="24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61" y="4511550"/>
                <a:ext cx="202478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819" t="-10526" r="-36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07573" y="5254508"/>
                <a:ext cx="5810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dist(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0" i="0" smtClean="0">
                    <a:latin typeface="+mj-lt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other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than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smtClean="0">
                    <a:latin typeface="+mj-lt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73" y="5254508"/>
                <a:ext cx="581063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7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99FF"/>
                </a:solidFill>
              </a:rPr>
              <a:t>Overview of the Algorithm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1900535"/>
                <a:ext cx="2815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</a:t>
                </a:r>
                <a:r>
                  <a:rPr lang="en-US" sz="2400" b="0" i="0" smtClean="0">
                    <a:latin typeface="+mj-lt"/>
                  </a:rPr>
                  <a:t>Dequeue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. </a:t>
                </a:r>
                <a:endParaRPr lang="en-US" sz="2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900535"/>
                <a:ext cx="2815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471" t="-10526" r="-238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0200" y="2967335"/>
                <a:ext cx="71384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</a:t>
                </a:r>
                <a:r>
                  <a:rPr lang="en-US" sz="2400" b="0" i="0" smtClean="0">
                    <a:latin typeface="+mj-lt"/>
                  </a:rPr>
                  <a:t>For each neighbor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 that is being discovered the</a:t>
                </a:r>
              </a:p>
              <a:p>
                <a:r>
                  <a:rPr lang="en-US" sz="2400">
                    <a:latin typeface="+mj-lt"/>
                  </a:rPr>
                  <a:t> </a:t>
                </a:r>
                <a:r>
                  <a:rPr lang="en-US" sz="2400" smtClean="0">
                    <a:latin typeface="+mj-lt"/>
                  </a:rPr>
                  <a:t>  first time, </a:t>
                </a:r>
                <a:endParaRPr lang="en-US" sz="2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67335"/>
                <a:ext cx="713849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6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4777768"/>
                <a:ext cx="1856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♠ </a:t>
                </a:r>
                <a:r>
                  <a:rPr lang="en-US" sz="2400" b="0" i="0" smtClean="0">
                    <a:latin typeface="+mj-lt"/>
                  </a:rPr>
                  <a:t>enqueue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. </a:t>
                </a:r>
                <a:endParaRPr lang="en-US" sz="24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77768"/>
                <a:ext cx="185602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934" t="-10667" r="-42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4057217"/>
                <a:ext cx="3045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♠ </a:t>
                </a:r>
                <a:r>
                  <a:rPr lang="en-US" sz="2400" b="0" i="0" smtClean="0">
                    <a:latin typeface="+mj-lt"/>
                  </a:rPr>
                  <a:t>dist(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) = dist(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i="0" smtClean="0">
                    <a:latin typeface="+mj-lt"/>
                  </a:rPr>
                  <a:t>) + 1. </a:t>
                </a:r>
                <a:endParaRPr lang="en-US" sz="2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7217"/>
                <a:ext cx="304525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00" t="-10667" r="-20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3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99FF"/>
                </a:solidFill>
              </a:rPr>
              <a:t>Color Map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8486" y="3019407"/>
                <a:ext cx="7283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>
                    <a:solidFill>
                      <a:srgbClr val="008000"/>
                    </a:solidFill>
                  </a:rPr>
                  <a:t>green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is undiscovered and unprocessed </a:t>
                </a:r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86" y="3019407"/>
                <a:ext cx="728321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4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7349" y="4860523"/>
                <a:ext cx="74290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/>
                  <a:t>black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has been discovered and processed </a:t>
                </a:r>
              </a:p>
              <a:p>
                <a:r>
                  <a:rPr lang="en-US" sz="2400"/>
                  <a:t> </a:t>
                </a:r>
                <a:r>
                  <a:rPr lang="en-US" sz="2400" smtClean="0"/>
                  <a:t>                                (no longer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smtClean="0"/>
                  <a:t>).   </a:t>
                </a:r>
                <a:endParaRPr lang="en-US" sz="2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49" y="4860523"/>
                <a:ext cx="742908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31" t="-5839" r="-41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57349" y="3939965"/>
                <a:ext cx="650036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has been discovered (in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smtClean="0"/>
                  <a:t>) but</a:t>
                </a:r>
              </a:p>
              <a:p>
                <a:r>
                  <a:rPr lang="en-US" sz="2400"/>
                  <a:t> </a:t>
                </a:r>
                <a:r>
                  <a:rPr lang="en-US" sz="2400" smtClean="0"/>
                  <a:t>                               not processed. </a:t>
                </a:r>
                <a:endParaRPr lang="en-US" sz="2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49" y="3939965"/>
                <a:ext cx="650036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406" t="-5839" r="-12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8200" y="1683350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</a:t>
            </a:r>
            <a:r>
              <a:rPr lang="en-US" sz="2400" smtClean="0"/>
              <a:t>eeps track of the status of nodes.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26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The BFS Algorithm </a:t>
            </a: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0668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8885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646451" y="2155446"/>
            <a:ext cx="9144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707" y="738116"/>
                <a:ext cx="3536289" cy="618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mtClean="0"/>
                  <a:t>BFS(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smtClean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smtClean="0"/>
                  <a:t>):</a:t>
                </a:r>
              </a:p>
              <a:p>
                <a:r>
                  <a:rPr lang="en-US" sz="1800" smtClean="0"/>
                  <a:t>      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smtClean="0"/>
                  <a:t> be an empty queue</a:t>
                </a:r>
              </a:p>
              <a:p>
                <a:r>
                  <a:rPr lang="en-US" sz="1800"/>
                  <a:t> </a:t>
                </a:r>
                <a:r>
                  <a:rPr lang="en-US" sz="1800" smtClean="0"/>
                  <a:t>     foreach node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smtClean="0"/>
                  <a:t> in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smtClean="0"/>
                  <a:t> except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	</a:t>
                </a:r>
                <a:r>
                  <a:rPr lang="en-US" sz="1800" smtClean="0"/>
                  <a:t>color(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smtClean="0"/>
                  <a:t>) = </a:t>
                </a:r>
                <a:r>
                  <a:rPr lang="en-US" sz="1800" b="1" smtClean="0">
                    <a:solidFill>
                      <a:srgbClr val="008000"/>
                    </a:solidFill>
                  </a:rPr>
                  <a:t>green</a:t>
                </a:r>
                <a:r>
                  <a:rPr lang="en-US" sz="1800" smtClean="0"/>
                  <a:t> </a:t>
                </a:r>
              </a:p>
              <a:p>
                <a:r>
                  <a:rPr lang="en-US" sz="1800"/>
                  <a:t>	</a:t>
                </a:r>
                <a:r>
                  <a:rPr lang="en-US" sz="1800" smtClean="0"/>
                  <a:t>dist(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smtClean="0"/>
                  <a:t>) = </a:t>
                </a:r>
                <a:r>
                  <a:rPr lang="en-US" sz="1800" smtClean="0">
                    <a:sym typeface="Symbol" panose="05050102010706020507" pitchFamily="18" charset="2"/>
                  </a:rPr>
                  <a:t>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</a:t>
                </a:r>
                <a:r>
                  <a:rPr lang="en-US" sz="1800" smtClean="0">
                    <a:sym typeface="Symbol" panose="05050102010706020507" pitchFamily="18" charset="2"/>
                  </a:rPr>
                  <a:t>pred(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null 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      color(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</a:t>
                </a:r>
                <a:r>
                  <a:rPr lang="en-US" sz="1800" b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red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      dist(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0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      pred(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null 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.enqueue(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</a:t>
                </a:r>
              </a:p>
              <a:p>
                <a:endParaRPr lang="en-US" sz="1800" smtClean="0">
                  <a:sym typeface="Symbol" panose="05050102010706020507" pitchFamily="18" charset="2"/>
                </a:endParaRPr>
              </a:p>
              <a:p>
                <a:r>
                  <a:rPr lang="en-US" sz="1800" smtClean="0">
                    <a:sym typeface="Symbol" panose="05050102010706020507" pitchFamily="18" charset="2"/>
                  </a:rPr>
                  <a:t>       while (!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.isEmpty())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</a:t>
                </a:r>
                <a:r>
                  <a:rPr lang="en-US" sz="1800" smtClean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.front()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	foreach neighbor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sz="1800" smtClean="0">
                  <a:sym typeface="Symbol" panose="05050102010706020507" pitchFamily="18" charset="2"/>
                </a:endParaRPr>
              </a:p>
              <a:p>
                <a:r>
                  <a:rPr lang="en-US" sz="1800">
                    <a:sym typeface="Symbol" panose="05050102010706020507" pitchFamily="18" charset="2"/>
                  </a:rPr>
                  <a:t>	</a:t>
                </a:r>
                <a:r>
                  <a:rPr lang="en-US" sz="1800" smtClean="0">
                    <a:sym typeface="Symbol" panose="05050102010706020507" pitchFamily="18" charset="2"/>
                  </a:rPr>
                  <a:t>     if color(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== </a:t>
                </a:r>
                <a:r>
                  <a:rPr lang="en-US" sz="1800" b="1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green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 </a:t>
                </a:r>
                <a:r>
                  <a:rPr lang="en-US" sz="1800" smtClean="0">
                    <a:sym typeface="Symbol" panose="05050102010706020507" pitchFamily="18" charset="2"/>
                  </a:rPr>
                  <a:t>        color(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</a:t>
                </a:r>
                <a:r>
                  <a:rPr lang="en-US" sz="1800" b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red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	         dist(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dist(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+ 1 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 </a:t>
                </a:r>
                <a:r>
                  <a:rPr lang="en-US" sz="1800" smtClean="0">
                    <a:sym typeface="Symbol" panose="05050102010706020507" pitchFamily="18" charset="2"/>
                  </a:rPr>
                  <a:t>        pred(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sz="1800" smtClean="0">
                  <a:sym typeface="Symbol" panose="05050102010706020507" pitchFamily="18" charset="2"/>
                </a:endParaRPr>
              </a:p>
              <a:p>
                <a:r>
                  <a:rPr lang="en-US" sz="1800">
                    <a:sym typeface="Symbol" panose="05050102010706020507" pitchFamily="18" charset="2"/>
                  </a:rPr>
                  <a:t>	 </a:t>
                </a:r>
                <a:r>
                  <a:rPr lang="en-US" sz="1800" smtClean="0">
                    <a:sym typeface="Symbol" panose="05050102010706020507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.enqueue(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.dequeue()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	</a:t>
                </a:r>
                <a:r>
                  <a:rPr lang="en-US" sz="1800" smtClean="0">
                    <a:sym typeface="Symbol" panose="05050102010706020507" pitchFamily="18" charset="2"/>
                  </a:rPr>
                  <a:t>color(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sz="1800" smtClean="0">
                    <a:sym typeface="Symbol" panose="05050102010706020507" pitchFamily="18" charset="2"/>
                  </a:rPr>
                  <a:t>) = </a:t>
                </a:r>
                <a:r>
                  <a:rPr lang="en-US" sz="1800" b="1" smtClean="0">
                    <a:sym typeface="Symbol" panose="05050102010706020507" pitchFamily="18" charset="2"/>
                  </a:rPr>
                  <a:t>black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      return dist</a:t>
                </a:r>
                <a:r>
                  <a:rPr lang="en-US" sz="1800" smtClean="0"/>
                  <a:t> </a:t>
                </a:r>
                <a:endParaRPr lang="en-US" sz="1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7" y="738116"/>
                <a:ext cx="3536289" cy="618630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493" r="-690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H="1" flipV="1">
            <a:off x="2618473" y="2450247"/>
            <a:ext cx="1927369" cy="413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5842" y="2657001"/>
                <a:ext cx="3853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</a:t>
                </a:r>
                <a:r>
                  <a:rPr lang="en-US" smtClean="0"/>
                  <a:t>redecessor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on the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42" y="2657001"/>
                <a:ext cx="385394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74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A BFS Example </a:t>
            </a:r>
          </a:p>
        </p:txBody>
      </p:sp>
      <p:sp>
        <p:nvSpPr>
          <p:cNvPr id="351237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254" name="Oval 22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54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56" name="Oval 24"/>
              <p:cNvSpPr>
                <a:spLocks noChangeArrowheads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56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57" name="Oval 25"/>
              <p:cNvSpPr>
                <a:spLocks noChangeArrowheads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57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58" name="Oval 26"/>
              <p:cNvSpPr>
                <a:spLocks noChangeArrowheads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58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59" name="Oval 27"/>
              <p:cNvSpPr>
                <a:spLocks noChangeArrowheads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59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60" name="Oval 28"/>
              <p:cNvSpPr>
                <a:spLocks noChangeArrowheads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60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61" name="Oval 29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61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62" name="Oval 30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51262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264" name="Freeform 32"/>
          <p:cNvSpPr>
            <a:spLocks/>
          </p:cNvSpPr>
          <p:nvPr/>
        </p:nvSpPr>
        <p:spPr bwMode="auto">
          <a:xfrm>
            <a:off x="1981200" y="2286000"/>
            <a:ext cx="10668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672" y="480"/>
              </a:cxn>
            </a:cxnLst>
            <a:rect l="0" t="0" r="r" b="b"/>
            <a:pathLst>
              <a:path w="672" h="480">
                <a:moveTo>
                  <a:pt x="0" y="0"/>
                </a:moveTo>
                <a:cubicBezTo>
                  <a:pt x="16" y="104"/>
                  <a:pt x="32" y="208"/>
                  <a:pt x="144" y="288"/>
                </a:cubicBezTo>
                <a:cubicBezTo>
                  <a:pt x="256" y="368"/>
                  <a:pt x="464" y="424"/>
                  <a:pt x="672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5" name="Freeform 33"/>
          <p:cNvSpPr>
            <a:spLocks/>
          </p:cNvSpPr>
          <p:nvPr/>
        </p:nvSpPr>
        <p:spPr bwMode="auto">
          <a:xfrm>
            <a:off x="2133600" y="2209800"/>
            <a:ext cx="914400" cy="609600"/>
          </a:xfrm>
          <a:custGeom>
            <a:avLst/>
            <a:gdLst/>
            <a:ahLst/>
            <a:cxnLst>
              <a:cxn ang="0">
                <a:pos x="576" y="384"/>
              </a:cxn>
              <a:cxn ang="0">
                <a:pos x="432" y="96"/>
              </a:cxn>
              <a:cxn ang="0">
                <a:pos x="0" y="0"/>
              </a:cxn>
            </a:cxnLst>
            <a:rect l="0" t="0" r="r" b="b"/>
            <a:pathLst>
              <a:path w="576" h="384">
                <a:moveTo>
                  <a:pt x="576" y="384"/>
                </a:moveTo>
                <a:cubicBezTo>
                  <a:pt x="552" y="272"/>
                  <a:pt x="528" y="160"/>
                  <a:pt x="432" y="96"/>
                </a:cubicBezTo>
                <a:cubicBezTo>
                  <a:pt x="336" y="32"/>
                  <a:pt x="168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6" name="Freeform 34"/>
          <p:cNvSpPr>
            <a:spLocks/>
          </p:cNvSpPr>
          <p:nvPr/>
        </p:nvSpPr>
        <p:spPr bwMode="auto">
          <a:xfrm>
            <a:off x="1752600" y="2362200"/>
            <a:ext cx="1588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</a:cxnLst>
            <a:rect l="0" t="0" r="r" b="b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7" name="Freeform 35"/>
          <p:cNvSpPr>
            <a:spLocks/>
          </p:cNvSpPr>
          <p:nvPr/>
        </p:nvSpPr>
        <p:spPr bwMode="auto">
          <a:xfrm>
            <a:off x="1981200" y="3810000"/>
            <a:ext cx="114300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40"/>
              </a:cxn>
              <a:cxn ang="0">
                <a:pos x="720" y="240"/>
              </a:cxn>
            </a:cxnLst>
            <a:rect l="0" t="0" r="r" b="b"/>
            <a:pathLst>
              <a:path w="720" h="280">
                <a:moveTo>
                  <a:pt x="0" y="0"/>
                </a:moveTo>
                <a:cubicBezTo>
                  <a:pt x="84" y="100"/>
                  <a:pt x="168" y="200"/>
                  <a:pt x="288" y="240"/>
                </a:cubicBezTo>
                <a:cubicBezTo>
                  <a:pt x="408" y="280"/>
                  <a:pt x="564" y="260"/>
                  <a:pt x="72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8" name="Freeform 36"/>
          <p:cNvSpPr>
            <a:spLocks/>
          </p:cNvSpPr>
          <p:nvPr/>
        </p:nvSpPr>
        <p:spPr bwMode="auto">
          <a:xfrm>
            <a:off x="1981200" y="3530600"/>
            <a:ext cx="1143000" cy="431800"/>
          </a:xfrm>
          <a:custGeom>
            <a:avLst/>
            <a:gdLst/>
            <a:ahLst/>
            <a:cxnLst>
              <a:cxn ang="0">
                <a:pos x="720" y="272"/>
              </a:cxn>
              <a:cxn ang="0">
                <a:pos x="432" y="32"/>
              </a:cxn>
              <a:cxn ang="0">
                <a:pos x="0" y="80"/>
              </a:cxn>
            </a:cxnLst>
            <a:rect l="0" t="0" r="r" b="b"/>
            <a:pathLst>
              <a:path w="720" h="272">
                <a:moveTo>
                  <a:pt x="720" y="272"/>
                </a:moveTo>
                <a:cubicBezTo>
                  <a:pt x="636" y="168"/>
                  <a:pt x="552" y="64"/>
                  <a:pt x="432" y="32"/>
                </a:cubicBezTo>
                <a:cubicBezTo>
                  <a:pt x="312" y="0"/>
                  <a:pt x="156" y="40"/>
                  <a:pt x="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3276600" y="3200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 flipV="1">
            <a:off x="3429000" y="2209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2" name="Line 40"/>
          <p:cNvSpPr>
            <a:spLocks noChangeShapeType="1"/>
          </p:cNvSpPr>
          <p:nvPr/>
        </p:nvSpPr>
        <p:spPr bwMode="auto">
          <a:xfrm>
            <a:off x="3505200" y="3048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3" name="Line 41"/>
          <p:cNvSpPr>
            <a:spLocks noChangeShapeType="1"/>
          </p:cNvSpPr>
          <p:nvPr/>
        </p:nvSpPr>
        <p:spPr bwMode="auto">
          <a:xfrm flipH="1" flipV="1">
            <a:off x="3429000" y="1752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4" name="Freeform 42"/>
          <p:cNvSpPr>
            <a:spLocks/>
          </p:cNvSpPr>
          <p:nvPr/>
        </p:nvSpPr>
        <p:spPr bwMode="auto">
          <a:xfrm>
            <a:off x="3581400" y="3276600"/>
            <a:ext cx="2438400" cy="1371600"/>
          </a:xfrm>
          <a:custGeom>
            <a:avLst/>
            <a:gdLst/>
            <a:ahLst/>
            <a:cxnLst>
              <a:cxn ang="0">
                <a:pos x="1536" y="0"/>
              </a:cxn>
              <a:cxn ang="0">
                <a:pos x="1104" y="768"/>
              </a:cxn>
              <a:cxn ang="0">
                <a:pos x="0" y="576"/>
              </a:cxn>
            </a:cxnLst>
            <a:rect l="0" t="0" r="r" b="b"/>
            <a:pathLst>
              <a:path w="1536" h="864">
                <a:moveTo>
                  <a:pt x="1536" y="0"/>
                </a:moveTo>
                <a:cubicBezTo>
                  <a:pt x="1448" y="336"/>
                  <a:pt x="1360" y="672"/>
                  <a:pt x="1104" y="768"/>
                </a:cubicBezTo>
                <a:cubicBezTo>
                  <a:pt x="848" y="864"/>
                  <a:pt x="184" y="608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5" name="Freeform 43"/>
          <p:cNvSpPr>
            <a:spLocks/>
          </p:cNvSpPr>
          <p:nvPr/>
        </p:nvSpPr>
        <p:spPr bwMode="auto">
          <a:xfrm>
            <a:off x="5105400" y="3048000"/>
            <a:ext cx="685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44" y="56"/>
              </a:cxn>
              <a:cxn ang="0">
                <a:pos x="432" y="8"/>
              </a:cxn>
            </a:cxnLst>
            <a:rect l="0" t="0" r="r" b="b"/>
            <a:pathLst>
              <a:path w="432" h="344">
                <a:moveTo>
                  <a:pt x="0" y="344"/>
                </a:moveTo>
                <a:cubicBezTo>
                  <a:pt x="36" y="228"/>
                  <a:pt x="72" y="112"/>
                  <a:pt x="144" y="56"/>
                </a:cubicBezTo>
                <a:cubicBezTo>
                  <a:pt x="216" y="0"/>
                  <a:pt x="324" y="4"/>
                  <a:pt x="432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6" name="Freeform 44"/>
          <p:cNvSpPr>
            <a:spLocks/>
          </p:cNvSpPr>
          <p:nvPr/>
        </p:nvSpPr>
        <p:spPr bwMode="auto">
          <a:xfrm>
            <a:off x="5181600" y="3200400"/>
            <a:ext cx="609600" cy="3810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240" y="192"/>
              </a:cxn>
              <a:cxn ang="0">
                <a:pos x="0" y="240"/>
              </a:cxn>
            </a:cxnLst>
            <a:rect l="0" t="0" r="r" b="b"/>
            <a:pathLst>
              <a:path w="384" h="240">
                <a:moveTo>
                  <a:pt x="384" y="0"/>
                </a:moveTo>
                <a:cubicBezTo>
                  <a:pt x="344" y="76"/>
                  <a:pt x="304" y="152"/>
                  <a:pt x="240" y="192"/>
                </a:cubicBezTo>
                <a:cubicBezTo>
                  <a:pt x="176" y="232"/>
                  <a:pt x="88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77" name="Line 45"/>
          <p:cNvSpPr>
            <a:spLocks noChangeShapeType="1"/>
          </p:cNvSpPr>
          <p:nvPr/>
        </p:nvSpPr>
        <p:spPr bwMode="auto">
          <a:xfrm flipH="1">
            <a:off x="3657600" y="3810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279" name="Text Box 47"/>
              <p:cNvSpPr txBox="1">
                <a:spLocks noChangeArrowheads="1"/>
              </p:cNvSpPr>
              <p:nvPr/>
            </p:nvSpPr>
            <p:spPr bwMode="auto">
              <a:xfrm>
                <a:off x="1203325" y="4759325"/>
                <a:ext cx="14994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itchFamily="18" charset="2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itchFamily="18" charset="2"/>
                        </a:rPr>
                        <m:t> </m:t>
                      </m:r>
                    </m:oMath>
                  </m:oMathPara>
                </a14:m>
                <a:endParaRPr lang="en-US" sz="240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1279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325" y="4759325"/>
                <a:ext cx="1499448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407" b="-16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  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9" name="Oval 5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0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0" name="Oval 6"/>
              <p:cNvSpPr>
                <a:spLocks noChangeArrowheads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1" name="Oval 7"/>
              <p:cNvSpPr>
                <a:spLocks noChangeArrowheads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1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2" name="Oval 8"/>
              <p:cNvSpPr>
                <a:spLocks noChangeArrowheads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3" name="Oval 9"/>
              <p:cNvSpPr>
                <a:spLocks noChangeArrowheads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4" name="Oval 10"/>
              <p:cNvSpPr>
                <a:spLocks noChangeArrowheads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4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916" name="Oval 12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16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18" name="Freeform 14"/>
          <p:cNvSpPr>
            <a:spLocks/>
          </p:cNvSpPr>
          <p:nvPr/>
        </p:nvSpPr>
        <p:spPr bwMode="auto">
          <a:xfrm>
            <a:off x="2133600" y="2209800"/>
            <a:ext cx="914400" cy="609600"/>
          </a:xfrm>
          <a:custGeom>
            <a:avLst/>
            <a:gdLst/>
            <a:ahLst/>
            <a:cxnLst>
              <a:cxn ang="0">
                <a:pos x="576" y="384"/>
              </a:cxn>
              <a:cxn ang="0">
                <a:pos x="432" y="96"/>
              </a:cxn>
              <a:cxn ang="0">
                <a:pos x="0" y="0"/>
              </a:cxn>
            </a:cxnLst>
            <a:rect l="0" t="0" r="r" b="b"/>
            <a:pathLst>
              <a:path w="576" h="384">
                <a:moveTo>
                  <a:pt x="576" y="384"/>
                </a:moveTo>
                <a:cubicBezTo>
                  <a:pt x="552" y="272"/>
                  <a:pt x="528" y="160"/>
                  <a:pt x="432" y="96"/>
                </a:cubicBezTo>
                <a:cubicBezTo>
                  <a:pt x="336" y="32"/>
                  <a:pt x="168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0" name="Freeform 16"/>
          <p:cNvSpPr>
            <a:spLocks/>
          </p:cNvSpPr>
          <p:nvPr/>
        </p:nvSpPr>
        <p:spPr bwMode="auto">
          <a:xfrm>
            <a:off x="1981200" y="3810000"/>
            <a:ext cx="114300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40"/>
              </a:cxn>
              <a:cxn ang="0">
                <a:pos x="720" y="240"/>
              </a:cxn>
            </a:cxnLst>
            <a:rect l="0" t="0" r="r" b="b"/>
            <a:pathLst>
              <a:path w="720" h="280">
                <a:moveTo>
                  <a:pt x="0" y="0"/>
                </a:moveTo>
                <a:cubicBezTo>
                  <a:pt x="84" y="100"/>
                  <a:pt x="168" y="200"/>
                  <a:pt x="288" y="240"/>
                </a:cubicBezTo>
                <a:cubicBezTo>
                  <a:pt x="408" y="280"/>
                  <a:pt x="564" y="260"/>
                  <a:pt x="72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1" name="Freeform 17"/>
          <p:cNvSpPr>
            <a:spLocks/>
          </p:cNvSpPr>
          <p:nvPr/>
        </p:nvSpPr>
        <p:spPr bwMode="auto">
          <a:xfrm>
            <a:off x="1981200" y="3530600"/>
            <a:ext cx="1143000" cy="431800"/>
          </a:xfrm>
          <a:custGeom>
            <a:avLst/>
            <a:gdLst/>
            <a:ahLst/>
            <a:cxnLst>
              <a:cxn ang="0">
                <a:pos x="720" y="272"/>
              </a:cxn>
              <a:cxn ang="0">
                <a:pos x="432" y="32"/>
              </a:cxn>
              <a:cxn ang="0">
                <a:pos x="0" y="80"/>
              </a:cxn>
            </a:cxnLst>
            <a:rect l="0" t="0" r="r" b="b"/>
            <a:pathLst>
              <a:path w="720" h="272">
                <a:moveTo>
                  <a:pt x="720" y="272"/>
                </a:moveTo>
                <a:cubicBezTo>
                  <a:pt x="636" y="168"/>
                  <a:pt x="552" y="64"/>
                  <a:pt x="432" y="32"/>
                </a:cubicBezTo>
                <a:cubicBezTo>
                  <a:pt x="312" y="0"/>
                  <a:pt x="156" y="40"/>
                  <a:pt x="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3276600" y="3200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 flipV="1">
            <a:off x="3429000" y="2209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4" name="Line 20"/>
          <p:cNvSpPr>
            <a:spLocks noChangeShapeType="1"/>
          </p:cNvSpPr>
          <p:nvPr/>
        </p:nvSpPr>
        <p:spPr bwMode="auto">
          <a:xfrm>
            <a:off x="3505200" y="3048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 flipH="1" flipV="1">
            <a:off x="3429000" y="1752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581400" y="3276600"/>
            <a:ext cx="2438400" cy="1371600"/>
          </a:xfrm>
          <a:custGeom>
            <a:avLst/>
            <a:gdLst/>
            <a:ahLst/>
            <a:cxnLst>
              <a:cxn ang="0">
                <a:pos x="1536" y="0"/>
              </a:cxn>
              <a:cxn ang="0">
                <a:pos x="1104" y="768"/>
              </a:cxn>
              <a:cxn ang="0">
                <a:pos x="0" y="576"/>
              </a:cxn>
            </a:cxnLst>
            <a:rect l="0" t="0" r="r" b="b"/>
            <a:pathLst>
              <a:path w="1536" h="864">
                <a:moveTo>
                  <a:pt x="1536" y="0"/>
                </a:moveTo>
                <a:cubicBezTo>
                  <a:pt x="1448" y="336"/>
                  <a:pt x="1360" y="672"/>
                  <a:pt x="1104" y="768"/>
                </a:cubicBezTo>
                <a:cubicBezTo>
                  <a:pt x="848" y="864"/>
                  <a:pt x="184" y="608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5105400" y="3048000"/>
            <a:ext cx="685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44" y="56"/>
              </a:cxn>
              <a:cxn ang="0">
                <a:pos x="432" y="8"/>
              </a:cxn>
            </a:cxnLst>
            <a:rect l="0" t="0" r="r" b="b"/>
            <a:pathLst>
              <a:path w="432" h="344">
                <a:moveTo>
                  <a:pt x="0" y="344"/>
                </a:moveTo>
                <a:cubicBezTo>
                  <a:pt x="36" y="228"/>
                  <a:pt x="72" y="112"/>
                  <a:pt x="144" y="56"/>
                </a:cubicBezTo>
                <a:cubicBezTo>
                  <a:pt x="216" y="0"/>
                  <a:pt x="324" y="4"/>
                  <a:pt x="432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5181600" y="3200400"/>
            <a:ext cx="609600" cy="3810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240" y="192"/>
              </a:cxn>
              <a:cxn ang="0">
                <a:pos x="0" y="240"/>
              </a:cxn>
            </a:cxnLst>
            <a:rect l="0" t="0" r="r" b="b"/>
            <a:pathLst>
              <a:path w="384" h="240">
                <a:moveTo>
                  <a:pt x="384" y="0"/>
                </a:moveTo>
                <a:cubicBezTo>
                  <a:pt x="344" y="76"/>
                  <a:pt x="304" y="152"/>
                  <a:pt x="240" y="192"/>
                </a:cubicBezTo>
                <a:cubicBezTo>
                  <a:pt x="176" y="232"/>
                  <a:pt x="88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29" name="Line 25"/>
          <p:cNvSpPr>
            <a:spLocks noChangeShapeType="1"/>
          </p:cNvSpPr>
          <p:nvPr/>
        </p:nvSpPr>
        <p:spPr bwMode="auto">
          <a:xfrm flipH="1">
            <a:off x="3657600" y="3810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685800" y="5688013"/>
            <a:ext cx="6935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Visualized as many </a:t>
            </a:r>
            <a:r>
              <a:rPr lang="en-US" i="1">
                <a:solidFill>
                  <a:srgbClr val="008000"/>
                </a:solidFill>
              </a:rPr>
              <a:t>simultaneous explorations</a:t>
            </a:r>
            <a:r>
              <a:rPr lang="en-US">
                <a:solidFill>
                  <a:srgbClr val="008000"/>
                </a:solidFill>
              </a:rPr>
              <a:t> starting from </a:t>
            </a:r>
            <a:r>
              <a:rPr lang="en-US" i="1">
                <a:solidFill>
                  <a:srgbClr val="008000"/>
                </a:solidFill>
              </a:rPr>
              <a:t>s </a:t>
            </a:r>
            <a:r>
              <a:rPr lang="en-US">
                <a:solidFill>
                  <a:srgbClr val="008000"/>
                </a:solidFill>
              </a:rPr>
              <a:t>and </a:t>
            </a:r>
          </a:p>
          <a:p>
            <a:r>
              <a:rPr lang="en-US">
                <a:solidFill>
                  <a:srgbClr val="008000"/>
                </a:solidFill>
              </a:rPr>
              <a:t>spreading out independently. </a:t>
            </a:r>
          </a:p>
        </p:txBody>
      </p:sp>
      <p:grpSp>
        <p:nvGrpSpPr>
          <p:cNvPr id="379939" name="Group 35"/>
          <p:cNvGrpSpPr>
            <a:grpSpLocks/>
          </p:cNvGrpSpPr>
          <p:nvPr/>
        </p:nvGrpSpPr>
        <p:grpSpPr bwMode="auto">
          <a:xfrm>
            <a:off x="1219200" y="5181600"/>
            <a:ext cx="1793876" cy="517525"/>
            <a:chOff x="768" y="3264"/>
            <a:chExt cx="1130" cy="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9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68" y="3264"/>
                  <a:ext cx="113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=</m:t>
                        </m:r>
                        <m:r>
                          <m:rPr>
                            <m:nor/>
                          </m:rPr>
                          <a:rPr lang="en-US" sz="2400">
                            <a:sym typeface="Symbol" pitchFamily="18" charset="2"/>
                          </a:rPr>
                          <m:t>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</m:t>
                        </m:r>
                      </m:oMath>
                    </m:oMathPara>
                  </a14:m>
                  <a:endParaRPr lang="en-US" sz="2400">
                    <a:solidFill>
                      <a:schemeClr val="accent2"/>
                    </a:solidFill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79935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264"/>
                  <a:ext cx="1130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40" b="-1447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936" name="Text Box 32"/>
            <p:cNvSpPr txBox="1">
              <a:spLocks noChangeArrowheads="1"/>
            </p:cNvSpPr>
            <p:nvPr/>
          </p:nvSpPr>
          <p:spPr bwMode="auto">
            <a:xfrm>
              <a:off x="874" y="333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79940" name="Group 36"/>
          <p:cNvGrpSpPr>
            <a:grpSpLocks/>
          </p:cNvGrpSpPr>
          <p:nvPr/>
        </p:nvGrpSpPr>
        <p:grpSpPr bwMode="auto">
          <a:xfrm>
            <a:off x="3143534" y="5230672"/>
            <a:ext cx="2873375" cy="396875"/>
            <a:chOff x="1902" y="3273"/>
            <a:chExt cx="1810" cy="250"/>
          </a:xfrm>
        </p:grpSpPr>
        <p:sp>
          <p:nvSpPr>
            <p:cNvPr id="379937" name="Text Box 33"/>
            <p:cNvSpPr txBox="1">
              <a:spLocks noChangeArrowheads="1"/>
            </p:cNvSpPr>
            <p:nvPr/>
          </p:nvSpPr>
          <p:spPr bwMode="auto">
            <a:xfrm>
              <a:off x="2178" y="3273"/>
              <a:ext cx="15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</a:rPr>
                <a:t>frontier of exploration</a:t>
              </a:r>
            </a:p>
          </p:txBody>
        </p:sp>
        <p:sp>
          <p:nvSpPr>
            <p:cNvPr id="379938" name="AutoShape 34"/>
            <p:cNvSpPr>
              <a:spLocks noChangeArrowheads="1"/>
            </p:cNvSpPr>
            <p:nvPr/>
          </p:nvSpPr>
          <p:spPr bwMode="auto">
            <a:xfrm>
              <a:off x="1902" y="3351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941" name="Freeform 37"/>
          <p:cNvSpPr>
            <a:spLocks/>
          </p:cNvSpPr>
          <p:nvPr/>
        </p:nvSpPr>
        <p:spPr bwMode="auto">
          <a:xfrm>
            <a:off x="1752600" y="2362200"/>
            <a:ext cx="1588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</a:cxnLst>
            <a:rect l="0" t="0" r="r" b="b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44" name="Freeform 40"/>
          <p:cNvSpPr>
            <a:spLocks/>
          </p:cNvSpPr>
          <p:nvPr/>
        </p:nvSpPr>
        <p:spPr bwMode="auto">
          <a:xfrm>
            <a:off x="1981200" y="2286000"/>
            <a:ext cx="10668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672" y="480"/>
              </a:cxn>
            </a:cxnLst>
            <a:rect l="0" t="0" r="r" b="b"/>
            <a:pathLst>
              <a:path w="672" h="480">
                <a:moveTo>
                  <a:pt x="0" y="0"/>
                </a:moveTo>
                <a:cubicBezTo>
                  <a:pt x="16" y="104"/>
                  <a:pt x="32" y="208"/>
                  <a:pt x="144" y="288"/>
                </a:cubicBezTo>
                <a:cubicBezTo>
                  <a:pt x="256" y="368"/>
                  <a:pt x="464" y="424"/>
                  <a:pt x="672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45" name="Freeform 41"/>
          <p:cNvSpPr>
            <a:spLocks/>
          </p:cNvSpPr>
          <p:nvPr/>
        </p:nvSpPr>
        <p:spPr bwMode="auto">
          <a:xfrm>
            <a:off x="1981200" y="2286000"/>
            <a:ext cx="10668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672" y="480"/>
              </a:cxn>
            </a:cxnLst>
            <a:rect l="0" t="0" r="r" b="b"/>
            <a:pathLst>
              <a:path w="672" h="480">
                <a:moveTo>
                  <a:pt x="0" y="0"/>
                </a:moveTo>
                <a:cubicBezTo>
                  <a:pt x="16" y="104"/>
                  <a:pt x="32" y="208"/>
                  <a:pt x="144" y="288"/>
                </a:cubicBezTo>
                <a:cubicBezTo>
                  <a:pt x="256" y="368"/>
                  <a:pt x="464" y="424"/>
                  <a:pt x="672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46" name="Freeform 42"/>
          <p:cNvSpPr>
            <a:spLocks/>
          </p:cNvSpPr>
          <p:nvPr/>
        </p:nvSpPr>
        <p:spPr bwMode="auto">
          <a:xfrm>
            <a:off x="1752600" y="2362200"/>
            <a:ext cx="1588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</a:cxnLst>
            <a:rect l="0" t="0" r="r" b="b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47" name="Oval 43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9947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10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0" grpId="0"/>
      <p:bldP spid="379945" grpId="0" animBg="1"/>
      <p:bldP spid="3799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  </a:t>
            </a:r>
          </a:p>
        </p:txBody>
      </p:sp>
      <p:sp>
        <p:nvSpPr>
          <p:cNvPr id="38093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2" name="Oval 4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2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19050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3" name="Oval 5"/>
              <p:cNvSpPr>
                <a:spLocks noChangeArrowheads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3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810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4" name="Oval 6"/>
              <p:cNvSpPr>
                <a:spLocks noChangeArrowheads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4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1524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5" name="Oval 7"/>
              <p:cNvSpPr>
                <a:spLocks noChangeArrowheads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8194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6" name="Oval 8"/>
              <p:cNvSpPr>
                <a:spLocks noChangeArrowheads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6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052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4938" b="-14815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7" name="Oval 9"/>
              <p:cNvSpPr>
                <a:spLocks noChangeArrowheads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7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05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8" name="Oval 10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8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7432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9" name="Oval 11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80939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940" name="Freeform 12"/>
          <p:cNvSpPr>
            <a:spLocks/>
          </p:cNvSpPr>
          <p:nvPr/>
        </p:nvSpPr>
        <p:spPr bwMode="auto">
          <a:xfrm>
            <a:off x="1981200" y="2286000"/>
            <a:ext cx="10668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672" y="480"/>
              </a:cxn>
            </a:cxnLst>
            <a:rect l="0" t="0" r="r" b="b"/>
            <a:pathLst>
              <a:path w="672" h="480">
                <a:moveTo>
                  <a:pt x="0" y="0"/>
                </a:moveTo>
                <a:cubicBezTo>
                  <a:pt x="16" y="104"/>
                  <a:pt x="32" y="208"/>
                  <a:pt x="144" y="288"/>
                </a:cubicBezTo>
                <a:cubicBezTo>
                  <a:pt x="256" y="368"/>
                  <a:pt x="464" y="424"/>
                  <a:pt x="672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1" name="Freeform 13"/>
          <p:cNvSpPr>
            <a:spLocks/>
          </p:cNvSpPr>
          <p:nvPr/>
        </p:nvSpPr>
        <p:spPr bwMode="auto">
          <a:xfrm>
            <a:off x="2133600" y="2209800"/>
            <a:ext cx="914400" cy="609600"/>
          </a:xfrm>
          <a:custGeom>
            <a:avLst/>
            <a:gdLst/>
            <a:ahLst/>
            <a:cxnLst>
              <a:cxn ang="0">
                <a:pos x="576" y="384"/>
              </a:cxn>
              <a:cxn ang="0">
                <a:pos x="432" y="96"/>
              </a:cxn>
              <a:cxn ang="0">
                <a:pos x="0" y="0"/>
              </a:cxn>
            </a:cxnLst>
            <a:rect l="0" t="0" r="r" b="b"/>
            <a:pathLst>
              <a:path w="576" h="384">
                <a:moveTo>
                  <a:pt x="576" y="384"/>
                </a:moveTo>
                <a:cubicBezTo>
                  <a:pt x="552" y="272"/>
                  <a:pt x="528" y="160"/>
                  <a:pt x="432" y="96"/>
                </a:cubicBezTo>
                <a:cubicBezTo>
                  <a:pt x="336" y="32"/>
                  <a:pt x="168" y="16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2" name="Freeform 14"/>
          <p:cNvSpPr>
            <a:spLocks/>
          </p:cNvSpPr>
          <p:nvPr/>
        </p:nvSpPr>
        <p:spPr bwMode="auto">
          <a:xfrm>
            <a:off x="1752600" y="2362200"/>
            <a:ext cx="1588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</a:cxnLst>
            <a:rect l="0" t="0" r="r" b="b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4" name="Freeform 16"/>
          <p:cNvSpPr>
            <a:spLocks/>
          </p:cNvSpPr>
          <p:nvPr/>
        </p:nvSpPr>
        <p:spPr bwMode="auto">
          <a:xfrm>
            <a:off x="1981200" y="3530600"/>
            <a:ext cx="1143000" cy="431800"/>
          </a:xfrm>
          <a:custGeom>
            <a:avLst/>
            <a:gdLst/>
            <a:ahLst/>
            <a:cxnLst>
              <a:cxn ang="0">
                <a:pos x="720" y="272"/>
              </a:cxn>
              <a:cxn ang="0">
                <a:pos x="432" y="32"/>
              </a:cxn>
              <a:cxn ang="0">
                <a:pos x="0" y="80"/>
              </a:cxn>
            </a:cxnLst>
            <a:rect l="0" t="0" r="r" b="b"/>
            <a:pathLst>
              <a:path w="720" h="272">
                <a:moveTo>
                  <a:pt x="720" y="272"/>
                </a:moveTo>
                <a:cubicBezTo>
                  <a:pt x="636" y="168"/>
                  <a:pt x="552" y="64"/>
                  <a:pt x="432" y="32"/>
                </a:cubicBezTo>
                <a:cubicBezTo>
                  <a:pt x="312" y="0"/>
                  <a:pt x="156" y="40"/>
                  <a:pt x="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5" name="Line 17"/>
          <p:cNvSpPr>
            <a:spLocks noChangeShapeType="1"/>
          </p:cNvSpPr>
          <p:nvPr/>
        </p:nvSpPr>
        <p:spPr bwMode="auto">
          <a:xfrm>
            <a:off x="3276600" y="3200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8" name="Line 20"/>
          <p:cNvSpPr>
            <a:spLocks noChangeShapeType="1"/>
          </p:cNvSpPr>
          <p:nvPr/>
        </p:nvSpPr>
        <p:spPr bwMode="auto">
          <a:xfrm flipH="1" flipV="1">
            <a:off x="3429000" y="1752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49" name="Freeform 21"/>
          <p:cNvSpPr>
            <a:spLocks/>
          </p:cNvSpPr>
          <p:nvPr/>
        </p:nvSpPr>
        <p:spPr bwMode="auto">
          <a:xfrm>
            <a:off x="3581400" y="3276600"/>
            <a:ext cx="2438400" cy="1371600"/>
          </a:xfrm>
          <a:custGeom>
            <a:avLst/>
            <a:gdLst/>
            <a:ahLst/>
            <a:cxnLst>
              <a:cxn ang="0">
                <a:pos x="1536" y="0"/>
              </a:cxn>
              <a:cxn ang="0">
                <a:pos x="1104" y="768"/>
              </a:cxn>
              <a:cxn ang="0">
                <a:pos x="0" y="576"/>
              </a:cxn>
            </a:cxnLst>
            <a:rect l="0" t="0" r="r" b="b"/>
            <a:pathLst>
              <a:path w="1536" h="864">
                <a:moveTo>
                  <a:pt x="1536" y="0"/>
                </a:moveTo>
                <a:cubicBezTo>
                  <a:pt x="1448" y="336"/>
                  <a:pt x="1360" y="672"/>
                  <a:pt x="1104" y="768"/>
                </a:cubicBezTo>
                <a:cubicBezTo>
                  <a:pt x="848" y="864"/>
                  <a:pt x="184" y="608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50" name="Freeform 22"/>
          <p:cNvSpPr>
            <a:spLocks/>
          </p:cNvSpPr>
          <p:nvPr/>
        </p:nvSpPr>
        <p:spPr bwMode="auto">
          <a:xfrm>
            <a:off x="5105400" y="3048000"/>
            <a:ext cx="685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44" y="56"/>
              </a:cxn>
              <a:cxn ang="0">
                <a:pos x="432" y="8"/>
              </a:cxn>
            </a:cxnLst>
            <a:rect l="0" t="0" r="r" b="b"/>
            <a:pathLst>
              <a:path w="432" h="344">
                <a:moveTo>
                  <a:pt x="0" y="344"/>
                </a:moveTo>
                <a:cubicBezTo>
                  <a:pt x="36" y="228"/>
                  <a:pt x="72" y="112"/>
                  <a:pt x="144" y="56"/>
                </a:cubicBezTo>
                <a:cubicBezTo>
                  <a:pt x="216" y="0"/>
                  <a:pt x="324" y="4"/>
                  <a:pt x="432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51" name="Freeform 23"/>
          <p:cNvSpPr>
            <a:spLocks/>
          </p:cNvSpPr>
          <p:nvPr/>
        </p:nvSpPr>
        <p:spPr bwMode="auto">
          <a:xfrm>
            <a:off x="5181600" y="3200400"/>
            <a:ext cx="609600" cy="3810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240" y="192"/>
              </a:cxn>
              <a:cxn ang="0">
                <a:pos x="0" y="240"/>
              </a:cxn>
            </a:cxnLst>
            <a:rect l="0" t="0" r="r" b="b"/>
            <a:pathLst>
              <a:path w="384" h="240">
                <a:moveTo>
                  <a:pt x="384" y="0"/>
                </a:moveTo>
                <a:cubicBezTo>
                  <a:pt x="344" y="76"/>
                  <a:pt x="304" y="152"/>
                  <a:pt x="240" y="192"/>
                </a:cubicBezTo>
                <a:cubicBezTo>
                  <a:pt x="176" y="232"/>
                  <a:pt x="88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52" name="Line 24"/>
          <p:cNvSpPr>
            <a:spLocks noChangeShapeType="1"/>
          </p:cNvSpPr>
          <p:nvPr/>
        </p:nvSpPr>
        <p:spPr bwMode="auto">
          <a:xfrm flipH="1">
            <a:off x="3657600" y="3810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0963" name="Group 35"/>
          <p:cNvGrpSpPr>
            <a:grpSpLocks/>
          </p:cNvGrpSpPr>
          <p:nvPr/>
        </p:nvGrpSpPr>
        <p:grpSpPr bwMode="auto">
          <a:xfrm>
            <a:off x="805218" y="5867400"/>
            <a:ext cx="1725613" cy="517525"/>
            <a:chOff x="768" y="3552"/>
            <a:chExt cx="1087" cy="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9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68" y="3552"/>
                  <a:ext cx="10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=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tx1"/>
                            </a:solidFill>
                            <a:sym typeface="Symbol" pitchFamily="18" charset="2"/>
                          </a:rPr>
                          <m:t>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</m:t>
                        </m:r>
                      </m:oMath>
                    </m:oMathPara>
                  </a14:m>
                  <a:endParaRPr lang="en-US" sz="2400">
                    <a:solidFill>
                      <a:schemeClr val="tx1"/>
                    </a:solidFill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80960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552"/>
                  <a:ext cx="108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53" b="-1466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0961" name="Text Box 33"/>
            <p:cNvSpPr txBox="1">
              <a:spLocks noChangeArrowheads="1"/>
            </p:cNvSpPr>
            <p:nvPr/>
          </p:nvSpPr>
          <p:spPr bwMode="auto">
            <a:xfrm>
              <a:off x="874" y="3626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80962" name="Text Box 34"/>
          <p:cNvSpPr txBox="1">
            <a:spLocks noChangeArrowheads="1"/>
          </p:cNvSpPr>
          <p:nvPr/>
        </p:nvSpPr>
        <p:spPr bwMode="auto">
          <a:xfrm>
            <a:off x="4152900" y="4511675"/>
            <a:ext cx="4735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Dashed edges were explored but had </a:t>
            </a:r>
          </a:p>
          <a:p>
            <a:r>
              <a:rPr lang="en-US" sz="2400">
                <a:solidFill>
                  <a:schemeClr val="tx2"/>
                </a:solidFill>
              </a:rPr>
              <a:t>resulted in the discovery of no new </a:t>
            </a:r>
          </a:p>
          <a:p>
            <a:r>
              <a:rPr lang="en-US" sz="2400">
                <a:solidFill>
                  <a:schemeClr val="tx2"/>
                </a:solidFill>
              </a:rPr>
              <a:t>vertices.</a:t>
            </a:r>
          </a:p>
        </p:txBody>
      </p:sp>
      <p:sp>
        <p:nvSpPr>
          <p:cNvPr id="380968" name="Line 40"/>
          <p:cNvSpPr>
            <a:spLocks noChangeShapeType="1"/>
          </p:cNvSpPr>
          <p:nvPr/>
        </p:nvSpPr>
        <p:spPr bwMode="auto">
          <a:xfrm flipV="1">
            <a:off x="3429000" y="2209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69" name="Line 41"/>
          <p:cNvSpPr>
            <a:spLocks noChangeShapeType="1"/>
          </p:cNvSpPr>
          <p:nvPr/>
        </p:nvSpPr>
        <p:spPr bwMode="auto">
          <a:xfrm flipV="1">
            <a:off x="3429000" y="2209800"/>
            <a:ext cx="1295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70" name="Line 42"/>
          <p:cNvSpPr>
            <a:spLocks noChangeShapeType="1"/>
          </p:cNvSpPr>
          <p:nvPr/>
        </p:nvSpPr>
        <p:spPr bwMode="auto">
          <a:xfrm>
            <a:off x="3505200" y="3048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74" name="Line 46"/>
          <p:cNvSpPr>
            <a:spLocks noChangeShapeType="1"/>
          </p:cNvSpPr>
          <p:nvPr/>
        </p:nvSpPr>
        <p:spPr bwMode="auto">
          <a:xfrm>
            <a:off x="3505200" y="3048000"/>
            <a:ext cx="1295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76" name="Freeform 48"/>
          <p:cNvSpPr>
            <a:spLocks/>
          </p:cNvSpPr>
          <p:nvPr/>
        </p:nvSpPr>
        <p:spPr bwMode="auto">
          <a:xfrm>
            <a:off x="1981200" y="3810000"/>
            <a:ext cx="114300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40"/>
              </a:cxn>
              <a:cxn ang="0">
                <a:pos x="720" y="240"/>
              </a:cxn>
            </a:cxnLst>
            <a:rect l="0" t="0" r="r" b="b"/>
            <a:pathLst>
              <a:path w="720" h="280">
                <a:moveTo>
                  <a:pt x="0" y="0"/>
                </a:moveTo>
                <a:cubicBezTo>
                  <a:pt x="84" y="100"/>
                  <a:pt x="168" y="200"/>
                  <a:pt x="288" y="240"/>
                </a:cubicBezTo>
                <a:cubicBezTo>
                  <a:pt x="408" y="280"/>
                  <a:pt x="564" y="260"/>
                  <a:pt x="72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78" name="Freeform 50"/>
          <p:cNvSpPr>
            <a:spLocks/>
          </p:cNvSpPr>
          <p:nvPr/>
        </p:nvSpPr>
        <p:spPr bwMode="auto">
          <a:xfrm>
            <a:off x="1981200" y="3810000"/>
            <a:ext cx="114300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40"/>
              </a:cxn>
              <a:cxn ang="0">
                <a:pos x="720" y="240"/>
              </a:cxn>
            </a:cxnLst>
            <a:rect l="0" t="0" r="r" b="b"/>
            <a:pathLst>
              <a:path w="720" h="280">
                <a:moveTo>
                  <a:pt x="0" y="0"/>
                </a:moveTo>
                <a:cubicBezTo>
                  <a:pt x="84" y="100"/>
                  <a:pt x="168" y="200"/>
                  <a:pt x="288" y="240"/>
                </a:cubicBezTo>
                <a:cubicBezTo>
                  <a:pt x="408" y="280"/>
                  <a:pt x="564" y="260"/>
                  <a:pt x="720" y="2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2810663" y="6036454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3434687" y="5879454"/>
            <a:ext cx="1300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>
                <a:sym typeface="Symbol" pitchFamily="18" charset="2"/>
              </a:rPr>
              <a:t>d</a:t>
            </a:r>
            <a:r>
              <a:rPr lang="en-US" sz="2400" i="1" smtClean="0">
                <a:sym typeface="Symbol" pitchFamily="18" charset="2"/>
              </a:rPr>
              <a:t>, e, f  </a:t>
            </a:r>
            <a:r>
              <a:rPr lang="en-US" sz="2400" smtClean="0">
                <a:sym typeface="Symbol" pitchFamily="18" charset="2"/>
              </a:rPr>
              <a:t>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828872" y="6036454"/>
            <a:ext cx="526783" cy="2308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5452896" y="5879454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ym typeface="Symbol" pitchFamily="18" charset="2"/>
              </a:rPr>
              <a:t> </a:t>
            </a:r>
            <a:r>
              <a:rPr lang="en-US" sz="2400" i="1" smtClean="0">
                <a:sym typeface="Symbol" pitchFamily="18" charset="2"/>
              </a:rPr>
              <a:t>e, f  </a:t>
            </a:r>
            <a:r>
              <a:rPr lang="en-US" sz="2400" smtClean="0">
                <a:sym typeface="Symbol" pitchFamily="18" charset="2"/>
              </a:rPr>
              <a:t></a:t>
            </a:r>
            <a:endParaRPr lang="en-US" sz="24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62" grpId="0"/>
      <p:bldP spid="380969" grpId="0" animBg="1"/>
      <p:bldP spid="380974" grpId="0" animBg="1"/>
      <p:bldP spid="380978" grpId="0" animBg="1"/>
      <p:bldP spid="32" grpId="0" animBg="1"/>
      <p:bldP spid="33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7144</TotalTime>
  <Words>649</Words>
  <Application>Microsoft Office PowerPoint</Application>
  <PresentationFormat>On-screen Show (4:3)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Symbol</vt:lpstr>
      <vt:lpstr>Times New Roman</vt:lpstr>
      <vt:lpstr>Blank Presentation</vt:lpstr>
      <vt:lpstr>Graph Traversals </vt:lpstr>
      <vt:lpstr>Breadth-First Search </vt:lpstr>
      <vt:lpstr>Queue &amp; Distance </vt:lpstr>
      <vt:lpstr>Overview of the Algorithm </vt:lpstr>
      <vt:lpstr>Color Map </vt:lpstr>
      <vt:lpstr>The BFS Algorithm </vt:lpstr>
      <vt:lpstr>A BFS Example </vt:lpstr>
      <vt:lpstr>  </vt:lpstr>
      <vt:lpstr>  </vt:lpstr>
      <vt:lpstr>PowerPoint Presentation</vt:lpstr>
      <vt:lpstr>The Finish</vt:lpstr>
      <vt:lpstr>Predecessor Table </vt:lpstr>
      <vt:lpstr>Breadth-First Tree</vt:lpstr>
      <vt:lpstr>Running Time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128</cp:revision>
  <dcterms:created xsi:type="dcterms:W3CDTF">1999-03-29T05:24:19Z</dcterms:created>
  <dcterms:modified xsi:type="dcterms:W3CDTF">2016-12-02T20:23:35Z</dcterms:modified>
</cp:coreProperties>
</file>