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6" r:id="rId2"/>
    <p:sldId id="310" r:id="rId3"/>
    <p:sldId id="309" r:id="rId4"/>
    <p:sldId id="278" r:id="rId5"/>
    <p:sldId id="297" r:id="rId6"/>
    <p:sldId id="312" r:id="rId7"/>
    <p:sldId id="298" r:id="rId8"/>
    <p:sldId id="313" r:id="rId9"/>
    <p:sldId id="314" r:id="rId10"/>
    <p:sldId id="311" r:id="rId11"/>
    <p:sldId id="300" r:id="rId12"/>
    <p:sldId id="307" r:id="rId13"/>
    <p:sldId id="316" r:id="rId14"/>
    <p:sldId id="318" r:id="rId15"/>
    <p:sldId id="31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8000"/>
    <a:srgbClr val="00CC00"/>
    <a:srgbClr val="996633"/>
    <a:srgbClr val="FF3399"/>
    <a:srgbClr val="FF9900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68" d="100"/>
          <a:sy n="68" d="100"/>
        </p:scale>
        <p:origin x="1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73891374-FB9A-48FF-896D-C100B5D8BB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6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14A735-61F4-4FAB-9B7C-C7A2CD9444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3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7442A-0D10-44AE-A64F-C9FAA8324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F290F-9F20-4F11-AFCC-3FC5951A35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3464-1FBB-41C2-B657-EE00B6E44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B5C01-A97C-4719-BD28-F0EA445DD3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278EB-04A9-4DEA-89AD-E9CD176AAA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24EC7-F1B1-47D7-8FB9-8EC685848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6090-2193-4EBF-9608-A87F21F42E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4AD53-5088-4E13-A418-498AB3F472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0D399-EF39-468C-BC60-4C4CA03CC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FDC41-5B91-49A1-BCF3-4678390A0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19728-FB8A-4CB6-9313-F45CE96333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44C360-D689-4CB2-8F10-EE499A781B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0.png"/><Relationship Id="rId5" Type="http://schemas.openxmlformats.org/officeDocument/2006/relationships/image" Target="../media/image661.png"/><Relationship Id="rId4" Type="http://schemas.openxmlformats.org/officeDocument/2006/relationships/image" Target="../media/image6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71.png"/><Relationship Id="rId3" Type="http://schemas.openxmlformats.org/officeDocument/2006/relationships/image" Target="../media/image650.png"/><Relationship Id="rId7" Type="http://schemas.openxmlformats.org/officeDocument/2006/relationships/image" Target="../media/image540.png"/><Relationship Id="rId12" Type="http://schemas.openxmlformats.org/officeDocument/2006/relationships/image" Target="../media/image7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11" Type="http://schemas.openxmlformats.org/officeDocument/2006/relationships/image" Target="../media/image110.png"/><Relationship Id="rId5" Type="http://schemas.openxmlformats.org/officeDocument/2006/relationships/image" Target="../media/image67.png"/><Relationship Id="rId10" Type="http://schemas.openxmlformats.org/officeDocument/2006/relationships/image" Target="../media/image69.png"/><Relationship Id="rId4" Type="http://schemas.openxmlformats.org/officeDocument/2006/relationships/image" Target="../media/image660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40.png"/><Relationship Id="rId7" Type="http://schemas.openxmlformats.org/officeDocument/2006/relationships/image" Target="../media/image12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0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95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741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0.png"/><Relationship Id="rId11" Type="http://schemas.openxmlformats.org/officeDocument/2006/relationships/image" Target="../media/image93.png"/><Relationship Id="rId5" Type="http://schemas.openxmlformats.org/officeDocument/2006/relationships/image" Target="../media/image760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750.png"/><Relationship Id="rId9" Type="http://schemas.openxmlformats.org/officeDocument/2006/relationships/image" Target="../media/image800.png"/><Relationship Id="rId1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12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Depth-First Search</a:t>
            </a:r>
            <a:r>
              <a:rPr lang="en-US">
                <a:solidFill>
                  <a:srgbClr val="3399FF"/>
                </a:solidFill>
              </a:rPr>
              <a:t> </a:t>
            </a:r>
          </a:p>
        </p:txBody>
      </p:sp>
      <p:sp>
        <p:nvSpPr>
          <p:cNvPr id="3696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7656513" cy="83185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3366"/>
                </a:solidFill>
              </a:rPr>
              <a:t>Idea</a:t>
            </a:r>
            <a:r>
              <a:rPr lang="en-US" sz="2400">
                <a:solidFill>
                  <a:srgbClr val="993366"/>
                </a:solidFill>
              </a:rPr>
              <a:t>:  </a:t>
            </a:r>
            <a:r>
              <a:rPr lang="en-US" sz="2400">
                <a:solidFill>
                  <a:srgbClr val="008000"/>
                </a:solidFill>
              </a:rPr>
              <a:t>Keep going forward </a:t>
            </a:r>
            <a:r>
              <a:rPr lang="en-US" sz="2400">
                <a:solidFill>
                  <a:srgbClr val="993366"/>
                </a:solidFill>
              </a:rPr>
              <a:t>as long as there are unseen nodes </a:t>
            </a:r>
          </a:p>
          <a:p>
            <a:r>
              <a:rPr lang="en-US" sz="2400">
                <a:solidFill>
                  <a:srgbClr val="993366"/>
                </a:solidFill>
              </a:rPr>
              <a:t>           to be visited.  Backtrack when stuck.</a:t>
            </a:r>
          </a:p>
        </p:txBody>
      </p:sp>
      <p:sp>
        <p:nvSpPr>
          <p:cNvPr id="369669" name="Oval 5"/>
          <p:cNvSpPr>
            <a:spLocks noChangeArrowheads="1"/>
          </p:cNvSpPr>
          <p:nvPr/>
        </p:nvSpPr>
        <p:spPr bwMode="auto">
          <a:xfrm>
            <a:off x="3581400" y="27432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672" name="Oval 8"/>
              <p:cNvSpPr>
                <a:spLocks noChangeArrowheads="1"/>
              </p:cNvSpPr>
              <p:nvPr/>
            </p:nvSpPr>
            <p:spPr bwMode="auto">
              <a:xfrm>
                <a:off x="2819400" y="4191000"/>
                <a:ext cx="381000" cy="3810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69672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191000"/>
                <a:ext cx="381000" cy="381000"/>
              </a:xfrm>
              <a:prstGeom prst="ellipse">
                <a:avLst/>
              </a:prstGeom>
              <a:blipFill rotWithShape="0">
                <a:blip r:embed="rId2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673" name="Oval 9"/>
          <p:cNvSpPr>
            <a:spLocks noChangeArrowheads="1"/>
          </p:cNvSpPr>
          <p:nvPr/>
        </p:nvSpPr>
        <p:spPr bwMode="auto">
          <a:xfrm>
            <a:off x="2971800" y="33528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6" name="Freeform 12"/>
          <p:cNvSpPr>
            <a:spLocks/>
          </p:cNvSpPr>
          <p:nvPr/>
        </p:nvSpPr>
        <p:spPr bwMode="auto">
          <a:xfrm>
            <a:off x="812800" y="5156200"/>
            <a:ext cx="1790700" cy="1219200"/>
          </a:xfrm>
          <a:custGeom>
            <a:avLst/>
            <a:gdLst/>
            <a:ahLst/>
            <a:cxnLst>
              <a:cxn ang="0">
                <a:pos x="784" y="16"/>
              </a:cxn>
              <a:cxn ang="0">
                <a:pos x="1024" y="208"/>
              </a:cxn>
              <a:cxn ang="0">
                <a:pos x="1024" y="592"/>
              </a:cxn>
              <a:cxn ang="0">
                <a:pos x="400" y="688"/>
              </a:cxn>
              <a:cxn ang="0">
                <a:pos x="64" y="112"/>
              </a:cxn>
              <a:cxn ang="0">
                <a:pos x="784" y="16"/>
              </a:cxn>
            </a:cxnLst>
            <a:rect l="0" t="0" r="r" b="b"/>
            <a:pathLst>
              <a:path w="1128" h="768">
                <a:moveTo>
                  <a:pt x="784" y="16"/>
                </a:moveTo>
                <a:cubicBezTo>
                  <a:pt x="944" y="32"/>
                  <a:pt x="984" y="112"/>
                  <a:pt x="1024" y="208"/>
                </a:cubicBezTo>
                <a:cubicBezTo>
                  <a:pt x="1064" y="304"/>
                  <a:pt x="1128" y="512"/>
                  <a:pt x="1024" y="592"/>
                </a:cubicBezTo>
                <a:cubicBezTo>
                  <a:pt x="920" y="672"/>
                  <a:pt x="560" y="768"/>
                  <a:pt x="400" y="688"/>
                </a:cubicBezTo>
                <a:cubicBezTo>
                  <a:pt x="240" y="608"/>
                  <a:pt x="0" y="224"/>
                  <a:pt x="64" y="112"/>
                </a:cubicBezTo>
                <a:cubicBezTo>
                  <a:pt x="128" y="0"/>
                  <a:pt x="624" y="0"/>
                  <a:pt x="784" y="16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7" name="Freeform 13"/>
          <p:cNvSpPr>
            <a:spLocks/>
          </p:cNvSpPr>
          <p:nvPr/>
        </p:nvSpPr>
        <p:spPr bwMode="auto">
          <a:xfrm>
            <a:off x="3098800" y="4737100"/>
            <a:ext cx="1828800" cy="1778000"/>
          </a:xfrm>
          <a:custGeom>
            <a:avLst/>
            <a:gdLst/>
            <a:ahLst/>
            <a:cxnLst>
              <a:cxn ang="0">
                <a:pos x="304" y="568"/>
              </a:cxn>
              <a:cxn ang="0">
                <a:pos x="304" y="376"/>
              </a:cxn>
              <a:cxn ang="0">
                <a:pos x="256" y="232"/>
              </a:cxn>
              <a:cxn ang="0">
                <a:pos x="640" y="40"/>
              </a:cxn>
              <a:cxn ang="0">
                <a:pos x="1120" y="472"/>
              </a:cxn>
              <a:cxn ang="0">
                <a:pos x="832" y="952"/>
              </a:cxn>
              <a:cxn ang="0">
                <a:pos x="400" y="1096"/>
              </a:cxn>
              <a:cxn ang="0">
                <a:pos x="16" y="808"/>
              </a:cxn>
              <a:cxn ang="0">
                <a:pos x="304" y="568"/>
              </a:cxn>
            </a:cxnLst>
            <a:rect l="0" t="0" r="r" b="b"/>
            <a:pathLst>
              <a:path w="1152" h="1120">
                <a:moveTo>
                  <a:pt x="304" y="568"/>
                </a:moveTo>
                <a:cubicBezTo>
                  <a:pt x="352" y="496"/>
                  <a:pt x="312" y="432"/>
                  <a:pt x="304" y="376"/>
                </a:cubicBezTo>
                <a:cubicBezTo>
                  <a:pt x="296" y="320"/>
                  <a:pt x="200" y="288"/>
                  <a:pt x="256" y="232"/>
                </a:cubicBezTo>
                <a:cubicBezTo>
                  <a:pt x="312" y="176"/>
                  <a:pt x="496" y="0"/>
                  <a:pt x="640" y="40"/>
                </a:cubicBezTo>
                <a:cubicBezTo>
                  <a:pt x="784" y="80"/>
                  <a:pt x="1088" y="320"/>
                  <a:pt x="1120" y="472"/>
                </a:cubicBezTo>
                <a:cubicBezTo>
                  <a:pt x="1152" y="624"/>
                  <a:pt x="952" y="848"/>
                  <a:pt x="832" y="952"/>
                </a:cubicBezTo>
                <a:cubicBezTo>
                  <a:pt x="712" y="1056"/>
                  <a:pt x="536" y="1120"/>
                  <a:pt x="400" y="1096"/>
                </a:cubicBezTo>
                <a:cubicBezTo>
                  <a:pt x="264" y="1072"/>
                  <a:pt x="32" y="896"/>
                  <a:pt x="16" y="808"/>
                </a:cubicBezTo>
                <a:cubicBezTo>
                  <a:pt x="0" y="720"/>
                  <a:pt x="256" y="640"/>
                  <a:pt x="304" y="568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8" name="Freeform 14"/>
          <p:cNvSpPr>
            <a:spLocks/>
          </p:cNvSpPr>
          <p:nvPr/>
        </p:nvSpPr>
        <p:spPr bwMode="auto">
          <a:xfrm>
            <a:off x="5575300" y="4241800"/>
            <a:ext cx="1968500" cy="1993900"/>
          </a:xfrm>
          <a:custGeom>
            <a:avLst/>
            <a:gdLst/>
            <a:ahLst/>
            <a:cxnLst>
              <a:cxn ang="0">
                <a:pos x="40" y="160"/>
              </a:cxn>
              <a:cxn ang="0">
                <a:pos x="40" y="16"/>
              </a:cxn>
              <a:cxn ang="0">
                <a:pos x="280" y="64"/>
              </a:cxn>
              <a:cxn ang="0">
                <a:pos x="568" y="208"/>
              </a:cxn>
              <a:cxn ang="0">
                <a:pos x="856" y="160"/>
              </a:cxn>
              <a:cxn ang="0">
                <a:pos x="1240" y="640"/>
              </a:cxn>
              <a:cxn ang="0">
                <a:pos x="856" y="1072"/>
              </a:cxn>
              <a:cxn ang="0">
                <a:pos x="424" y="1216"/>
              </a:cxn>
              <a:cxn ang="0">
                <a:pos x="88" y="832"/>
              </a:cxn>
              <a:cxn ang="0">
                <a:pos x="136" y="496"/>
              </a:cxn>
              <a:cxn ang="0">
                <a:pos x="40" y="160"/>
              </a:cxn>
            </a:cxnLst>
            <a:rect l="0" t="0" r="r" b="b"/>
            <a:pathLst>
              <a:path w="1240" h="1256">
                <a:moveTo>
                  <a:pt x="40" y="160"/>
                </a:moveTo>
                <a:cubicBezTo>
                  <a:pt x="24" y="80"/>
                  <a:pt x="0" y="32"/>
                  <a:pt x="40" y="16"/>
                </a:cubicBezTo>
                <a:cubicBezTo>
                  <a:pt x="80" y="0"/>
                  <a:pt x="192" y="32"/>
                  <a:pt x="280" y="64"/>
                </a:cubicBezTo>
                <a:cubicBezTo>
                  <a:pt x="368" y="96"/>
                  <a:pt x="472" y="192"/>
                  <a:pt x="568" y="208"/>
                </a:cubicBezTo>
                <a:cubicBezTo>
                  <a:pt x="664" y="224"/>
                  <a:pt x="744" y="88"/>
                  <a:pt x="856" y="160"/>
                </a:cubicBezTo>
                <a:cubicBezTo>
                  <a:pt x="968" y="232"/>
                  <a:pt x="1240" y="488"/>
                  <a:pt x="1240" y="640"/>
                </a:cubicBezTo>
                <a:cubicBezTo>
                  <a:pt x="1240" y="792"/>
                  <a:pt x="992" y="976"/>
                  <a:pt x="856" y="1072"/>
                </a:cubicBezTo>
                <a:cubicBezTo>
                  <a:pt x="720" y="1168"/>
                  <a:pt x="552" y="1256"/>
                  <a:pt x="424" y="1216"/>
                </a:cubicBezTo>
                <a:cubicBezTo>
                  <a:pt x="296" y="1176"/>
                  <a:pt x="136" y="952"/>
                  <a:pt x="88" y="832"/>
                </a:cubicBezTo>
                <a:cubicBezTo>
                  <a:pt x="40" y="712"/>
                  <a:pt x="144" y="608"/>
                  <a:pt x="136" y="496"/>
                </a:cubicBezTo>
                <a:cubicBezTo>
                  <a:pt x="128" y="384"/>
                  <a:pt x="56" y="240"/>
                  <a:pt x="40" y="16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9" name="Oval 15"/>
          <p:cNvSpPr>
            <a:spLocks noChangeArrowheads="1"/>
          </p:cNvSpPr>
          <p:nvPr/>
        </p:nvSpPr>
        <p:spPr bwMode="auto">
          <a:xfrm>
            <a:off x="5486400" y="41910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0" name="Oval 16"/>
          <p:cNvSpPr>
            <a:spLocks noChangeArrowheads="1"/>
          </p:cNvSpPr>
          <p:nvPr/>
        </p:nvSpPr>
        <p:spPr bwMode="auto">
          <a:xfrm>
            <a:off x="6705600" y="48006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1" name="Oval 17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2" name="Oval 18"/>
          <p:cNvSpPr>
            <a:spLocks noChangeArrowheads="1"/>
          </p:cNvSpPr>
          <p:nvPr/>
        </p:nvSpPr>
        <p:spPr bwMode="auto">
          <a:xfrm>
            <a:off x="2057400" y="57150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3" name="Oval 19"/>
          <p:cNvSpPr>
            <a:spLocks noChangeArrowheads="1"/>
          </p:cNvSpPr>
          <p:nvPr/>
        </p:nvSpPr>
        <p:spPr bwMode="auto">
          <a:xfrm>
            <a:off x="1066800" y="52578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4" name="Oval 20"/>
          <p:cNvSpPr>
            <a:spLocks noChangeArrowheads="1"/>
          </p:cNvSpPr>
          <p:nvPr/>
        </p:nvSpPr>
        <p:spPr bwMode="auto">
          <a:xfrm>
            <a:off x="1905000" y="49530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32766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 flipH="1">
            <a:off x="30480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 flipH="1">
            <a:off x="22098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 flipH="1">
            <a:off x="2286000" y="45720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3124200" y="4572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90" name="Line 26"/>
          <p:cNvSpPr>
            <a:spLocks noChangeShapeType="1"/>
          </p:cNvSpPr>
          <p:nvPr/>
        </p:nvSpPr>
        <p:spPr bwMode="auto">
          <a:xfrm>
            <a:off x="3200400" y="43434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92" name="Line 28"/>
          <p:cNvSpPr>
            <a:spLocks noChangeShapeType="1"/>
          </p:cNvSpPr>
          <p:nvPr/>
        </p:nvSpPr>
        <p:spPr bwMode="auto">
          <a:xfrm>
            <a:off x="3962400" y="2971800"/>
            <a:ext cx="2895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694" name="Text Box 30"/>
              <p:cNvSpPr txBox="1">
                <a:spLocks noChangeArrowheads="1"/>
              </p:cNvSpPr>
              <p:nvPr/>
            </p:nvSpPr>
            <p:spPr bwMode="auto">
              <a:xfrm>
                <a:off x="1508125" y="5375275"/>
                <a:ext cx="58201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6969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125" y="5375275"/>
                <a:ext cx="58201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695" name="Text Box 31"/>
              <p:cNvSpPr txBox="1">
                <a:spLocks noChangeArrowheads="1"/>
              </p:cNvSpPr>
              <p:nvPr/>
            </p:nvSpPr>
            <p:spPr bwMode="auto">
              <a:xfrm>
                <a:off x="3794125" y="5299075"/>
                <a:ext cx="5891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69695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4125" y="5299075"/>
                <a:ext cx="58913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696" name="Text Box 32"/>
              <p:cNvSpPr txBox="1">
                <a:spLocks noChangeArrowheads="1"/>
              </p:cNvSpPr>
              <p:nvPr/>
            </p:nvSpPr>
            <p:spPr bwMode="auto">
              <a:xfrm>
                <a:off x="6080125" y="5146675"/>
                <a:ext cx="5891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6969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0125" y="5146675"/>
                <a:ext cx="58913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700" name="Line 36"/>
          <p:cNvSpPr>
            <a:spLocks noChangeShapeType="1"/>
          </p:cNvSpPr>
          <p:nvPr/>
        </p:nvSpPr>
        <p:spPr bwMode="auto">
          <a:xfrm flipV="1">
            <a:off x="1295400" y="3657600"/>
            <a:ext cx="1676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69706" name="Group 42"/>
          <p:cNvGrpSpPr>
            <a:grpSpLocks/>
          </p:cNvGrpSpPr>
          <p:nvPr/>
        </p:nvGrpSpPr>
        <p:grpSpPr bwMode="auto">
          <a:xfrm>
            <a:off x="5470524" y="2828924"/>
            <a:ext cx="2994025" cy="1017586"/>
            <a:chOff x="3446" y="1782"/>
            <a:chExt cx="1886" cy="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70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446" y="1977"/>
                  <a:ext cx="1886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2"/>
                      </a:solidFill>
                    </a:rPr>
                    <a:t> is </a:t>
                  </a:r>
                  <a:r>
                    <a:rPr lang="en-US" i="1" dirty="0">
                      <a:solidFill>
                        <a:srgbClr val="008000"/>
                      </a:solidFill>
                    </a:rPr>
                    <a:t>completely traversed</a:t>
                  </a:r>
                </a:p>
                <a:p>
                  <a:r>
                    <a:rPr lang="en-US" smtClean="0">
                      <a:solidFill>
                        <a:schemeClr val="accent2"/>
                      </a:solidFill>
                    </a:rPr>
                    <a:t>before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2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i="1" dirty="0" smtClean="0">
                      <a:solidFill>
                        <a:schemeClr val="accent2"/>
                      </a:solidFill>
                    </a:rPr>
                    <a:t>.</a:t>
                  </a:r>
                  <a:r>
                    <a:rPr lang="en-US" dirty="0" smtClean="0">
                      <a:solidFill>
                        <a:schemeClr val="accent2"/>
                      </a:solidFill>
                    </a:rPr>
                    <a:t> 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69701" name="Text 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46" y="1977"/>
                  <a:ext cx="1886" cy="4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33" t="-5172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703" name="Text Box 39"/>
            <p:cNvSpPr txBox="1">
              <a:spLocks noChangeArrowheads="1"/>
            </p:cNvSpPr>
            <p:nvPr/>
          </p:nvSpPr>
          <p:spPr bwMode="auto">
            <a:xfrm>
              <a:off x="3627" y="1782"/>
              <a:ext cx="14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smtClean="0">
                  <a:solidFill>
                    <a:schemeClr val="accent2"/>
                  </a:solidFill>
                </a:rPr>
                <a:t> </a:t>
              </a:r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69704" name="Text Box 40"/>
            <p:cNvSpPr txBox="1">
              <a:spLocks noChangeArrowheads="1"/>
            </p:cNvSpPr>
            <p:nvPr/>
          </p:nvSpPr>
          <p:spPr bwMode="auto">
            <a:xfrm>
              <a:off x="4694" y="1920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69705" name="Text Box 41"/>
            <p:cNvSpPr txBox="1">
              <a:spLocks noChangeArrowheads="1"/>
            </p:cNvSpPr>
            <p:nvPr/>
          </p:nvSpPr>
          <p:spPr bwMode="auto">
            <a:xfrm>
              <a:off x="5165" y="1812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Running Time of DFS</a:t>
            </a:r>
          </a:p>
        </p:txBody>
      </p:sp>
      <p:sp>
        <p:nvSpPr>
          <p:cNvPr id="394264" name="Line 2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270" name="Text Box 30"/>
              <p:cNvSpPr txBox="1">
                <a:spLocks noChangeArrowheads="1"/>
              </p:cNvSpPr>
              <p:nvPr/>
            </p:nvSpPr>
            <p:spPr bwMode="auto">
              <a:xfrm>
                <a:off x="762000" y="1441450"/>
                <a:ext cx="81473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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b="1" smtClean="0">
                    <a:solidFill>
                      <a:srgbClr val="FF0000"/>
                    </a:solidFill>
                  </a:rPr>
                  <a:t>  </a:t>
                </a:r>
                <a:r>
                  <a:rPr lang="en-US" sz="2400" smtClean="0"/>
                  <a:t>if we use an adjacency list or HashMap/HashSet.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4270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1450"/>
                <a:ext cx="81473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4" t="-10526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4279" name="Group 39"/>
          <p:cNvGrpSpPr>
            <a:grpSpLocks/>
          </p:cNvGrpSpPr>
          <p:nvPr/>
        </p:nvGrpSpPr>
        <p:grpSpPr bwMode="auto">
          <a:xfrm>
            <a:off x="1524000" y="2327275"/>
            <a:ext cx="6230938" cy="457200"/>
            <a:chOff x="960" y="1466"/>
            <a:chExt cx="3925" cy="288"/>
          </a:xfrm>
        </p:grpSpPr>
        <p:sp>
          <p:nvSpPr>
            <p:cNvPr id="394271" name="AutoShape 31"/>
            <p:cNvSpPr>
              <a:spLocks noChangeArrowheads="1"/>
            </p:cNvSpPr>
            <p:nvPr/>
          </p:nvSpPr>
          <p:spPr bwMode="auto">
            <a:xfrm>
              <a:off x="960" y="1536"/>
              <a:ext cx="144" cy="144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2" name="Text Box 32"/>
            <p:cNvSpPr txBox="1">
              <a:spLocks noChangeArrowheads="1"/>
            </p:cNvSpPr>
            <p:nvPr/>
          </p:nvSpPr>
          <p:spPr bwMode="auto">
            <a:xfrm>
              <a:off x="1190" y="1466"/>
              <a:ext cx="3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smtClean="0">
                  <a:solidFill>
                    <a:schemeClr val="accent2"/>
                  </a:solidFill>
                </a:rPr>
                <a:t>dfsVisit </a:t>
              </a:r>
              <a:r>
                <a:rPr lang="en-US" sz="2400">
                  <a:solidFill>
                    <a:schemeClr val="accent2"/>
                  </a:solidFill>
                </a:rPr>
                <a:t>is called exactly once for each node.</a:t>
              </a:r>
            </a:p>
          </p:txBody>
        </p:sp>
      </p:grpSp>
      <p:grpSp>
        <p:nvGrpSpPr>
          <p:cNvPr id="394282" name="Group 42"/>
          <p:cNvGrpSpPr>
            <a:grpSpLocks/>
          </p:cNvGrpSpPr>
          <p:nvPr/>
        </p:nvGrpSpPr>
        <p:grpSpPr bwMode="auto">
          <a:xfrm>
            <a:off x="1447800" y="4648205"/>
            <a:ext cx="4884738" cy="461963"/>
            <a:chOff x="912" y="2928"/>
            <a:chExt cx="3077" cy="291"/>
          </a:xfrm>
        </p:grpSpPr>
        <p:sp>
          <p:nvSpPr>
            <p:cNvPr id="394273" name="AutoShape 33"/>
            <p:cNvSpPr>
              <a:spLocks noChangeArrowheads="1"/>
            </p:cNvSpPr>
            <p:nvPr/>
          </p:nvSpPr>
          <p:spPr bwMode="auto">
            <a:xfrm>
              <a:off x="912" y="3024"/>
              <a:ext cx="144" cy="144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2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52" y="2928"/>
                  <a:ext cx="283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accent2"/>
                      </a:solidFill>
                    </a:rPr>
                    <a:t>Each edge is examined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 sz="2400">
                      <a:solidFill>
                        <a:schemeClr val="accent2"/>
                      </a:solidFill>
                    </a:rPr>
                    <a:t> time. </a:t>
                  </a:r>
                </a:p>
              </p:txBody>
            </p:sp>
          </mc:Choice>
          <mc:Fallback xmlns="">
            <p:sp>
              <p:nvSpPr>
                <p:cNvPr id="394274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2" y="2928"/>
                  <a:ext cx="2837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0" t="-10667" r="-94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4280" name="Group 40"/>
          <p:cNvGrpSpPr>
            <a:grpSpLocks/>
          </p:cNvGrpSpPr>
          <p:nvPr/>
        </p:nvGrpSpPr>
        <p:grpSpPr bwMode="auto">
          <a:xfrm>
            <a:off x="2438400" y="2909888"/>
            <a:ext cx="2632075" cy="400050"/>
            <a:chOff x="1536" y="1833"/>
            <a:chExt cx="1658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2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70" y="1833"/>
                  <a:ext cx="152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such calls in total.</a:t>
                  </a:r>
                </a:p>
              </p:txBody>
            </p:sp>
          </mc:Choice>
          <mc:Fallback xmlns="">
            <p:sp>
              <p:nvSpPr>
                <p:cNvPr id="394275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0" y="1833"/>
                  <a:ext cx="1524" cy="2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59" t="-7576" r="-2015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277" name="AutoShape 37"/>
            <p:cNvSpPr>
              <a:spLocks noChangeArrowheads="1"/>
            </p:cNvSpPr>
            <p:nvPr/>
          </p:nvSpPr>
          <p:spPr bwMode="auto">
            <a:xfrm>
              <a:off x="1536" y="1920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4281" name="Group 41"/>
          <p:cNvGrpSpPr>
            <a:grpSpLocks/>
          </p:cNvGrpSpPr>
          <p:nvPr/>
        </p:nvGrpSpPr>
        <p:grpSpPr bwMode="auto">
          <a:xfrm>
            <a:off x="2438400" y="3367088"/>
            <a:ext cx="5130804" cy="708025"/>
            <a:chOff x="1536" y="2121"/>
            <a:chExt cx="3232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2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70" y="2121"/>
                  <a:ext cx="3098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Each call </a:t>
                  </a:r>
                  <a:r>
                    <a:rPr lang="en-US" smtClean="0">
                      <a:solidFill>
                        <a:schemeClr val="accent2"/>
                      </a:solidFill>
                    </a:rPr>
                    <a:t>colors the node </a:t>
                  </a:r>
                  <a:r>
                    <a:rPr lang="en-US" b="1" smtClean="0">
                      <a:solidFill>
                        <a:srgbClr val="FF0000"/>
                      </a:solidFill>
                    </a:rPr>
                    <a:t>red </a:t>
                  </a:r>
                  <a:r>
                    <a:rPr lang="en-US" smtClean="0">
                      <a:solidFill>
                        <a:schemeClr val="accent2"/>
                      </a:solidFill>
                    </a:rPr>
                    <a:t>and then </a:t>
                  </a:r>
                  <a:r>
                    <a:rPr lang="en-US" b="1" smtClean="0"/>
                    <a:t>black</a:t>
                  </a:r>
                  <a:r>
                    <a:rPr lang="en-US" smtClean="0">
                      <a:solidFill>
                        <a:schemeClr val="accent2"/>
                      </a:solidFill>
                    </a:rPr>
                    <a:t>, </a:t>
                  </a:r>
                </a:p>
                <a:p>
                  <a:r>
                    <a:rPr lang="en-US" smtClean="0">
                      <a:solidFill>
                        <a:schemeClr val="accent2"/>
                      </a:solidFill>
                    </a:rPr>
                    <a:t>which </a:t>
                  </a:r>
                  <a:r>
                    <a:rPr lang="en-US">
                      <a:solidFill>
                        <a:schemeClr val="accent2"/>
                      </a:solidFill>
                    </a:rPr>
                    <a:t>takes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4276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0" y="2121"/>
                  <a:ext cx="3098" cy="4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3" t="-4310" r="-248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278" name="AutoShape 38"/>
            <p:cNvSpPr>
              <a:spLocks noChangeArrowheads="1"/>
            </p:cNvSpPr>
            <p:nvPr/>
          </p:nvSpPr>
          <p:spPr bwMode="auto">
            <a:xfrm>
              <a:off x="1536" y="2160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685800" y="5708010"/>
                <a:ext cx="5104218" cy="47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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smtClean="0">
                    <a:solidFill>
                      <a:srgbClr val="FF0000"/>
                    </a:solidFill>
                  </a:rPr>
                  <a:t>  </a:t>
                </a:r>
                <a:r>
                  <a:rPr lang="en-US" sz="2400" smtClean="0"/>
                  <a:t>if we use an adjacency matrix.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708010"/>
                <a:ext cx="5104218" cy="470000"/>
              </a:xfrm>
              <a:prstGeom prst="rect">
                <a:avLst/>
              </a:prstGeom>
              <a:blipFill rotWithShape="0">
                <a:blip r:embed="rId6"/>
                <a:stretch>
                  <a:fillRect l="-478" t="-7792" r="-597" b="-2987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>
                <a:solidFill>
                  <a:srgbClr val="00CC00"/>
                </a:solidFill>
              </a:rPr>
              <a:t>Edge Classification – Undirected Graphs</a:t>
            </a:r>
          </a:p>
        </p:txBody>
      </p:sp>
      <p:sp>
        <p:nvSpPr>
          <p:cNvPr id="395288" name="Line 2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5293" name="Text Box 29"/>
          <p:cNvSpPr txBox="1">
            <a:spLocks noChangeArrowheads="1"/>
          </p:cNvSpPr>
          <p:nvPr/>
        </p:nvSpPr>
        <p:spPr bwMode="auto">
          <a:xfrm>
            <a:off x="990600" y="16002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1. </a:t>
            </a:r>
            <a:r>
              <a:rPr lang="en-US" sz="2400" b="1">
                <a:solidFill>
                  <a:srgbClr val="FF0000"/>
                </a:solidFill>
              </a:rPr>
              <a:t>Tree edges</a:t>
            </a:r>
            <a:r>
              <a:rPr lang="en-US" sz="2400"/>
              <a:t> are those in the DFS forest.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974725" y="2251075"/>
            <a:ext cx="684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2. </a:t>
            </a:r>
            <a:r>
              <a:rPr lang="en-US" sz="2400" b="1">
                <a:solidFill>
                  <a:schemeClr val="accent2"/>
                </a:solidFill>
              </a:rPr>
              <a:t>Back edges</a:t>
            </a:r>
            <a:r>
              <a:rPr lang="en-US" sz="2400"/>
              <a:t> go from a vertex to one of its ancestors.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295" name="Oval 31"/>
              <p:cNvSpPr>
                <a:spLocks noChangeArrowheads="1"/>
              </p:cNvSpPr>
              <p:nvPr/>
            </p:nvSpPr>
            <p:spPr bwMode="auto">
              <a:xfrm>
                <a:off x="2209800" y="3124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5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1242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296" name="Oval 32"/>
              <p:cNvSpPr>
                <a:spLocks noChangeArrowheads="1"/>
              </p:cNvSpPr>
              <p:nvPr/>
            </p:nvSpPr>
            <p:spPr bwMode="auto">
              <a:xfrm>
                <a:off x="1447800" y="3886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6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8862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297" name="Oval 33"/>
              <p:cNvSpPr>
                <a:spLocks noChangeArrowheads="1"/>
              </p:cNvSpPr>
              <p:nvPr/>
            </p:nvSpPr>
            <p:spPr bwMode="auto">
              <a:xfrm>
                <a:off x="1905000" y="5791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7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7912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298" name="Oval 34"/>
              <p:cNvSpPr>
                <a:spLocks noChangeArrowheads="1"/>
              </p:cNvSpPr>
              <p:nvPr/>
            </p:nvSpPr>
            <p:spPr bwMode="auto">
              <a:xfrm>
                <a:off x="914400" y="5791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8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7912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l="-1299" b="-1039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299" name="Oval 35"/>
              <p:cNvSpPr>
                <a:spLocks noChangeArrowheads="1"/>
              </p:cNvSpPr>
              <p:nvPr/>
            </p:nvSpPr>
            <p:spPr bwMode="auto">
              <a:xfrm>
                <a:off x="1447800" y="4876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9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8768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 l="-7792" b="-18182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0" name="Oval 36"/>
              <p:cNvSpPr>
                <a:spLocks noChangeArrowheads="1"/>
              </p:cNvSpPr>
              <p:nvPr/>
            </p:nvSpPr>
            <p:spPr bwMode="auto">
              <a:xfrm>
                <a:off x="3200400" y="3886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0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38862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1" name="Oval 37"/>
              <p:cNvSpPr>
                <a:spLocks noChangeArrowheads="1"/>
              </p:cNvSpPr>
              <p:nvPr/>
            </p:nvSpPr>
            <p:spPr bwMode="auto">
              <a:xfrm>
                <a:off x="2286000" y="3886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1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8862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2" name="Oval 38"/>
              <p:cNvSpPr>
                <a:spLocks noChangeArrowheads="1"/>
              </p:cNvSpPr>
              <p:nvPr/>
            </p:nvSpPr>
            <p:spPr bwMode="auto">
              <a:xfrm>
                <a:off x="4724400" y="4191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2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41910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3" name="Oval 39"/>
              <p:cNvSpPr>
                <a:spLocks noChangeArrowheads="1"/>
              </p:cNvSpPr>
              <p:nvPr/>
            </p:nvSpPr>
            <p:spPr bwMode="auto">
              <a:xfrm>
                <a:off x="4724400" y="3124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3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1242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4" name="Oval 40"/>
              <p:cNvSpPr>
                <a:spLocks noChangeArrowheads="1"/>
              </p:cNvSpPr>
              <p:nvPr/>
            </p:nvSpPr>
            <p:spPr bwMode="auto">
              <a:xfrm>
                <a:off x="6324600" y="5334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4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533400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5" name="Oval 41"/>
              <p:cNvSpPr>
                <a:spLocks noChangeArrowheads="1"/>
              </p:cNvSpPr>
              <p:nvPr/>
            </p:nvSpPr>
            <p:spPr bwMode="auto">
              <a:xfrm>
                <a:off x="6324600" y="4191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5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4191000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6" name="Oval 42"/>
              <p:cNvSpPr>
                <a:spLocks noChangeArrowheads="1"/>
              </p:cNvSpPr>
              <p:nvPr/>
            </p:nvSpPr>
            <p:spPr bwMode="auto">
              <a:xfrm>
                <a:off x="6324600" y="3124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6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3124200"/>
                <a:ext cx="457200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299" b="-1688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307" name="Line 43"/>
          <p:cNvSpPr>
            <a:spLocks noChangeShapeType="1"/>
          </p:cNvSpPr>
          <p:nvPr/>
        </p:nvSpPr>
        <p:spPr bwMode="auto">
          <a:xfrm flipH="1">
            <a:off x="1828800" y="3505200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08" name="Line 44"/>
          <p:cNvSpPr>
            <a:spLocks noChangeShapeType="1"/>
          </p:cNvSpPr>
          <p:nvPr/>
        </p:nvSpPr>
        <p:spPr bwMode="auto">
          <a:xfrm>
            <a:off x="2438400" y="3581400"/>
            <a:ext cx="76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09" name="Line 45"/>
          <p:cNvSpPr>
            <a:spLocks noChangeShapeType="1"/>
          </p:cNvSpPr>
          <p:nvPr/>
        </p:nvSpPr>
        <p:spPr bwMode="auto">
          <a:xfrm>
            <a:off x="2667000" y="3505200"/>
            <a:ext cx="609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0" name="Line 46"/>
          <p:cNvSpPr>
            <a:spLocks noChangeShapeType="1"/>
          </p:cNvSpPr>
          <p:nvPr/>
        </p:nvSpPr>
        <p:spPr bwMode="auto">
          <a:xfrm>
            <a:off x="1676400" y="4343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1" name="Line 47"/>
          <p:cNvSpPr>
            <a:spLocks noChangeShapeType="1"/>
          </p:cNvSpPr>
          <p:nvPr/>
        </p:nvSpPr>
        <p:spPr bwMode="auto">
          <a:xfrm flipH="1">
            <a:off x="1219200" y="53340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1828800" y="5334000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3" name="Freeform 49"/>
          <p:cNvSpPr>
            <a:spLocks/>
          </p:cNvSpPr>
          <p:nvPr/>
        </p:nvSpPr>
        <p:spPr bwMode="auto">
          <a:xfrm>
            <a:off x="838200" y="4191000"/>
            <a:ext cx="609600" cy="160020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48" y="480"/>
              </a:cxn>
              <a:cxn ang="0">
                <a:pos x="96" y="1008"/>
              </a:cxn>
            </a:cxnLst>
            <a:rect l="0" t="0" r="r" b="b"/>
            <a:pathLst>
              <a:path w="384" h="1008">
                <a:moveTo>
                  <a:pt x="384" y="0"/>
                </a:moveTo>
                <a:cubicBezTo>
                  <a:pt x="240" y="156"/>
                  <a:pt x="96" y="312"/>
                  <a:pt x="48" y="480"/>
                </a:cubicBezTo>
                <a:cubicBezTo>
                  <a:pt x="0" y="648"/>
                  <a:pt x="88" y="920"/>
                  <a:pt x="96" y="1008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4" name="Freeform 50"/>
          <p:cNvSpPr>
            <a:spLocks/>
          </p:cNvSpPr>
          <p:nvPr/>
        </p:nvSpPr>
        <p:spPr bwMode="auto">
          <a:xfrm>
            <a:off x="2362200" y="3213100"/>
            <a:ext cx="1473200" cy="2730500"/>
          </a:xfrm>
          <a:custGeom>
            <a:avLst/>
            <a:gdLst/>
            <a:ahLst/>
            <a:cxnLst>
              <a:cxn ang="0">
                <a:pos x="0" y="1720"/>
              </a:cxn>
              <a:cxn ang="0">
                <a:pos x="432" y="1528"/>
              </a:cxn>
              <a:cxn ang="0">
                <a:pos x="864" y="952"/>
              </a:cxn>
              <a:cxn ang="0">
                <a:pos x="816" y="280"/>
              </a:cxn>
              <a:cxn ang="0">
                <a:pos x="432" y="40"/>
              </a:cxn>
              <a:cxn ang="0">
                <a:pos x="192" y="40"/>
              </a:cxn>
            </a:cxnLst>
            <a:rect l="0" t="0" r="r" b="b"/>
            <a:pathLst>
              <a:path w="928" h="1720">
                <a:moveTo>
                  <a:pt x="0" y="1720"/>
                </a:moveTo>
                <a:cubicBezTo>
                  <a:pt x="144" y="1688"/>
                  <a:pt x="288" y="1656"/>
                  <a:pt x="432" y="1528"/>
                </a:cubicBezTo>
                <a:cubicBezTo>
                  <a:pt x="576" y="1400"/>
                  <a:pt x="800" y="1160"/>
                  <a:pt x="864" y="952"/>
                </a:cubicBezTo>
                <a:cubicBezTo>
                  <a:pt x="928" y="744"/>
                  <a:pt x="888" y="432"/>
                  <a:pt x="816" y="280"/>
                </a:cubicBezTo>
                <a:cubicBezTo>
                  <a:pt x="744" y="128"/>
                  <a:pt x="536" y="80"/>
                  <a:pt x="432" y="40"/>
                </a:cubicBezTo>
                <a:cubicBezTo>
                  <a:pt x="328" y="0"/>
                  <a:pt x="260" y="20"/>
                  <a:pt x="192" y="4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5" name="Line 51"/>
          <p:cNvSpPr>
            <a:spLocks noChangeShapeType="1"/>
          </p:cNvSpPr>
          <p:nvPr/>
        </p:nvSpPr>
        <p:spPr bwMode="auto">
          <a:xfrm>
            <a:off x="4953000" y="35814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6" name="Line 52"/>
          <p:cNvSpPr>
            <a:spLocks noChangeShapeType="1"/>
          </p:cNvSpPr>
          <p:nvPr/>
        </p:nvSpPr>
        <p:spPr bwMode="auto">
          <a:xfrm>
            <a:off x="6553200" y="35814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6553200" y="46482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8" name="Freeform 54"/>
          <p:cNvSpPr>
            <a:spLocks/>
          </p:cNvSpPr>
          <p:nvPr/>
        </p:nvSpPr>
        <p:spPr bwMode="auto">
          <a:xfrm>
            <a:off x="6781800" y="3505200"/>
            <a:ext cx="4445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240" y="864"/>
              </a:cxn>
              <a:cxn ang="0">
                <a:pos x="240" y="288"/>
              </a:cxn>
              <a:cxn ang="0">
                <a:pos x="0" y="0"/>
              </a:cxn>
            </a:cxnLst>
            <a:rect l="0" t="0" r="r" b="b"/>
            <a:pathLst>
              <a:path w="280" h="1248">
                <a:moveTo>
                  <a:pt x="0" y="1248"/>
                </a:moveTo>
                <a:cubicBezTo>
                  <a:pt x="100" y="1136"/>
                  <a:pt x="200" y="1024"/>
                  <a:pt x="240" y="864"/>
                </a:cubicBezTo>
                <a:cubicBezTo>
                  <a:pt x="280" y="704"/>
                  <a:pt x="280" y="432"/>
                  <a:pt x="240" y="288"/>
                </a:cubicBezTo>
                <a:cubicBezTo>
                  <a:pt x="200" y="144"/>
                  <a:pt x="100" y="72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0" y="6311900"/>
            <a:ext cx="475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DFS forest consists of three DFS trees.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>
                <a:solidFill>
                  <a:srgbClr val="00CC00"/>
                </a:solidFill>
              </a:rPr>
              <a:t>Edge Classification – Directed Graphs</a:t>
            </a:r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669925" y="1336675"/>
            <a:ext cx="635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Besides </a:t>
            </a:r>
            <a:r>
              <a:rPr lang="en-US" sz="2400" b="1">
                <a:solidFill>
                  <a:srgbClr val="FF0000"/>
                </a:solidFill>
              </a:rPr>
              <a:t>tree edges</a:t>
            </a:r>
            <a:r>
              <a:rPr lang="en-US" sz="2400"/>
              <a:t> and </a:t>
            </a:r>
            <a:r>
              <a:rPr lang="en-US" sz="2400" b="1">
                <a:solidFill>
                  <a:schemeClr val="accent2"/>
                </a:solidFill>
              </a:rPr>
              <a:t>back edges</a:t>
            </a:r>
            <a:r>
              <a:rPr lang="en-US" sz="2400"/>
              <a:t>, there are also </a:t>
            </a: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767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3. </a:t>
            </a:r>
            <a:r>
              <a:rPr lang="en-US" sz="2400" b="1">
                <a:solidFill>
                  <a:srgbClr val="00CC00"/>
                </a:solidFill>
              </a:rPr>
              <a:t>Forward edges</a:t>
            </a:r>
            <a:r>
              <a:rPr lang="en-US" sz="2400"/>
              <a:t> go from a vertex to one of its descendants.</a:t>
            </a:r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1050925" y="2251075"/>
            <a:ext cx="411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4. </a:t>
            </a:r>
            <a:r>
              <a:rPr lang="en-US" sz="2400" b="1">
                <a:solidFill>
                  <a:srgbClr val="FF9900"/>
                </a:solidFill>
              </a:rPr>
              <a:t>Cross edges</a:t>
            </a:r>
            <a:r>
              <a:rPr lang="en-US" sz="2400"/>
              <a:t>: all other edges.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44" name="Oval 12"/>
              <p:cNvSpPr>
                <a:spLocks noChangeArrowheads="1"/>
              </p:cNvSpPr>
              <p:nvPr/>
            </p:nvSpPr>
            <p:spPr bwMode="auto">
              <a:xfrm>
                <a:off x="2209800" y="3124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1242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5" name="Oval 13"/>
              <p:cNvSpPr>
                <a:spLocks noChangeArrowheads="1"/>
              </p:cNvSpPr>
              <p:nvPr/>
            </p:nvSpPr>
            <p:spPr bwMode="auto">
              <a:xfrm>
                <a:off x="1447800" y="3962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9624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6" name="Oval 14"/>
              <p:cNvSpPr>
                <a:spLocks noChangeArrowheads="1"/>
              </p:cNvSpPr>
              <p:nvPr/>
            </p:nvSpPr>
            <p:spPr bwMode="auto">
              <a:xfrm>
                <a:off x="2895600" y="3962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39624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7" name="Oval 15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8" name="Oval 16"/>
              <p:cNvSpPr>
                <a:spLocks noChangeArrowheads="1"/>
              </p:cNvSpPr>
              <p:nvPr/>
            </p:nvSpPr>
            <p:spPr bwMode="auto">
              <a:xfrm>
                <a:off x="2895600" y="5257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8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52578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9" name="Oval 17"/>
              <p:cNvSpPr>
                <a:spLocks noChangeArrowheads="1"/>
              </p:cNvSpPr>
              <p:nvPr/>
            </p:nvSpPr>
            <p:spPr bwMode="auto">
              <a:xfrm>
                <a:off x="4191000" y="4419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9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44196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 l="-2597" b="-1039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53" name="Oval 21"/>
              <p:cNvSpPr>
                <a:spLocks noChangeArrowheads="1"/>
              </p:cNvSpPr>
              <p:nvPr/>
            </p:nvSpPr>
            <p:spPr bwMode="auto">
              <a:xfrm>
                <a:off x="5334000" y="5257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53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52578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54" name="Oval 22"/>
              <p:cNvSpPr>
                <a:spLocks noChangeArrowheads="1"/>
              </p:cNvSpPr>
              <p:nvPr/>
            </p:nvSpPr>
            <p:spPr bwMode="auto">
              <a:xfrm>
                <a:off x="5334000" y="3886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54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8862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455" name="Line 23"/>
          <p:cNvSpPr>
            <a:spLocks noChangeShapeType="1"/>
          </p:cNvSpPr>
          <p:nvPr/>
        </p:nvSpPr>
        <p:spPr bwMode="auto">
          <a:xfrm flipH="1">
            <a:off x="1828800" y="3505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56" name="Line 24"/>
          <p:cNvSpPr>
            <a:spLocks noChangeShapeType="1"/>
          </p:cNvSpPr>
          <p:nvPr/>
        </p:nvSpPr>
        <p:spPr bwMode="auto">
          <a:xfrm>
            <a:off x="2590800" y="3505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57" name="Line 25"/>
          <p:cNvSpPr>
            <a:spLocks noChangeShapeType="1"/>
          </p:cNvSpPr>
          <p:nvPr/>
        </p:nvSpPr>
        <p:spPr bwMode="auto">
          <a:xfrm>
            <a:off x="16764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58" name="Line 26"/>
          <p:cNvSpPr>
            <a:spLocks noChangeShapeType="1"/>
          </p:cNvSpPr>
          <p:nvPr/>
        </p:nvSpPr>
        <p:spPr bwMode="auto">
          <a:xfrm>
            <a:off x="1905000" y="43434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59" name="Line 27"/>
          <p:cNvSpPr>
            <a:spLocks noChangeShapeType="1"/>
          </p:cNvSpPr>
          <p:nvPr/>
        </p:nvSpPr>
        <p:spPr bwMode="auto">
          <a:xfrm>
            <a:off x="31242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0" name="Line 28"/>
          <p:cNvSpPr>
            <a:spLocks noChangeShapeType="1"/>
          </p:cNvSpPr>
          <p:nvPr/>
        </p:nvSpPr>
        <p:spPr bwMode="auto">
          <a:xfrm flipV="1">
            <a:off x="1828800" y="3581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1" name="Line 29"/>
          <p:cNvSpPr>
            <a:spLocks noChangeShapeType="1"/>
          </p:cNvSpPr>
          <p:nvPr/>
        </p:nvSpPr>
        <p:spPr bwMode="auto">
          <a:xfrm>
            <a:off x="2438400" y="35814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2" name="Line 30"/>
          <p:cNvSpPr>
            <a:spLocks noChangeShapeType="1"/>
          </p:cNvSpPr>
          <p:nvPr/>
        </p:nvSpPr>
        <p:spPr bwMode="auto">
          <a:xfrm>
            <a:off x="3352800" y="4267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3" name="Line 31"/>
          <p:cNvSpPr>
            <a:spLocks noChangeShapeType="1"/>
          </p:cNvSpPr>
          <p:nvPr/>
        </p:nvSpPr>
        <p:spPr bwMode="auto">
          <a:xfrm flipH="1">
            <a:off x="3276600" y="4724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4" name="Line 32"/>
          <p:cNvSpPr>
            <a:spLocks noChangeShapeType="1"/>
          </p:cNvSpPr>
          <p:nvPr/>
        </p:nvSpPr>
        <p:spPr bwMode="auto">
          <a:xfrm flipH="1">
            <a:off x="46482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5" name="Line 33"/>
          <p:cNvSpPr>
            <a:spLocks noChangeShapeType="1"/>
          </p:cNvSpPr>
          <p:nvPr/>
        </p:nvSpPr>
        <p:spPr bwMode="auto">
          <a:xfrm flipH="1">
            <a:off x="3352800" y="5486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6" name="Line 34"/>
          <p:cNvSpPr>
            <a:spLocks noChangeShapeType="1"/>
          </p:cNvSpPr>
          <p:nvPr/>
        </p:nvSpPr>
        <p:spPr bwMode="auto">
          <a:xfrm>
            <a:off x="55626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7" name="Line 35"/>
          <p:cNvSpPr>
            <a:spLocks noChangeShapeType="1"/>
          </p:cNvSpPr>
          <p:nvPr/>
        </p:nvSpPr>
        <p:spPr bwMode="auto">
          <a:xfrm flipH="1">
            <a:off x="1828800" y="35052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8" name="Line 36"/>
          <p:cNvSpPr>
            <a:spLocks noChangeShapeType="1"/>
          </p:cNvSpPr>
          <p:nvPr/>
        </p:nvSpPr>
        <p:spPr bwMode="auto">
          <a:xfrm>
            <a:off x="1676400" y="4419600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9" name="Line 37"/>
          <p:cNvSpPr>
            <a:spLocks noChangeShapeType="1"/>
          </p:cNvSpPr>
          <p:nvPr/>
        </p:nvSpPr>
        <p:spPr bwMode="auto">
          <a:xfrm flipH="1">
            <a:off x="1905000" y="548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0" name="Line 38"/>
          <p:cNvSpPr>
            <a:spLocks noChangeShapeType="1"/>
          </p:cNvSpPr>
          <p:nvPr/>
        </p:nvSpPr>
        <p:spPr bwMode="auto">
          <a:xfrm>
            <a:off x="1905000" y="4343400"/>
            <a:ext cx="1066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1" name="Line 39"/>
          <p:cNvSpPr>
            <a:spLocks noChangeShapeType="1"/>
          </p:cNvSpPr>
          <p:nvPr/>
        </p:nvSpPr>
        <p:spPr bwMode="auto">
          <a:xfrm>
            <a:off x="2590800" y="35052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2" name="Line 40"/>
          <p:cNvSpPr>
            <a:spLocks noChangeShapeType="1"/>
          </p:cNvSpPr>
          <p:nvPr/>
        </p:nvSpPr>
        <p:spPr bwMode="auto">
          <a:xfrm flipV="1">
            <a:off x="1828800" y="3581400"/>
            <a:ext cx="533400" cy="1676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3" name="Line 41"/>
          <p:cNvSpPr>
            <a:spLocks noChangeShapeType="1"/>
          </p:cNvSpPr>
          <p:nvPr/>
        </p:nvSpPr>
        <p:spPr bwMode="auto">
          <a:xfrm>
            <a:off x="2438400" y="3581400"/>
            <a:ext cx="609600" cy="1676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4" name="Line 42"/>
          <p:cNvSpPr>
            <a:spLocks noChangeShapeType="1"/>
          </p:cNvSpPr>
          <p:nvPr/>
        </p:nvSpPr>
        <p:spPr bwMode="auto">
          <a:xfrm flipH="1">
            <a:off x="1905000" y="5486400"/>
            <a:ext cx="990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5" name="Line 43"/>
          <p:cNvSpPr>
            <a:spLocks noChangeShapeType="1"/>
          </p:cNvSpPr>
          <p:nvPr/>
        </p:nvSpPr>
        <p:spPr bwMode="auto">
          <a:xfrm>
            <a:off x="3124200" y="4419600"/>
            <a:ext cx="0" cy="838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6" name="Line 44"/>
          <p:cNvSpPr>
            <a:spLocks noChangeShapeType="1"/>
          </p:cNvSpPr>
          <p:nvPr/>
        </p:nvSpPr>
        <p:spPr bwMode="auto">
          <a:xfrm>
            <a:off x="3352800" y="42672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7" name="Line 45"/>
          <p:cNvSpPr>
            <a:spLocks noChangeShapeType="1"/>
          </p:cNvSpPr>
          <p:nvPr/>
        </p:nvSpPr>
        <p:spPr bwMode="auto">
          <a:xfrm flipH="1">
            <a:off x="3276600" y="4724400"/>
            <a:ext cx="9144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8" name="Line 46"/>
          <p:cNvSpPr>
            <a:spLocks noChangeShapeType="1"/>
          </p:cNvSpPr>
          <p:nvPr/>
        </p:nvSpPr>
        <p:spPr bwMode="auto">
          <a:xfrm flipH="1">
            <a:off x="4648200" y="4191000"/>
            <a:ext cx="6858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9" name="Line 47"/>
          <p:cNvSpPr>
            <a:spLocks noChangeShapeType="1"/>
          </p:cNvSpPr>
          <p:nvPr/>
        </p:nvSpPr>
        <p:spPr bwMode="auto">
          <a:xfrm>
            <a:off x="5562600" y="4343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80" name="Line 48"/>
          <p:cNvSpPr>
            <a:spLocks noChangeShapeType="1"/>
          </p:cNvSpPr>
          <p:nvPr/>
        </p:nvSpPr>
        <p:spPr bwMode="auto">
          <a:xfrm flipH="1">
            <a:off x="3352800" y="5486400"/>
            <a:ext cx="1981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6025155"/>
            <a:ext cx="773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If all the edges were undirected, </a:t>
            </a:r>
            <a:r>
              <a:rPr lang="en-US" smtClean="0">
                <a:solidFill>
                  <a:srgbClr val="008000"/>
                </a:solidFill>
              </a:rPr>
              <a:t>forward</a:t>
            </a:r>
            <a:r>
              <a:rPr lang="en-US" smtClean="0"/>
              <a:t> and </a:t>
            </a:r>
            <a:r>
              <a:rPr lang="en-US" smtClean="0">
                <a:solidFill>
                  <a:srgbClr val="FF9900"/>
                </a:solidFill>
              </a:rPr>
              <a:t>cross</a:t>
            </a:r>
            <a:r>
              <a:rPr lang="en-US" smtClean="0"/>
              <a:t> edges would be either </a:t>
            </a:r>
          </a:p>
          <a:p>
            <a:r>
              <a:rPr lang="en-US" smtClean="0">
                <a:solidFill>
                  <a:srgbClr val="FF0000"/>
                </a:solidFill>
              </a:rPr>
              <a:t>tree</a:t>
            </a:r>
            <a:r>
              <a:rPr lang="en-US" smtClean="0"/>
              <a:t> or </a:t>
            </a:r>
            <a:r>
              <a:rPr lang="en-US" smtClean="0">
                <a:solidFill>
                  <a:schemeClr val="accent6"/>
                </a:solidFill>
              </a:rPr>
              <a:t>back</a:t>
            </a:r>
            <a:r>
              <a:rPr lang="en-US" smtClean="0"/>
              <a:t> edges.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7" grpId="0" animBg="1"/>
      <p:bldP spid="402468" grpId="0" animBg="1"/>
      <p:bldP spid="402470" grpId="0" animBg="1"/>
      <p:bldP spid="402471" grpId="0" animBg="1"/>
      <p:bldP spid="402472" grpId="0" animBg="1"/>
      <p:bldP spid="402473" grpId="0" animBg="1"/>
      <p:bldP spid="402474" grpId="0" animBg="1"/>
      <p:bldP spid="402475" grpId="0" animBg="1"/>
      <p:bldP spid="402476" grpId="0" animBg="1"/>
      <p:bldP spid="402477" grpId="0" animBg="1"/>
      <p:bldP spid="402477" grpId="1" animBg="1"/>
      <p:bldP spid="402478" grpId="0" animBg="1"/>
      <p:bldP spid="402479" grpId="0" animBg="1"/>
      <p:bldP spid="402480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rgbClr val="00CC00"/>
                </a:solidFill>
              </a:rPr>
              <a:t>How to Tell Them Apart? </a:t>
            </a:r>
            <a:endParaRPr lang="en-US" sz="3600">
              <a:solidFill>
                <a:srgbClr val="00CC00"/>
              </a:solidFill>
            </a:endParaRPr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51490" y="1321122"/>
            <a:ext cx="8007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/>
              <a:t>        </a:t>
            </a:r>
            <a:r>
              <a:rPr lang="en-US" sz="2400" b="1" smtClean="0">
                <a:solidFill>
                  <a:srgbClr val="FF0000"/>
                </a:solidFill>
              </a:rPr>
              <a:t>Tree edges </a:t>
            </a:r>
            <a:r>
              <a:rPr lang="en-US" sz="2400" smtClean="0"/>
              <a:t>lead to </a:t>
            </a:r>
            <a:r>
              <a:rPr lang="en-US" sz="2400" b="1" smtClean="0">
                <a:solidFill>
                  <a:srgbClr val="008000"/>
                </a:solidFill>
              </a:rPr>
              <a:t>green</a:t>
            </a:r>
            <a:r>
              <a:rPr lang="en-US" sz="2400" smtClean="0"/>
              <a:t> (new) nodes and form DFS trees.</a:t>
            </a:r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680806" y="5222837"/>
            <a:ext cx="629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</a:rPr>
              <a:t>Back </a:t>
            </a:r>
            <a:r>
              <a:rPr lang="en-US" sz="2400" b="1">
                <a:solidFill>
                  <a:schemeClr val="accent2"/>
                </a:solidFill>
              </a:rPr>
              <a:t>edges</a:t>
            </a:r>
            <a:r>
              <a:rPr lang="en-US" sz="2400"/>
              <a:t> </a:t>
            </a:r>
            <a:r>
              <a:rPr lang="en-US" sz="2400" smtClean="0"/>
              <a:t>connect </a:t>
            </a:r>
            <a:r>
              <a:rPr lang="en-US" sz="2400" smtClean="0"/>
              <a:t>nodes </a:t>
            </a:r>
            <a:r>
              <a:rPr lang="en-US" sz="2400"/>
              <a:t>in the </a:t>
            </a:r>
            <a:r>
              <a:rPr lang="en-US" sz="2400" i="1">
                <a:solidFill>
                  <a:srgbClr val="C00000"/>
                </a:solidFill>
              </a:rPr>
              <a:t>same DFS tree</a:t>
            </a:r>
            <a:r>
              <a:rPr lang="en-US" sz="240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63994" y="5829633"/>
                <a:ext cx="4003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smtClean="0">
                    <a:solidFill>
                      <a:srgbClr val="996633"/>
                    </a:solidFill>
                  </a:rPr>
                  <a:t>♦</a:t>
                </a:r>
                <a:r>
                  <a:rPr lang="en-US" b="1" smtClean="0">
                    <a:solidFill>
                      <a:schemeClr val="accent2"/>
                    </a:solidFill>
                  </a:rPr>
                  <a:t> back edge</a:t>
                </a:r>
                <a:r>
                  <a:rPr lang="en-US" smtClean="0"/>
                  <a:t>:  descendent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 ancestor</a:t>
                </a:r>
                <a:endParaRPr 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94" y="5829633"/>
                <a:ext cx="4003019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674" t="-7576" r="-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187302" y="2055209"/>
            <a:ext cx="3736145" cy="1828801"/>
            <a:chOff x="5338392" y="2334849"/>
            <a:chExt cx="3736145" cy="18288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14"/>
                <p:cNvSpPr>
                  <a:spLocks noChangeArrowheads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8955" b="-16364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16"/>
                <p:cNvSpPr>
                  <a:spLocks noChangeArrowheads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6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535031" y="3249249"/>
              <a:ext cx="0" cy="5916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8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9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7576" b="-16364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5666124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731670" y="3195461"/>
              <a:ext cx="917650" cy="699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321588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15"/>
                <p:cNvSpPr>
                  <a:spLocks noChangeArrowheads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17"/>
                <p:cNvSpPr>
                  <a:spLocks noChangeArrowheads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4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606" b="-36364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21"/>
                <p:cNvSpPr>
                  <a:spLocks noChangeArrowheads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5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Oval 22"/>
                <p:cNvSpPr>
                  <a:spLocks noChangeArrowheads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6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7463" b="-16364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6977052" y="3141672"/>
              <a:ext cx="721010" cy="215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877898" y="3195461"/>
              <a:ext cx="0" cy="6454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80806" y="4599808"/>
            <a:ext cx="595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Add every other </a:t>
            </a:r>
            <a:r>
              <a:rPr lang="en-US" sz="2400" i="1" smtClean="0"/>
              <a:t>separately</a:t>
            </a:r>
            <a:r>
              <a:rPr lang="en-US" sz="2400" smtClean="0"/>
              <a:t> to the DFS forest. </a:t>
            </a:r>
            <a:endParaRPr lang="en-US" sz="2400"/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493643" y="2375972"/>
            <a:ext cx="465550" cy="119060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87423" y="2554401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DFS tree 1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185455" y="282735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DFS tree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 flipV="1">
            <a:off x="2470860" y="2400219"/>
            <a:ext cx="465550" cy="11906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7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rgbClr val="00CC00"/>
                </a:solidFill>
              </a:rPr>
              <a:t>Forward Edge </a:t>
            </a:r>
            <a:endParaRPr lang="en-US" sz="3600">
              <a:solidFill>
                <a:srgbClr val="00CC00"/>
              </a:solidFill>
            </a:endParaRPr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082675" y="2374434"/>
                <a:ext cx="4373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996633"/>
                    </a:solidFill>
                  </a:rPr>
                  <a:t>♦ </a:t>
                </a:r>
                <a:r>
                  <a:rPr lang="en-US" b="1" smtClean="0">
                    <a:solidFill>
                      <a:srgbClr val="00CC00"/>
                    </a:solidFill>
                  </a:rPr>
                  <a:t>forward edge</a:t>
                </a:r>
                <a:r>
                  <a:rPr lang="en-US" smtClean="0"/>
                  <a:t>:  ancestor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 descendent</a:t>
                </a:r>
                <a:endParaRPr lang="en-US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2374434"/>
                <a:ext cx="437331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534" t="-9231" r="-69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703927" y="3581400"/>
            <a:ext cx="3736145" cy="1828801"/>
            <a:chOff x="5338392" y="2334849"/>
            <a:chExt cx="3736145" cy="18288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14"/>
                <p:cNvSpPr>
                  <a:spLocks noChangeArrowheads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9091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16"/>
                <p:cNvSpPr>
                  <a:spLocks noChangeArrowheads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6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535031" y="3249249"/>
              <a:ext cx="0" cy="5916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8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b="-5556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9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9091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5666124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731670" y="3195461"/>
              <a:ext cx="917650" cy="699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321588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15"/>
                <p:cNvSpPr>
                  <a:spLocks noChangeArrowheads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17"/>
                <p:cNvSpPr>
                  <a:spLocks noChangeArrowheads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4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606" b="-3703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21"/>
                <p:cNvSpPr>
                  <a:spLocks noChangeArrowheads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5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Oval 22"/>
                <p:cNvSpPr>
                  <a:spLocks noChangeArrowheads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6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7576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6977052" y="3141672"/>
              <a:ext cx="721010" cy="215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877898" y="3195461"/>
              <a:ext cx="0" cy="6454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63631" y="1646344"/>
            <a:ext cx="7357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CC00"/>
                </a:solidFill>
              </a:rPr>
              <a:t>F</a:t>
            </a:r>
            <a:r>
              <a:rPr lang="en-US" sz="2400" b="1" smtClean="0">
                <a:solidFill>
                  <a:srgbClr val="00CC00"/>
                </a:solidFill>
              </a:rPr>
              <a:t>orward </a:t>
            </a:r>
            <a:r>
              <a:rPr lang="en-US" sz="2400" b="1">
                <a:solidFill>
                  <a:srgbClr val="00CC00"/>
                </a:solidFill>
              </a:rPr>
              <a:t>edges</a:t>
            </a:r>
            <a:r>
              <a:rPr lang="en-US" sz="2400"/>
              <a:t> </a:t>
            </a:r>
            <a:r>
              <a:rPr lang="en-US" sz="2400" smtClean="0"/>
              <a:t>also connect </a:t>
            </a:r>
            <a:r>
              <a:rPr lang="en-US" sz="2400" smtClean="0"/>
              <a:t>nodes </a:t>
            </a:r>
            <a:r>
              <a:rPr lang="en-US" sz="2400"/>
              <a:t>in the </a:t>
            </a:r>
            <a:r>
              <a:rPr lang="en-US" sz="2400" i="1">
                <a:solidFill>
                  <a:srgbClr val="C00000"/>
                </a:solidFill>
              </a:rPr>
              <a:t>same DFS tree</a:t>
            </a:r>
            <a:r>
              <a:rPr lang="en-US" sz="2400"/>
              <a:t>. </a:t>
            </a:r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3584046" y="3933097"/>
            <a:ext cx="496356" cy="115437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>
            <a:off x="3584045" y="3933097"/>
            <a:ext cx="496356" cy="1154374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rgbClr val="00CC00"/>
                </a:solidFill>
              </a:rPr>
              <a:t>Cross Edge</a:t>
            </a:r>
            <a:endParaRPr lang="en-US" sz="3600">
              <a:solidFill>
                <a:srgbClr val="00CC00"/>
              </a:solidFill>
            </a:endParaRPr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599733" y="1356848"/>
            <a:ext cx="4774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/>
              <a:t> Each </a:t>
            </a:r>
            <a:r>
              <a:rPr lang="en-US" sz="2400" b="1" smtClean="0">
                <a:solidFill>
                  <a:srgbClr val="FF9900"/>
                </a:solidFill>
              </a:rPr>
              <a:t>cross edge</a:t>
            </a:r>
            <a:r>
              <a:rPr lang="en-US" sz="2400" smtClean="0"/>
              <a:t> is one of two cases: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46" name="Oval 14"/>
              <p:cNvSpPr>
                <a:spLocks noChangeArrowheads="1"/>
              </p:cNvSpPr>
              <p:nvPr/>
            </p:nvSpPr>
            <p:spPr bwMode="auto">
              <a:xfrm>
                <a:off x="5666124" y="5422327"/>
                <a:ext cx="393278" cy="32272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6124" y="5422327"/>
                <a:ext cx="393278" cy="322729"/>
              </a:xfrm>
              <a:prstGeom prst="ellipse">
                <a:avLst/>
              </a:prstGeom>
              <a:blipFill rotWithShape="0">
                <a:blip r:embed="rId2"/>
                <a:stretch>
                  <a:fillRect l="-8955" b="-1636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8" name="Oval 16"/>
              <p:cNvSpPr>
                <a:spLocks noChangeArrowheads="1"/>
              </p:cNvSpPr>
              <p:nvPr/>
            </p:nvSpPr>
            <p:spPr bwMode="auto">
              <a:xfrm>
                <a:off x="5666124" y="6336727"/>
                <a:ext cx="393278" cy="32272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8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6124" y="6336727"/>
                <a:ext cx="393278" cy="322729"/>
              </a:xfrm>
              <a:prstGeom prst="ellipse">
                <a:avLst/>
              </a:prstGeom>
              <a:blipFill rotWithShape="0">
                <a:blip r:embed="rId3"/>
                <a:stretch>
                  <a:fillRect b="-545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468" name="Line 36"/>
          <p:cNvSpPr>
            <a:spLocks noChangeShapeType="1"/>
          </p:cNvSpPr>
          <p:nvPr/>
        </p:nvSpPr>
        <p:spPr bwMode="auto">
          <a:xfrm>
            <a:off x="4617381" y="5745056"/>
            <a:ext cx="0" cy="5916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44" name="Oval 12"/>
              <p:cNvSpPr>
                <a:spLocks noChangeArrowheads="1"/>
              </p:cNvSpPr>
              <p:nvPr/>
            </p:nvSpPr>
            <p:spPr bwMode="auto">
              <a:xfrm>
                <a:off x="5076206" y="4830656"/>
                <a:ext cx="393278" cy="32272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206" y="4830656"/>
                <a:ext cx="393278" cy="322729"/>
              </a:xfrm>
              <a:prstGeom prst="ellipse">
                <a:avLst/>
              </a:prstGeom>
              <a:blipFill rotWithShape="0">
                <a:blip r:embed="rId4"/>
                <a:stretch>
                  <a:fillRect b="-545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5" name="Oval 13"/>
              <p:cNvSpPr>
                <a:spLocks noChangeArrowheads="1"/>
              </p:cNvSpPr>
              <p:nvPr/>
            </p:nvSpPr>
            <p:spPr bwMode="auto">
              <a:xfrm>
                <a:off x="4420742" y="5422327"/>
                <a:ext cx="393278" cy="32272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0742" y="5422327"/>
                <a:ext cx="393278" cy="322729"/>
              </a:xfrm>
              <a:prstGeom prst="ellipse">
                <a:avLst/>
              </a:prstGeom>
              <a:blipFill rotWithShape="0">
                <a:blip r:embed="rId5"/>
                <a:stretch>
                  <a:fillRect l="-7463" b="-1636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467" name="Line 35"/>
          <p:cNvSpPr>
            <a:spLocks noChangeShapeType="1"/>
          </p:cNvSpPr>
          <p:nvPr/>
        </p:nvSpPr>
        <p:spPr bwMode="auto">
          <a:xfrm flipH="1">
            <a:off x="4748474" y="5099597"/>
            <a:ext cx="327732" cy="3227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0" name="Line 38"/>
          <p:cNvSpPr>
            <a:spLocks noChangeShapeType="1"/>
          </p:cNvSpPr>
          <p:nvPr/>
        </p:nvSpPr>
        <p:spPr bwMode="auto">
          <a:xfrm>
            <a:off x="4814020" y="5691268"/>
            <a:ext cx="917650" cy="69924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1" name="Line 39"/>
          <p:cNvSpPr>
            <a:spLocks noChangeShapeType="1"/>
          </p:cNvSpPr>
          <p:nvPr/>
        </p:nvSpPr>
        <p:spPr bwMode="auto">
          <a:xfrm>
            <a:off x="5403938" y="5099597"/>
            <a:ext cx="327732" cy="3227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47" name="Oval 15"/>
              <p:cNvSpPr>
                <a:spLocks noChangeArrowheads="1"/>
              </p:cNvSpPr>
              <p:nvPr/>
            </p:nvSpPr>
            <p:spPr bwMode="auto">
              <a:xfrm>
                <a:off x="4420742" y="6336727"/>
                <a:ext cx="393278" cy="32273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0742" y="6336727"/>
                <a:ext cx="393278" cy="322730"/>
              </a:xfrm>
              <a:prstGeom prst="ellipse">
                <a:avLst/>
              </a:prstGeom>
              <a:blipFill rotWithShape="0">
                <a:blip r:embed="rId6"/>
                <a:stretch>
                  <a:fillRect b="-545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9" name="Oval 17"/>
              <p:cNvSpPr>
                <a:spLocks noChangeArrowheads="1"/>
              </p:cNvSpPr>
              <p:nvPr/>
            </p:nvSpPr>
            <p:spPr bwMode="auto">
              <a:xfrm>
                <a:off x="6780413" y="5745056"/>
                <a:ext cx="393278" cy="32273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9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0413" y="5745056"/>
                <a:ext cx="393278" cy="322730"/>
              </a:xfrm>
              <a:prstGeom prst="ellipse">
                <a:avLst/>
              </a:prstGeom>
              <a:blipFill rotWithShape="0">
                <a:blip r:embed="rId7"/>
                <a:stretch>
                  <a:fillRect l="-8955" b="-3636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53" name="Oval 21"/>
              <p:cNvSpPr>
                <a:spLocks noChangeArrowheads="1"/>
              </p:cNvSpPr>
              <p:nvPr/>
            </p:nvSpPr>
            <p:spPr bwMode="auto">
              <a:xfrm>
                <a:off x="7763609" y="6336727"/>
                <a:ext cx="393278" cy="32273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53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3609" y="6336727"/>
                <a:ext cx="393278" cy="322730"/>
              </a:xfrm>
              <a:prstGeom prst="ellipse">
                <a:avLst/>
              </a:prstGeom>
              <a:blipFill rotWithShape="0">
                <a:blip r:embed="rId8"/>
                <a:stretch>
                  <a:fillRect b="-1454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54" name="Oval 22"/>
              <p:cNvSpPr>
                <a:spLocks noChangeArrowheads="1"/>
              </p:cNvSpPr>
              <p:nvPr/>
            </p:nvSpPr>
            <p:spPr bwMode="auto">
              <a:xfrm>
                <a:off x="7763609" y="5368538"/>
                <a:ext cx="393278" cy="32273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54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3609" y="5368538"/>
                <a:ext cx="393278" cy="322730"/>
              </a:xfrm>
              <a:prstGeom prst="ellipse">
                <a:avLst/>
              </a:prstGeom>
              <a:blipFill rotWithShape="0">
                <a:blip r:embed="rId9"/>
                <a:stretch>
                  <a:fillRect l="-9091" b="-1454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474" name="Line 42"/>
          <p:cNvSpPr>
            <a:spLocks noChangeShapeType="1"/>
          </p:cNvSpPr>
          <p:nvPr/>
        </p:nvSpPr>
        <p:spPr bwMode="auto">
          <a:xfrm flipH="1">
            <a:off x="3097205" y="4173412"/>
            <a:ext cx="85210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6" name="Line 44"/>
          <p:cNvSpPr>
            <a:spLocks noChangeShapeType="1"/>
          </p:cNvSpPr>
          <p:nvPr/>
        </p:nvSpPr>
        <p:spPr bwMode="auto">
          <a:xfrm>
            <a:off x="6059402" y="5637479"/>
            <a:ext cx="721010" cy="2151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7" name="Line 45"/>
          <p:cNvSpPr>
            <a:spLocks noChangeShapeType="1"/>
          </p:cNvSpPr>
          <p:nvPr/>
        </p:nvSpPr>
        <p:spPr bwMode="auto">
          <a:xfrm flipH="1">
            <a:off x="4303964" y="3596195"/>
            <a:ext cx="786557" cy="430306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8" name="Line 46"/>
          <p:cNvSpPr>
            <a:spLocks noChangeShapeType="1"/>
          </p:cNvSpPr>
          <p:nvPr/>
        </p:nvSpPr>
        <p:spPr bwMode="auto">
          <a:xfrm flipH="1">
            <a:off x="7173691" y="5583691"/>
            <a:ext cx="589918" cy="268941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9" name="Line 47"/>
          <p:cNvSpPr>
            <a:spLocks noChangeShapeType="1"/>
          </p:cNvSpPr>
          <p:nvPr/>
        </p:nvSpPr>
        <p:spPr bwMode="auto">
          <a:xfrm>
            <a:off x="7960248" y="5691268"/>
            <a:ext cx="0" cy="6454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80" name="Line 48"/>
          <p:cNvSpPr>
            <a:spLocks noChangeShapeType="1"/>
          </p:cNvSpPr>
          <p:nvPr/>
        </p:nvSpPr>
        <p:spPr bwMode="auto">
          <a:xfrm flipH="1">
            <a:off x="6059402" y="6498091"/>
            <a:ext cx="1704206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29206" y="1883076"/>
            <a:ext cx="789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96633"/>
                </a:solidFill>
              </a:rPr>
              <a:t>♦ </a:t>
            </a:r>
            <a:r>
              <a:rPr lang="en-US"/>
              <a:t>I</a:t>
            </a:r>
            <a:r>
              <a:rPr lang="en-US" smtClean="0"/>
              <a:t>ts two vertices are in the same DFS tree but </a:t>
            </a:r>
            <a:r>
              <a:rPr lang="en-US" b="1" i="1" smtClean="0"/>
              <a:t>not</a:t>
            </a:r>
            <a:r>
              <a:rPr lang="en-US" smtClean="0"/>
              <a:t> related.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29206" y="4633681"/>
            <a:ext cx="383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96633"/>
                </a:solidFill>
              </a:rPr>
              <a:t>♦ </a:t>
            </a:r>
            <a:r>
              <a:rPr lang="en-US"/>
              <a:t>T</a:t>
            </a:r>
            <a:r>
              <a:rPr lang="en-US" smtClean="0"/>
              <a:t>hey are in </a:t>
            </a:r>
            <a:r>
              <a:rPr lang="en-US" b="1" i="1" smtClean="0"/>
              <a:t>different</a:t>
            </a:r>
            <a:r>
              <a:rPr lang="en-US" smtClean="0"/>
              <a:t> DSF trees.  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703927" y="2460788"/>
            <a:ext cx="3736145" cy="1828801"/>
            <a:chOff x="5338392" y="2334849"/>
            <a:chExt cx="3736145" cy="18288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14"/>
                <p:cNvSpPr>
                  <a:spLocks noChangeArrowheads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9091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16"/>
                <p:cNvSpPr>
                  <a:spLocks noChangeArrowheads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6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535031" y="3249249"/>
              <a:ext cx="0" cy="5916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8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39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091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5666124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731670" y="3195461"/>
              <a:ext cx="917650" cy="699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321588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15"/>
                <p:cNvSpPr>
                  <a:spLocks noChangeArrowheads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17"/>
                <p:cNvSpPr>
                  <a:spLocks noChangeArrowheads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4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0606" b="-3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21"/>
                <p:cNvSpPr>
                  <a:spLocks noChangeArrowheads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5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Oval 22"/>
                <p:cNvSpPr>
                  <a:spLocks noChangeArrowheads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>
            <p:sp>
              <p:nvSpPr>
                <p:cNvPr id="46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7576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6977052" y="3141672"/>
              <a:ext cx="721010" cy="215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877898" y="3195461"/>
              <a:ext cx="0" cy="6454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3097205" y="4173412"/>
            <a:ext cx="85210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>
            <a:off x="4145948" y="3402082"/>
            <a:ext cx="0" cy="59167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7173691" y="5583691"/>
            <a:ext cx="589918" cy="26894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74" grpId="0" animBg="1"/>
      <p:bldP spid="402477" grpId="0" animBg="1"/>
      <p:bldP spid="402478" grpId="0" animBg="1"/>
      <p:bldP spid="402480" grpId="0" animBg="1"/>
      <p:bldP spid="53" grpId="0" animBg="1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Color Map &amp; Predecessor</a:t>
            </a:r>
            <a:r>
              <a:rPr lang="en-US" smtClean="0">
                <a:solidFill>
                  <a:srgbClr val="3399FF"/>
                </a:solidFill>
              </a:rPr>
              <a:t> 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131367"/>
                <a:ext cx="739465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color(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) == </a:t>
                </a:r>
                <a:r>
                  <a:rPr lang="en-US" sz="2400" b="1" smtClean="0">
                    <a:solidFill>
                      <a:srgbClr val="008000"/>
                    </a:solidFill>
                  </a:rPr>
                  <a:t>green</a:t>
                </a:r>
                <a:r>
                  <a:rPr lang="en-US" sz="240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 is undiscovered and unprocessed </a:t>
                </a:r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31367"/>
                <a:ext cx="739465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19" t="-10667" r="-24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89463" y="3972483"/>
                <a:ext cx="77128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color(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) == </a:t>
                </a:r>
                <a:r>
                  <a:rPr lang="en-US" sz="2400" b="1" smtClean="0"/>
                  <a:t>black</a:t>
                </a:r>
                <a:r>
                  <a:rPr lang="en-US" sz="240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 has been discovered and processed </a:t>
                </a:r>
              </a:p>
              <a:p>
                <a:r>
                  <a:rPr lang="en-US" sz="2400"/>
                  <a:t> </a:t>
                </a:r>
                <a:r>
                  <a:rPr lang="en-US" sz="2400" smtClean="0"/>
                  <a:t>                                </a:t>
                </a:r>
                <a:endParaRPr lang="en-US" sz="2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63" y="3972483"/>
                <a:ext cx="7712817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85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89462" y="3051925"/>
                <a:ext cx="8306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solidFill>
                      <a:srgbClr val="FF0000"/>
                    </a:solidFill>
                  </a:rPr>
                  <a:t>♦</a:t>
                </a:r>
                <a:r>
                  <a:rPr lang="en-US" sz="2400" smtClean="0"/>
                  <a:t> color(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) == </a:t>
                </a:r>
                <a:r>
                  <a:rPr lang="en-US" sz="2400" b="1" smtClean="0">
                    <a:solidFill>
                      <a:srgbClr val="FF0000"/>
                    </a:solidFill>
                  </a:rPr>
                  <a:t>red</a:t>
                </a:r>
                <a:r>
                  <a:rPr lang="en-US" sz="240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 has been discovered but not processed </a:t>
                </a:r>
                <a:endParaRPr lang="en-US" sz="24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62" y="3051925"/>
                <a:ext cx="83069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0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62000" y="143880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Just like in BFS: 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5410200"/>
                <a:ext cx="53426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pred(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smtClean="0"/>
                  <a:t>)</a:t>
                </a:r>
                <a:r>
                  <a:rPr lang="en-US" sz="2400" smtClean="0"/>
                  <a:t>:  predecessor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smtClean="0"/>
                  <a:t> </a:t>
                </a:r>
                <a:r>
                  <a:rPr lang="en-US" sz="2400"/>
                  <a:t>in the search.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0200"/>
                <a:ext cx="534261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26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The DFS Algorithm</a:t>
            </a:r>
            <a:r>
              <a:rPr lang="en-US">
                <a:solidFill>
                  <a:srgbClr val="3399FF"/>
                </a:solidFill>
              </a:rPr>
              <a:t> </a:t>
            </a:r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1295400"/>
            <a:ext cx="3981539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dfs(</a:t>
            </a:r>
            <a:r>
              <a:rPr lang="en-US" i="1"/>
              <a:t>G</a:t>
            </a:r>
            <a:r>
              <a:rPr lang="en-US"/>
              <a:t>):</a:t>
            </a:r>
          </a:p>
          <a:p>
            <a:endParaRPr lang="en-US"/>
          </a:p>
          <a:p>
            <a:r>
              <a:rPr lang="en-US" smtClean="0"/>
              <a:t>    </a:t>
            </a:r>
            <a:r>
              <a:rPr lang="en-US" b="1" smtClean="0">
                <a:solidFill>
                  <a:schemeClr val="accent6"/>
                </a:solidFill>
              </a:rPr>
              <a:t>foreach</a:t>
            </a:r>
            <a:r>
              <a:rPr lang="en-US" b="1" smtClean="0"/>
              <a:t> </a:t>
            </a:r>
            <a:r>
              <a:rPr lang="en-US"/>
              <a:t>node </a:t>
            </a:r>
            <a:r>
              <a:rPr lang="en-US" i="1"/>
              <a:t>v</a:t>
            </a:r>
            <a:r>
              <a:rPr lang="en-US"/>
              <a:t> in </a:t>
            </a:r>
            <a:r>
              <a:rPr lang="en-US" i="1" smtClean="0"/>
              <a:t>G</a:t>
            </a:r>
          </a:p>
          <a:p>
            <a:r>
              <a:rPr lang="en-US"/>
              <a:t>	</a:t>
            </a:r>
            <a:r>
              <a:rPr lang="en-US" smtClean="0"/>
              <a:t>color(</a:t>
            </a:r>
            <a:r>
              <a:rPr lang="en-US" i="1" smtClean="0"/>
              <a:t>v</a:t>
            </a:r>
            <a:r>
              <a:rPr lang="en-US"/>
              <a:t>) = </a:t>
            </a:r>
            <a:r>
              <a:rPr lang="en-US" b="1" smtClean="0">
                <a:solidFill>
                  <a:srgbClr val="008000"/>
                </a:solidFill>
              </a:rPr>
              <a:t>green</a:t>
            </a:r>
            <a:endParaRPr lang="en-US" b="1">
              <a:solidFill>
                <a:srgbClr val="008000"/>
              </a:solidFill>
            </a:endParaRPr>
          </a:p>
          <a:p>
            <a:r>
              <a:rPr lang="en-US"/>
              <a:t>	</a:t>
            </a:r>
            <a:r>
              <a:rPr lang="en-US" smtClean="0"/>
              <a:t>pred(</a:t>
            </a:r>
            <a:r>
              <a:rPr lang="en-US" i="1" smtClean="0"/>
              <a:t>v</a:t>
            </a:r>
            <a:r>
              <a:rPr lang="en-US"/>
              <a:t>) = null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smtClean="0"/>
              <a:t>   </a:t>
            </a:r>
            <a:r>
              <a:rPr lang="en-US" b="1" smtClean="0">
                <a:solidFill>
                  <a:schemeClr val="accent6"/>
                </a:solidFill>
              </a:rPr>
              <a:t>foreach</a:t>
            </a:r>
            <a:r>
              <a:rPr lang="en-US" b="1" smtClean="0"/>
              <a:t> </a:t>
            </a:r>
            <a:r>
              <a:rPr lang="en-US"/>
              <a:t>node </a:t>
            </a:r>
            <a:r>
              <a:rPr lang="en-US" i="1"/>
              <a:t>v</a:t>
            </a:r>
            <a:r>
              <a:rPr lang="en-US"/>
              <a:t> in </a:t>
            </a:r>
            <a:r>
              <a:rPr lang="en-US" i="1"/>
              <a:t>G</a:t>
            </a:r>
          </a:p>
          <a:p>
            <a:r>
              <a:rPr lang="en-US"/>
              <a:t>	</a:t>
            </a:r>
            <a:r>
              <a:rPr lang="en-US" b="1" smtClean="0"/>
              <a:t>if </a:t>
            </a:r>
            <a:r>
              <a:rPr lang="en-US"/>
              <a:t>color(</a:t>
            </a:r>
            <a:r>
              <a:rPr lang="en-US" i="1"/>
              <a:t>v</a:t>
            </a:r>
            <a:r>
              <a:rPr lang="en-US"/>
              <a:t>) == </a:t>
            </a:r>
            <a:r>
              <a:rPr lang="en-US" b="1" smtClean="0">
                <a:solidFill>
                  <a:srgbClr val="008000"/>
                </a:solidFill>
              </a:rPr>
              <a:t>green</a:t>
            </a:r>
            <a:endParaRPr lang="en-US" b="1">
              <a:solidFill>
                <a:srgbClr val="008000"/>
              </a:solidFill>
            </a:endParaRPr>
          </a:p>
          <a:p>
            <a:r>
              <a:rPr lang="en-US"/>
              <a:t>	</a:t>
            </a:r>
            <a:r>
              <a:rPr lang="en-US" smtClean="0"/>
              <a:t>    dfsVisit(</a:t>
            </a:r>
            <a:r>
              <a:rPr lang="en-US" i="1" smtClean="0"/>
              <a:t>G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, color, pred)</a:t>
            </a:r>
          </a:p>
          <a:p>
            <a:endParaRPr lang="en-US"/>
          </a:p>
          <a:p>
            <a:r>
              <a:rPr lang="en-US" b="1"/>
              <a:t> </a:t>
            </a:r>
            <a:r>
              <a:rPr lang="en-US" b="1" smtClean="0"/>
              <a:t>   </a:t>
            </a:r>
            <a:r>
              <a:rPr lang="en-US" b="1" smtClean="0">
                <a:solidFill>
                  <a:schemeClr val="accent6"/>
                </a:solidFill>
              </a:rPr>
              <a:t>return</a:t>
            </a:r>
            <a:r>
              <a:rPr lang="en-US" b="1" smtClean="0"/>
              <a:t> </a:t>
            </a:r>
            <a:r>
              <a:rPr lang="en-US"/>
              <a:t>pred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461" y="3188225"/>
            <a:ext cx="398378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dfsVisit(</a:t>
            </a:r>
            <a:r>
              <a:rPr lang="en-US" i="1"/>
              <a:t>G</a:t>
            </a:r>
            <a:r>
              <a:rPr lang="en-US"/>
              <a:t>, </a:t>
            </a:r>
            <a:r>
              <a:rPr lang="en-US" i="1"/>
              <a:t>u</a:t>
            </a:r>
            <a:r>
              <a:rPr lang="en-US"/>
              <a:t>, color, pred):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smtClean="0"/>
              <a:t>   color(</a:t>
            </a:r>
            <a:r>
              <a:rPr lang="en-US" i="1" smtClean="0"/>
              <a:t>u</a:t>
            </a:r>
            <a:r>
              <a:rPr lang="en-US"/>
              <a:t>) = </a:t>
            </a:r>
            <a:r>
              <a:rPr lang="en-US" b="1" smtClean="0">
                <a:solidFill>
                  <a:srgbClr val="FF0000"/>
                </a:solidFill>
              </a:rPr>
              <a:t>red</a:t>
            </a:r>
            <a:endParaRPr lang="en-US" b="1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/>
              <a:t> </a:t>
            </a:r>
            <a:r>
              <a:rPr lang="en-US" smtClean="0"/>
              <a:t>   </a:t>
            </a:r>
            <a:r>
              <a:rPr lang="en-US" b="1" smtClean="0">
                <a:solidFill>
                  <a:schemeClr val="accent6"/>
                </a:solidFill>
              </a:rPr>
              <a:t>foreach</a:t>
            </a:r>
            <a:r>
              <a:rPr lang="en-US" b="1" smtClean="0"/>
              <a:t> </a:t>
            </a:r>
            <a:r>
              <a:rPr lang="en-US"/>
              <a:t>neighbor </a:t>
            </a:r>
            <a:r>
              <a:rPr lang="en-US" i="1"/>
              <a:t>v</a:t>
            </a:r>
            <a:r>
              <a:rPr lang="en-US"/>
              <a:t> of </a:t>
            </a:r>
            <a:r>
              <a:rPr lang="en-US" i="1"/>
              <a:t>u</a:t>
            </a:r>
          </a:p>
          <a:p>
            <a:r>
              <a:rPr lang="en-US"/>
              <a:t>	</a:t>
            </a:r>
            <a:r>
              <a:rPr lang="en-US" b="1" smtClean="0">
                <a:solidFill>
                  <a:schemeClr val="accent6"/>
                </a:solidFill>
              </a:rPr>
              <a:t>if</a:t>
            </a:r>
            <a:r>
              <a:rPr lang="en-US" b="1" smtClean="0"/>
              <a:t> </a:t>
            </a:r>
            <a:r>
              <a:rPr lang="en-US"/>
              <a:t>color(</a:t>
            </a:r>
            <a:r>
              <a:rPr lang="en-US" i="1"/>
              <a:t>v</a:t>
            </a:r>
            <a:r>
              <a:rPr lang="en-US"/>
              <a:t>) == </a:t>
            </a:r>
            <a:r>
              <a:rPr lang="en-US" b="1" smtClean="0">
                <a:solidFill>
                  <a:srgbClr val="008000"/>
                </a:solidFill>
              </a:rPr>
              <a:t>green</a:t>
            </a:r>
          </a:p>
          <a:p>
            <a:r>
              <a:rPr lang="en-US"/>
              <a:t>	</a:t>
            </a:r>
            <a:r>
              <a:rPr lang="en-US" smtClean="0"/>
              <a:t>    pred(</a:t>
            </a:r>
            <a:r>
              <a:rPr lang="en-US" i="1" smtClean="0"/>
              <a:t>v</a:t>
            </a:r>
            <a:r>
              <a:rPr lang="en-US"/>
              <a:t>) = </a:t>
            </a:r>
            <a:r>
              <a:rPr lang="en-US" i="1"/>
              <a:t>u</a:t>
            </a:r>
          </a:p>
          <a:p>
            <a:r>
              <a:rPr lang="en-US"/>
              <a:t>	</a:t>
            </a:r>
            <a:r>
              <a:rPr lang="en-US" smtClean="0"/>
              <a:t>    dfsVisit(</a:t>
            </a:r>
            <a:r>
              <a:rPr lang="en-US" i="1" smtClean="0"/>
              <a:t>G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, color, pred)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smtClean="0"/>
              <a:t>   color(</a:t>
            </a:r>
            <a:r>
              <a:rPr lang="en-US" i="1" smtClean="0"/>
              <a:t>u</a:t>
            </a:r>
            <a:r>
              <a:rPr lang="en-US"/>
              <a:t>) = </a:t>
            </a:r>
            <a:r>
              <a:rPr lang="en-US" b="1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36236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A DFS Example</a:t>
            </a:r>
            <a:r>
              <a:rPr lang="en-US">
                <a:solidFill>
                  <a:srgbClr val="3399FF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716" name="Oval 4"/>
              <p:cNvSpPr>
                <a:spLocks noChangeArrowheads="1"/>
              </p:cNvSpPr>
              <p:nvPr/>
            </p:nvSpPr>
            <p:spPr bwMode="auto">
              <a:xfrm>
                <a:off x="1447800" y="1981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16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19812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17" name="Oval 5"/>
              <p:cNvSpPr>
                <a:spLocks noChangeArrowheads="1"/>
              </p:cNvSpPr>
              <p:nvPr/>
            </p:nvSpPr>
            <p:spPr bwMode="auto">
              <a:xfrm>
                <a:off x="7391400" y="4114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17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41148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18" name="Oval 6"/>
              <p:cNvSpPr>
                <a:spLocks noChangeArrowheads="1"/>
              </p:cNvSpPr>
              <p:nvPr/>
            </p:nvSpPr>
            <p:spPr bwMode="auto">
              <a:xfrm>
                <a:off x="3581400" y="4267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18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42672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l="-4938" b="-14815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19" name="Oval 7"/>
              <p:cNvSpPr>
                <a:spLocks noChangeArrowheads="1"/>
              </p:cNvSpPr>
              <p:nvPr/>
            </p:nvSpPr>
            <p:spPr bwMode="auto">
              <a:xfrm>
                <a:off x="2514600" y="3733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1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338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0" name="Oval 8"/>
              <p:cNvSpPr>
                <a:spLocks noChangeArrowheads="1"/>
              </p:cNvSpPr>
              <p:nvPr/>
            </p:nvSpPr>
            <p:spPr bwMode="auto">
              <a:xfrm>
                <a:off x="1460500" y="4251325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0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500" y="425132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1" name="Oval 9"/>
              <p:cNvSpPr>
                <a:spLocks noChangeArrowheads="1"/>
              </p:cNvSpPr>
              <p:nvPr/>
            </p:nvSpPr>
            <p:spPr bwMode="auto">
              <a:xfrm>
                <a:off x="22860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1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6670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2" name="Oval 10"/>
              <p:cNvSpPr>
                <a:spLocks noChangeArrowheads="1"/>
              </p:cNvSpPr>
              <p:nvPr/>
            </p:nvSpPr>
            <p:spPr bwMode="auto">
              <a:xfrm>
                <a:off x="37338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6670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3" name="Oval 11"/>
              <p:cNvSpPr>
                <a:spLocks noChangeArrowheads="1"/>
              </p:cNvSpPr>
              <p:nvPr/>
            </p:nvSpPr>
            <p:spPr bwMode="auto">
              <a:xfrm>
                <a:off x="29718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3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26670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4" name="Oval 12"/>
              <p:cNvSpPr>
                <a:spLocks noChangeArrowheads="1"/>
              </p:cNvSpPr>
              <p:nvPr/>
            </p:nvSpPr>
            <p:spPr bwMode="auto">
              <a:xfrm>
                <a:off x="6553200" y="3352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3528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 b="-13580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5" name="Oval 13"/>
              <p:cNvSpPr>
                <a:spLocks noChangeArrowheads="1"/>
              </p:cNvSpPr>
              <p:nvPr/>
            </p:nvSpPr>
            <p:spPr bwMode="auto">
              <a:xfrm>
                <a:off x="5791200" y="4114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411480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6" name="Oval 14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600" y="2133600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7" name="Oval 15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133600"/>
                <a:ext cx="457200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1728" name="Line 16"/>
          <p:cNvSpPr>
            <a:spLocks noChangeShapeType="1"/>
          </p:cNvSpPr>
          <p:nvPr/>
        </p:nvSpPr>
        <p:spPr bwMode="auto">
          <a:xfrm>
            <a:off x="1828800" y="2362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9" name="Line 17"/>
          <p:cNvSpPr>
            <a:spLocks noChangeShapeType="1"/>
          </p:cNvSpPr>
          <p:nvPr/>
        </p:nvSpPr>
        <p:spPr bwMode="auto">
          <a:xfrm>
            <a:off x="1905000" y="2286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0" name="Line 18"/>
          <p:cNvSpPr>
            <a:spLocks noChangeShapeType="1"/>
          </p:cNvSpPr>
          <p:nvPr/>
        </p:nvSpPr>
        <p:spPr bwMode="auto">
          <a:xfrm>
            <a:off x="1905000" y="2209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1" name="Line 19"/>
          <p:cNvSpPr>
            <a:spLocks noChangeShapeType="1"/>
          </p:cNvSpPr>
          <p:nvPr/>
        </p:nvSpPr>
        <p:spPr bwMode="auto">
          <a:xfrm>
            <a:off x="1676400" y="2438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2" name="Line 20"/>
          <p:cNvSpPr>
            <a:spLocks noChangeShapeType="1"/>
          </p:cNvSpPr>
          <p:nvPr/>
        </p:nvSpPr>
        <p:spPr bwMode="auto">
          <a:xfrm flipV="1">
            <a:off x="1828800" y="3962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3" name="Line 21"/>
          <p:cNvSpPr>
            <a:spLocks noChangeShapeType="1"/>
          </p:cNvSpPr>
          <p:nvPr/>
        </p:nvSpPr>
        <p:spPr bwMode="auto">
          <a:xfrm>
            <a:off x="1905000" y="4495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5" name="Line 23"/>
          <p:cNvSpPr>
            <a:spLocks noChangeShapeType="1"/>
          </p:cNvSpPr>
          <p:nvPr/>
        </p:nvSpPr>
        <p:spPr bwMode="auto">
          <a:xfrm>
            <a:off x="2971800" y="4038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6" name="Line 24"/>
          <p:cNvSpPr>
            <a:spLocks noChangeShapeType="1"/>
          </p:cNvSpPr>
          <p:nvPr/>
        </p:nvSpPr>
        <p:spPr bwMode="auto">
          <a:xfrm>
            <a:off x="6248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7" name="Line 25"/>
          <p:cNvSpPr>
            <a:spLocks noChangeShapeType="1"/>
          </p:cNvSpPr>
          <p:nvPr/>
        </p:nvSpPr>
        <p:spPr bwMode="auto">
          <a:xfrm flipH="1">
            <a:off x="6172200" y="3733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8" name="Line 26"/>
          <p:cNvSpPr>
            <a:spLocks noChangeShapeType="1"/>
          </p:cNvSpPr>
          <p:nvPr/>
        </p:nvSpPr>
        <p:spPr bwMode="auto">
          <a:xfrm>
            <a:off x="7010400" y="3733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9" name="Line 27"/>
          <p:cNvSpPr>
            <a:spLocks noChangeShapeType="1"/>
          </p:cNvSpPr>
          <p:nvPr/>
        </p:nvSpPr>
        <p:spPr bwMode="auto">
          <a:xfrm>
            <a:off x="62484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1219200" y="160020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 = 1</a:t>
            </a:r>
          </a:p>
        </p:txBody>
      </p:sp>
      <p:sp>
        <p:nvSpPr>
          <p:cNvPr id="371742" name="Line 30"/>
          <p:cNvSpPr>
            <a:spLocks noChangeShapeType="1"/>
          </p:cNvSpPr>
          <p:nvPr/>
        </p:nvSpPr>
        <p:spPr bwMode="auto">
          <a:xfrm flipV="1">
            <a:off x="3810000" y="31242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71744" name="Oval 32"/>
          <p:cNvSpPr>
            <a:spLocks noChangeArrowheads="1"/>
          </p:cNvSpPr>
          <p:nvPr/>
        </p:nvSpPr>
        <p:spPr bwMode="auto">
          <a:xfrm>
            <a:off x="1447800" y="198229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45" name="Line 33"/>
          <p:cNvSpPr>
            <a:spLocks noChangeShapeType="1"/>
          </p:cNvSpPr>
          <p:nvPr/>
        </p:nvSpPr>
        <p:spPr bwMode="auto">
          <a:xfrm>
            <a:off x="1676400" y="2438400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46" name="Oval 34"/>
          <p:cNvSpPr>
            <a:spLocks noChangeArrowheads="1"/>
          </p:cNvSpPr>
          <p:nvPr/>
        </p:nvSpPr>
        <p:spPr bwMode="auto">
          <a:xfrm>
            <a:off x="1469409" y="4251325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2" name="Oval 40"/>
          <p:cNvSpPr>
            <a:spLocks noChangeArrowheads="1"/>
          </p:cNvSpPr>
          <p:nvPr/>
        </p:nvSpPr>
        <p:spPr bwMode="auto">
          <a:xfrm>
            <a:off x="7391400" y="410825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3" name="Oval 41"/>
          <p:cNvSpPr>
            <a:spLocks noChangeArrowheads="1"/>
          </p:cNvSpPr>
          <p:nvPr/>
        </p:nvSpPr>
        <p:spPr bwMode="auto">
          <a:xfrm>
            <a:off x="5801246" y="4115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4" name="Oval 42"/>
          <p:cNvSpPr>
            <a:spLocks noChangeArrowheads="1"/>
          </p:cNvSpPr>
          <p:nvPr/>
        </p:nvSpPr>
        <p:spPr bwMode="auto">
          <a:xfrm>
            <a:off x="2962275" y="2665591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5" name="Oval 43"/>
          <p:cNvSpPr>
            <a:spLocks noChangeArrowheads="1"/>
          </p:cNvSpPr>
          <p:nvPr/>
        </p:nvSpPr>
        <p:spPr bwMode="auto">
          <a:xfrm>
            <a:off x="2284413" y="2667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6" name="Oval 44"/>
          <p:cNvSpPr>
            <a:spLocks noChangeArrowheads="1"/>
          </p:cNvSpPr>
          <p:nvPr/>
        </p:nvSpPr>
        <p:spPr bwMode="auto">
          <a:xfrm>
            <a:off x="2509577" y="3725862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7" name="Oval 45"/>
          <p:cNvSpPr>
            <a:spLocks noChangeArrowheads="1"/>
          </p:cNvSpPr>
          <p:nvPr/>
        </p:nvSpPr>
        <p:spPr bwMode="auto">
          <a:xfrm>
            <a:off x="3740150" y="267414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8" name="Oval 46"/>
          <p:cNvSpPr>
            <a:spLocks noChangeArrowheads="1"/>
          </p:cNvSpPr>
          <p:nvPr/>
        </p:nvSpPr>
        <p:spPr bwMode="auto">
          <a:xfrm>
            <a:off x="3585617" y="426640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1355725" y="46624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1760" name="Line 48"/>
          <p:cNvSpPr>
            <a:spLocks noChangeShapeType="1"/>
          </p:cNvSpPr>
          <p:nvPr/>
        </p:nvSpPr>
        <p:spPr bwMode="auto">
          <a:xfrm>
            <a:off x="1905000" y="44958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66" name="Text Box 54"/>
          <p:cNvSpPr txBox="1">
            <a:spLocks noChangeArrowheads="1"/>
          </p:cNvSpPr>
          <p:nvPr/>
        </p:nvSpPr>
        <p:spPr bwMode="auto">
          <a:xfrm>
            <a:off x="3657600" y="4724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1769" name="Line 57"/>
          <p:cNvSpPr>
            <a:spLocks noChangeShapeType="1"/>
          </p:cNvSpPr>
          <p:nvPr/>
        </p:nvSpPr>
        <p:spPr bwMode="auto">
          <a:xfrm flipV="1">
            <a:off x="3810000" y="3124200"/>
            <a:ext cx="1524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1" name="Line 59"/>
          <p:cNvSpPr>
            <a:spLocks noChangeShapeType="1"/>
          </p:cNvSpPr>
          <p:nvPr/>
        </p:nvSpPr>
        <p:spPr bwMode="auto">
          <a:xfrm>
            <a:off x="2971800" y="4038600"/>
            <a:ext cx="609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2" name="Line 60"/>
          <p:cNvSpPr>
            <a:spLocks noChangeShapeType="1"/>
          </p:cNvSpPr>
          <p:nvPr/>
        </p:nvSpPr>
        <p:spPr bwMode="auto">
          <a:xfrm>
            <a:off x="1828800" y="23622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3" name="Line 61"/>
          <p:cNvSpPr>
            <a:spLocks noChangeShapeType="1"/>
          </p:cNvSpPr>
          <p:nvPr/>
        </p:nvSpPr>
        <p:spPr bwMode="auto">
          <a:xfrm>
            <a:off x="1905000" y="2286000"/>
            <a:ext cx="1066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4" name="Oval 62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75" name="Oval 63"/>
          <p:cNvSpPr>
            <a:spLocks noChangeArrowheads="1"/>
          </p:cNvSpPr>
          <p:nvPr/>
        </p:nvSpPr>
        <p:spPr bwMode="auto">
          <a:xfrm>
            <a:off x="7086600" y="2131121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76" name="Oval 64"/>
          <p:cNvSpPr>
            <a:spLocks noChangeArrowheads="1"/>
          </p:cNvSpPr>
          <p:nvPr/>
        </p:nvSpPr>
        <p:spPr bwMode="auto">
          <a:xfrm>
            <a:off x="5791200" y="21336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77" name="Line 65"/>
          <p:cNvSpPr>
            <a:spLocks noChangeShapeType="1"/>
          </p:cNvSpPr>
          <p:nvPr/>
        </p:nvSpPr>
        <p:spPr bwMode="auto">
          <a:xfrm>
            <a:off x="6248400" y="23622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8" name="Line 66"/>
          <p:cNvSpPr>
            <a:spLocks noChangeShapeType="1"/>
          </p:cNvSpPr>
          <p:nvPr/>
        </p:nvSpPr>
        <p:spPr bwMode="auto">
          <a:xfrm flipH="1">
            <a:off x="6172200" y="37338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9" name="Line 67"/>
          <p:cNvSpPr>
            <a:spLocks noChangeShapeType="1"/>
          </p:cNvSpPr>
          <p:nvPr/>
        </p:nvSpPr>
        <p:spPr bwMode="auto">
          <a:xfrm>
            <a:off x="6248400" y="4343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71788" name="Group 76"/>
          <p:cNvGrpSpPr>
            <a:grpSpLocks/>
          </p:cNvGrpSpPr>
          <p:nvPr/>
        </p:nvGrpSpPr>
        <p:grpSpPr bwMode="auto">
          <a:xfrm>
            <a:off x="2346325" y="1690688"/>
            <a:ext cx="5467350" cy="3216275"/>
            <a:chOff x="1478" y="1065"/>
            <a:chExt cx="3444" cy="2026"/>
          </a:xfrm>
        </p:grpSpPr>
        <p:sp>
          <p:nvSpPr>
            <p:cNvPr id="371770" name="Text Box 58"/>
            <p:cNvSpPr txBox="1">
              <a:spLocks noChangeArrowheads="1"/>
            </p:cNvSpPr>
            <p:nvPr/>
          </p:nvSpPr>
          <p:spPr bwMode="auto">
            <a:xfrm>
              <a:off x="2544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71780" name="Text Box 68"/>
            <p:cNvSpPr txBox="1">
              <a:spLocks noChangeArrowheads="1"/>
            </p:cNvSpPr>
            <p:nvPr/>
          </p:nvSpPr>
          <p:spPr bwMode="auto">
            <a:xfrm>
              <a:off x="1862" y="22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71781" name="Text Box 69"/>
            <p:cNvSpPr txBox="1">
              <a:spLocks noChangeArrowheads="1"/>
            </p:cNvSpPr>
            <p:nvPr/>
          </p:nvSpPr>
          <p:spPr bwMode="auto">
            <a:xfrm>
              <a:off x="1478" y="19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71782" name="Text Box 70"/>
            <p:cNvSpPr txBox="1">
              <a:spLocks noChangeArrowheads="1"/>
            </p:cNvSpPr>
            <p:nvPr/>
          </p:nvSpPr>
          <p:spPr bwMode="auto">
            <a:xfrm>
              <a:off x="1958" y="19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71783" name="Text Box 71"/>
            <p:cNvSpPr txBox="1">
              <a:spLocks noChangeArrowheads="1"/>
            </p:cNvSpPr>
            <p:nvPr/>
          </p:nvSpPr>
          <p:spPr bwMode="auto">
            <a:xfrm>
              <a:off x="3686" y="10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371784" name="Text Box 72"/>
            <p:cNvSpPr txBox="1">
              <a:spLocks noChangeArrowheads="1"/>
            </p:cNvSpPr>
            <p:nvPr/>
          </p:nvSpPr>
          <p:spPr bwMode="auto">
            <a:xfrm>
              <a:off x="4502" y="10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371785" name="Text Box 73"/>
            <p:cNvSpPr txBox="1">
              <a:spLocks noChangeArrowheads="1"/>
            </p:cNvSpPr>
            <p:nvPr/>
          </p:nvSpPr>
          <p:spPr bwMode="auto">
            <a:xfrm>
              <a:off x="4166" y="188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71786" name="Text Box 74"/>
            <p:cNvSpPr txBox="1">
              <a:spLocks noChangeArrowheads="1"/>
            </p:cNvSpPr>
            <p:nvPr/>
          </p:nvSpPr>
          <p:spPr bwMode="auto">
            <a:xfrm>
              <a:off x="3686" y="284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371787" name="Text Box 75"/>
            <p:cNvSpPr txBox="1">
              <a:spLocks noChangeArrowheads="1"/>
            </p:cNvSpPr>
            <p:nvPr/>
          </p:nvSpPr>
          <p:spPr bwMode="auto">
            <a:xfrm>
              <a:off x="4646" y="284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71700" y="16002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(time at which a node is visited)</a:t>
            </a:r>
            <a:endParaRPr lang="en-US" sz="1800"/>
          </a:p>
        </p:txBody>
      </p: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1447800" y="198510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7" name="Oval 34"/>
          <p:cNvSpPr>
            <a:spLocks noChangeArrowheads="1"/>
          </p:cNvSpPr>
          <p:nvPr/>
        </p:nvSpPr>
        <p:spPr bwMode="auto">
          <a:xfrm>
            <a:off x="1476375" y="4252212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8" name="Oval 34"/>
          <p:cNvSpPr>
            <a:spLocks noChangeArrowheads="1"/>
          </p:cNvSpPr>
          <p:nvPr/>
        </p:nvSpPr>
        <p:spPr bwMode="auto">
          <a:xfrm>
            <a:off x="3587726" y="427263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3740150" y="268037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0" name="Oval 34"/>
          <p:cNvSpPr>
            <a:spLocks noChangeArrowheads="1"/>
          </p:cNvSpPr>
          <p:nvPr/>
        </p:nvSpPr>
        <p:spPr bwMode="auto">
          <a:xfrm>
            <a:off x="2513013" y="3733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1" name="Oval 34"/>
          <p:cNvSpPr>
            <a:spLocks noChangeArrowheads="1"/>
          </p:cNvSpPr>
          <p:nvPr/>
        </p:nvSpPr>
        <p:spPr bwMode="auto">
          <a:xfrm>
            <a:off x="2293132" y="266872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>
            <a:off x="2963033" y="266207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3" name="Oval 34"/>
          <p:cNvSpPr>
            <a:spLocks noChangeArrowheads="1"/>
          </p:cNvSpPr>
          <p:nvPr/>
        </p:nvSpPr>
        <p:spPr bwMode="auto">
          <a:xfrm>
            <a:off x="5791200" y="2138842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7386851" y="4114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6" name="Oval 34"/>
          <p:cNvSpPr>
            <a:spLocks noChangeArrowheads="1"/>
          </p:cNvSpPr>
          <p:nvPr/>
        </p:nvSpPr>
        <p:spPr bwMode="auto">
          <a:xfrm>
            <a:off x="7089206" y="2137667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7" name="Oval 34"/>
          <p:cNvSpPr>
            <a:spLocks noChangeArrowheads="1"/>
          </p:cNvSpPr>
          <p:nvPr/>
        </p:nvSpPr>
        <p:spPr bwMode="auto">
          <a:xfrm>
            <a:off x="5805464" y="412134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8" name="Oval 34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40" grpId="0"/>
      <p:bldP spid="371744" grpId="0" animBg="1"/>
      <p:bldP spid="371745" grpId="0" animBg="1"/>
      <p:bldP spid="371746" grpId="0" animBg="1"/>
      <p:bldP spid="371752" grpId="0" animBg="1"/>
      <p:bldP spid="371753" grpId="0" animBg="1"/>
      <p:bldP spid="371754" grpId="0" animBg="1"/>
      <p:bldP spid="371755" grpId="0" animBg="1"/>
      <p:bldP spid="371756" grpId="0" animBg="1"/>
      <p:bldP spid="371757" grpId="0" animBg="1"/>
      <p:bldP spid="371758" grpId="0" animBg="1"/>
      <p:bldP spid="371759" grpId="0"/>
      <p:bldP spid="371760" grpId="0" animBg="1"/>
      <p:bldP spid="371766" grpId="0"/>
      <p:bldP spid="371769" grpId="0" animBg="1"/>
      <p:bldP spid="371771" grpId="0" animBg="1"/>
      <p:bldP spid="371772" grpId="0" animBg="1"/>
      <p:bldP spid="371773" grpId="0" animBg="1"/>
      <p:bldP spid="371774" grpId="0" animBg="1"/>
      <p:bldP spid="371775" grpId="0" animBg="1"/>
      <p:bldP spid="371776" grpId="0" animBg="1"/>
      <p:bldP spid="371777" grpId="0" animBg="1"/>
      <p:bldP spid="371778" grpId="0" animBg="1"/>
      <p:bldP spid="371779" grpId="0" animBg="1"/>
      <p:bldP spid="2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Recursive DFS Calls</a:t>
            </a:r>
          </a:p>
        </p:txBody>
      </p:sp>
      <p:sp>
        <p:nvSpPr>
          <p:cNvPr id="392211" name="Line 19"/>
          <p:cNvSpPr>
            <a:spLocks noChangeShapeType="1"/>
          </p:cNvSpPr>
          <p:nvPr/>
        </p:nvSpPr>
        <p:spPr bwMode="auto">
          <a:xfrm flipV="1">
            <a:off x="865188" y="3238500"/>
            <a:ext cx="446087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195" name="Oval 3"/>
              <p:cNvSpPr>
                <a:spLocks noChangeArrowheads="1"/>
              </p:cNvSpPr>
              <p:nvPr/>
            </p:nvSpPr>
            <p:spPr bwMode="auto">
              <a:xfrm>
                <a:off x="615950" y="19510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5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1951038"/>
                <a:ext cx="298450" cy="29686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7" name="Oval 5"/>
              <p:cNvSpPr>
                <a:spLocks noChangeArrowheads="1"/>
              </p:cNvSpPr>
              <p:nvPr/>
            </p:nvSpPr>
            <p:spPr bwMode="auto">
              <a:xfrm>
                <a:off x="2006600" y="34369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7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600" y="3436938"/>
                <a:ext cx="298450" cy="296862"/>
              </a:xfrm>
              <a:prstGeom prst="ellipse">
                <a:avLst/>
              </a:prstGeom>
              <a:blipFill rotWithShape="0">
                <a:blip r:embed="rId3"/>
                <a:stretch>
                  <a:fillRect l="-16364" b="-29091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8" name="Oval 6"/>
              <p:cNvSpPr>
                <a:spLocks noChangeArrowheads="1"/>
              </p:cNvSpPr>
              <p:nvPr/>
            </p:nvSpPr>
            <p:spPr bwMode="auto">
              <a:xfrm>
                <a:off x="1311275" y="3090863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8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275" y="3090863"/>
                <a:ext cx="298450" cy="296862"/>
              </a:xfrm>
              <a:prstGeom prst="ellipse">
                <a:avLst/>
              </a:prstGeom>
              <a:blipFill rotWithShape="0">
                <a:blip r:embed="rId4"/>
                <a:stretch>
                  <a:fillRect l="-10909" b="-20000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9" name="Oval 7"/>
              <p:cNvSpPr>
                <a:spLocks noChangeArrowheads="1"/>
              </p:cNvSpPr>
              <p:nvPr/>
            </p:nvSpPr>
            <p:spPr bwMode="auto">
              <a:xfrm>
                <a:off x="615950" y="34369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3436938"/>
                <a:ext cx="298450" cy="296862"/>
              </a:xfrm>
              <a:prstGeom prst="ellipse">
                <a:avLst/>
              </a:prstGeom>
              <a:blipFill rotWithShape="0">
                <a:blip r:embed="rId5"/>
                <a:stretch>
                  <a:fillRect l="-7273" b="-3636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0" name="Oval 8"/>
              <p:cNvSpPr>
                <a:spLocks noChangeArrowheads="1"/>
              </p:cNvSpPr>
              <p:nvPr/>
            </p:nvSpPr>
            <p:spPr bwMode="auto">
              <a:xfrm>
                <a:off x="1162050" y="2397125"/>
                <a:ext cx="298450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0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2050" y="2397125"/>
                <a:ext cx="298450" cy="296863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1" name="Oval 9"/>
              <p:cNvSpPr>
                <a:spLocks noChangeArrowheads="1"/>
              </p:cNvSpPr>
              <p:nvPr/>
            </p:nvSpPr>
            <p:spPr bwMode="auto">
              <a:xfrm>
                <a:off x="2106613" y="2397125"/>
                <a:ext cx="296862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1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2397125"/>
                <a:ext cx="296862" cy="296863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2" name="Oval 10"/>
              <p:cNvSpPr>
                <a:spLocks noChangeArrowheads="1"/>
              </p:cNvSpPr>
              <p:nvPr/>
            </p:nvSpPr>
            <p:spPr bwMode="auto">
              <a:xfrm>
                <a:off x="1609725" y="2397125"/>
                <a:ext cx="298450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725" y="2397125"/>
                <a:ext cx="298450" cy="296863"/>
              </a:xfrm>
              <a:prstGeom prst="ellipse">
                <a:avLst/>
              </a:prstGeom>
              <a:blipFill rotWithShape="0">
                <a:blip r:embed="rId8"/>
                <a:stretch>
                  <a:fillRect l="-9091" b="-5455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07" name="Line 15"/>
          <p:cNvSpPr>
            <a:spLocks noChangeShapeType="1"/>
          </p:cNvSpPr>
          <p:nvPr/>
        </p:nvSpPr>
        <p:spPr bwMode="auto">
          <a:xfrm>
            <a:off x="865188" y="2198688"/>
            <a:ext cx="347662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08" name="Line 16"/>
          <p:cNvSpPr>
            <a:spLocks noChangeShapeType="1"/>
          </p:cNvSpPr>
          <p:nvPr/>
        </p:nvSpPr>
        <p:spPr bwMode="auto">
          <a:xfrm>
            <a:off x="914400" y="2149475"/>
            <a:ext cx="695325" cy="296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09" name="Line 17"/>
          <p:cNvSpPr>
            <a:spLocks noChangeShapeType="1"/>
          </p:cNvSpPr>
          <p:nvPr/>
        </p:nvSpPr>
        <p:spPr bwMode="auto">
          <a:xfrm>
            <a:off x="914400" y="2098675"/>
            <a:ext cx="1241425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0" name="Line 18"/>
          <p:cNvSpPr>
            <a:spLocks noChangeShapeType="1"/>
          </p:cNvSpPr>
          <p:nvPr/>
        </p:nvSpPr>
        <p:spPr bwMode="auto">
          <a:xfrm>
            <a:off x="765175" y="2247900"/>
            <a:ext cx="0" cy="1189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2" name="Line 20"/>
          <p:cNvSpPr>
            <a:spLocks noChangeShapeType="1"/>
          </p:cNvSpPr>
          <p:nvPr/>
        </p:nvSpPr>
        <p:spPr bwMode="auto">
          <a:xfrm>
            <a:off x="914400" y="3586163"/>
            <a:ext cx="1092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3" name="Line 21"/>
          <p:cNvSpPr>
            <a:spLocks noChangeShapeType="1"/>
          </p:cNvSpPr>
          <p:nvPr/>
        </p:nvSpPr>
        <p:spPr bwMode="auto">
          <a:xfrm>
            <a:off x="1609725" y="3287713"/>
            <a:ext cx="396875" cy="198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457200" y="1600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381000" y="3276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92220" name="Line 28"/>
          <p:cNvSpPr>
            <a:spLocks noChangeShapeType="1"/>
          </p:cNvSpPr>
          <p:nvPr/>
        </p:nvSpPr>
        <p:spPr bwMode="auto">
          <a:xfrm flipV="1">
            <a:off x="2155825" y="2693988"/>
            <a:ext cx="100013" cy="742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2305050" y="328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2403475" y="239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1524000" y="2895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1014413" y="2544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17526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196" name="Oval 4"/>
              <p:cNvSpPr>
                <a:spLocks noChangeArrowheads="1"/>
              </p:cNvSpPr>
              <p:nvPr/>
            </p:nvSpPr>
            <p:spPr bwMode="auto">
              <a:xfrm>
                <a:off x="1919288" y="5697538"/>
                <a:ext cx="309562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196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88" y="5697538"/>
                <a:ext cx="309562" cy="292100"/>
              </a:xfrm>
              <a:prstGeom prst="ellipse">
                <a:avLst/>
              </a:prstGeom>
              <a:blipFill rotWithShape="0">
                <a:blip r:embed="rId9"/>
                <a:stretch>
                  <a:fillRect l="-8772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3" name="Oval 11"/>
              <p:cNvSpPr>
                <a:spLocks noChangeArrowheads="1"/>
              </p:cNvSpPr>
              <p:nvPr/>
            </p:nvSpPr>
            <p:spPr bwMode="auto">
              <a:xfrm>
                <a:off x="1352550" y="5211763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3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2550" y="5211763"/>
                <a:ext cx="309563" cy="292100"/>
              </a:xfrm>
              <a:prstGeom prst="ellipse">
                <a:avLst/>
              </a:prstGeom>
              <a:blipFill rotWithShape="0">
                <a:blip r:embed="rId10"/>
                <a:stretch>
                  <a:fillRect l="-17544" t="-1852" b="-46296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4" name="Oval 12"/>
              <p:cNvSpPr>
                <a:spLocks noChangeArrowheads="1"/>
              </p:cNvSpPr>
              <p:nvPr/>
            </p:nvSpPr>
            <p:spPr bwMode="auto">
              <a:xfrm>
                <a:off x="838200" y="5697538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697538"/>
                <a:ext cx="309563" cy="292100"/>
              </a:xfrm>
              <a:prstGeom prst="ellipse">
                <a:avLst/>
              </a:prstGeom>
              <a:blipFill rotWithShape="0">
                <a:blip r:embed="rId11"/>
                <a:stretch>
                  <a:fillRect l="-19643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5" name="Oval 13"/>
              <p:cNvSpPr>
                <a:spLocks noChangeArrowheads="1"/>
              </p:cNvSpPr>
              <p:nvPr/>
            </p:nvSpPr>
            <p:spPr bwMode="auto">
              <a:xfrm>
                <a:off x="1712913" y="4433888"/>
                <a:ext cx="309562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2913" y="4433888"/>
                <a:ext cx="309562" cy="292100"/>
              </a:xfrm>
              <a:prstGeom prst="ellipse">
                <a:avLst/>
              </a:prstGeom>
              <a:blipFill rotWithShape="0">
                <a:blip r:embed="rId12"/>
                <a:stretch>
                  <a:fillRect l="-7018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6" name="Oval 14"/>
              <p:cNvSpPr>
                <a:spLocks noChangeArrowheads="1"/>
              </p:cNvSpPr>
              <p:nvPr/>
            </p:nvSpPr>
            <p:spPr bwMode="auto">
              <a:xfrm>
                <a:off x="838200" y="4433888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433888"/>
                <a:ext cx="309563" cy="292100"/>
              </a:xfrm>
              <a:prstGeom prst="ellipse">
                <a:avLst/>
              </a:prstGeom>
              <a:blipFill rotWithShape="0">
                <a:blip r:embed="rId13"/>
                <a:stretch>
                  <a:fillRect l="-19643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14" name="Line 22"/>
          <p:cNvSpPr>
            <a:spLocks noChangeShapeType="1"/>
          </p:cNvSpPr>
          <p:nvPr/>
        </p:nvSpPr>
        <p:spPr bwMode="auto">
          <a:xfrm>
            <a:off x="1147763" y="4579938"/>
            <a:ext cx="565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5" name="Line 23"/>
          <p:cNvSpPr>
            <a:spLocks noChangeShapeType="1"/>
          </p:cNvSpPr>
          <p:nvPr/>
        </p:nvSpPr>
        <p:spPr bwMode="auto">
          <a:xfrm flipH="1">
            <a:off x="1095375" y="5454650"/>
            <a:ext cx="257175" cy="292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6" name="Line 24"/>
          <p:cNvSpPr>
            <a:spLocks noChangeShapeType="1"/>
          </p:cNvSpPr>
          <p:nvPr/>
        </p:nvSpPr>
        <p:spPr bwMode="auto">
          <a:xfrm>
            <a:off x="1662113" y="5454650"/>
            <a:ext cx="309562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7" name="Line 25"/>
          <p:cNvSpPr>
            <a:spLocks noChangeShapeType="1"/>
          </p:cNvSpPr>
          <p:nvPr/>
        </p:nvSpPr>
        <p:spPr bwMode="auto">
          <a:xfrm>
            <a:off x="1147763" y="5843588"/>
            <a:ext cx="771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91440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175260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1371600" y="4876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762000" y="5943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1971675" y="59404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92231" name="Line 3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236" name="Text Box 44"/>
              <p:cNvSpPr txBox="1">
                <a:spLocks noChangeArrowheads="1"/>
              </p:cNvSpPr>
              <p:nvPr/>
            </p:nvSpPr>
            <p:spPr bwMode="auto">
              <a:xfrm>
                <a:off x="4343400" y="1524000"/>
                <a:ext cx="2592569" cy="4093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chemeClr val="accent2"/>
                    </a:solidFill>
                  </a:rPr>
                  <a:t>dfs(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     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     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mtClean="0">
                    <a:solidFill>
                      <a:schemeClr val="accent2"/>
                    </a:solidFill>
                  </a:rPr>
                  <a:t>)</a:t>
                </a:r>
                <a:endParaRPr lang="en-US">
                  <a:solidFill>
                    <a:schemeClr val="accent2"/>
                  </a:solidFill>
                </a:endParaRP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     </a:t>
                </a:r>
                <a:r>
                  <a:rPr lang="en-US" smtClean="0">
                    <a:solidFill>
                      <a:schemeClr val="accent2"/>
                    </a:solidFill>
                  </a:rPr>
                  <a:t>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223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1524000"/>
                <a:ext cx="2592569" cy="4093428"/>
              </a:xfrm>
              <a:prstGeom prst="rect">
                <a:avLst/>
              </a:prstGeom>
              <a:blipFill rotWithShape="0">
                <a:blip r:embed="rId14"/>
                <a:stretch>
                  <a:fillRect l="-2588" t="-745" r="-1882" b="-178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3352800" y="5791200"/>
            <a:ext cx="4689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663300"/>
                </a:solidFill>
              </a:rPr>
              <a:t>dfsVisit(</a:t>
            </a:r>
            <a:r>
              <a:rPr lang="en-US" i="1" smtClean="0">
                <a:solidFill>
                  <a:srgbClr val="663300"/>
                </a:solidFill>
              </a:rPr>
              <a:t>v</a:t>
            </a:r>
            <a:r>
              <a:rPr lang="en-US">
                <a:solidFill>
                  <a:srgbClr val="663300"/>
                </a:solidFill>
              </a:rPr>
              <a:t>) explores </a:t>
            </a:r>
            <a:r>
              <a:rPr lang="en-US" b="1" i="1">
                <a:solidFill>
                  <a:srgbClr val="663300"/>
                </a:solidFill>
              </a:rPr>
              <a:t>every unvisited</a:t>
            </a:r>
            <a:r>
              <a:rPr lang="en-US">
                <a:solidFill>
                  <a:srgbClr val="663300"/>
                </a:solidFill>
              </a:rPr>
              <a:t> vertex</a:t>
            </a:r>
          </a:p>
          <a:p>
            <a:r>
              <a:rPr lang="en-US">
                <a:solidFill>
                  <a:srgbClr val="663300"/>
                </a:solidFill>
              </a:rPr>
              <a:t>reachable from </a:t>
            </a:r>
            <a:r>
              <a:rPr lang="en-US" i="1">
                <a:solidFill>
                  <a:srgbClr val="663300"/>
                </a:solidFill>
              </a:rPr>
              <a:t>v</a:t>
            </a:r>
            <a:r>
              <a:rPr lang="en-US">
                <a:solidFill>
                  <a:srgbClr val="663300"/>
                </a:solidFill>
              </a:rPr>
              <a:t> before it returns.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36" grpId="0"/>
      <p:bldP spid="3922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CC00"/>
                </a:solidFill>
              </a:rPr>
              <a:t>Predecessor Table</a:t>
            </a:r>
            <a:endParaRPr lang="en-US">
              <a:solidFill>
                <a:srgbClr val="00CC00"/>
              </a:solidFill>
            </a:endParaRPr>
          </a:p>
        </p:txBody>
      </p:sp>
      <p:sp>
        <p:nvSpPr>
          <p:cNvPr id="392211" name="Line 19"/>
          <p:cNvSpPr>
            <a:spLocks noChangeShapeType="1"/>
          </p:cNvSpPr>
          <p:nvPr/>
        </p:nvSpPr>
        <p:spPr bwMode="auto">
          <a:xfrm flipV="1">
            <a:off x="865188" y="3238500"/>
            <a:ext cx="446087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195" name="Oval 3"/>
              <p:cNvSpPr>
                <a:spLocks noChangeArrowheads="1"/>
              </p:cNvSpPr>
              <p:nvPr/>
            </p:nvSpPr>
            <p:spPr bwMode="auto">
              <a:xfrm>
                <a:off x="615950" y="19510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5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1951038"/>
                <a:ext cx="298450" cy="29686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7" name="Oval 5"/>
              <p:cNvSpPr>
                <a:spLocks noChangeArrowheads="1"/>
              </p:cNvSpPr>
              <p:nvPr/>
            </p:nvSpPr>
            <p:spPr bwMode="auto">
              <a:xfrm>
                <a:off x="2006600" y="34369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7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600" y="3436938"/>
                <a:ext cx="298450" cy="296862"/>
              </a:xfrm>
              <a:prstGeom prst="ellipse">
                <a:avLst/>
              </a:prstGeom>
              <a:blipFill rotWithShape="0">
                <a:blip r:embed="rId3"/>
                <a:stretch>
                  <a:fillRect l="-16364" b="-29091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8" name="Oval 6"/>
              <p:cNvSpPr>
                <a:spLocks noChangeArrowheads="1"/>
              </p:cNvSpPr>
              <p:nvPr/>
            </p:nvSpPr>
            <p:spPr bwMode="auto">
              <a:xfrm>
                <a:off x="1311275" y="3090863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8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275" y="3090863"/>
                <a:ext cx="298450" cy="296862"/>
              </a:xfrm>
              <a:prstGeom prst="ellipse">
                <a:avLst/>
              </a:prstGeom>
              <a:blipFill rotWithShape="0">
                <a:blip r:embed="rId4"/>
                <a:stretch>
                  <a:fillRect l="-10909" b="-20000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9" name="Oval 7"/>
              <p:cNvSpPr>
                <a:spLocks noChangeArrowheads="1"/>
              </p:cNvSpPr>
              <p:nvPr/>
            </p:nvSpPr>
            <p:spPr bwMode="auto">
              <a:xfrm>
                <a:off x="615950" y="34369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3436938"/>
                <a:ext cx="298450" cy="296862"/>
              </a:xfrm>
              <a:prstGeom prst="ellipse">
                <a:avLst/>
              </a:prstGeom>
              <a:blipFill rotWithShape="0">
                <a:blip r:embed="rId5"/>
                <a:stretch>
                  <a:fillRect l="-7273" b="-3636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0" name="Oval 8"/>
              <p:cNvSpPr>
                <a:spLocks noChangeArrowheads="1"/>
              </p:cNvSpPr>
              <p:nvPr/>
            </p:nvSpPr>
            <p:spPr bwMode="auto">
              <a:xfrm>
                <a:off x="1162050" y="2397125"/>
                <a:ext cx="298450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0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2050" y="2397125"/>
                <a:ext cx="298450" cy="296863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1" name="Oval 9"/>
              <p:cNvSpPr>
                <a:spLocks noChangeArrowheads="1"/>
              </p:cNvSpPr>
              <p:nvPr/>
            </p:nvSpPr>
            <p:spPr bwMode="auto">
              <a:xfrm>
                <a:off x="2106613" y="2397125"/>
                <a:ext cx="296862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1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2397125"/>
                <a:ext cx="296862" cy="296863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2" name="Oval 10"/>
              <p:cNvSpPr>
                <a:spLocks noChangeArrowheads="1"/>
              </p:cNvSpPr>
              <p:nvPr/>
            </p:nvSpPr>
            <p:spPr bwMode="auto">
              <a:xfrm>
                <a:off x="1609725" y="2397125"/>
                <a:ext cx="298450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725" y="2397125"/>
                <a:ext cx="298450" cy="296863"/>
              </a:xfrm>
              <a:prstGeom prst="ellipse">
                <a:avLst/>
              </a:prstGeom>
              <a:blipFill rotWithShape="0">
                <a:blip r:embed="rId8"/>
                <a:stretch>
                  <a:fillRect l="-9091" b="-5455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07" name="Line 15"/>
          <p:cNvSpPr>
            <a:spLocks noChangeShapeType="1"/>
          </p:cNvSpPr>
          <p:nvPr/>
        </p:nvSpPr>
        <p:spPr bwMode="auto">
          <a:xfrm>
            <a:off x="865188" y="2198688"/>
            <a:ext cx="347662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08" name="Line 16"/>
          <p:cNvSpPr>
            <a:spLocks noChangeShapeType="1"/>
          </p:cNvSpPr>
          <p:nvPr/>
        </p:nvSpPr>
        <p:spPr bwMode="auto">
          <a:xfrm>
            <a:off x="914400" y="2149475"/>
            <a:ext cx="695325" cy="296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09" name="Line 17"/>
          <p:cNvSpPr>
            <a:spLocks noChangeShapeType="1"/>
          </p:cNvSpPr>
          <p:nvPr/>
        </p:nvSpPr>
        <p:spPr bwMode="auto">
          <a:xfrm>
            <a:off x="914400" y="2098675"/>
            <a:ext cx="1241425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0" name="Line 18"/>
          <p:cNvSpPr>
            <a:spLocks noChangeShapeType="1"/>
          </p:cNvSpPr>
          <p:nvPr/>
        </p:nvSpPr>
        <p:spPr bwMode="auto">
          <a:xfrm>
            <a:off x="765175" y="2247900"/>
            <a:ext cx="0" cy="1189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2" name="Line 20"/>
          <p:cNvSpPr>
            <a:spLocks noChangeShapeType="1"/>
          </p:cNvSpPr>
          <p:nvPr/>
        </p:nvSpPr>
        <p:spPr bwMode="auto">
          <a:xfrm>
            <a:off x="914400" y="3586163"/>
            <a:ext cx="1092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3" name="Line 21"/>
          <p:cNvSpPr>
            <a:spLocks noChangeShapeType="1"/>
          </p:cNvSpPr>
          <p:nvPr/>
        </p:nvSpPr>
        <p:spPr bwMode="auto">
          <a:xfrm>
            <a:off x="1609725" y="3287713"/>
            <a:ext cx="396875" cy="198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0" name="Line 28"/>
          <p:cNvSpPr>
            <a:spLocks noChangeShapeType="1"/>
          </p:cNvSpPr>
          <p:nvPr/>
        </p:nvSpPr>
        <p:spPr bwMode="auto">
          <a:xfrm flipV="1">
            <a:off x="2155825" y="2693988"/>
            <a:ext cx="100013" cy="742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196" name="Oval 4"/>
              <p:cNvSpPr>
                <a:spLocks noChangeArrowheads="1"/>
              </p:cNvSpPr>
              <p:nvPr/>
            </p:nvSpPr>
            <p:spPr bwMode="auto">
              <a:xfrm>
                <a:off x="7729538" y="2874015"/>
                <a:ext cx="309562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196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9538" y="2874015"/>
                <a:ext cx="309562" cy="292100"/>
              </a:xfrm>
              <a:prstGeom prst="ellipse">
                <a:avLst/>
              </a:prstGeom>
              <a:blipFill rotWithShape="0">
                <a:blip r:embed="rId9"/>
                <a:stretch>
                  <a:fillRect l="-8772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3" name="Oval 11"/>
              <p:cNvSpPr>
                <a:spLocks noChangeArrowheads="1"/>
              </p:cNvSpPr>
              <p:nvPr/>
            </p:nvSpPr>
            <p:spPr bwMode="auto">
              <a:xfrm>
                <a:off x="7162800" y="2388240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3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800" y="2388240"/>
                <a:ext cx="309563" cy="292100"/>
              </a:xfrm>
              <a:prstGeom prst="ellipse">
                <a:avLst/>
              </a:prstGeom>
              <a:blipFill rotWithShape="0">
                <a:blip r:embed="rId10"/>
                <a:stretch>
                  <a:fillRect l="-17544" t="-1852" b="-46296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4" name="Oval 12"/>
              <p:cNvSpPr>
                <a:spLocks noChangeArrowheads="1"/>
              </p:cNvSpPr>
              <p:nvPr/>
            </p:nvSpPr>
            <p:spPr bwMode="auto">
              <a:xfrm>
                <a:off x="6648450" y="2874015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8450" y="2874015"/>
                <a:ext cx="309563" cy="292100"/>
              </a:xfrm>
              <a:prstGeom prst="ellipse">
                <a:avLst/>
              </a:prstGeom>
              <a:blipFill rotWithShape="0">
                <a:blip r:embed="rId11"/>
                <a:stretch>
                  <a:fillRect l="-19643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5" name="Oval 13"/>
              <p:cNvSpPr>
                <a:spLocks noChangeArrowheads="1"/>
              </p:cNvSpPr>
              <p:nvPr/>
            </p:nvSpPr>
            <p:spPr bwMode="auto">
              <a:xfrm>
                <a:off x="4600788" y="2680340"/>
                <a:ext cx="309562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0788" y="2680340"/>
                <a:ext cx="309562" cy="292100"/>
              </a:xfrm>
              <a:prstGeom prst="ellipse">
                <a:avLst/>
              </a:prstGeom>
              <a:blipFill rotWithShape="0">
                <a:blip r:embed="rId12"/>
                <a:stretch>
                  <a:fillRect l="-7018" b="-14815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6" name="Oval 14"/>
              <p:cNvSpPr>
                <a:spLocks noChangeArrowheads="1"/>
              </p:cNvSpPr>
              <p:nvPr/>
            </p:nvSpPr>
            <p:spPr bwMode="auto">
              <a:xfrm>
                <a:off x="3726075" y="2680340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6075" y="2680340"/>
                <a:ext cx="309563" cy="292100"/>
              </a:xfrm>
              <a:prstGeom prst="ellipse">
                <a:avLst/>
              </a:prstGeom>
              <a:blipFill rotWithShape="0">
                <a:blip r:embed="rId13"/>
                <a:stretch>
                  <a:fillRect l="-17544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14" name="Line 22"/>
          <p:cNvSpPr>
            <a:spLocks noChangeShapeType="1"/>
          </p:cNvSpPr>
          <p:nvPr/>
        </p:nvSpPr>
        <p:spPr bwMode="auto">
          <a:xfrm>
            <a:off x="4035638" y="2826390"/>
            <a:ext cx="565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5" name="Line 23"/>
          <p:cNvSpPr>
            <a:spLocks noChangeShapeType="1"/>
          </p:cNvSpPr>
          <p:nvPr/>
        </p:nvSpPr>
        <p:spPr bwMode="auto">
          <a:xfrm flipH="1">
            <a:off x="6905625" y="2631127"/>
            <a:ext cx="257175" cy="292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6" name="Line 24"/>
          <p:cNvSpPr>
            <a:spLocks noChangeShapeType="1"/>
          </p:cNvSpPr>
          <p:nvPr/>
        </p:nvSpPr>
        <p:spPr bwMode="auto">
          <a:xfrm>
            <a:off x="7472363" y="2631127"/>
            <a:ext cx="309562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7" name="Line 25"/>
          <p:cNvSpPr>
            <a:spLocks noChangeShapeType="1"/>
          </p:cNvSpPr>
          <p:nvPr/>
        </p:nvSpPr>
        <p:spPr bwMode="auto">
          <a:xfrm>
            <a:off x="6958013" y="3020065"/>
            <a:ext cx="771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31" name="Line 3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288256"/>
                  </p:ext>
                </p:extLst>
              </p:nvPr>
            </p:nvGraphicFramePr>
            <p:xfrm>
              <a:off x="228594" y="4419600"/>
              <a:ext cx="8639396" cy="129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8180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pred(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mtClean="0"/>
                            <a:t>)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null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null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null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288256"/>
                  </p:ext>
                </p:extLst>
              </p:nvPr>
            </p:nvGraphicFramePr>
            <p:xfrm>
              <a:off x="228594" y="4419600"/>
              <a:ext cx="8639396" cy="129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8180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694" t="-1869" r="-886111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36792" t="-1869" r="-1103774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236792" t="-1869" r="-1003774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333645" t="-1869" r="-894393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437736" t="-1869" r="-8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537736" t="-1869" r="-7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637736" t="-1869" r="-6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737736" t="-1869" r="-5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837736" t="-1869" r="-4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928972" t="-1869" r="-299065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038679" t="-1869" r="-201887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8679" t="-1869" r="-101887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238679" t="-1869" r="-1887" b="-100935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694" t="-102830" r="-886111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null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236792" t="-102830" r="-100377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333645" t="-102830" r="-89439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437736" t="-102830" r="-8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537736" t="-102830" r="-7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637736" t="-102830" r="-6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737736" t="-102830" r="-5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null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928972" t="-102830" r="-29906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null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8679" t="-102830" r="-10188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238679" t="-102830" r="-1887" b="-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10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Depth-First Search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219" name="Oval 3"/>
              <p:cNvSpPr>
                <a:spLocks noChangeArrowheads="1"/>
              </p:cNvSpPr>
              <p:nvPr/>
            </p:nvSpPr>
            <p:spPr bwMode="auto">
              <a:xfrm>
                <a:off x="1447800" y="1981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19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19812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0" name="Oval 4"/>
              <p:cNvSpPr>
                <a:spLocks noChangeArrowheads="1"/>
              </p:cNvSpPr>
              <p:nvPr/>
            </p:nvSpPr>
            <p:spPr bwMode="auto">
              <a:xfrm>
                <a:off x="7391400" y="4114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0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41148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21" name="Oval 5"/>
          <p:cNvSpPr>
            <a:spLocks noChangeArrowheads="1"/>
          </p:cNvSpPr>
          <p:nvPr/>
        </p:nvSpPr>
        <p:spPr bwMode="auto">
          <a:xfrm>
            <a:off x="3581400" y="4267200"/>
            <a:ext cx="457200" cy="4572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smtClean="0"/>
              <a:t>f</a:t>
            </a:r>
            <a:endParaRPr lang="en-US" sz="24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222" name="Oval 6"/>
              <p:cNvSpPr>
                <a:spLocks noChangeArrowheads="1"/>
              </p:cNvSpPr>
              <p:nvPr/>
            </p:nvSpPr>
            <p:spPr bwMode="auto">
              <a:xfrm>
                <a:off x="2514600" y="3733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2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338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b="-740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3" name="Oval 7"/>
              <p:cNvSpPr>
                <a:spLocks noChangeArrowheads="1"/>
              </p:cNvSpPr>
              <p:nvPr/>
            </p:nvSpPr>
            <p:spPr bwMode="auto">
              <a:xfrm>
                <a:off x="1447800" y="4267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3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2672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4" name="Oval 8"/>
              <p:cNvSpPr>
                <a:spLocks noChangeArrowheads="1"/>
              </p:cNvSpPr>
              <p:nvPr/>
            </p:nvSpPr>
            <p:spPr bwMode="auto">
              <a:xfrm>
                <a:off x="22860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6670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5" name="Oval 9"/>
              <p:cNvSpPr>
                <a:spLocks noChangeArrowheads="1"/>
              </p:cNvSpPr>
              <p:nvPr/>
            </p:nvSpPr>
            <p:spPr bwMode="auto">
              <a:xfrm>
                <a:off x="37338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5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6670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6" name="Oval 10"/>
              <p:cNvSpPr>
                <a:spLocks noChangeArrowheads="1"/>
              </p:cNvSpPr>
              <p:nvPr/>
            </p:nvSpPr>
            <p:spPr bwMode="auto">
              <a:xfrm>
                <a:off x="29718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6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26670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7" name="Oval 11"/>
              <p:cNvSpPr>
                <a:spLocks noChangeArrowheads="1"/>
              </p:cNvSpPr>
              <p:nvPr/>
            </p:nvSpPr>
            <p:spPr bwMode="auto">
              <a:xfrm>
                <a:off x="6553200" y="3352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7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3528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b="-13580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8" name="Oval 12"/>
              <p:cNvSpPr>
                <a:spLocks noChangeArrowheads="1"/>
              </p:cNvSpPr>
              <p:nvPr/>
            </p:nvSpPr>
            <p:spPr bwMode="auto">
              <a:xfrm>
                <a:off x="5791200" y="4114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8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41148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9" name="Oval 1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9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600" y="213360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30" name="Oval 14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30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133600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31" name="Line 15"/>
          <p:cNvSpPr>
            <a:spLocks noChangeShapeType="1"/>
          </p:cNvSpPr>
          <p:nvPr/>
        </p:nvSpPr>
        <p:spPr bwMode="auto">
          <a:xfrm>
            <a:off x="1828800" y="23622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2" name="Line 16"/>
          <p:cNvSpPr>
            <a:spLocks noChangeShapeType="1"/>
          </p:cNvSpPr>
          <p:nvPr/>
        </p:nvSpPr>
        <p:spPr bwMode="auto">
          <a:xfrm>
            <a:off x="1905000" y="2286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4" name="Line 18"/>
          <p:cNvSpPr>
            <a:spLocks noChangeShapeType="1"/>
          </p:cNvSpPr>
          <p:nvPr/>
        </p:nvSpPr>
        <p:spPr bwMode="auto">
          <a:xfrm>
            <a:off x="1676400" y="2438400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6" name="Line 20"/>
          <p:cNvSpPr>
            <a:spLocks noChangeShapeType="1"/>
          </p:cNvSpPr>
          <p:nvPr/>
        </p:nvSpPr>
        <p:spPr bwMode="auto">
          <a:xfrm>
            <a:off x="1905000" y="44958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7" name="Line 21"/>
          <p:cNvSpPr>
            <a:spLocks noChangeShapeType="1"/>
          </p:cNvSpPr>
          <p:nvPr/>
        </p:nvSpPr>
        <p:spPr bwMode="auto">
          <a:xfrm>
            <a:off x="2971800" y="4038600"/>
            <a:ext cx="685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8" name="Line 22"/>
          <p:cNvSpPr>
            <a:spLocks noChangeShapeType="1"/>
          </p:cNvSpPr>
          <p:nvPr/>
        </p:nvSpPr>
        <p:spPr bwMode="auto">
          <a:xfrm>
            <a:off x="6248400" y="23622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9" name="Line 23"/>
          <p:cNvSpPr>
            <a:spLocks noChangeShapeType="1"/>
          </p:cNvSpPr>
          <p:nvPr/>
        </p:nvSpPr>
        <p:spPr bwMode="auto">
          <a:xfrm flipH="1">
            <a:off x="6172200" y="3671887"/>
            <a:ext cx="381000" cy="519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41" name="Line 25"/>
          <p:cNvSpPr>
            <a:spLocks noChangeShapeType="1"/>
          </p:cNvSpPr>
          <p:nvPr/>
        </p:nvSpPr>
        <p:spPr bwMode="auto">
          <a:xfrm>
            <a:off x="6248400" y="4343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44" name="Line 28"/>
          <p:cNvSpPr>
            <a:spLocks noChangeShapeType="1"/>
          </p:cNvSpPr>
          <p:nvPr/>
        </p:nvSpPr>
        <p:spPr bwMode="auto">
          <a:xfrm flipV="1">
            <a:off x="3810000" y="3124200"/>
            <a:ext cx="1524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55" name="Line 3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3259" name="Text Box 43"/>
          <p:cNvSpPr txBox="1">
            <a:spLocks noChangeArrowheads="1"/>
          </p:cNvSpPr>
          <p:nvPr/>
        </p:nvSpPr>
        <p:spPr bwMode="auto">
          <a:xfrm>
            <a:off x="974725" y="5424488"/>
            <a:ext cx="74596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Edges that, during DFS, lead to an unexplored vertex form a </a:t>
            </a:r>
            <a:r>
              <a:rPr lang="en-US" b="1" i="1">
                <a:solidFill>
                  <a:srgbClr val="FF0000"/>
                </a:solidFill>
              </a:rPr>
              <a:t>depth-first</a:t>
            </a:r>
          </a:p>
          <a:p>
            <a:r>
              <a:rPr lang="en-US" b="1" i="1">
                <a:solidFill>
                  <a:srgbClr val="FF0000"/>
                </a:solidFill>
              </a:rPr>
              <a:t>search forest. </a:t>
            </a:r>
          </a:p>
        </p:txBody>
      </p:sp>
      <p:sp>
        <p:nvSpPr>
          <p:cNvPr id="393260" name="Text Box 44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8710" y="6324599"/>
            <a:ext cx="6862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DFS forest can be constructed from the predecessor table.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00CC00"/>
                </a:solidFill>
              </a:rPr>
              <a:t>DFS on a Directed Graph</a:t>
            </a:r>
            <a:endParaRPr lang="en-US">
              <a:solidFill>
                <a:srgbClr val="00CC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219" name="Oval 3"/>
              <p:cNvSpPr>
                <a:spLocks noChangeArrowheads="1"/>
              </p:cNvSpPr>
              <p:nvPr/>
            </p:nvSpPr>
            <p:spPr bwMode="auto">
              <a:xfrm>
                <a:off x="3581400" y="22479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19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22479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55" name="Line 3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3260" name="Text Box 44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3"/>
              <p:cNvSpPr>
                <a:spLocks noChangeArrowheads="1"/>
              </p:cNvSpPr>
              <p:nvPr/>
            </p:nvSpPr>
            <p:spPr bwMode="auto">
              <a:xfrm>
                <a:off x="2286000" y="4800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28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48006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3"/>
              <p:cNvSpPr>
                <a:spLocks noChangeArrowheads="1"/>
              </p:cNvSpPr>
              <p:nvPr/>
            </p:nvSpPr>
            <p:spPr bwMode="auto">
              <a:xfrm>
                <a:off x="7841776" y="3663287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29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1776" y="3663287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b="-7407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3"/>
              <p:cNvSpPr>
                <a:spLocks noChangeArrowheads="1"/>
              </p:cNvSpPr>
              <p:nvPr/>
            </p:nvSpPr>
            <p:spPr bwMode="auto">
              <a:xfrm>
                <a:off x="6019800" y="3657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0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36576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l="-4938" b="-14815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4572000" y="3657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1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6576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"/>
              <p:cNvSpPr>
                <a:spLocks noChangeArrowheads="1"/>
              </p:cNvSpPr>
              <p:nvPr/>
            </p:nvSpPr>
            <p:spPr bwMode="auto">
              <a:xfrm>
                <a:off x="2286000" y="3657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2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6576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"/>
              <p:cNvSpPr>
                <a:spLocks noChangeArrowheads="1"/>
              </p:cNvSpPr>
              <p:nvPr/>
            </p:nvSpPr>
            <p:spPr bwMode="auto">
              <a:xfrm>
                <a:off x="7315200" y="2257567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3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2257567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393219" idx="3"/>
            <a:endCxn id="32" idx="7"/>
          </p:cNvCxnSpPr>
          <p:nvPr/>
        </p:nvCxnSpPr>
        <p:spPr bwMode="auto">
          <a:xfrm flipH="1">
            <a:off x="2676245" y="2638145"/>
            <a:ext cx="972110" cy="1086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>
            <a:stCxn id="393219" idx="5"/>
            <a:endCxn id="31" idx="1"/>
          </p:cNvCxnSpPr>
          <p:nvPr/>
        </p:nvCxnSpPr>
        <p:spPr bwMode="auto">
          <a:xfrm>
            <a:off x="3971645" y="2638145"/>
            <a:ext cx="667310" cy="1086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30" idx="2"/>
            <a:endCxn id="31" idx="6"/>
          </p:cNvCxnSpPr>
          <p:nvPr/>
        </p:nvCxnSpPr>
        <p:spPr bwMode="auto">
          <a:xfrm flipH="1">
            <a:off x="5029200" y="38862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33" idx="3"/>
            <a:endCxn id="30" idx="7"/>
          </p:cNvCxnSpPr>
          <p:nvPr/>
        </p:nvCxnSpPr>
        <p:spPr bwMode="auto">
          <a:xfrm flipH="1">
            <a:off x="6410045" y="2647812"/>
            <a:ext cx="972110" cy="1076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33" idx="5"/>
            <a:endCxn id="29" idx="0"/>
          </p:cNvCxnSpPr>
          <p:nvPr/>
        </p:nvCxnSpPr>
        <p:spPr bwMode="auto">
          <a:xfrm>
            <a:off x="7705445" y="2647812"/>
            <a:ext cx="364931" cy="1015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29" idx="2"/>
            <a:endCxn id="30" idx="6"/>
          </p:cNvCxnSpPr>
          <p:nvPr/>
        </p:nvCxnSpPr>
        <p:spPr bwMode="auto">
          <a:xfrm flipH="1" flipV="1">
            <a:off x="6477000" y="3886200"/>
            <a:ext cx="1364776" cy="5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32" idx="4"/>
            <a:endCxn id="28" idx="0"/>
          </p:cNvCxnSpPr>
          <p:nvPr/>
        </p:nvCxnSpPr>
        <p:spPr bwMode="auto">
          <a:xfrm>
            <a:off x="2514600" y="41148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32" idx="6"/>
            <a:endCxn id="31" idx="2"/>
          </p:cNvCxnSpPr>
          <p:nvPr/>
        </p:nvCxnSpPr>
        <p:spPr bwMode="auto">
          <a:xfrm>
            <a:off x="2743200" y="38862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30" idx="3"/>
            <a:endCxn id="28" idx="6"/>
          </p:cNvCxnSpPr>
          <p:nvPr/>
        </p:nvCxnSpPr>
        <p:spPr bwMode="auto">
          <a:xfrm flipH="1">
            <a:off x="2743200" y="4047845"/>
            <a:ext cx="3343555" cy="981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28" idx="7"/>
            <a:endCxn id="31" idx="3"/>
          </p:cNvCxnSpPr>
          <p:nvPr/>
        </p:nvCxnSpPr>
        <p:spPr bwMode="auto">
          <a:xfrm flipV="1">
            <a:off x="2676245" y="4047845"/>
            <a:ext cx="1962710" cy="819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Freeform 34"/>
          <p:cNvSpPr/>
          <p:nvPr/>
        </p:nvSpPr>
        <p:spPr bwMode="auto">
          <a:xfrm>
            <a:off x="1711281" y="2448071"/>
            <a:ext cx="1864432" cy="2615248"/>
          </a:xfrm>
          <a:custGeom>
            <a:avLst/>
            <a:gdLst>
              <a:gd name="connsiteX0" fmla="*/ 581543 w 1864432"/>
              <a:gd name="connsiteY0" fmla="*/ 2615248 h 2615248"/>
              <a:gd name="connsiteX1" fmla="*/ 117519 w 1864432"/>
              <a:gd name="connsiteY1" fmla="*/ 2123929 h 2615248"/>
              <a:gd name="connsiteX2" fmla="*/ 35632 w 1864432"/>
              <a:gd name="connsiteY2" fmla="*/ 1045756 h 2615248"/>
              <a:gd name="connsiteX3" fmla="*/ 608838 w 1864432"/>
              <a:gd name="connsiteY3" fmla="*/ 295129 h 2615248"/>
              <a:gd name="connsiteX4" fmla="*/ 1332170 w 1864432"/>
              <a:gd name="connsiteY4" fmla="*/ 22174 h 2615248"/>
              <a:gd name="connsiteX5" fmla="*/ 1864432 w 1864432"/>
              <a:gd name="connsiteY5" fmla="*/ 35822 h 261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432" h="2615248">
                <a:moveTo>
                  <a:pt x="581543" y="2615248"/>
                </a:moveTo>
                <a:cubicBezTo>
                  <a:pt x="395023" y="2500379"/>
                  <a:pt x="208504" y="2385511"/>
                  <a:pt x="117519" y="2123929"/>
                </a:cubicBezTo>
                <a:cubicBezTo>
                  <a:pt x="26534" y="1862347"/>
                  <a:pt x="-46254" y="1350556"/>
                  <a:pt x="35632" y="1045756"/>
                </a:cubicBezTo>
                <a:cubicBezTo>
                  <a:pt x="117518" y="740956"/>
                  <a:pt x="392748" y="465726"/>
                  <a:pt x="608838" y="295129"/>
                </a:cubicBezTo>
                <a:cubicBezTo>
                  <a:pt x="824928" y="124532"/>
                  <a:pt x="1122904" y="65392"/>
                  <a:pt x="1332170" y="22174"/>
                </a:cubicBezTo>
                <a:cubicBezTo>
                  <a:pt x="1541436" y="-21044"/>
                  <a:pt x="1702934" y="7389"/>
                  <a:pt x="1864432" y="3582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32"/>
          <p:cNvSpPr>
            <a:spLocks noChangeArrowheads="1"/>
          </p:cNvSpPr>
          <p:nvPr/>
        </p:nvSpPr>
        <p:spPr bwMode="auto">
          <a:xfrm>
            <a:off x="3573907" y="2257567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2" name="Oval 32"/>
          <p:cNvSpPr>
            <a:spLocks noChangeArrowheads="1"/>
          </p:cNvSpPr>
          <p:nvPr/>
        </p:nvSpPr>
        <p:spPr bwMode="auto">
          <a:xfrm>
            <a:off x="2289412" y="3656709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2661258" y="2647812"/>
            <a:ext cx="972110" cy="10864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4" name="Oval 32"/>
          <p:cNvSpPr>
            <a:spLocks noChangeArrowheads="1"/>
          </p:cNvSpPr>
          <p:nvPr/>
        </p:nvSpPr>
        <p:spPr bwMode="auto">
          <a:xfrm>
            <a:off x="4579493" y="365670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5" name="Oval 32"/>
          <p:cNvSpPr>
            <a:spLocks noChangeArrowheads="1"/>
          </p:cNvSpPr>
          <p:nvPr/>
        </p:nvSpPr>
        <p:spPr bwMode="auto">
          <a:xfrm>
            <a:off x="2293494" y="480558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7319253" y="226525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2743200" y="3886200"/>
            <a:ext cx="1828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2522094" y="4114799"/>
            <a:ext cx="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9" name="Oval 32"/>
          <p:cNvSpPr>
            <a:spLocks noChangeArrowheads="1"/>
          </p:cNvSpPr>
          <p:nvPr/>
        </p:nvSpPr>
        <p:spPr bwMode="auto">
          <a:xfrm>
            <a:off x="6010528" y="3651913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0" name="Oval 32"/>
          <p:cNvSpPr>
            <a:spLocks noChangeArrowheads="1"/>
          </p:cNvSpPr>
          <p:nvPr/>
        </p:nvSpPr>
        <p:spPr bwMode="auto">
          <a:xfrm>
            <a:off x="7852185" y="3651913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6410045" y="2661956"/>
            <a:ext cx="972110" cy="10767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7705445" y="2647812"/>
            <a:ext cx="364931" cy="10154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8" name="Straight Arrow Connector 37"/>
          <p:cNvCxnSpPr>
            <a:stCxn id="69" idx="1"/>
            <a:endCxn id="393219" idx="6"/>
          </p:cNvCxnSpPr>
          <p:nvPr/>
        </p:nvCxnSpPr>
        <p:spPr bwMode="auto">
          <a:xfrm flipH="1" flipV="1">
            <a:off x="4038600" y="2476500"/>
            <a:ext cx="2038883" cy="124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33" idx="1"/>
            <a:endCxn id="393219" idx="7"/>
          </p:cNvCxnSpPr>
          <p:nvPr/>
        </p:nvCxnSpPr>
        <p:spPr bwMode="auto">
          <a:xfrm flipH="1" flipV="1">
            <a:off x="3971645" y="2314855"/>
            <a:ext cx="3410510" cy="9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4581272" y="3663287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9" name="Oval 34"/>
          <p:cNvSpPr>
            <a:spLocks noChangeArrowheads="1"/>
          </p:cNvSpPr>
          <p:nvPr/>
        </p:nvSpPr>
        <p:spPr bwMode="auto">
          <a:xfrm>
            <a:off x="2293494" y="4803092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41" name="Oval 34"/>
          <p:cNvSpPr>
            <a:spLocks noChangeArrowheads="1"/>
          </p:cNvSpPr>
          <p:nvPr/>
        </p:nvSpPr>
        <p:spPr bwMode="auto">
          <a:xfrm>
            <a:off x="3580061" y="225667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42" name="Oval 34"/>
          <p:cNvSpPr>
            <a:spLocks noChangeArrowheads="1"/>
          </p:cNvSpPr>
          <p:nvPr/>
        </p:nvSpPr>
        <p:spPr bwMode="auto">
          <a:xfrm>
            <a:off x="6013711" y="365191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43" name="Oval 34"/>
          <p:cNvSpPr>
            <a:spLocks noChangeArrowheads="1"/>
          </p:cNvSpPr>
          <p:nvPr/>
        </p:nvSpPr>
        <p:spPr bwMode="auto">
          <a:xfrm>
            <a:off x="2287706" y="366147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55" name="Oval 34"/>
          <p:cNvSpPr>
            <a:spLocks noChangeArrowheads="1"/>
          </p:cNvSpPr>
          <p:nvPr/>
        </p:nvSpPr>
        <p:spPr bwMode="auto">
          <a:xfrm>
            <a:off x="7847482" y="366147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56" name="Oval 34"/>
          <p:cNvSpPr>
            <a:spLocks noChangeArrowheads="1"/>
          </p:cNvSpPr>
          <p:nvPr/>
        </p:nvSpPr>
        <p:spPr bwMode="auto">
          <a:xfrm>
            <a:off x="7320068" y="2279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1471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  <p:bldP spid="65" grpId="0" animBg="1"/>
      <p:bldP spid="66" grpId="0" animBg="1"/>
      <p:bldP spid="69" grpId="0" animBg="1"/>
      <p:bldP spid="70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The Green-Path Theorem</a:t>
            </a:r>
            <a:r>
              <a:rPr lang="en-US" smtClean="0">
                <a:solidFill>
                  <a:srgbClr val="3399FF"/>
                </a:solidFill>
              </a:rPr>
              <a:t> 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1428690"/>
                <a:ext cx="619028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♦</a:t>
                </a:r>
                <a:r>
                  <a:rPr lang="en-US" smtClean="0"/>
                  <a:t> color(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) == </a:t>
                </a:r>
                <a:r>
                  <a:rPr lang="en-US" b="1" smtClean="0">
                    <a:solidFill>
                      <a:srgbClr val="008000"/>
                    </a:solidFill>
                  </a:rPr>
                  <a:t>green</a:t>
                </a:r>
                <a:r>
                  <a:rPr lang="en-US" smtClean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is undiscovered and unprocessed </a:t>
                </a:r>
                <a:endParaRPr lang="en-US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428690"/>
                <a:ext cx="619028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084" t="-7576" r="-9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3177" y="2110478"/>
                <a:ext cx="61966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chemeClr val="tx1"/>
                    </a:solidFill>
                  </a:rPr>
                  <a:t>DFS forest of a (directed or undirected) graph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smtClean="0">
                  <a:solidFill>
                    <a:schemeClr val="tx1"/>
                  </a:solidFill>
                </a:endParaRPr>
              </a:p>
              <a:p>
                <a:endParaRPr lang="en-US" sz="240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77" y="2110478"/>
                <a:ext cx="619663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575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3"/>
              <p:cNvSpPr>
                <a:spLocks noChangeArrowheads="1"/>
              </p:cNvSpPr>
              <p:nvPr/>
            </p:nvSpPr>
            <p:spPr bwMode="auto">
              <a:xfrm>
                <a:off x="3657600" y="4713027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10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4713027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3"/>
              <p:cNvSpPr>
                <a:spLocks noChangeArrowheads="1"/>
              </p:cNvSpPr>
              <p:nvPr/>
            </p:nvSpPr>
            <p:spPr bwMode="auto">
              <a:xfrm>
                <a:off x="2806890" y="3744939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11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890" y="3744939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3"/>
              <p:cNvSpPr>
                <a:spLocks noChangeArrowheads="1"/>
              </p:cNvSpPr>
              <p:nvPr/>
            </p:nvSpPr>
            <p:spPr bwMode="auto">
              <a:xfrm>
                <a:off x="2362200" y="6096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12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60960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3220872" y="4107976"/>
            <a:ext cx="436728" cy="791570"/>
          </a:xfrm>
          <a:custGeom>
            <a:avLst/>
            <a:gdLst>
              <a:gd name="connsiteX0" fmla="*/ 0 w 436728"/>
              <a:gd name="connsiteY0" fmla="*/ 0 h 791570"/>
              <a:gd name="connsiteX1" fmla="*/ 313898 w 436728"/>
              <a:gd name="connsiteY1" fmla="*/ 109182 h 791570"/>
              <a:gd name="connsiteX2" fmla="*/ 218364 w 436728"/>
              <a:gd name="connsiteY2" fmla="*/ 559558 h 791570"/>
              <a:gd name="connsiteX3" fmla="*/ 436728 w 436728"/>
              <a:gd name="connsiteY3" fmla="*/ 79157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28" h="791570">
                <a:moveTo>
                  <a:pt x="0" y="0"/>
                </a:moveTo>
                <a:cubicBezTo>
                  <a:pt x="138752" y="7961"/>
                  <a:pt x="277504" y="15922"/>
                  <a:pt x="313898" y="109182"/>
                </a:cubicBezTo>
                <a:cubicBezTo>
                  <a:pt x="350292" y="202442"/>
                  <a:pt x="197892" y="445827"/>
                  <a:pt x="218364" y="559558"/>
                </a:cubicBezTo>
                <a:cubicBezTo>
                  <a:pt x="238836" y="673289"/>
                  <a:pt x="337782" y="732429"/>
                  <a:pt x="436728" y="79157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729552" y="5145206"/>
            <a:ext cx="1050878" cy="996287"/>
          </a:xfrm>
          <a:custGeom>
            <a:avLst/>
            <a:gdLst>
              <a:gd name="connsiteX0" fmla="*/ 1050878 w 1050878"/>
              <a:gd name="connsiteY0" fmla="*/ 0 h 996287"/>
              <a:gd name="connsiteX1" fmla="*/ 955344 w 1050878"/>
              <a:gd name="connsiteY1" fmla="*/ 300251 h 996287"/>
              <a:gd name="connsiteX2" fmla="*/ 504967 w 1050878"/>
              <a:gd name="connsiteY2" fmla="*/ 450376 h 996287"/>
              <a:gd name="connsiteX3" fmla="*/ 272955 w 1050878"/>
              <a:gd name="connsiteY3" fmla="*/ 736979 h 996287"/>
              <a:gd name="connsiteX4" fmla="*/ 0 w 1050878"/>
              <a:gd name="connsiteY4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878" h="996287">
                <a:moveTo>
                  <a:pt x="1050878" y="0"/>
                </a:moveTo>
                <a:cubicBezTo>
                  <a:pt x="1048603" y="112594"/>
                  <a:pt x="1046329" y="225188"/>
                  <a:pt x="955344" y="300251"/>
                </a:cubicBezTo>
                <a:cubicBezTo>
                  <a:pt x="864359" y="375314"/>
                  <a:pt x="618698" y="377588"/>
                  <a:pt x="504967" y="450376"/>
                </a:cubicBezTo>
                <a:cubicBezTo>
                  <a:pt x="391235" y="523164"/>
                  <a:pt x="357116" y="645994"/>
                  <a:pt x="272955" y="736979"/>
                </a:cubicBezTo>
                <a:cubicBezTo>
                  <a:pt x="188794" y="827964"/>
                  <a:pt x="94397" y="912125"/>
                  <a:pt x="0" y="996287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8718" y="5631072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green path</a:t>
            </a:r>
            <a:endParaRPr lang="en-US"/>
          </a:p>
        </p:txBody>
      </p:sp>
      <p:sp>
        <p:nvSpPr>
          <p:cNvPr id="13" name="Freeform 12"/>
          <p:cNvSpPr/>
          <p:nvPr/>
        </p:nvSpPr>
        <p:spPr bwMode="auto">
          <a:xfrm>
            <a:off x="1932295" y="4067033"/>
            <a:ext cx="859809" cy="832513"/>
          </a:xfrm>
          <a:custGeom>
            <a:avLst/>
            <a:gdLst>
              <a:gd name="connsiteX0" fmla="*/ 859809 w 859809"/>
              <a:gd name="connsiteY0" fmla="*/ 0 h 832513"/>
              <a:gd name="connsiteX1" fmla="*/ 600502 w 859809"/>
              <a:gd name="connsiteY1" fmla="*/ 122830 h 832513"/>
              <a:gd name="connsiteX2" fmla="*/ 368490 w 859809"/>
              <a:gd name="connsiteY2" fmla="*/ 327546 h 832513"/>
              <a:gd name="connsiteX3" fmla="*/ 0 w 859809"/>
              <a:gd name="connsiteY3" fmla="*/ 832513 h 83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809" h="832513">
                <a:moveTo>
                  <a:pt x="859809" y="0"/>
                </a:moveTo>
                <a:cubicBezTo>
                  <a:pt x="771098" y="34119"/>
                  <a:pt x="682388" y="68239"/>
                  <a:pt x="600502" y="122830"/>
                </a:cubicBezTo>
                <a:cubicBezTo>
                  <a:pt x="518615" y="177421"/>
                  <a:pt x="468574" y="209266"/>
                  <a:pt x="368490" y="327546"/>
                </a:cubicBezTo>
                <a:cubicBezTo>
                  <a:pt x="268406" y="445826"/>
                  <a:pt x="134203" y="639169"/>
                  <a:pt x="0" y="832513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3"/>
              <p:cNvSpPr>
                <a:spLocks noChangeArrowheads="1"/>
              </p:cNvSpPr>
              <p:nvPr/>
            </p:nvSpPr>
            <p:spPr bwMode="auto">
              <a:xfrm>
                <a:off x="1643986" y="4899546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18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3986" y="4899546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81600" y="4713027"/>
                <a:ext cx="34868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will be discovered </a:t>
                </a:r>
                <a:r>
                  <a:rPr lang="en-US" smtClean="0">
                    <a:solidFill>
                      <a:srgbClr val="FF0000"/>
                    </a:solidFill>
                  </a:rPr>
                  <a:t>after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and </a:t>
                </a:r>
                <a:r>
                  <a:rPr lang="en-US" smtClean="0">
                    <a:solidFill>
                      <a:srgbClr val="FF0000"/>
                    </a:solidFill>
                  </a:rPr>
                  <a:t>before</a:t>
                </a:r>
                <a:r>
                  <a:rPr lang="en-US" smtClean="0"/>
                  <a:t> DFS backtracks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13027"/>
                <a:ext cx="3486852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748" t="-4310" r="-157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 bwMode="auto">
          <a:xfrm>
            <a:off x="1549874" y="3709097"/>
            <a:ext cx="3341996" cy="314890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Up-Down Arrow 5"/>
          <p:cNvSpPr/>
          <p:nvPr/>
        </p:nvSpPr>
        <p:spPr bwMode="auto">
          <a:xfrm>
            <a:off x="6477000" y="5523389"/>
            <a:ext cx="152400" cy="40011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11285" y="6055545"/>
                <a:ext cx="4032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is in the DFS subtree rooted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85" y="6055545"/>
                <a:ext cx="4032715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19200" y="2744668"/>
                <a:ext cx="643759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is a descendant of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</a:t>
                </a:r>
                <a:r>
                  <a:rPr lang="en-US" i="1">
                    <a:solidFill>
                      <a:srgbClr val="9900FF"/>
                    </a:solidFill>
                  </a:rPr>
                  <a:t>if and only if </a:t>
                </a:r>
                <a:r>
                  <a:rPr lang="en-US"/>
                  <a:t>at the time </a:t>
                </a:r>
              </a:p>
              <a:p>
                <a:r>
                  <a:rPr lang="en-US"/>
                  <a:t> </a:t>
                </a:r>
                <a:r>
                  <a:rPr lang="en-US" smtClean="0"/>
                  <a:t>that </a:t>
                </a:r>
                <a:r>
                  <a:rPr lang="en-US"/>
                  <a:t>the search discovers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 </a:t>
                </a:r>
                <a:r>
                  <a:rPr lang="en-US" smtClean="0"/>
                  <a:t>consisting </a:t>
                </a:r>
                <a:r>
                  <a:rPr lang="en-US" i="1">
                    <a:solidFill>
                      <a:srgbClr val="9900FF"/>
                    </a:solidFill>
                  </a:rPr>
                  <a:t>entirely</a:t>
                </a:r>
                <a:r>
                  <a:rPr lang="en-US"/>
                  <a:t> of </a:t>
                </a:r>
                <a:r>
                  <a:rPr lang="en-US" b="1">
                    <a:solidFill>
                      <a:srgbClr val="008000"/>
                    </a:solidFill>
                  </a:rPr>
                  <a:t>green </a:t>
                </a:r>
                <a:r>
                  <a:rPr lang="en-US"/>
                  <a:t>nodes.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44668"/>
                <a:ext cx="6437596" cy="1015663"/>
              </a:xfrm>
              <a:prstGeom prst="rect">
                <a:avLst/>
              </a:prstGeom>
              <a:blipFill rotWithShape="0">
                <a:blip r:embed="rId10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17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00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10432</TotalTime>
  <Words>776</Words>
  <Application>Microsoft Office PowerPoint</Application>
  <PresentationFormat>On-screen Show (4:3)</PresentationFormat>
  <Paragraphs>266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Cambria Math</vt:lpstr>
      <vt:lpstr>Symbol</vt:lpstr>
      <vt:lpstr>Times New Roman</vt:lpstr>
      <vt:lpstr>Blank Presentation</vt:lpstr>
      <vt:lpstr>Depth-First Search </vt:lpstr>
      <vt:lpstr>Color Map &amp; Predecessor </vt:lpstr>
      <vt:lpstr>The DFS Algorithm </vt:lpstr>
      <vt:lpstr>A DFS Example </vt:lpstr>
      <vt:lpstr>Recursive DFS Calls</vt:lpstr>
      <vt:lpstr>Predecessor Table</vt:lpstr>
      <vt:lpstr>Depth-First Search Forest</vt:lpstr>
      <vt:lpstr>DFS on a Directed Graph</vt:lpstr>
      <vt:lpstr>The Green-Path Theorem </vt:lpstr>
      <vt:lpstr>Running Time of DFS</vt:lpstr>
      <vt:lpstr>Edge Classification – Undirected Graphs</vt:lpstr>
      <vt:lpstr>Edge Classification – Directed Graphs</vt:lpstr>
      <vt:lpstr>How to Tell Them Apart? </vt:lpstr>
      <vt:lpstr>Forward Edge </vt:lpstr>
      <vt:lpstr>Cross Edge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161</cp:revision>
  <dcterms:created xsi:type="dcterms:W3CDTF">1999-03-29T05:24:19Z</dcterms:created>
  <dcterms:modified xsi:type="dcterms:W3CDTF">2016-12-05T17:21:06Z</dcterms:modified>
</cp:coreProperties>
</file>