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8" r:id="rId2"/>
    <p:sldId id="309" r:id="rId3"/>
    <p:sldId id="310" r:id="rId4"/>
    <p:sldId id="316" r:id="rId5"/>
    <p:sldId id="311" r:id="rId6"/>
    <p:sldId id="312" r:id="rId7"/>
    <p:sldId id="301" r:id="rId8"/>
    <p:sldId id="317" r:id="rId9"/>
    <p:sldId id="31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9900FF"/>
    <a:srgbClr val="FF0000"/>
    <a:srgbClr val="00CC00"/>
    <a:srgbClr val="008000"/>
    <a:srgbClr val="FF99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24BEF22A-5083-4D87-9639-3D9BDF8EF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44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2575D2-5137-45E9-A852-FA1E15BF2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357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03479-FB04-468C-A9DD-CAED032BF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7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90240-5F5D-4795-BCB7-981442311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26178-65AD-4004-B6F7-3CDE014EF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0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A3CA-B6D4-41BA-BAC2-954B9540C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2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21563-904C-492D-B380-2A52A55E4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7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1A311-135B-4006-B6D9-C1DB5A39A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1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717F4-B461-486D-913E-609299F82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6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897D3-CA7D-46F4-BE75-434608F4B0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57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695E9-85BE-438F-B1D4-3EB8D97CB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D8C49-0C5F-42E5-8397-8E4397CCC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77721-E7C3-4484-8A1E-908C423EF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3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B653F7-6D5B-4DF4-AE80-172E8C41DA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Applications of DFS</a:t>
            </a:r>
          </a:p>
        </p:txBody>
      </p:sp>
      <p:sp>
        <p:nvSpPr>
          <p:cNvPr id="403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463" name="Text Box 7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4000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chemeClr val="accent2"/>
                    </a:solidFill>
                  </a:rPr>
                  <a:t>In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time, we can</a:t>
                </a:r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4034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400039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7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3475" name="Group 19"/>
          <p:cNvGrpSpPr>
            <a:grpSpLocks/>
          </p:cNvGrpSpPr>
          <p:nvPr/>
        </p:nvGrpSpPr>
        <p:grpSpPr bwMode="auto">
          <a:xfrm>
            <a:off x="1143000" y="2327275"/>
            <a:ext cx="4745038" cy="457200"/>
            <a:chOff x="720" y="1466"/>
            <a:chExt cx="2989" cy="288"/>
          </a:xfrm>
        </p:grpSpPr>
        <p:sp>
          <p:nvSpPr>
            <p:cNvPr id="403464" name="AutoShape 8"/>
            <p:cNvSpPr>
              <a:spLocks noChangeArrowheads="1"/>
            </p:cNvSpPr>
            <p:nvPr/>
          </p:nvSpPr>
          <p:spPr bwMode="auto">
            <a:xfrm>
              <a:off x="720" y="158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98" y="1466"/>
                  <a:ext cx="271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Find connected components of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 i="1">
                      <a:solidFill>
                        <a:schemeClr val="accent2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346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466"/>
                  <a:ext cx="2711" cy="2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66" t="-10667" r="-1841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6" name="Group 20"/>
          <p:cNvGrpSpPr>
            <a:grpSpLocks/>
          </p:cNvGrpSpPr>
          <p:nvPr/>
        </p:nvGrpSpPr>
        <p:grpSpPr bwMode="auto">
          <a:xfrm>
            <a:off x="1143000" y="3089275"/>
            <a:ext cx="3956050" cy="457200"/>
            <a:chOff x="720" y="1946"/>
            <a:chExt cx="2492" cy="288"/>
          </a:xfrm>
        </p:grpSpPr>
        <p:sp>
          <p:nvSpPr>
            <p:cNvPr id="403465" name="AutoShape 9"/>
            <p:cNvSpPr>
              <a:spLocks noChangeArrowheads="1"/>
            </p:cNvSpPr>
            <p:nvPr/>
          </p:nvSpPr>
          <p:spPr bwMode="auto">
            <a:xfrm>
              <a:off x="720" y="206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98" y="1946"/>
                  <a:ext cx="221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 has a cycle.</a:t>
                  </a:r>
                </a:p>
              </p:txBody>
            </p:sp>
          </mc:Choice>
          <mc:Fallback xmlns="">
            <p:sp>
              <p:nvSpPr>
                <p:cNvPr id="40347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946"/>
                  <a:ext cx="2214" cy="2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78" t="-10667" r="-1563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7" name="Group 21"/>
          <p:cNvGrpSpPr>
            <a:grpSpLocks/>
          </p:cNvGrpSpPr>
          <p:nvPr/>
        </p:nvGrpSpPr>
        <p:grpSpPr bwMode="auto">
          <a:xfrm>
            <a:off x="1143000" y="3851275"/>
            <a:ext cx="7743825" cy="457200"/>
            <a:chOff x="720" y="2426"/>
            <a:chExt cx="4878" cy="288"/>
          </a:xfrm>
        </p:grpSpPr>
        <p:sp>
          <p:nvSpPr>
            <p:cNvPr id="403466" name="AutoShape 10"/>
            <p:cNvSpPr>
              <a:spLocks noChangeArrowheads="1"/>
            </p:cNvSpPr>
            <p:nvPr/>
          </p:nvSpPr>
          <p:spPr bwMode="auto">
            <a:xfrm>
              <a:off x="720" y="254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98" y="2426"/>
                  <a:ext cx="46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removing a vertex or edge will disconnect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34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2426"/>
                  <a:ext cx="4600" cy="2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36" t="-10667" r="-1085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8" name="Group 22"/>
          <p:cNvGrpSpPr>
            <a:grpSpLocks/>
          </p:cNvGrpSpPr>
          <p:nvPr/>
        </p:nvGrpSpPr>
        <p:grpSpPr bwMode="auto">
          <a:xfrm>
            <a:off x="1143000" y="4689478"/>
            <a:ext cx="7999425" cy="830263"/>
            <a:chOff x="720" y="2954"/>
            <a:chExt cx="5039" cy="523"/>
          </a:xfrm>
        </p:grpSpPr>
        <p:sp>
          <p:nvSpPr>
            <p:cNvPr id="403467" name="AutoShape 11"/>
            <p:cNvSpPr>
              <a:spLocks noChangeArrowheads="1"/>
            </p:cNvSpPr>
            <p:nvPr/>
          </p:nvSpPr>
          <p:spPr bwMode="auto">
            <a:xfrm>
              <a:off x="720" y="302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98" y="2954"/>
                  <a:ext cx="4761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 is </a:t>
                  </a:r>
                  <a:r>
                    <a:rPr lang="en-US" altLang="en-US" sz="2400" i="1" smtClean="0">
                      <a:solidFill>
                        <a:srgbClr val="C00000"/>
                      </a:solidFill>
                    </a:rPr>
                    <a:t>planar</a:t>
                  </a:r>
                  <a:r>
                    <a:rPr lang="en-US" altLang="en-US" sz="2400" smtClean="0">
                      <a:solidFill>
                        <a:schemeClr val="accent2"/>
                      </a:solidFill>
                    </a:rPr>
                    <a:t>, i.e., if it can be drawn on the plane</a:t>
                  </a:r>
                </a:p>
                <a:p>
                  <a:r>
                    <a:rPr lang="en-US" altLang="en-US" sz="2400" smtClean="0">
                      <a:solidFill>
                        <a:schemeClr val="accent2"/>
                      </a:solidFill>
                    </a:rPr>
                    <a:t>with no crossing edges.</a:t>
                  </a:r>
                  <a:endParaRPr lang="en-US" altLang="en-US" sz="2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347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2954"/>
                  <a:ext cx="4761" cy="5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90" t="-5882" r="-88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9" name="Group 23"/>
          <p:cNvGrpSpPr>
            <a:grpSpLocks/>
          </p:cNvGrpSpPr>
          <p:nvPr/>
        </p:nvGrpSpPr>
        <p:grpSpPr bwMode="auto">
          <a:xfrm>
            <a:off x="1143000" y="5530292"/>
            <a:ext cx="930275" cy="457200"/>
            <a:chOff x="720" y="3386"/>
            <a:chExt cx="586" cy="288"/>
          </a:xfrm>
        </p:grpSpPr>
        <p:sp>
          <p:nvSpPr>
            <p:cNvPr id="403468" name="AutoShape 12"/>
            <p:cNvSpPr>
              <a:spLocks noChangeArrowheads="1"/>
            </p:cNvSpPr>
            <p:nvPr/>
          </p:nvSpPr>
          <p:spPr bwMode="auto">
            <a:xfrm>
              <a:off x="720" y="350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998" y="33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</a:rPr>
              <a:t>Detecting Cycles</a:t>
            </a:r>
            <a:endParaRPr lang="en-US" altLang="en-US">
              <a:solidFill>
                <a:srgbClr val="00CC00"/>
              </a:solidFill>
            </a:endParaRPr>
          </a:p>
        </p:txBody>
      </p:sp>
      <p:sp>
        <p:nvSpPr>
          <p:cNvPr id="4044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4486" name="Text Box 6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735938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smtClean="0">
                    <a:solidFill>
                      <a:srgbClr val="FF0000"/>
                    </a:solidFill>
                  </a:rPr>
                  <a:t>Fact</a:t>
                </a:r>
                <a:r>
                  <a:rPr lang="en-US" altLang="en-US" sz="2400" smtClean="0"/>
                  <a:t>  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A directed graph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solidFill>
                      <a:srgbClr val="FF3399"/>
                    </a:solidFill>
                  </a:rPr>
                  <a:t> has a cycle if and only if its DFS</a:t>
                </a:r>
              </a:p>
              <a:p>
                <a:r>
                  <a:rPr lang="en-US" altLang="en-US" sz="2400">
                    <a:solidFill>
                      <a:srgbClr val="FF3399"/>
                    </a:solidFill>
                  </a:rPr>
                  <a:t>          </a:t>
                </a:r>
                <a:r>
                  <a:rPr lang="en-US" altLang="en-US" sz="2400" smtClean="0">
                    <a:solidFill>
                      <a:srgbClr val="FF3399"/>
                    </a:solidFill>
                  </a:rPr>
                  <a:t>forest 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has a </a:t>
                </a:r>
                <a:r>
                  <a:rPr lang="en-US" altLang="en-US" sz="2400" b="1">
                    <a:solidFill>
                      <a:schemeClr val="accent2"/>
                    </a:solidFill>
                  </a:rPr>
                  <a:t>back edge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0448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735938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326" t="-5839" b="-153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1219200" y="2369641"/>
            <a:ext cx="46845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ym typeface="Symbol" panose="05050102010706020507" pitchFamily="18" charset="2"/>
              </a:rPr>
              <a:t> </a:t>
            </a:r>
            <a:r>
              <a:rPr lang="en-US" altLang="en-US" smtClean="0">
                <a:sym typeface="Symbol" panose="05050102010706020507" pitchFamily="18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back edge leads to a </a:t>
            </a:r>
            <a:r>
              <a:rPr lang="en-US" altLang="en-US" smtClean="0">
                <a:sym typeface="Symbol" panose="05050102010706020507" pitchFamily="18" charset="2"/>
              </a:rPr>
              <a:t>cycle (adding an 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      edge to a tree).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404513" name="Group 33"/>
          <p:cNvGrpSpPr>
            <a:grpSpLocks/>
          </p:cNvGrpSpPr>
          <p:nvPr/>
        </p:nvGrpSpPr>
        <p:grpSpPr bwMode="auto">
          <a:xfrm>
            <a:off x="6324600" y="1981200"/>
            <a:ext cx="838200" cy="1600200"/>
            <a:chOff x="3984" y="1248"/>
            <a:chExt cx="528" cy="1008"/>
          </a:xfrm>
        </p:grpSpPr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4320" y="124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a</a:t>
              </a:r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3984" y="163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b</a:t>
              </a:r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c</a:t>
              </a:r>
            </a:p>
          </p:txBody>
        </p:sp>
        <p:sp>
          <p:nvSpPr>
            <p:cNvPr id="404493" name="Line 13"/>
            <p:cNvSpPr>
              <a:spLocks noChangeShapeType="1"/>
            </p:cNvSpPr>
            <p:nvPr/>
          </p:nvSpPr>
          <p:spPr bwMode="auto">
            <a:xfrm flipH="1">
              <a:off x="4128" y="139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>
              <a:off x="4080" y="182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5" name="Line 15"/>
            <p:cNvSpPr>
              <a:spLocks noChangeShapeType="1"/>
            </p:cNvSpPr>
            <p:nvPr/>
          </p:nvSpPr>
          <p:spPr bwMode="auto">
            <a:xfrm flipV="1">
              <a:off x="4176" y="1440"/>
              <a:ext cx="192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4496" name="Text Box 16"/>
              <p:cNvSpPr txBox="1">
                <a:spLocks noChangeArrowheads="1"/>
              </p:cNvSpPr>
              <p:nvPr/>
            </p:nvSpPr>
            <p:spPr bwMode="auto">
              <a:xfrm>
                <a:off x="1219200" y="3200400"/>
                <a:ext cx="5798960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ym typeface="Symbol" panose="05050102010706020507" pitchFamily="18" charset="2"/>
                  </a:rPr>
                  <a:t>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Suppose there is a cycle.  Let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be the </a:t>
                </a:r>
              </a:p>
              <a:p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first vertex discovered on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the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cycle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be </a:t>
                </a:r>
              </a:p>
              <a:p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the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v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ertex such that the edge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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</m:t>
                    </m:r>
                  </m:oMath>
                </a14:m>
                <a:r>
                  <a:rPr lang="en-US" altLang="en-US">
                    <a:solidFill>
                      <a:srgbClr val="99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is in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the cycle.</a:t>
                </a:r>
                <a:r>
                  <a:rPr lang="en-US" alt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0449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200400"/>
                <a:ext cx="5798960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052" t="-3390" b="-7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515" name="Group 35"/>
          <p:cNvGrpSpPr>
            <a:grpSpLocks/>
          </p:cNvGrpSpPr>
          <p:nvPr/>
        </p:nvGrpSpPr>
        <p:grpSpPr bwMode="auto">
          <a:xfrm>
            <a:off x="1828800" y="4433888"/>
            <a:ext cx="4722813" cy="708025"/>
            <a:chOff x="1152" y="2793"/>
            <a:chExt cx="2975" cy="446"/>
          </a:xfrm>
        </p:grpSpPr>
        <p:sp>
          <p:nvSpPr>
            <p:cNvPr id="404508" name="AutoShape 28"/>
            <p:cNvSpPr>
              <a:spLocks noChangeArrowheads="1"/>
            </p:cNvSpPr>
            <p:nvPr/>
          </p:nvSpPr>
          <p:spPr bwMode="auto">
            <a:xfrm>
              <a:off x="1152" y="288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5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34" y="2793"/>
                  <a:ext cx="2793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tx1"/>
                      </a:solidFill>
                    </a:rPr>
                    <a:t> has not been explored at the time of the</a:t>
                  </a:r>
                </a:p>
                <a:p>
                  <a:r>
                    <a:rPr lang="en-US" altLang="en-US">
                      <a:solidFill>
                        <a:schemeClr val="tx1"/>
                      </a:solidFill>
                    </a:rPr>
                    <a:t>initial call to </a:t>
                  </a:r>
                  <a:r>
                    <a:rPr lang="en-US" altLang="en-US" smtClean="0">
                      <a:solidFill>
                        <a:srgbClr val="9900FF"/>
                      </a:solidFill>
                    </a:rPr>
                    <a:t>dfsVisit(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en-US">
                      <a:solidFill>
                        <a:srgbClr val="9900FF"/>
                      </a:solidFill>
                    </a:rPr>
                    <a:t>). </a:t>
                  </a: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4509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4" y="2793"/>
                  <a:ext cx="2793" cy="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74" t="-4310" r="-687" b="-146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4516" name="Group 36"/>
          <p:cNvGrpSpPr>
            <a:grpSpLocks/>
          </p:cNvGrpSpPr>
          <p:nvPr/>
        </p:nvGrpSpPr>
        <p:grpSpPr bwMode="auto">
          <a:xfrm>
            <a:off x="1828800" y="5195888"/>
            <a:ext cx="4478338" cy="708025"/>
            <a:chOff x="1152" y="3273"/>
            <a:chExt cx="2821" cy="446"/>
          </a:xfrm>
        </p:grpSpPr>
        <p:sp>
          <p:nvSpPr>
            <p:cNvPr id="404510" name="AutoShape 30"/>
            <p:cNvSpPr>
              <a:spLocks noChangeArrowheads="1"/>
            </p:cNvSpPr>
            <p:nvPr/>
          </p:nvSpPr>
          <p:spPr bwMode="auto">
            <a:xfrm>
              <a:off x="1152" y="336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5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34" y="3273"/>
                  <a:ext cx="2639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tx1"/>
                      </a:solidFill>
                    </a:rPr>
                    <a:t> will be visited before returning from </a:t>
                  </a:r>
                </a:p>
                <a:p>
                  <a:r>
                    <a:rPr lang="en-US" altLang="en-US" smtClean="0">
                      <a:solidFill>
                        <a:srgbClr val="9900FF"/>
                      </a:solidFill>
                    </a:rPr>
                    <a:t>dfsVisit(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en-US">
                      <a:solidFill>
                        <a:srgbClr val="9900FF"/>
                      </a:solidFill>
                    </a:rPr>
                    <a:t>)</a:t>
                  </a:r>
                  <a:r>
                    <a:rPr lang="en-US" altLang="en-US">
                      <a:solidFill>
                        <a:schemeClr val="tx1"/>
                      </a:solidFill>
                    </a:rPr>
                    <a:t>.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4511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4" y="3273"/>
                  <a:ext cx="2639" cy="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53" t="-4310" r="-581" b="-146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4512" name="Text Box 32"/>
              <p:cNvSpPr txBox="1">
                <a:spLocks noChangeArrowheads="1"/>
              </p:cNvSpPr>
              <p:nvPr/>
            </p:nvSpPr>
            <p:spPr bwMode="auto">
              <a:xfrm>
                <a:off x="1660525" y="5957888"/>
                <a:ext cx="726102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mtClean="0">
                    <a:solidFill>
                      <a:schemeClr val="tx1"/>
                    </a:solidFill>
                  </a:rPr>
                  <a:t>Therefore at the time of visiting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</a:rPr>
                  <a:t>, a back edge </a:t>
                </a:r>
                <a:r>
                  <a:rPr lang="en-US" altLang="en-US" smtClean="0">
                    <a:solidFill>
                      <a:srgbClr val="9900FF"/>
                    </a:solidFill>
                    <a:sym typeface="Symbol" panose="05050102010706020507" pitchFamily="18" charset="2"/>
                  </a:rPr>
                  <a:t>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mtClean="0">
                    <a:solidFill>
                      <a:srgbClr val="9900FF"/>
                    </a:solidFill>
                    <a:sym typeface="Symbol" panose="05050102010706020507" pitchFamily="18" charset="2"/>
                  </a:rPr>
                  <a:t> 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will </a:t>
                </a:r>
                <a:r>
                  <a:rPr lang="en-US" altLang="en-US">
                    <a:solidFill>
                      <a:schemeClr val="tx1"/>
                    </a:solidFill>
                  </a:rPr>
                  <a:t>be found.</a:t>
                </a:r>
                <a:r>
                  <a:rPr lang="en-US" altLang="en-US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4512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0525" y="5957888"/>
                <a:ext cx="726102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39" t="-9091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518" name="Group 38"/>
          <p:cNvGrpSpPr>
            <a:grpSpLocks/>
          </p:cNvGrpSpPr>
          <p:nvPr/>
        </p:nvGrpSpPr>
        <p:grpSpPr bwMode="auto">
          <a:xfrm>
            <a:off x="6858000" y="4191000"/>
            <a:ext cx="1066800" cy="1600200"/>
            <a:chOff x="4320" y="2640"/>
            <a:chExt cx="672" cy="1008"/>
          </a:xfrm>
        </p:grpSpPr>
        <p:grpSp>
          <p:nvGrpSpPr>
            <p:cNvPr id="404514" name="Group 34"/>
            <p:cNvGrpSpPr>
              <a:grpSpLocks/>
            </p:cNvGrpSpPr>
            <p:nvPr/>
          </p:nvGrpSpPr>
          <p:grpSpPr bwMode="auto">
            <a:xfrm>
              <a:off x="4320" y="2640"/>
              <a:ext cx="640" cy="1008"/>
              <a:chOff x="4320" y="2640"/>
              <a:chExt cx="640" cy="1008"/>
            </a:xfrm>
          </p:grpSpPr>
          <p:sp>
            <p:nvSpPr>
              <p:cNvPr id="404497" name="Oval 17"/>
              <p:cNvSpPr>
                <a:spLocks noChangeArrowheads="1"/>
              </p:cNvSpPr>
              <p:nvPr/>
            </p:nvSpPr>
            <p:spPr bwMode="auto">
              <a:xfrm>
                <a:off x="4368" y="264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i="1"/>
              </a:p>
            </p:txBody>
          </p:sp>
          <p:sp>
            <p:nvSpPr>
              <p:cNvPr id="404498" name="Oval 18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v</a:t>
                </a:r>
              </a:p>
            </p:txBody>
          </p:sp>
          <p:sp>
            <p:nvSpPr>
              <p:cNvPr id="404499" name="Oval 19"/>
              <p:cNvSpPr>
                <a:spLocks noChangeArrowheads="1"/>
              </p:cNvSpPr>
              <p:nvPr/>
            </p:nvSpPr>
            <p:spPr bwMode="auto">
              <a:xfrm>
                <a:off x="4608" y="3456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u</a:t>
                </a:r>
              </a:p>
            </p:txBody>
          </p:sp>
          <p:sp>
            <p:nvSpPr>
              <p:cNvPr id="404503" name="Line 23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4" name="Freeform 24"/>
              <p:cNvSpPr>
                <a:spLocks/>
              </p:cNvSpPr>
              <p:nvPr/>
            </p:nvSpPr>
            <p:spPr bwMode="auto">
              <a:xfrm>
                <a:off x="4800" y="3120"/>
                <a:ext cx="160" cy="336"/>
              </a:xfrm>
              <a:custGeom>
                <a:avLst/>
                <a:gdLst>
                  <a:gd name="T0" fmla="*/ 0 w 160"/>
                  <a:gd name="T1" fmla="*/ 336 h 336"/>
                  <a:gd name="T2" fmla="*/ 144 w 160"/>
                  <a:gd name="T3" fmla="*/ 144 h 336"/>
                  <a:gd name="T4" fmla="*/ 96 w 160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" h="336">
                    <a:moveTo>
                      <a:pt x="0" y="336"/>
                    </a:moveTo>
                    <a:cubicBezTo>
                      <a:pt x="64" y="268"/>
                      <a:pt x="128" y="200"/>
                      <a:pt x="144" y="144"/>
                    </a:cubicBezTo>
                    <a:cubicBezTo>
                      <a:pt x="160" y="88"/>
                      <a:pt x="128" y="44"/>
                      <a:pt x="96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5" name="Freeform 25"/>
              <p:cNvSpPr>
                <a:spLocks/>
              </p:cNvSpPr>
              <p:nvPr/>
            </p:nvSpPr>
            <p:spPr bwMode="auto">
              <a:xfrm>
                <a:off x="4752" y="2880"/>
                <a:ext cx="96" cy="144"/>
              </a:xfrm>
              <a:custGeom>
                <a:avLst/>
                <a:gdLst>
                  <a:gd name="T0" fmla="*/ 96 w 96"/>
                  <a:gd name="T1" fmla="*/ 144 h 144"/>
                  <a:gd name="T2" fmla="*/ 0 w 96"/>
                  <a:gd name="T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" h="144">
                    <a:moveTo>
                      <a:pt x="96" y="144"/>
                    </a:moveTo>
                    <a:cubicBezTo>
                      <a:pt x="96" y="144"/>
                      <a:pt x="48" y="72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6" name="Freeform 26"/>
              <p:cNvSpPr>
                <a:spLocks/>
              </p:cNvSpPr>
              <p:nvPr/>
            </p:nvSpPr>
            <p:spPr bwMode="auto">
              <a:xfrm>
                <a:off x="4560" y="2736"/>
                <a:ext cx="192" cy="144"/>
              </a:xfrm>
              <a:custGeom>
                <a:avLst/>
                <a:gdLst>
                  <a:gd name="T0" fmla="*/ 192 w 192"/>
                  <a:gd name="T1" fmla="*/ 144 h 144"/>
                  <a:gd name="T2" fmla="*/ 144 w 192"/>
                  <a:gd name="T3" fmla="*/ 48 h 144"/>
                  <a:gd name="T4" fmla="*/ 0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192" y="144"/>
                    </a:moveTo>
                    <a:cubicBezTo>
                      <a:pt x="184" y="108"/>
                      <a:pt x="176" y="72"/>
                      <a:pt x="144" y="48"/>
                    </a:cubicBezTo>
                    <a:cubicBezTo>
                      <a:pt x="112" y="24"/>
                      <a:pt x="56" y="12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7" name="Line 27"/>
              <p:cNvSpPr>
                <a:spLocks noChangeShapeType="1"/>
              </p:cNvSpPr>
              <p:nvPr/>
            </p:nvSpPr>
            <p:spPr bwMode="auto">
              <a:xfrm flipH="1">
                <a:off x="4416" y="2832"/>
                <a:ext cx="48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 flipH="1" flipV="1">
              <a:off x="4800" y="3600"/>
              <a:ext cx="192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19" name="Text Box 39"/>
          <p:cNvSpPr txBox="1">
            <a:spLocks noChangeArrowheads="1"/>
          </p:cNvSpPr>
          <p:nvPr/>
        </p:nvSpPr>
        <p:spPr bwMode="auto">
          <a:xfrm>
            <a:off x="733662" y="6419316"/>
            <a:ext cx="4650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99"/>
                </a:solidFill>
              </a:rPr>
              <a:t>The </a:t>
            </a:r>
            <a:r>
              <a:rPr lang="en-US" altLang="en-US" smtClean="0">
                <a:solidFill>
                  <a:srgbClr val="FF3399"/>
                </a:solidFill>
              </a:rPr>
              <a:t>fact also holds for an </a:t>
            </a:r>
            <a:r>
              <a:rPr lang="en-US" altLang="en-US">
                <a:solidFill>
                  <a:srgbClr val="FF3399"/>
                </a:solidFill>
              </a:rPr>
              <a:t>undirected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/>
      <p:bldP spid="404496" grpId="0"/>
      <p:bldP spid="4045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</a:rPr>
              <a:t>Using DFS</a:t>
            </a:r>
            <a:endParaRPr lang="en-US" altLang="en-US">
              <a:solidFill>
                <a:srgbClr val="00CC00"/>
              </a:solidFill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672389" y="1454150"/>
            <a:ext cx="6145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/>
              <a:t>A back edge can be easily detected during DFS. </a:t>
            </a:r>
            <a:endParaRPr lang="en-US" altLang="en-US" sz="2400"/>
          </a:p>
        </p:txBody>
      </p:sp>
      <p:grpSp>
        <p:nvGrpSpPr>
          <p:cNvPr id="405530" name="Group 26"/>
          <p:cNvGrpSpPr>
            <a:grpSpLocks/>
          </p:cNvGrpSpPr>
          <p:nvPr/>
        </p:nvGrpSpPr>
        <p:grpSpPr bwMode="auto">
          <a:xfrm>
            <a:off x="3243375" y="2296847"/>
            <a:ext cx="1003300" cy="2667000"/>
            <a:chOff x="4176" y="1728"/>
            <a:chExt cx="632" cy="1680"/>
          </a:xfrm>
        </p:grpSpPr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u</a:t>
              </a:r>
            </a:p>
          </p:txBody>
        </p:sp>
        <p:sp>
          <p:nvSpPr>
            <p:cNvPr id="405516" name="Oval 12"/>
            <p:cNvSpPr>
              <a:spLocks noChangeArrowheads="1"/>
            </p:cNvSpPr>
            <p:nvPr/>
          </p:nvSpPr>
          <p:spPr bwMode="auto">
            <a:xfrm>
              <a:off x="4512" y="3216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v</a:t>
              </a:r>
            </a:p>
          </p:txBody>
        </p:sp>
        <p:sp>
          <p:nvSpPr>
            <p:cNvPr id="405522" name="Line 18"/>
            <p:cNvSpPr>
              <a:spLocks noChangeShapeType="1"/>
            </p:cNvSpPr>
            <p:nvPr/>
          </p:nvSpPr>
          <p:spPr bwMode="auto">
            <a:xfrm>
              <a:off x="4416" y="2592"/>
              <a:ext cx="4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3" name="Line 19"/>
            <p:cNvSpPr>
              <a:spLocks noChangeShapeType="1"/>
            </p:cNvSpPr>
            <p:nvPr/>
          </p:nvSpPr>
          <p:spPr bwMode="auto">
            <a:xfrm>
              <a:off x="4512" y="3024"/>
              <a:ext cx="4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4" name="Line 20"/>
            <p:cNvSpPr>
              <a:spLocks noChangeShapeType="1"/>
            </p:cNvSpPr>
            <p:nvPr/>
          </p:nvSpPr>
          <p:spPr bwMode="auto">
            <a:xfrm>
              <a:off x="4464" y="283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5" name="Freeform 21"/>
            <p:cNvSpPr>
              <a:spLocks/>
            </p:cNvSpPr>
            <p:nvPr/>
          </p:nvSpPr>
          <p:spPr bwMode="auto">
            <a:xfrm>
              <a:off x="4464" y="2496"/>
              <a:ext cx="344" cy="768"/>
            </a:xfrm>
            <a:custGeom>
              <a:avLst/>
              <a:gdLst>
                <a:gd name="T0" fmla="*/ 240 w 344"/>
                <a:gd name="T1" fmla="*/ 768 h 768"/>
                <a:gd name="T2" fmla="*/ 336 w 344"/>
                <a:gd name="T3" fmla="*/ 528 h 768"/>
                <a:gd name="T4" fmla="*/ 192 w 344"/>
                <a:gd name="T5" fmla="*/ 144 h 768"/>
                <a:gd name="T6" fmla="*/ 0 w 344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768">
                  <a:moveTo>
                    <a:pt x="240" y="768"/>
                  </a:moveTo>
                  <a:cubicBezTo>
                    <a:pt x="292" y="700"/>
                    <a:pt x="344" y="632"/>
                    <a:pt x="336" y="528"/>
                  </a:cubicBezTo>
                  <a:cubicBezTo>
                    <a:pt x="328" y="424"/>
                    <a:pt x="248" y="232"/>
                    <a:pt x="192" y="144"/>
                  </a:cubicBezTo>
                  <a:cubicBezTo>
                    <a:pt x="136" y="56"/>
                    <a:pt x="68" y="28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8" name="Oval 24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root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4320" y="2064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1167974" y="5834502"/>
            <a:ext cx="517525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828800" y="5717970"/>
                <a:ext cx="687124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/>
                  <a:t>We can test if a graph is acyclic in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 </m:t>
                    </m:r>
                  </m:oMath>
                </a14:m>
                <a:r>
                  <a:rPr lang="en-US" altLang="en-US" sz="2400" smtClean="0"/>
                  <a:t>time. </a:t>
                </a:r>
                <a:endParaRPr lang="en-US" altLang="en-US" sz="240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5717970"/>
                <a:ext cx="68712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31" t="-10526" r="-44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CC00"/>
                </a:solidFill>
                <a:latin typeface="Arial" charset="0"/>
              </a:rPr>
              <a:t>Directed Acyclic Graph (DAG)</a:t>
            </a:r>
            <a:endParaRPr lang="en-US" smtClean="0">
              <a:solidFill>
                <a:srgbClr val="00CC00"/>
              </a:solidFill>
            </a:endParaRP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4" y="1347716"/>
            <a:ext cx="4591220" cy="56665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1495802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/>
                </a:solidFill>
              </a:rPr>
              <a:t>Model precedences among events. 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3149014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 S course flowchart: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158" y="601980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How to plan courses?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19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00CC00"/>
                </a:solidFill>
              </a:rPr>
              <a:t>Topological Sort of </a:t>
            </a:r>
            <a:r>
              <a:rPr lang="en-US" altLang="en-US" sz="4000" smtClean="0">
                <a:solidFill>
                  <a:srgbClr val="00CC00"/>
                </a:solidFill>
              </a:rPr>
              <a:t>DAGs</a:t>
            </a:r>
            <a:endParaRPr lang="en-US" altLang="en-US" sz="4000">
              <a:solidFill>
                <a:srgbClr val="00CC00"/>
              </a:solidFill>
            </a:endParaRPr>
          </a:p>
        </p:txBody>
      </p:sp>
      <p:sp>
        <p:nvSpPr>
          <p:cNvPr id="40653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536" name="Text Box 8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764991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9900FF"/>
                    </a:solidFill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400" smtClean="0">
                    <a:solidFill>
                      <a:srgbClr val="9900FF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vertices</m:t>
                    </m:r>
                    <m:r>
                      <a:rPr lang="en-US" altLang="en-US" sz="2400" b="0" i="0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9900FF"/>
                    </a:solidFill>
                  </a:rPr>
                  <a:t> whenever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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</m:t>
                    </m:r>
                  </m:oMath>
                </a14:m>
                <a:r>
                  <a:rPr lang="en-US" altLang="en-US" sz="2400" smtClean="0">
                    <a:solidFill>
                      <a:srgbClr val="9900FF"/>
                    </a:solidFill>
                    <a:sym typeface="Symbol" panose="05050102010706020507" pitchFamily="18" charset="2"/>
                  </a:rPr>
                  <a:t> is an edge.</a:t>
                </a:r>
                <a:endParaRPr lang="en-US" altLang="en-US" sz="2400">
                  <a:solidFill>
                    <a:srgbClr val="9900FF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0653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764991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95" t="-10667" r="-1036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556" name="Group 28"/>
          <p:cNvGrpSpPr>
            <a:grpSpLocks/>
          </p:cNvGrpSpPr>
          <p:nvPr/>
        </p:nvGrpSpPr>
        <p:grpSpPr bwMode="auto">
          <a:xfrm>
            <a:off x="609600" y="2438400"/>
            <a:ext cx="2971800" cy="2667000"/>
            <a:chOff x="384" y="1536"/>
            <a:chExt cx="1872" cy="1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4" name="Oval 6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4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7" name="Oval 9"/>
                <p:cNvSpPr>
                  <a:spLocks noChangeArrowheads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7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8" name="Oval 10"/>
                <p:cNvSpPr>
                  <a:spLocks noChangeArrowheads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8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9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9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792" b="-1818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0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0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1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1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29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3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597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6545" name="Line 17"/>
            <p:cNvSpPr>
              <a:spLocks noChangeShapeType="1"/>
            </p:cNvSpPr>
            <p:nvPr/>
          </p:nvSpPr>
          <p:spPr bwMode="auto">
            <a:xfrm>
              <a:off x="2112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6" name="Line 18"/>
            <p:cNvSpPr>
              <a:spLocks noChangeShapeType="1"/>
            </p:cNvSpPr>
            <p:nvPr/>
          </p:nvSpPr>
          <p:spPr bwMode="auto">
            <a:xfrm>
              <a:off x="211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7" name="Line 19"/>
            <p:cNvSpPr>
              <a:spLocks noChangeShapeType="1"/>
            </p:cNvSpPr>
            <p:nvPr/>
          </p:nvSpPr>
          <p:spPr bwMode="auto">
            <a:xfrm flipH="1">
              <a:off x="1344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9" name="Line 21"/>
            <p:cNvSpPr>
              <a:spLocks noChangeShapeType="1"/>
            </p:cNvSpPr>
            <p:nvPr/>
          </p:nvSpPr>
          <p:spPr bwMode="auto">
            <a:xfrm flipH="1">
              <a:off x="1344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0" name="Line 22"/>
            <p:cNvSpPr>
              <a:spLocks noChangeShapeType="1"/>
            </p:cNvSpPr>
            <p:nvPr/>
          </p:nvSpPr>
          <p:spPr bwMode="auto">
            <a:xfrm>
              <a:off x="91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1" name="Line 23"/>
            <p:cNvSpPr>
              <a:spLocks noChangeShapeType="1"/>
            </p:cNvSpPr>
            <p:nvPr/>
          </p:nvSpPr>
          <p:spPr bwMode="auto">
            <a:xfrm flipH="1">
              <a:off x="624" y="254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912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3" name="Freeform 25"/>
            <p:cNvSpPr>
              <a:spLocks/>
            </p:cNvSpPr>
            <p:nvPr/>
          </p:nvSpPr>
          <p:spPr bwMode="auto">
            <a:xfrm>
              <a:off x="440" y="1776"/>
              <a:ext cx="328" cy="1104"/>
            </a:xfrm>
            <a:custGeom>
              <a:avLst/>
              <a:gdLst>
                <a:gd name="T0" fmla="*/ 328 w 328"/>
                <a:gd name="T1" fmla="*/ 0 h 1104"/>
                <a:gd name="T2" fmla="*/ 40 w 328"/>
                <a:gd name="T3" fmla="*/ 480 h 1104"/>
                <a:gd name="T4" fmla="*/ 88 w 328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" h="1104">
                  <a:moveTo>
                    <a:pt x="328" y="0"/>
                  </a:moveTo>
                  <a:cubicBezTo>
                    <a:pt x="204" y="148"/>
                    <a:pt x="80" y="296"/>
                    <a:pt x="40" y="480"/>
                  </a:cubicBezTo>
                  <a:cubicBezTo>
                    <a:pt x="0" y="664"/>
                    <a:pt x="44" y="884"/>
                    <a:pt x="88" y="1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6557" name="Group 29"/>
          <p:cNvGrpSpPr>
            <a:grpSpLocks/>
          </p:cNvGrpSpPr>
          <p:nvPr/>
        </p:nvGrpSpPr>
        <p:grpSpPr bwMode="auto">
          <a:xfrm>
            <a:off x="4403725" y="2403476"/>
            <a:ext cx="3135313" cy="1778001"/>
            <a:chOff x="2774" y="1514"/>
            <a:chExt cx="1975" cy="1120"/>
          </a:xfrm>
        </p:grpSpPr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2774" y="1514"/>
              <a:ext cx="19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Some topological sorts: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72" y="1878"/>
                  <a:ext cx="136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4572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9144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3716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8288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i="1" smtClean="0">
                    <a:solidFill>
                      <a:srgbClr val="663300"/>
                    </a:solidFill>
                  </a:endParaRPr>
                </a:p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i="1">
                    <a:solidFill>
                      <a:srgbClr val="663300"/>
                    </a:solidFill>
                  </a:endParaRPr>
                </a:p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i="1">
                    <a:solidFill>
                      <a:srgbClr val="663300"/>
                    </a:solidFill>
                  </a:endParaRPr>
                </a:p>
              </p:txBody>
            </p:sp>
          </mc:Choice>
          <mc:Fallback xmlns="">
            <p:sp>
              <p:nvSpPr>
                <p:cNvPr id="40655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1878"/>
                  <a:ext cx="1365" cy="75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9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3725" y="4597184"/>
                <a:ext cx="3815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How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smtClean="0"/>
                  <a:t>?  </a:t>
                </a:r>
                <a:endParaRPr 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25" y="4597184"/>
                <a:ext cx="381572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396" t="-10526" r="-14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7272338" y="5105400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760299" y="513470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order violation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537542"/>
                <a:ext cx="53376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37542"/>
                <a:ext cx="5337680" cy="707886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Intuition: Precedence Diagram</a:t>
            </a:r>
          </a:p>
        </p:txBody>
      </p:sp>
      <p:sp>
        <p:nvSpPr>
          <p:cNvPr id="40755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pSp>
        <p:nvGrpSpPr>
          <p:cNvPr id="407572" name="Group 20"/>
          <p:cNvGrpSpPr>
            <a:grpSpLocks/>
          </p:cNvGrpSpPr>
          <p:nvPr/>
        </p:nvGrpSpPr>
        <p:grpSpPr bwMode="auto">
          <a:xfrm>
            <a:off x="1143000" y="1641475"/>
            <a:ext cx="7032625" cy="457200"/>
            <a:chOff x="720" y="1034"/>
            <a:chExt cx="4430" cy="288"/>
          </a:xfrm>
        </p:grpSpPr>
        <p:sp>
          <p:nvSpPr>
            <p:cNvPr id="407559" name="AutoShape 7"/>
            <p:cNvSpPr>
              <a:spLocks noChangeArrowheads="1"/>
            </p:cNvSpPr>
            <p:nvPr/>
          </p:nvSpPr>
          <p:spPr bwMode="auto">
            <a:xfrm>
              <a:off x="720" y="1104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998" y="1034"/>
              <a:ext cx="4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Each node represents an activity; e.g., taking a class.</a:t>
              </a:r>
            </a:p>
          </p:txBody>
        </p:sp>
      </p:grpSp>
      <p:grpSp>
        <p:nvGrpSpPr>
          <p:cNvPr id="407573" name="Group 21"/>
          <p:cNvGrpSpPr>
            <a:grpSpLocks/>
          </p:cNvGrpSpPr>
          <p:nvPr/>
        </p:nvGrpSpPr>
        <p:grpSpPr bwMode="auto">
          <a:xfrm>
            <a:off x="1143000" y="2625727"/>
            <a:ext cx="7137401" cy="830263"/>
            <a:chOff x="720" y="1654"/>
            <a:chExt cx="4496" cy="523"/>
          </a:xfrm>
        </p:grpSpPr>
        <p:sp>
          <p:nvSpPr>
            <p:cNvPr id="407561" name="AutoShape 9"/>
            <p:cNvSpPr>
              <a:spLocks noChangeArrowheads="1"/>
            </p:cNvSpPr>
            <p:nvPr/>
          </p:nvSpPr>
          <p:spPr bwMode="auto">
            <a:xfrm>
              <a:off x="720" y="1728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5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98" y="1654"/>
                  <a:ext cx="4218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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</m:t>
                      </m:r>
                    </m:oMath>
                  </a14:m>
                  <a:r>
                    <a:rPr lang="en-US" altLang="en-US" sz="2400" smtClean="0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𝐺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 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implies activity </a:t>
                  </a:r>
                  <a:r>
                    <a:rPr lang="en-US" altLang="en-US" sz="2400" i="1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u</a:t>
                  </a:r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 must be scheduled </a:t>
                  </a:r>
                </a:p>
                <a:p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before activity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𝑣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756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654"/>
                  <a:ext cx="4218" cy="52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57" t="-5882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7574" name="Group 22"/>
          <p:cNvGrpSpPr>
            <a:grpSpLocks/>
          </p:cNvGrpSpPr>
          <p:nvPr/>
        </p:nvGrpSpPr>
        <p:grpSpPr bwMode="auto">
          <a:xfrm>
            <a:off x="1143000" y="3733800"/>
            <a:ext cx="5534025" cy="457200"/>
            <a:chOff x="720" y="2352"/>
            <a:chExt cx="3486" cy="288"/>
          </a:xfrm>
        </p:grpSpPr>
        <p:sp>
          <p:nvSpPr>
            <p:cNvPr id="407562" name="AutoShape 10"/>
            <p:cNvSpPr>
              <a:spLocks noChangeArrowheads="1"/>
            </p:cNvSpPr>
            <p:nvPr/>
          </p:nvSpPr>
          <p:spPr bwMode="auto">
            <a:xfrm>
              <a:off x="720" y="2448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0" name="Text Box 18"/>
            <p:cNvSpPr txBox="1">
              <a:spLocks noChangeArrowheads="1"/>
            </p:cNvSpPr>
            <p:nvPr/>
          </p:nvSpPr>
          <p:spPr bwMode="auto">
            <a:xfrm>
              <a:off x="1008" y="2352"/>
              <a:ext cx="3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Topological sort schedules all activities.</a:t>
              </a:r>
            </a:p>
          </p:txBody>
        </p:sp>
      </p:grpSp>
      <p:grpSp>
        <p:nvGrpSpPr>
          <p:cNvPr id="407575" name="Group 23"/>
          <p:cNvGrpSpPr>
            <a:grpSpLocks/>
          </p:cNvGrpSpPr>
          <p:nvPr/>
        </p:nvGrpSpPr>
        <p:grpSpPr bwMode="auto">
          <a:xfrm>
            <a:off x="1143000" y="4800600"/>
            <a:ext cx="4962525" cy="457200"/>
            <a:chOff x="720" y="3024"/>
            <a:chExt cx="3126" cy="288"/>
          </a:xfrm>
        </p:grpSpPr>
        <p:sp>
          <p:nvSpPr>
            <p:cNvPr id="407563" name="AutoShape 11"/>
            <p:cNvSpPr>
              <a:spLocks noChangeArrowheads="1"/>
            </p:cNvSpPr>
            <p:nvPr/>
          </p:nvSpPr>
          <p:spPr bwMode="auto">
            <a:xfrm>
              <a:off x="720" y="3072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1" name="Text Box 19"/>
            <p:cNvSpPr txBox="1">
              <a:spLocks noChangeArrowheads="1"/>
            </p:cNvSpPr>
            <p:nvPr/>
          </p:nvSpPr>
          <p:spPr bwMode="auto">
            <a:xfrm>
              <a:off x="1008" y="3024"/>
              <a:ext cx="28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More than one schedule may exist.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</a:rPr>
              <a:t>Topological Sort Algorithm</a:t>
            </a:r>
            <a:endParaRPr lang="en-US" altLang="en-US">
              <a:solidFill>
                <a:srgbClr val="00CC00"/>
              </a:solidFill>
            </a:endParaRP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Text Box 6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821000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smtClean="0">
                    <a:solidFill>
                      <a:srgbClr val="FF0000"/>
                    </a:solidFill>
                  </a:rPr>
                  <a:t>Fact: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>
                    <a:solidFill>
                      <a:srgbClr val="FF3399"/>
                    </a:solidFill>
                  </a:rPr>
                  <a:t>can be topologically sorted </a:t>
                </a:r>
                <a:r>
                  <a:rPr lang="en-US" altLang="en-US" sz="2400" smtClean="0">
                    <a:solidFill>
                      <a:srgbClr val="FF3399"/>
                    </a:solidFill>
                  </a:rPr>
                  <a:t>if and only if 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it has no cycle, </a:t>
                </a:r>
                <a:endParaRPr lang="en-US" altLang="en-US" sz="2400" smtClean="0">
                  <a:solidFill>
                    <a:srgbClr val="FF3399"/>
                  </a:solidFill>
                </a:endParaRPr>
              </a:p>
              <a:p>
                <a:r>
                  <a:rPr lang="en-US" altLang="en-US" sz="2400">
                    <a:solidFill>
                      <a:srgbClr val="FF3399"/>
                    </a:solidFill>
                  </a:rPr>
                  <a:t> </a:t>
                </a:r>
                <a:r>
                  <a:rPr lang="en-US" altLang="en-US" sz="2400" smtClean="0">
                    <a:solidFill>
                      <a:srgbClr val="FF3399"/>
                    </a:solidFill>
                  </a:rPr>
                  <a:t>         that is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, </a:t>
                </a:r>
                <a:r>
                  <a:rPr lang="en-US" altLang="en-US" sz="2400" smtClean="0">
                    <a:solidFill>
                      <a:srgbClr val="FF3399"/>
                    </a:solidFill>
                  </a:rPr>
                  <a:t>if and only if it 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is a </a:t>
                </a:r>
                <a:r>
                  <a:rPr lang="en-US" altLang="en-US" sz="2400" smtClean="0">
                    <a:solidFill>
                      <a:srgbClr val="FF3399"/>
                    </a:solidFill>
                  </a:rPr>
                  <a:t>DAG. </a:t>
                </a:r>
                <a:endParaRPr lang="en-US" altLang="en-US" sz="240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396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8210004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88" t="-5882" r="-14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3176" y="3124200"/>
                <a:ext cx="7030514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T</a:t>
                </a:r>
                <a:r>
                  <a:rPr lang="en-US"/>
                  <a:t>OPOLOGICAL</a:t>
                </a:r>
                <a:r>
                  <a:rPr lang="en-US" sz="2400"/>
                  <a:t>S</a:t>
                </a:r>
                <a:r>
                  <a:rPr lang="en-US"/>
                  <a:t>ORT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smtClean="0"/>
                  <a:t>)</a:t>
                </a:r>
              </a:p>
              <a:p>
                <a:endParaRPr lang="en-US" sz="2400"/>
              </a:p>
              <a:p>
                <a:r>
                  <a:rPr lang="en-US" sz="2400" smtClean="0"/>
                  <a:t>1. call </a:t>
                </a:r>
                <a:r>
                  <a:rPr lang="en-US" sz="2400"/>
                  <a:t>dfs(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smtClean="0"/>
                  <a:t>)</a:t>
                </a:r>
              </a:p>
              <a:p>
                <a:endParaRPr lang="en-US" sz="2400"/>
              </a:p>
              <a:p>
                <a:r>
                  <a:rPr lang="en-US" sz="2400"/>
                  <a:t>2. </a:t>
                </a:r>
                <a:r>
                  <a:rPr lang="en-US" sz="2400" smtClean="0"/>
                  <a:t>when a </a:t>
                </a:r>
                <a:r>
                  <a:rPr lang="en-US" sz="2400"/>
                  <a:t>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is finished, </a:t>
                </a:r>
                <a:r>
                  <a:rPr lang="en-US" sz="2400"/>
                  <a:t>insert it onto the front of a</a:t>
                </a:r>
              </a:p>
              <a:p>
                <a:r>
                  <a:rPr lang="en-US" sz="2400" smtClean="0"/>
                  <a:t>    linked list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smtClean="0"/>
              </a:p>
              <a:p>
                <a:endParaRPr lang="en-US" sz="2400"/>
              </a:p>
              <a:p>
                <a:r>
                  <a:rPr lang="en-US" sz="2400"/>
                  <a:t>3. return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76" y="3124200"/>
                <a:ext cx="7030514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301" t="-1429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</a:rPr>
              <a:t>Execution</a:t>
            </a:r>
            <a:endParaRPr lang="en-US" altLang="en-US">
              <a:solidFill>
                <a:srgbClr val="00CC00"/>
              </a:solidFill>
            </a:endParaRP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19200" y="2057400"/>
            <a:ext cx="2971800" cy="2667000"/>
            <a:chOff x="384" y="1536"/>
            <a:chExt cx="1872" cy="1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4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7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10"/>
                <p:cNvSpPr>
                  <a:spLocks noChangeArrowheads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8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9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792" b="-1818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0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1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29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597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112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11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1344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344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91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624" y="254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912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440" y="1776"/>
              <a:ext cx="328" cy="1104"/>
            </a:xfrm>
            <a:custGeom>
              <a:avLst/>
              <a:gdLst>
                <a:gd name="T0" fmla="*/ 328 w 328"/>
                <a:gd name="T1" fmla="*/ 0 h 1104"/>
                <a:gd name="T2" fmla="*/ 40 w 328"/>
                <a:gd name="T3" fmla="*/ 480 h 1104"/>
                <a:gd name="T4" fmla="*/ 88 w 328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" h="1104">
                  <a:moveTo>
                    <a:pt x="328" y="0"/>
                  </a:moveTo>
                  <a:cubicBezTo>
                    <a:pt x="204" y="148"/>
                    <a:pt x="80" y="296"/>
                    <a:pt x="40" y="480"/>
                  </a:cubicBezTo>
                  <a:cubicBezTo>
                    <a:pt x="0" y="664"/>
                    <a:pt x="44" y="884"/>
                    <a:pt x="88" y="1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057400" y="2514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587689" y="3670679"/>
            <a:ext cx="304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067446" y="3657600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3962400" y="2514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3962400" y="3581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640080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5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638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 l="-7792" b="-1818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1244225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6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4225" y="56388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6"/>
              <p:cNvSpPr>
                <a:spLocks noChangeArrowheads="1"/>
              </p:cNvSpPr>
              <p:nvPr/>
            </p:nvSpPr>
            <p:spPr bwMode="auto">
              <a:xfrm>
                <a:off x="744201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2010" y="56388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2262687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2687" y="56388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431838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9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380" y="5638800"/>
                <a:ext cx="457200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6"/>
              <p:cNvSpPr>
                <a:spLocks noChangeArrowheads="1"/>
              </p:cNvSpPr>
              <p:nvPr/>
            </p:nvSpPr>
            <p:spPr bwMode="auto">
              <a:xfrm>
                <a:off x="328769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4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90" y="5638800"/>
                <a:ext cx="45720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1299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535959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41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9590" y="5638800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5" idx="6"/>
            <a:endCxn id="37" idx="2"/>
          </p:cNvCxnSpPr>
          <p:nvPr/>
        </p:nvCxnSpPr>
        <p:spPr bwMode="auto">
          <a:xfrm>
            <a:off x="685800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581679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77558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3437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70368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1689195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72108" y="5064721"/>
                <a:ext cx="4403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(with the nodes in a topological order): </a:t>
                </a:r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8" y="5064721"/>
                <a:ext cx="4403472" cy="400110"/>
              </a:xfrm>
              <a:prstGeom prst="rect">
                <a:avLst/>
              </a:prstGeom>
              <a:blipFill rotWithShape="0">
                <a:blip r:embed="rId17"/>
                <a:stretch>
                  <a:fillRect t="-9231" r="-16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11690" y="1782763"/>
                <a:ext cx="395131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sz="1800"/>
                  <a:t>OPOLOGICAL</a:t>
                </a:r>
                <a:r>
                  <a:rPr lang="en-US"/>
                  <a:t>S</a:t>
                </a:r>
                <a:r>
                  <a:rPr lang="en-US" sz="1800"/>
                  <a:t>ORT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  <a:p>
                <a:r>
                  <a:rPr lang="en-US" smtClean="0"/>
                  <a:t>1. call </a:t>
                </a:r>
                <a:r>
                  <a:rPr lang="en-US"/>
                  <a:t>dfs(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  <a:p>
                <a:r>
                  <a:rPr lang="en-US"/>
                  <a:t>2. </a:t>
                </a:r>
                <a:r>
                  <a:rPr lang="en-US" smtClean="0"/>
                  <a:t>when a </a:t>
                </a: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is finished, </a:t>
                </a:r>
                <a:r>
                  <a:rPr lang="en-US"/>
                  <a:t>insert </a:t>
                </a:r>
                <a:r>
                  <a:rPr lang="en-US" smtClean="0"/>
                  <a:t> 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 it </a:t>
                </a:r>
                <a:r>
                  <a:rPr lang="en-US"/>
                  <a:t>onto the </a:t>
                </a:r>
                <a:r>
                  <a:rPr lang="en-US" smtClean="0"/>
                  <a:t>front </a:t>
                </a:r>
                <a:r>
                  <a:rPr lang="en-US"/>
                  <a:t>of </a:t>
                </a:r>
                <a:r>
                  <a:rPr lang="en-US" smtClean="0"/>
                  <a:t>a linked list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/>
                  <a:t>3. return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90" y="1782763"/>
                <a:ext cx="3951310" cy="2616101"/>
              </a:xfrm>
              <a:prstGeom prst="rect">
                <a:avLst/>
              </a:prstGeom>
              <a:blipFill rotWithShape="0">
                <a:blip r:embed="rId18"/>
                <a:stretch>
                  <a:fillRect l="-1541" t="-1163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</a:rPr>
              <a:t>Why Correct? </a:t>
            </a:r>
            <a:endParaRPr lang="en-US" altLang="en-US">
              <a:solidFill>
                <a:srgbClr val="00CC00"/>
              </a:solidFill>
            </a:endParaRP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3" name="Text Box 5"/>
              <p:cNvSpPr txBox="1">
                <a:spLocks noChangeArrowheads="1"/>
              </p:cNvSpPr>
              <p:nvPr/>
            </p:nvSpPr>
            <p:spPr bwMode="auto">
              <a:xfrm>
                <a:off x="911644" y="5704194"/>
                <a:ext cx="26367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mtClean="0"/>
                  <a:t>DFS subtree rooted at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39629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644" y="5704194"/>
                <a:ext cx="263674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546" t="-9231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45528" y="1388947"/>
                <a:ext cx="3960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At the moment a </a:t>
                </a: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is finished:</a:t>
                </a:r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28" y="1388947"/>
                <a:ext cx="396027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6292" name="Group 396291"/>
          <p:cNvGrpSpPr/>
          <p:nvPr/>
        </p:nvGrpSpPr>
        <p:grpSpPr>
          <a:xfrm>
            <a:off x="494564" y="1787913"/>
            <a:ext cx="3364173" cy="3540153"/>
            <a:chOff x="1371600" y="2895600"/>
            <a:chExt cx="3364173" cy="3540153"/>
          </a:xfrm>
        </p:grpSpPr>
        <p:cxnSp>
          <p:nvCxnSpPr>
            <p:cNvPr id="56" name="Straight Arrow Connector 55"/>
            <p:cNvCxnSpPr>
              <a:stCxn id="53" idx="5"/>
              <a:endCxn id="54" idx="1"/>
            </p:cNvCxnSpPr>
            <p:nvPr/>
          </p:nvCxnSpPr>
          <p:spPr bwMode="auto">
            <a:xfrm>
              <a:off x="3895445" y="4287818"/>
              <a:ext cx="450083" cy="4910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6289" name="Group 396288"/>
            <p:cNvGrpSpPr/>
            <p:nvPr/>
          </p:nvGrpSpPr>
          <p:grpSpPr>
            <a:xfrm>
              <a:off x="1371600" y="2895600"/>
              <a:ext cx="3364173" cy="3540153"/>
              <a:chOff x="1371600" y="2895600"/>
              <a:chExt cx="3364173" cy="35401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756848" y="28956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56848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38100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4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38100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86669" y="471189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5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86669" y="471189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71600" y="47244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1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71600" y="47244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897573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897573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278573" y="471189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4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78573" y="471189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/>
              <p:cNvCxnSpPr>
                <a:stCxn id="43" idx="3"/>
                <a:endCxn id="44" idx="7"/>
              </p:cNvCxnSpPr>
              <p:nvPr/>
            </p:nvCxnSpPr>
            <p:spPr bwMode="auto">
              <a:xfrm flipH="1">
                <a:off x="2371445" y="3285845"/>
                <a:ext cx="452358" cy="59111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>
                <a:stCxn id="43" idx="5"/>
                <a:endCxn id="53" idx="1"/>
              </p:cNvCxnSpPr>
              <p:nvPr/>
            </p:nvCxnSpPr>
            <p:spPr bwMode="auto">
              <a:xfrm>
                <a:off x="3147093" y="3285845"/>
                <a:ext cx="425062" cy="67868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Arrow Connector 29"/>
              <p:cNvCxnSpPr>
                <a:stCxn id="44" idx="3"/>
                <a:endCxn id="51" idx="0"/>
              </p:cNvCxnSpPr>
              <p:nvPr/>
            </p:nvCxnSpPr>
            <p:spPr bwMode="auto">
              <a:xfrm flipH="1">
                <a:off x="1600200" y="4200245"/>
                <a:ext cx="447955" cy="52415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Arrow Connector 33"/>
              <p:cNvCxnSpPr>
                <a:stCxn id="53" idx="3"/>
                <a:endCxn id="45" idx="0"/>
              </p:cNvCxnSpPr>
              <p:nvPr/>
            </p:nvCxnSpPr>
            <p:spPr bwMode="auto">
              <a:xfrm flipH="1">
                <a:off x="3315269" y="4287818"/>
                <a:ext cx="256886" cy="42407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19555" y="5978553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60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19555" y="5978553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733800" y="580373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61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33800" y="580373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 bwMode="auto">
              <a:xfrm flipH="1">
                <a:off x="4022648" y="5557728"/>
                <a:ext cx="221483" cy="24111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TextBox 58"/>
              <p:cNvSpPr txBox="1"/>
              <p:nvPr/>
            </p:nvSpPr>
            <p:spPr>
              <a:xfrm rot="18447783">
                <a:off x="4050302" y="505800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…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96288" name="Straight Arrow Connector 396287"/>
              <p:cNvCxnSpPr/>
              <p:nvPr/>
            </p:nvCxnSpPr>
            <p:spPr bwMode="auto">
              <a:xfrm>
                <a:off x="1766424" y="5557728"/>
                <a:ext cx="223978" cy="42082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" name="TextBox 67"/>
              <p:cNvSpPr txBox="1"/>
              <p:nvPr/>
            </p:nvSpPr>
            <p:spPr>
              <a:xfrm rot="14689669">
                <a:off x="1362684" y="52181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…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35773" y="2063842"/>
                <a:ext cx="4179627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7030A0"/>
                    </a:solidFill>
                  </a:rPr>
                  <a:t>♦</a:t>
                </a:r>
                <a:r>
                  <a:rPr lang="en-US" smtClean="0">
                    <a:solidFill>
                      <a:srgbClr val="FF3399"/>
                    </a:solidFill>
                  </a:rPr>
                  <a:t> </a:t>
                </a:r>
                <a:r>
                  <a:rPr lang="en-US" smtClean="0"/>
                  <a:t>All the nodes in the DFS subtree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rooted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must have just been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processed. </a:t>
                </a:r>
              </a:p>
              <a:p>
                <a:endParaRPr lang="en-US"/>
              </a:p>
              <a:p>
                <a:r>
                  <a:rPr lang="en-US" smtClean="0">
                    <a:solidFill>
                      <a:srgbClr val="7030A0"/>
                    </a:solidFill>
                  </a:rPr>
                  <a:t>♦ </a:t>
                </a:r>
                <a:r>
                  <a:rPr lang="en-US" smtClean="0"/>
                  <a:t>They are the </a:t>
                </a:r>
                <a:r>
                  <a:rPr lang="en-US" i="1" smtClean="0">
                    <a:solidFill>
                      <a:srgbClr val="FF3399"/>
                    </a:solidFill>
                  </a:rPr>
                  <a:t>only nodes </a:t>
                </a:r>
                <a:r>
                  <a:rPr lang="en-US" smtClean="0"/>
                  <a:t>dependent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and thus have to appear after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♦ </a:t>
                </a:r>
                <a:r>
                  <a:rPr lang="en-US" smtClean="0"/>
                  <a:t>They </a:t>
                </a:r>
                <a:r>
                  <a:rPr lang="en-US"/>
                  <a:t>are </a:t>
                </a:r>
                <a:r>
                  <a:rPr lang="en-US" smtClean="0"/>
                  <a:t>at the front of L.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♦ </a:t>
                </a:r>
                <a:r>
                  <a:rPr lang="en-US" smtClean="0"/>
                  <a:t>The algorithm inserts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just before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them. </a:t>
                </a:r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73" y="2063842"/>
                <a:ext cx="4179627" cy="3477875"/>
              </a:xfrm>
              <a:prstGeom prst="rect">
                <a:avLst/>
              </a:prstGeom>
              <a:blipFill rotWithShape="0">
                <a:blip r:embed="rId8"/>
                <a:stretch>
                  <a:fillRect l="-1603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4" name="Rectangle 396293"/>
          <p:cNvSpPr/>
          <p:nvPr/>
        </p:nvSpPr>
        <p:spPr bwMode="auto">
          <a:xfrm>
            <a:off x="4735773" y="2063842"/>
            <a:ext cx="3722427" cy="10287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5" name="Rectangle 396294"/>
          <p:cNvSpPr/>
          <p:nvPr/>
        </p:nvSpPr>
        <p:spPr bwMode="auto">
          <a:xfrm>
            <a:off x="4735773" y="3247086"/>
            <a:ext cx="4027227" cy="8143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6" name="Rectangle 396295"/>
          <p:cNvSpPr/>
          <p:nvPr/>
        </p:nvSpPr>
        <p:spPr bwMode="auto">
          <a:xfrm>
            <a:off x="4735773" y="4181154"/>
            <a:ext cx="3036627" cy="479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7" name="Rectangle 396296"/>
          <p:cNvSpPr/>
          <p:nvPr/>
        </p:nvSpPr>
        <p:spPr bwMode="auto">
          <a:xfrm>
            <a:off x="4735773" y="4829845"/>
            <a:ext cx="3874827" cy="7118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nimBg="1"/>
      <p:bldP spid="396295" grpId="0" animBg="1"/>
      <p:bldP spid="396296" grpId="0" animBg="1"/>
      <p:bldP spid="39629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5474</TotalTime>
  <Words>635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Symbol</vt:lpstr>
      <vt:lpstr>Times New Roman</vt:lpstr>
      <vt:lpstr>Blank Presentation</vt:lpstr>
      <vt:lpstr>Applications of DFS</vt:lpstr>
      <vt:lpstr>Detecting Cycles</vt:lpstr>
      <vt:lpstr>Using DFS</vt:lpstr>
      <vt:lpstr>Directed Acyclic Graph (DAG)</vt:lpstr>
      <vt:lpstr>Topological Sort of DAGs</vt:lpstr>
      <vt:lpstr>Intuition: Precedence Diagram</vt:lpstr>
      <vt:lpstr>Topological Sort Algorithm</vt:lpstr>
      <vt:lpstr>Execution</vt:lpstr>
      <vt:lpstr>Why Correct?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118</cp:revision>
  <dcterms:created xsi:type="dcterms:W3CDTF">1999-03-29T05:24:19Z</dcterms:created>
  <dcterms:modified xsi:type="dcterms:W3CDTF">2016-12-05T20:43:25Z</dcterms:modified>
</cp:coreProperties>
</file>