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95" r:id="rId2"/>
    <p:sldId id="258" r:id="rId3"/>
    <p:sldId id="261" r:id="rId4"/>
    <p:sldId id="260" r:id="rId5"/>
    <p:sldId id="280" r:id="rId6"/>
    <p:sldId id="259" r:id="rId7"/>
    <p:sldId id="293" r:id="rId8"/>
    <p:sldId id="304" r:id="rId9"/>
    <p:sldId id="305" r:id="rId10"/>
    <p:sldId id="291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82" r:id="rId19"/>
    <p:sldId id="262" r:id="rId20"/>
    <p:sldId id="263" r:id="rId21"/>
    <p:sldId id="265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6" r:id="rId30"/>
    <p:sldId id="279" r:id="rId31"/>
    <p:sldId id="306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8000"/>
    <a:srgbClr val="000099"/>
    <a:srgbClr val="FF0000"/>
    <a:srgbClr val="FF6600"/>
    <a:srgbClr val="33CC33"/>
    <a:srgbClr val="00666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14" autoAdjust="0"/>
    <p:restoredTop sz="94683" autoAdjust="0"/>
  </p:normalViewPr>
  <p:slideViewPr>
    <p:cSldViewPr>
      <p:cViewPr varScale="1">
        <p:scale>
          <a:sx n="87" d="100"/>
          <a:sy n="87" d="100"/>
        </p:scale>
        <p:origin x="119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fld id="{91EEB733-B3E7-47BD-ACD1-C2FD485B15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420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B9604BF-EFC2-4105-9825-AC5C7ED2A5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923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E0527B-C778-4B2D-A8A1-9BEA228082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11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10D976-A3FB-4F5A-A854-58B14EE615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94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3829F2-5C7A-4DB6-9BBE-BD27C61074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88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010257-2675-417F-AC8D-946A1DB3D8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68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BD67B-5E07-4F69-A211-783789C15C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9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2301D5-0B7E-409D-B43B-1E3189EC18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208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8D87A6-FCEE-4269-A2BA-3683C2A656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49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909E8-4316-4063-9802-E7B276DD04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74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11B10-E8EA-49B7-9FA7-AC1F43F7E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58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D1657A-FF73-40DD-88C6-9D0CD8FF33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19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4B9B74-F067-407E-B818-0E85BE0409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44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563DA2D-ADB4-4FFF-9E22-4210BAA285E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80.png"/><Relationship Id="rId7" Type="http://schemas.openxmlformats.org/officeDocument/2006/relationships/image" Target="../media/image311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400.png"/><Relationship Id="rId10" Type="http://schemas.openxmlformats.org/officeDocument/2006/relationships/image" Target="../media/image45.png"/><Relationship Id="rId4" Type="http://schemas.openxmlformats.org/officeDocument/2006/relationships/image" Target="../media/image390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8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180.png"/><Relationship Id="rId10" Type="http://schemas.openxmlformats.org/officeDocument/2006/relationships/image" Target="../media/image230.png"/><Relationship Id="rId4" Type="http://schemas.openxmlformats.org/officeDocument/2006/relationships/image" Target="../media/image170.png"/><Relationship Id="rId9" Type="http://schemas.openxmlformats.org/officeDocument/2006/relationships/image" Target="../media/image2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351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270.png"/><Relationship Id="rId10" Type="http://schemas.openxmlformats.org/officeDocument/2006/relationships/image" Target="../media/image320.png"/><Relationship Id="rId4" Type="http://schemas.openxmlformats.org/officeDocument/2006/relationships/image" Target="../media/image260.png"/><Relationship Id="rId9" Type="http://schemas.openxmlformats.org/officeDocument/2006/relationships/image" Target="../media/image3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9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png"/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0.png"/><Relationship Id="rId7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1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006666"/>
                </a:solidFill>
              </a:rPr>
              <a:t>Weighted Graphs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2133600" y="2392251"/>
            <a:ext cx="5181600" cy="2590800"/>
            <a:chOff x="1488" y="1584"/>
            <a:chExt cx="3264" cy="1632"/>
          </a:xfrm>
        </p:grpSpPr>
        <p:sp>
          <p:nvSpPr>
            <p:cNvPr id="7" name="Line 26"/>
            <p:cNvSpPr>
              <a:spLocks noChangeShapeType="1"/>
            </p:cNvSpPr>
            <p:nvPr/>
          </p:nvSpPr>
          <p:spPr bwMode="auto">
            <a:xfrm flipV="1">
              <a:off x="3312" y="196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57"/>
            <p:cNvGrpSpPr>
              <a:grpSpLocks/>
            </p:cNvGrpSpPr>
            <p:nvPr/>
          </p:nvGrpSpPr>
          <p:grpSpPr bwMode="auto">
            <a:xfrm>
              <a:off x="1488" y="1584"/>
              <a:ext cx="3264" cy="1632"/>
              <a:chOff x="1488" y="1584"/>
              <a:chExt cx="3264" cy="16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728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9" name="Oval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208" y="1728"/>
                    <a:ext cx="336" cy="336"/>
                  </a:xfrm>
                  <a:prstGeom prst="ellipse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256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altLang="en-US" sz="2400"/>
                  </a:p>
                </p:txBody>
              </p:sp>
            </mc:Choice>
            <mc:Fallback xmlns="">
              <p:sp>
                <p:nvSpPr>
                  <p:cNvPr id="10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488" y="2256"/>
                    <a:ext cx="336" cy="336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832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11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208" y="2832"/>
                    <a:ext cx="336" cy="336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12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00" y="2784"/>
                    <a:ext cx="336" cy="336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352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13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16" y="2352"/>
                    <a:ext cx="336" cy="336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b="-8889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1680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14" name="Oval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48" y="1680"/>
                    <a:ext cx="336" cy="336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256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15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976" y="2256"/>
                    <a:ext cx="336" cy="336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2544" y="1824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3984" y="1968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flipV="1">
                <a:off x="1728" y="192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1776" y="2544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2352" y="2064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 flipV="1">
                <a:off x="2544" y="2544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>
                <a:off x="3264" y="2544"/>
                <a:ext cx="38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>
                <a:off x="2544" y="2976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 flipV="1">
                <a:off x="3936" y="2592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2544" y="1920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>
                <a:off x="3744" y="2016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28"/>
              <p:cNvSpPr txBox="1">
                <a:spLocks noChangeArrowheads="1"/>
              </p:cNvSpPr>
              <p:nvPr/>
            </p:nvSpPr>
            <p:spPr bwMode="auto">
              <a:xfrm>
                <a:off x="1776" y="187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3</a:t>
                </a:r>
              </a:p>
            </p:txBody>
          </p:sp>
          <p:sp>
            <p:nvSpPr>
              <p:cNvPr id="28" name="Text Box 29"/>
              <p:cNvSpPr txBox="1">
                <a:spLocks noChangeArrowheads="1"/>
              </p:cNvSpPr>
              <p:nvPr/>
            </p:nvSpPr>
            <p:spPr bwMode="auto">
              <a:xfrm>
                <a:off x="2880" y="15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3</a:t>
                </a:r>
              </a:p>
            </p:txBody>
          </p:sp>
          <p:sp>
            <p:nvSpPr>
              <p:cNvPr id="29" name="Text Box 30"/>
              <p:cNvSpPr txBox="1">
                <a:spLocks noChangeArrowheads="1"/>
              </p:cNvSpPr>
              <p:nvPr/>
            </p:nvSpPr>
            <p:spPr bwMode="auto">
              <a:xfrm>
                <a:off x="2592" y="20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5</a:t>
                </a:r>
              </a:p>
            </p:txBody>
          </p:sp>
          <p:sp>
            <p:nvSpPr>
              <p:cNvPr id="30" name="Text Box 31"/>
              <p:cNvSpPr txBox="1">
                <a:spLocks noChangeArrowheads="1"/>
              </p:cNvSpPr>
              <p:nvPr/>
            </p:nvSpPr>
            <p:spPr bwMode="auto">
              <a:xfrm>
                <a:off x="2178" y="22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1</a:t>
                </a:r>
              </a:p>
            </p:txBody>
          </p:sp>
          <p:sp>
            <p:nvSpPr>
              <p:cNvPr id="31" name="Text Box 32"/>
              <p:cNvSpPr txBox="1">
                <a:spLocks noChangeArrowheads="1"/>
              </p:cNvSpPr>
              <p:nvPr/>
            </p:nvSpPr>
            <p:spPr bwMode="auto">
              <a:xfrm>
                <a:off x="2553" y="250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2</a:t>
                </a:r>
              </a:p>
            </p:txBody>
          </p:sp>
          <p:sp>
            <p:nvSpPr>
              <p:cNvPr id="32" name="Text Box 33"/>
              <p:cNvSpPr txBox="1">
                <a:spLocks noChangeArrowheads="1"/>
              </p:cNvSpPr>
              <p:nvPr/>
            </p:nvSpPr>
            <p:spPr bwMode="auto">
              <a:xfrm>
                <a:off x="2880" y="292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2</a:t>
                </a:r>
              </a:p>
            </p:txBody>
          </p:sp>
          <p:sp>
            <p:nvSpPr>
              <p:cNvPr id="33" name="Text Box 34"/>
              <p:cNvSpPr txBox="1">
                <a:spLocks noChangeArrowheads="1"/>
              </p:cNvSpPr>
              <p:nvPr/>
            </p:nvSpPr>
            <p:spPr bwMode="auto">
              <a:xfrm>
                <a:off x="3360" y="240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2</a:t>
                </a:r>
              </a:p>
            </p:txBody>
          </p:sp>
          <p:sp>
            <p:nvSpPr>
              <p:cNvPr id="34" name="Text Box 35"/>
              <p:cNvSpPr txBox="1">
                <a:spLocks noChangeArrowheads="1"/>
              </p:cNvSpPr>
              <p:nvPr/>
            </p:nvSpPr>
            <p:spPr bwMode="auto">
              <a:xfrm>
                <a:off x="331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4</a:t>
                </a:r>
              </a:p>
            </p:txBody>
          </p:sp>
          <p:sp>
            <p:nvSpPr>
              <p:cNvPr id="35" name="Text Box 36"/>
              <p:cNvSpPr txBox="1">
                <a:spLocks noChangeArrowheads="1"/>
              </p:cNvSpPr>
              <p:nvPr/>
            </p:nvSpPr>
            <p:spPr bwMode="auto">
              <a:xfrm>
                <a:off x="3744" y="22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1</a:t>
                </a:r>
              </a:p>
            </p:txBody>
          </p:sp>
          <p:sp>
            <p:nvSpPr>
              <p:cNvPr id="36" name="Text Box 37"/>
              <p:cNvSpPr txBox="1">
                <a:spLocks noChangeArrowheads="1"/>
              </p:cNvSpPr>
              <p:nvPr/>
            </p:nvSpPr>
            <p:spPr bwMode="auto">
              <a:xfrm>
                <a:off x="4128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6</a:t>
                </a:r>
              </a:p>
            </p:txBody>
          </p:sp>
          <p:sp>
            <p:nvSpPr>
              <p:cNvPr id="37" name="Text Box 38"/>
              <p:cNvSpPr txBox="1">
                <a:spLocks noChangeArrowheads="1"/>
              </p:cNvSpPr>
              <p:nvPr/>
            </p:nvSpPr>
            <p:spPr bwMode="auto">
              <a:xfrm>
                <a:off x="4080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3</a:t>
                </a:r>
              </a:p>
            </p:txBody>
          </p:sp>
          <p:sp>
            <p:nvSpPr>
              <p:cNvPr id="38" name="Text Box 46"/>
              <p:cNvSpPr txBox="1">
                <a:spLocks noChangeArrowheads="1"/>
              </p:cNvSpPr>
              <p:nvPr/>
            </p:nvSpPr>
            <p:spPr bwMode="auto">
              <a:xfrm>
                <a:off x="1824" y="26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5</a:t>
                </a: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702778" y="1433054"/>
            <a:ext cx="5484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Every edge is labeled a numerical weight. 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8144" y="5821251"/>
            <a:ext cx="562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33CC"/>
                </a:solidFill>
              </a:rPr>
              <a:t>Assumption</a:t>
            </a:r>
            <a:r>
              <a:rPr lang="en-US" sz="2400">
                <a:solidFill>
                  <a:srgbClr val="FF33CC"/>
                </a:solidFill>
              </a:rPr>
              <a:t>: No edge has negative weight.</a:t>
            </a:r>
            <a:r>
              <a:rPr lang="en-US" sz="2400">
                <a:solidFill>
                  <a:srgbClr val="008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152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006666"/>
                </a:solidFill>
              </a:rPr>
              <a:t>Edge Relaxation</a:t>
            </a:r>
          </a:p>
        </p:txBody>
      </p:sp>
      <p:sp>
        <p:nvSpPr>
          <p:cNvPr id="10243" name="Line 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Text Box 7"/>
              <p:cNvSpPr txBox="1">
                <a:spLocks noChangeArrowheads="1"/>
              </p:cNvSpPr>
              <p:nvPr/>
            </p:nvSpPr>
            <p:spPr bwMode="auto">
              <a:xfrm>
                <a:off x="669925" y="1412875"/>
                <a:ext cx="7768858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>
                    <a:solidFill>
                      <a:srgbClr val="800080"/>
                    </a:solidFill>
                  </a:rPr>
                  <a:t>Test if the shortest path to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80008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2400">
                    <a:solidFill>
                      <a:srgbClr val="800080"/>
                    </a:solidFill>
                  </a:rPr>
                  <a:t> found so far can be improved by </a:t>
                </a:r>
              </a:p>
              <a:p>
                <a:r>
                  <a:rPr lang="en-US" altLang="en-US" sz="2400">
                    <a:solidFill>
                      <a:srgbClr val="800080"/>
                    </a:solidFill>
                  </a:rPr>
                  <a:t>going through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80008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sz="2400">
                    <a:solidFill>
                      <a:srgbClr val="80008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244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925" y="1412875"/>
                <a:ext cx="7768858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256" t="-5882" r="-314" b="-16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724400" y="4876800"/>
            <a:ext cx="3657600" cy="1612900"/>
            <a:chOff x="1632" y="1440"/>
            <a:chExt cx="2304" cy="10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65" name="Oval 22"/>
                <p:cNvSpPr>
                  <a:spLocks noChangeArrowheads="1"/>
                </p:cNvSpPr>
                <p:nvPr/>
              </p:nvSpPr>
              <p:spPr bwMode="auto">
                <a:xfrm>
                  <a:off x="1632" y="1824"/>
                  <a:ext cx="336" cy="3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0265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32" y="1824"/>
                  <a:ext cx="336" cy="336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66" name="Oval 23"/>
                <p:cNvSpPr>
                  <a:spLocks noChangeArrowheads="1"/>
                </p:cNvSpPr>
                <p:nvPr/>
              </p:nvSpPr>
              <p:spPr bwMode="auto">
                <a:xfrm>
                  <a:off x="2880" y="2112"/>
                  <a:ext cx="336" cy="3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altLang="en-US" i="1"/>
                </a:p>
              </p:txBody>
            </p:sp>
          </mc:Choice>
          <mc:Fallback xmlns="">
            <p:sp>
              <p:nvSpPr>
                <p:cNvPr id="10266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80" y="2112"/>
                  <a:ext cx="336" cy="336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67" name="Oval 24"/>
                <p:cNvSpPr>
                  <a:spLocks noChangeArrowheads="1"/>
                </p:cNvSpPr>
                <p:nvPr/>
              </p:nvSpPr>
              <p:spPr bwMode="auto">
                <a:xfrm>
                  <a:off x="3600" y="1872"/>
                  <a:ext cx="336" cy="3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0267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00" y="1872"/>
                  <a:ext cx="336" cy="336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68" name="Oval 25"/>
            <p:cNvSpPr>
              <a:spLocks noChangeArrowheads="1"/>
            </p:cNvSpPr>
            <p:nvPr/>
          </p:nvSpPr>
          <p:spPr bwMode="auto">
            <a:xfrm>
              <a:off x="2928" y="144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 i="1"/>
                <a:t>u</a:t>
              </a:r>
            </a:p>
          </p:txBody>
        </p:sp>
        <p:sp>
          <p:nvSpPr>
            <p:cNvPr id="10269" name="Freeform 26"/>
            <p:cNvSpPr>
              <a:spLocks/>
            </p:cNvSpPr>
            <p:nvPr/>
          </p:nvSpPr>
          <p:spPr bwMode="auto">
            <a:xfrm>
              <a:off x="1968" y="1560"/>
              <a:ext cx="960" cy="360"/>
            </a:xfrm>
            <a:custGeom>
              <a:avLst/>
              <a:gdLst>
                <a:gd name="T0" fmla="*/ 0 w 960"/>
                <a:gd name="T1" fmla="*/ 360 h 360"/>
                <a:gd name="T2" fmla="*/ 144 w 960"/>
                <a:gd name="T3" fmla="*/ 120 h 360"/>
                <a:gd name="T4" fmla="*/ 480 w 960"/>
                <a:gd name="T5" fmla="*/ 168 h 360"/>
                <a:gd name="T6" fmla="*/ 816 w 960"/>
                <a:gd name="T7" fmla="*/ 24 h 360"/>
                <a:gd name="T8" fmla="*/ 960 w 960"/>
                <a:gd name="T9" fmla="*/ 24 h 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0"/>
                <a:gd name="T16" fmla="*/ 0 h 360"/>
                <a:gd name="T17" fmla="*/ 960 w 960"/>
                <a:gd name="T18" fmla="*/ 360 h 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0" h="360">
                  <a:moveTo>
                    <a:pt x="0" y="360"/>
                  </a:moveTo>
                  <a:cubicBezTo>
                    <a:pt x="32" y="256"/>
                    <a:pt x="64" y="152"/>
                    <a:pt x="144" y="120"/>
                  </a:cubicBezTo>
                  <a:cubicBezTo>
                    <a:pt x="224" y="88"/>
                    <a:pt x="368" y="184"/>
                    <a:pt x="480" y="168"/>
                  </a:cubicBezTo>
                  <a:cubicBezTo>
                    <a:pt x="592" y="152"/>
                    <a:pt x="736" y="48"/>
                    <a:pt x="816" y="24"/>
                  </a:cubicBezTo>
                  <a:cubicBezTo>
                    <a:pt x="896" y="0"/>
                    <a:pt x="928" y="12"/>
                    <a:pt x="960" y="24"/>
                  </a:cubicBezTo>
                </a:path>
              </a:pathLst>
            </a:cu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27"/>
            <p:cNvSpPr>
              <a:spLocks noChangeShapeType="1"/>
            </p:cNvSpPr>
            <p:nvPr/>
          </p:nvSpPr>
          <p:spPr bwMode="auto">
            <a:xfrm>
              <a:off x="3264" y="1728"/>
              <a:ext cx="336" cy="192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Freeform 28"/>
            <p:cNvSpPr>
              <a:spLocks/>
            </p:cNvSpPr>
            <p:nvPr/>
          </p:nvSpPr>
          <p:spPr bwMode="auto">
            <a:xfrm>
              <a:off x="1968" y="1960"/>
              <a:ext cx="912" cy="496"/>
            </a:xfrm>
            <a:custGeom>
              <a:avLst/>
              <a:gdLst>
                <a:gd name="T0" fmla="*/ 0 w 912"/>
                <a:gd name="T1" fmla="*/ 104 h 496"/>
                <a:gd name="T2" fmla="*/ 288 w 912"/>
                <a:gd name="T3" fmla="*/ 56 h 496"/>
                <a:gd name="T4" fmla="*/ 624 w 912"/>
                <a:gd name="T5" fmla="*/ 440 h 496"/>
                <a:gd name="T6" fmla="*/ 912 w 912"/>
                <a:gd name="T7" fmla="*/ 392 h 4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496"/>
                <a:gd name="T14" fmla="*/ 912 w 912"/>
                <a:gd name="T15" fmla="*/ 496 h 4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496">
                  <a:moveTo>
                    <a:pt x="0" y="104"/>
                  </a:moveTo>
                  <a:cubicBezTo>
                    <a:pt x="92" y="52"/>
                    <a:pt x="184" y="0"/>
                    <a:pt x="288" y="56"/>
                  </a:cubicBezTo>
                  <a:cubicBezTo>
                    <a:pt x="392" y="112"/>
                    <a:pt x="520" y="384"/>
                    <a:pt x="624" y="440"/>
                  </a:cubicBezTo>
                  <a:cubicBezTo>
                    <a:pt x="728" y="496"/>
                    <a:pt x="820" y="444"/>
                    <a:pt x="912" y="392"/>
                  </a:cubicBezTo>
                </a:path>
              </a:pathLst>
            </a:custGeom>
            <a:noFill/>
            <a:ln w="254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29"/>
            <p:cNvSpPr>
              <a:spLocks noChangeShapeType="1"/>
            </p:cNvSpPr>
            <p:nvPr/>
          </p:nvSpPr>
          <p:spPr bwMode="auto">
            <a:xfrm flipV="1">
              <a:off x="3216" y="2112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7391412" y="4800605"/>
            <a:ext cx="1301752" cy="461963"/>
            <a:chOff x="4656" y="3024"/>
            <a:chExt cx="820" cy="291"/>
          </a:xfrm>
        </p:grpSpPr>
        <p:sp>
          <p:nvSpPr>
            <p:cNvPr id="10263" name="Text Box 31"/>
            <p:cNvSpPr txBox="1">
              <a:spLocks noChangeArrowheads="1"/>
            </p:cNvSpPr>
            <p:nvPr/>
          </p:nvSpPr>
          <p:spPr bwMode="auto">
            <a:xfrm>
              <a:off x="4800" y="3024"/>
              <a:ext cx="6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>
                  <a:sym typeface="Symbol" panose="05050102010706020507" pitchFamily="18" charset="2"/>
                </a:rPr>
                <a:t>pred(</a:t>
              </a:r>
              <a:r>
                <a:rPr lang="en-US" altLang="en-US" sz="2400" i="1">
                  <a:sym typeface="Symbol" panose="05050102010706020507" pitchFamily="18" charset="2"/>
                </a:rPr>
                <a:t>v</a:t>
              </a:r>
              <a:r>
                <a:rPr lang="en-US" altLang="en-US" sz="2400"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10264" name="AutoShape 32"/>
            <p:cNvSpPr>
              <a:spLocks noChangeArrowheads="1"/>
            </p:cNvSpPr>
            <p:nvPr/>
          </p:nvSpPr>
          <p:spPr bwMode="auto">
            <a:xfrm>
              <a:off x="4656" y="3168"/>
              <a:ext cx="144" cy="96"/>
            </a:xfrm>
            <a:prstGeom prst="lef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55" name="Oval 8"/>
              <p:cNvSpPr>
                <a:spLocks noChangeArrowheads="1"/>
              </p:cNvSpPr>
              <p:nvPr/>
            </p:nvSpPr>
            <p:spPr bwMode="auto">
              <a:xfrm>
                <a:off x="4495800" y="25908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10255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5800" y="2590800"/>
                <a:ext cx="533400" cy="5334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6" name="Oval 10"/>
          <p:cNvSpPr>
            <a:spLocks noChangeArrowheads="1"/>
          </p:cNvSpPr>
          <p:nvPr/>
        </p:nvSpPr>
        <p:spPr bwMode="auto">
          <a:xfrm>
            <a:off x="6477000" y="30480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i="1">
                <a:sym typeface="Symbol" panose="05050102010706020507" pitchFamily="18" charset="2"/>
              </a:rPr>
              <a:t>w</a:t>
            </a:r>
            <a:endParaRPr lang="en-US" alt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57" name="Oval 12"/>
              <p:cNvSpPr>
                <a:spLocks noChangeArrowheads="1"/>
              </p:cNvSpPr>
              <p:nvPr/>
            </p:nvSpPr>
            <p:spPr bwMode="auto">
              <a:xfrm>
                <a:off x="7620000" y="26670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10257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0" y="2667000"/>
                <a:ext cx="533400" cy="5334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58" name="Oval 13"/>
              <p:cNvSpPr>
                <a:spLocks noChangeArrowheads="1"/>
              </p:cNvSpPr>
              <p:nvPr/>
            </p:nvSpPr>
            <p:spPr bwMode="auto">
              <a:xfrm>
                <a:off x="6553200" y="19812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10258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1981200"/>
                <a:ext cx="533400" cy="5334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9" name="Freeform 15"/>
          <p:cNvSpPr>
            <a:spLocks/>
          </p:cNvSpPr>
          <p:nvPr/>
        </p:nvSpPr>
        <p:spPr bwMode="auto">
          <a:xfrm>
            <a:off x="5029200" y="2171700"/>
            <a:ext cx="1524000" cy="571500"/>
          </a:xfrm>
          <a:custGeom>
            <a:avLst/>
            <a:gdLst>
              <a:gd name="T0" fmla="*/ 0 w 960"/>
              <a:gd name="T1" fmla="*/ 360 h 360"/>
              <a:gd name="T2" fmla="*/ 144 w 960"/>
              <a:gd name="T3" fmla="*/ 120 h 360"/>
              <a:gd name="T4" fmla="*/ 480 w 960"/>
              <a:gd name="T5" fmla="*/ 168 h 360"/>
              <a:gd name="T6" fmla="*/ 816 w 960"/>
              <a:gd name="T7" fmla="*/ 24 h 360"/>
              <a:gd name="T8" fmla="*/ 960 w 960"/>
              <a:gd name="T9" fmla="*/ 24 h 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0"/>
              <a:gd name="T16" fmla="*/ 0 h 360"/>
              <a:gd name="T17" fmla="*/ 960 w 960"/>
              <a:gd name="T18" fmla="*/ 360 h 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0" h="360">
                <a:moveTo>
                  <a:pt x="0" y="360"/>
                </a:moveTo>
                <a:cubicBezTo>
                  <a:pt x="32" y="256"/>
                  <a:pt x="64" y="152"/>
                  <a:pt x="144" y="120"/>
                </a:cubicBezTo>
                <a:cubicBezTo>
                  <a:pt x="224" y="88"/>
                  <a:pt x="368" y="184"/>
                  <a:pt x="480" y="168"/>
                </a:cubicBezTo>
                <a:cubicBezTo>
                  <a:pt x="592" y="152"/>
                  <a:pt x="736" y="48"/>
                  <a:pt x="816" y="24"/>
                </a:cubicBezTo>
                <a:cubicBezTo>
                  <a:pt x="896" y="0"/>
                  <a:pt x="928" y="12"/>
                  <a:pt x="960" y="24"/>
                </a:cubicBezTo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17"/>
          <p:cNvSpPr>
            <a:spLocks noChangeShapeType="1"/>
          </p:cNvSpPr>
          <p:nvPr/>
        </p:nvSpPr>
        <p:spPr bwMode="auto">
          <a:xfrm>
            <a:off x="7086600" y="2438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Freeform 18"/>
          <p:cNvSpPr>
            <a:spLocks/>
          </p:cNvSpPr>
          <p:nvPr/>
        </p:nvSpPr>
        <p:spPr bwMode="auto">
          <a:xfrm>
            <a:off x="5029200" y="2806700"/>
            <a:ext cx="1447800" cy="787400"/>
          </a:xfrm>
          <a:custGeom>
            <a:avLst/>
            <a:gdLst>
              <a:gd name="T0" fmla="*/ 0 w 912"/>
              <a:gd name="T1" fmla="*/ 104 h 496"/>
              <a:gd name="T2" fmla="*/ 288 w 912"/>
              <a:gd name="T3" fmla="*/ 56 h 496"/>
              <a:gd name="T4" fmla="*/ 624 w 912"/>
              <a:gd name="T5" fmla="*/ 440 h 496"/>
              <a:gd name="T6" fmla="*/ 912 w 912"/>
              <a:gd name="T7" fmla="*/ 392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496"/>
              <a:gd name="T14" fmla="*/ 912 w 912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496">
                <a:moveTo>
                  <a:pt x="0" y="104"/>
                </a:moveTo>
                <a:cubicBezTo>
                  <a:pt x="92" y="52"/>
                  <a:pt x="184" y="0"/>
                  <a:pt x="288" y="56"/>
                </a:cubicBezTo>
                <a:cubicBezTo>
                  <a:pt x="392" y="112"/>
                  <a:pt x="520" y="384"/>
                  <a:pt x="624" y="440"/>
                </a:cubicBezTo>
                <a:cubicBezTo>
                  <a:pt x="728" y="496"/>
                  <a:pt x="820" y="444"/>
                  <a:pt x="912" y="392"/>
                </a:cubicBezTo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19"/>
          <p:cNvSpPr>
            <a:spLocks noChangeShapeType="1"/>
          </p:cNvSpPr>
          <p:nvPr/>
        </p:nvSpPr>
        <p:spPr bwMode="auto">
          <a:xfrm flipV="1">
            <a:off x="7010400" y="3048000"/>
            <a:ext cx="609600" cy="2286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7086606" y="3200403"/>
            <a:ext cx="1301751" cy="461963"/>
            <a:chOff x="4464" y="2016"/>
            <a:chExt cx="820" cy="291"/>
          </a:xfrm>
        </p:grpSpPr>
        <p:sp>
          <p:nvSpPr>
            <p:cNvPr id="10253" name="Text Box 30"/>
            <p:cNvSpPr txBox="1">
              <a:spLocks noChangeArrowheads="1"/>
            </p:cNvSpPr>
            <p:nvPr/>
          </p:nvSpPr>
          <p:spPr bwMode="auto">
            <a:xfrm>
              <a:off x="4608" y="2016"/>
              <a:ext cx="6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>
                  <a:sym typeface="Symbol" panose="05050102010706020507" pitchFamily="18" charset="2"/>
                </a:rPr>
                <a:t>pred(</a:t>
              </a:r>
              <a:r>
                <a:rPr lang="en-US" altLang="en-US" sz="2400" i="1">
                  <a:sym typeface="Symbol" panose="05050102010706020507" pitchFamily="18" charset="2"/>
                </a:rPr>
                <a:t>v</a:t>
              </a:r>
              <a:r>
                <a:rPr lang="en-US" altLang="en-US" sz="2400"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10254" name="AutoShape 33"/>
            <p:cNvSpPr>
              <a:spLocks noChangeArrowheads="1"/>
            </p:cNvSpPr>
            <p:nvPr/>
          </p:nvSpPr>
          <p:spPr bwMode="auto">
            <a:xfrm>
              <a:off x="4464" y="2112"/>
              <a:ext cx="144" cy="96"/>
            </a:xfrm>
            <a:prstGeom prst="lef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25666" name="AutoShape 34"/>
          <p:cNvSpPr>
            <a:spLocks noChangeArrowheads="1"/>
          </p:cNvSpPr>
          <p:nvPr/>
        </p:nvSpPr>
        <p:spPr bwMode="auto">
          <a:xfrm>
            <a:off x="6019800" y="3886200"/>
            <a:ext cx="457200" cy="1143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668" name="Text Box 36"/>
              <p:cNvSpPr txBox="1">
                <a:spLocks noChangeArrowheads="1"/>
              </p:cNvSpPr>
              <p:nvPr/>
            </p:nvSpPr>
            <p:spPr bwMode="auto">
              <a:xfrm>
                <a:off x="6477000" y="4038600"/>
                <a:ext cx="268695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 &gt; </m:t>
                      </m:r>
                      <m:r>
                        <a:rPr lang="en-US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altLang="en-US" sz="1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en-US" sz="1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en-US" sz="1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sz="1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5668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0" y="4038600"/>
                <a:ext cx="2686953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671" name="Text Box 39"/>
              <p:cNvSpPr txBox="1">
                <a:spLocks noChangeArrowheads="1"/>
              </p:cNvSpPr>
              <p:nvPr/>
            </p:nvSpPr>
            <p:spPr bwMode="auto">
              <a:xfrm>
                <a:off x="381000" y="3505200"/>
                <a:ext cx="4623702" cy="156966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Relax  </a:t>
                </a:r>
                <a:r>
                  <a:rPr lang="en-US" altLang="en-US" sz="2400">
                    <a:sym typeface="Symbol" panose="05050102010706020507" pitchFamily="18" charset="2"/>
                  </a:rPr>
                  <a:t></a:t>
                </a:r>
                <a:r>
                  <a:rPr lang="en-US" altLang="en-US" sz="2400" i="1"/>
                  <a:t>u</a:t>
                </a:r>
                <a:r>
                  <a:rPr lang="en-US" altLang="en-US" sz="2400"/>
                  <a:t>, </a:t>
                </a:r>
                <a:r>
                  <a:rPr lang="en-US" altLang="en-US" sz="2400" i="1"/>
                  <a:t>v</a:t>
                </a:r>
                <a:r>
                  <a:rPr lang="en-US" altLang="en-US" sz="2400">
                    <a:sym typeface="Symbol" panose="05050102010706020507" pitchFamily="18" charset="2"/>
                  </a:rPr>
                  <a:t></a:t>
                </a:r>
                <a:endParaRPr lang="en-US" altLang="en-US" sz="2400"/>
              </a:p>
              <a:p>
                <a:r>
                  <a:rPr lang="en-US" altLang="en-US" sz="2400"/>
                  <a:t>     </a:t>
                </a:r>
                <a:r>
                  <a:rPr lang="en-US" altLang="en-US" sz="2400">
                    <a:solidFill>
                      <a:schemeClr val="accent2"/>
                    </a:solidFill>
                  </a:rPr>
                  <a:t>if</a:t>
                </a:r>
                <a:r>
                  <a:rPr lang="en-US" altLang="en-US" sz="2400"/>
                  <a:t>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  + 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en-US" sz="2400"/>
              </a:p>
              <a:p>
                <a:r>
                  <a:rPr lang="en-US" altLang="en-US" sz="2400"/>
                  <a:t>         </a:t>
                </a:r>
                <a:r>
                  <a:rPr lang="en-US" altLang="en-US" sz="2400">
                    <a:solidFill>
                      <a:schemeClr val="accent2"/>
                    </a:solidFill>
                  </a:rPr>
                  <a:t>then</a:t>
                </a:r>
                <a:r>
                  <a:rPr lang="en-US" altLang="en-US" sz="2400"/>
                  <a:t>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+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en-US" sz="2400">
                  <a:sym typeface="Symbol" panose="05050102010706020507" pitchFamily="18" charset="2"/>
                </a:endParaRPr>
              </a:p>
              <a:p>
                <a:r>
                  <a:rPr lang="en-US" altLang="en-US" sz="2400">
                    <a:sym typeface="Symbol" panose="05050102010706020507" pitchFamily="18" charset="2"/>
                  </a:rPr>
                  <a:t>                 pred(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lang="en-US" altLang="en-US" sz="2400">
                    <a:sym typeface="Symbol" panose="05050102010706020507" pitchFamily="18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endParaRPr lang="en-US" altLang="en-US" sz="2400" i="1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25671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505200"/>
                <a:ext cx="4623702" cy="1569660"/>
              </a:xfrm>
              <a:prstGeom prst="rect">
                <a:avLst/>
              </a:prstGeom>
              <a:blipFill rotWithShape="0">
                <a:blip r:embed="rId10"/>
                <a:stretch>
                  <a:fillRect l="-1974" t="-3089" r="-921" b="-7722"/>
                </a:stretch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5675" name="Text Box 43"/>
          <p:cNvSpPr txBox="1">
            <a:spLocks noChangeArrowheads="1"/>
          </p:cNvSpPr>
          <p:nvPr/>
        </p:nvSpPr>
        <p:spPr bwMode="auto">
          <a:xfrm>
            <a:off x="441325" y="5576888"/>
            <a:ext cx="383162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Shortest path algorithms differ in </a:t>
            </a:r>
          </a:p>
          <a:p>
            <a:r>
              <a:rPr lang="en-US" altLang="en-US">
                <a:solidFill>
                  <a:schemeClr val="accent2"/>
                </a:solidFill>
              </a:rPr>
              <a:t>the </a:t>
            </a:r>
            <a:r>
              <a:rPr lang="en-US" altLang="en-US" i="1">
                <a:solidFill>
                  <a:srgbClr val="FF33CC"/>
                </a:solidFill>
              </a:rPr>
              <a:t>number of times </a:t>
            </a:r>
            <a:r>
              <a:rPr lang="en-US" altLang="en-US">
                <a:solidFill>
                  <a:schemeClr val="accent2"/>
                </a:solidFill>
              </a:rPr>
              <a:t>the edges are </a:t>
            </a:r>
          </a:p>
          <a:p>
            <a:r>
              <a:rPr lang="en-US" altLang="en-US">
                <a:solidFill>
                  <a:schemeClr val="accent2"/>
                </a:solidFill>
              </a:rPr>
              <a:t>relaxed and the </a:t>
            </a:r>
            <a:r>
              <a:rPr lang="en-US" altLang="en-US" i="1">
                <a:solidFill>
                  <a:srgbClr val="FF33CC"/>
                </a:solidFill>
              </a:rPr>
              <a:t>order</a:t>
            </a:r>
            <a:r>
              <a:rPr lang="en-US" altLang="en-US">
                <a:solidFill>
                  <a:schemeClr val="accent2"/>
                </a:solidFill>
              </a:rPr>
              <a:t> in which they</a:t>
            </a:r>
          </a:p>
          <a:p>
            <a:r>
              <a:rPr lang="en-US" altLang="en-US">
                <a:solidFill>
                  <a:schemeClr val="accent2"/>
                </a:solidFill>
              </a:rPr>
              <a:t>are relaxed.  </a:t>
            </a:r>
          </a:p>
        </p:txBody>
      </p:sp>
    </p:spTree>
    <p:extLst>
      <p:ext uri="{BB962C8B-B14F-4D97-AF65-F5344CB8AC3E}">
        <p14:creationId xmlns:p14="http://schemas.microsoft.com/office/powerpoint/2010/main" val="216189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5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5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32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2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" grpId="0" animBg="1"/>
      <p:bldP spid="325666" grpId="0" animBg="1"/>
      <p:bldP spid="325668" grpId="0"/>
      <p:bldP spid="325671" grpId="0" animBg="1"/>
      <p:bldP spid="3256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Shortests Paths in DAGs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17563" y="1938338"/>
            <a:ext cx="6944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edges according to a </a:t>
            </a:r>
            <a:r>
              <a:rPr lang="en-US" altLang="en-US" sz="2400" i="1">
                <a:solidFill>
                  <a:srgbClr val="FF0000"/>
                </a:solidFill>
              </a:rPr>
              <a:t>topological ordering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en-US" altLang="en-US" sz="2400"/>
              <a:t>of vertices. </a:t>
            </a:r>
          </a:p>
        </p:txBody>
      </p:sp>
      <p:sp>
        <p:nvSpPr>
          <p:cNvPr id="342021" name="Text 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38200" y="5867400"/>
            <a:ext cx="3147208" cy="400110"/>
          </a:xfrm>
          <a:prstGeom prst="rect">
            <a:avLst/>
          </a:prstGeom>
          <a:blipFill rotWithShape="0">
            <a:blip r:embed="rId2"/>
            <a:stretch>
              <a:fillRect l="-2132" t="-9231" b="-26154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42023" name="Text 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905000" y="3201194"/>
            <a:ext cx="4964821" cy="1569660"/>
          </a:xfrm>
          <a:prstGeom prst="rect">
            <a:avLst/>
          </a:prstGeom>
          <a:blipFill rotWithShape="0">
            <a:blip r:embed="rId3"/>
            <a:stretch>
              <a:fillRect l="-1838" t="-2692" r="-1593" b="-7308"/>
            </a:stretch>
          </a:blip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4343" name="TextBox 1"/>
          <p:cNvSpPr txBox="1">
            <a:spLocks noChangeArrowheads="1"/>
          </p:cNvSpPr>
          <p:nvPr/>
        </p:nvSpPr>
        <p:spPr bwMode="auto">
          <a:xfrm>
            <a:off x="803275" y="1382713"/>
            <a:ext cx="73052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When the graph is a directed acyclic graph (DAG), relax  </a:t>
            </a:r>
          </a:p>
        </p:txBody>
      </p:sp>
    </p:spTree>
    <p:extLst>
      <p:ext uri="{BB962C8B-B14F-4D97-AF65-F5344CB8AC3E}">
        <p14:creationId xmlns:p14="http://schemas.microsoft.com/office/powerpoint/2010/main" val="200135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An Example</a:t>
            </a:r>
          </a:p>
        </p:txBody>
      </p:sp>
      <p:sp>
        <p:nvSpPr>
          <p:cNvPr id="34713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7167" name="Text Box 31"/>
          <p:cNvSpPr txBox="1">
            <a:spLocks noChangeArrowheads="1"/>
          </p:cNvSpPr>
          <p:nvPr/>
        </p:nvSpPr>
        <p:spPr bwMode="auto">
          <a:xfrm>
            <a:off x="1066800" y="5791200"/>
            <a:ext cx="400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Topological order: </a:t>
            </a:r>
            <a:r>
              <a:rPr lang="en-US" altLang="en-US" i="1">
                <a:solidFill>
                  <a:schemeClr val="accent2"/>
                </a:solidFill>
              </a:rPr>
              <a:t>s, r, y, x, z, t</a:t>
            </a:r>
          </a:p>
        </p:txBody>
      </p:sp>
      <p:grpSp>
        <p:nvGrpSpPr>
          <p:cNvPr id="347182" name="Group 46"/>
          <p:cNvGrpSpPr>
            <a:grpSpLocks/>
          </p:cNvGrpSpPr>
          <p:nvPr/>
        </p:nvGrpSpPr>
        <p:grpSpPr bwMode="auto">
          <a:xfrm>
            <a:off x="1524000" y="1752600"/>
            <a:ext cx="5045075" cy="3262313"/>
            <a:chOff x="950" y="873"/>
            <a:chExt cx="3178" cy="2055"/>
          </a:xfrm>
        </p:grpSpPr>
        <p:sp>
          <p:nvSpPr>
            <p:cNvPr id="347160" name="Text Box 24"/>
            <p:cNvSpPr txBox="1">
              <a:spLocks noChangeArrowheads="1"/>
            </p:cNvSpPr>
            <p:nvPr/>
          </p:nvSpPr>
          <p:spPr bwMode="auto">
            <a:xfrm>
              <a:off x="950" y="223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s</a:t>
              </a:r>
            </a:p>
          </p:txBody>
        </p:sp>
        <p:sp>
          <p:nvSpPr>
            <p:cNvPr id="347162" name="Text Box 26"/>
            <p:cNvSpPr txBox="1">
              <a:spLocks noChangeArrowheads="1"/>
            </p:cNvSpPr>
            <p:nvPr/>
          </p:nvSpPr>
          <p:spPr bwMode="auto">
            <a:xfrm>
              <a:off x="2976" y="2640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t</a:t>
              </a:r>
            </a:p>
          </p:txBody>
        </p:sp>
        <p:sp>
          <p:nvSpPr>
            <p:cNvPr id="347165" name="Text Box 29"/>
            <p:cNvSpPr txBox="1">
              <a:spLocks noChangeArrowheads="1"/>
            </p:cNvSpPr>
            <p:nvPr/>
          </p:nvSpPr>
          <p:spPr bwMode="auto">
            <a:xfrm>
              <a:off x="3926" y="199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z</a:t>
              </a:r>
            </a:p>
          </p:txBody>
        </p:sp>
        <p:grpSp>
          <p:nvGrpSpPr>
            <p:cNvPr id="347181" name="Group 45"/>
            <p:cNvGrpSpPr>
              <a:grpSpLocks/>
            </p:cNvGrpSpPr>
            <p:nvPr/>
          </p:nvGrpSpPr>
          <p:grpSpPr bwMode="auto">
            <a:xfrm>
              <a:off x="1152" y="873"/>
              <a:ext cx="2976" cy="1959"/>
              <a:chOff x="1152" y="873"/>
              <a:chExt cx="2976" cy="1959"/>
            </a:xfrm>
          </p:grpSpPr>
          <p:sp>
            <p:nvSpPr>
              <p:cNvPr id="347164" name="Text Box 28"/>
              <p:cNvSpPr txBox="1">
                <a:spLocks noChangeArrowheads="1"/>
              </p:cNvSpPr>
              <p:nvPr/>
            </p:nvSpPr>
            <p:spPr bwMode="auto">
              <a:xfrm>
                <a:off x="3158" y="1322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/>
                  <a:t>y</a:t>
                </a:r>
              </a:p>
            </p:txBody>
          </p:sp>
          <p:grpSp>
            <p:nvGrpSpPr>
              <p:cNvPr id="347180" name="Group 44"/>
              <p:cNvGrpSpPr>
                <a:grpSpLocks/>
              </p:cNvGrpSpPr>
              <p:nvPr/>
            </p:nvGrpSpPr>
            <p:grpSpPr bwMode="auto">
              <a:xfrm>
                <a:off x="1152" y="873"/>
                <a:ext cx="2976" cy="1959"/>
                <a:chOff x="1152" y="873"/>
                <a:chExt cx="2976" cy="1959"/>
              </a:xfrm>
            </p:grpSpPr>
            <p:sp>
              <p:nvSpPr>
                <p:cNvPr id="34716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334" y="1130"/>
                  <a:ext cx="19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i="1"/>
                    <a:t>r</a:t>
                  </a:r>
                </a:p>
              </p:txBody>
            </p:sp>
            <p:grpSp>
              <p:nvGrpSpPr>
                <p:cNvPr id="347179" name="Group 43"/>
                <p:cNvGrpSpPr>
                  <a:grpSpLocks/>
                </p:cNvGrpSpPr>
                <p:nvPr/>
              </p:nvGrpSpPr>
              <p:grpSpPr bwMode="auto">
                <a:xfrm>
                  <a:off x="1152" y="873"/>
                  <a:ext cx="2976" cy="1959"/>
                  <a:chOff x="1152" y="873"/>
                  <a:chExt cx="2976" cy="1959"/>
                </a:xfrm>
              </p:grpSpPr>
              <p:sp>
                <p:nvSpPr>
                  <p:cNvPr id="347173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30" y="873"/>
                    <a:ext cx="19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2000"/>
                      <a:t>9</a:t>
                    </a:r>
                  </a:p>
                </p:txBody>
              </p:sp>
              <p:grpSp>
                <p:nvGrpSpPr>
                  <p:cNvPr id="347178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1152" y="920"/>
                    <a:ext cx="2976" cy="1912"/>
                    <a:chOff x="1152" y="920"/>
                    <a:chExt cx="2976" cy="1912"/>
                  </a:xfrm>
                </p:grpSpPr>
                <p:sp>
                  <p:nvSpPr>
                    <p:cNvPr id="347140" name="Oval 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182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</a:t>
                      </a:r>
                    </a:p>
                  </p:txBody>
                </p:sp>
                <p:sp>
                  <p:nvSpPr>
                    <p:cNvPr id="347141" name="Oval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10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</a:t>
                      </a:r>
                    </a:p>
                  </p:txBody>
                </p:sp>
                <p:sp>
                  <p:nvSpPr>
                    <p:cNvPr id="347144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254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</a:t>
                      </a:r>
                    </a:p>
                  </p:txBody>
                </p:sp>
                <p:sp>
                  <p:nvSpPr>
                    <p:cNvPr id="347145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2160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/>
                        <a:t>0</a:t>
                      </a:r>
                    </a:p>
                  </p:txBody>
                </p:sp>
                <p:sp>
                  <p:nvSpPr>
                    <p:cNvPr id="347146" name="Oval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776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</a:t>
                      </a:r>
                    </a:p>
                  </p:txBody>
                </p:sp>
                <p:sp>
                  <p:nvSpPr>
                    <p:cNvPr id="347147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" y="1248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</a:t>
                      </a:r>
                    </a:p>
                  </p:txBody>
                </p:sp>
                <p:sp>
                  <p:nvSpPr>
                    <p:cNvPr id="347149" name="Line 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536"/>
                      <a:ext cx="192" cy="6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7150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1440"/>
                      <a:ext cx="672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7151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8" y="1296"/>
                      <a:ext cx="13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7152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1920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7153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1344"/>
                      <a:ext cx="432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7154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8" y="2016"/>
                      <a:ext cx="480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7155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40" y="2256"/>
                      <a:ext cx="1680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7156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1680" y="920"/>
                      <a:ext cx="2352" cy="856"/>
                    </a:xfrm>
                    <a:custGeom>
                      <a:avLst/>
                      <a:gdLst>
                        <a:gd name="T0" fmla="*/ 0 w 2352"/>
                        <a:gd name="T1" fmla="*/ 328 h 856"/>
                        <a:gd name="T2" fmla="*/ 720 w 2352"/>
                        <a:gd name="T3" fmla="*/ 40 h 856"/>
                        <a:gd name="T4" fmla="*/ 2016 w 2352"/>
                        <a:gd name="T5" fmla="*/ 136 h 856"/>
                        <a:gd name="T6" fmla="*/ 2352 w 2352"/>
                        <a:gd name="T7" fmla="*/ 856 h 8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352" h="856">
                          <a:moveTo>
                            <a:pt x="0" y="328"/>
                          </a:moveTo>
                          <a:cubicBezTo>
                            <a:pt x="192" y="200"/>
                            <a:pt x="384" y="72"/>
                            <a:pt x="720" y="40"/>
                          </a:cubicBezTo>
                          <a:cubicBezTo>
                            <a:pt x="1056" y="8"/>
                            <a:pt x="1744" y="0"/>
                            <a:pt x="2016" y="136"/>
                          </a:cubicBezTo>
                          <a:cubicBezTo>
                            <a:pt x="2288" y="272"/>
                            <a:pt x="2320" y="564"/>
                            <a:pt x="2352" y="85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7158" name="Line 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2016"/>
                      <a:ext cx="96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7169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73" y="1872"/>
                      <a:ext cx="19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3</a:t>
                      </a:r>
                    </a:p>
                  </p:txBody>
                </p:sp>
                <p:sp>
                  <p:nvSpPr>
                    <p:cNvPr id="347170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86" y="1689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2</a:t>
                      </a:r>
                    </a:p>
                  </p:txBody>
                </p:sp>
                <p:sp>
                  <p:nvSpPr>
                    <p:cNvPr id="347171" name="Text Box 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94" y="2217"/>
                      <a:ext cx="19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/>
                        <a:t>9</a:t>
                      </a:r>
                      <a:endParaRPr lang="en-US" altLang="en-US" sz="2000"/>
                    </a:p>
                  </p:txBody>
                </p:sp>
                <p:sp>
                  <p:nvSpPr>
                    <p:cNvPr id="347172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50" y="1449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6</a:t>
                      </a:r>
                    </a:p>
                  </p:txBody>
                </p:sp>
                <p:sp>
                  <p:nvSpPr>
                    <p:cNvPr id="347174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98" y="1017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5</a:t>
                      </a:r>
                    </a:p>
                  </p:txBody>
                </p:sp>
                <p:sp>
                  <p:nvSpPr>
                    <p:cNvPr id="347175" name="Text Box 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90" y="1305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3</a:t>
                      </a:r>
                    </a:p>
                  </p:txBody>
                </p:sp>
                <p:sp>
                  <p:nvSpPr>
                    <p:cNvPr id="347176" name="Text Box 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66" y="1881"/>
                      <a:ext cx="19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/>
                        <a:t>4</a:t>
                      </a:r>
                      <a:endParaRPr lang="en-US" altLang="en-US" sz="2000"/>
                    </a:p>
                  </p:txBody>
                </p:sp>
                <p:sp>
                  <p:nvSpPr>
                    <p:cNvPr id="347177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11" y="2304"/>
                      <a:ext cx="19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1</a:t>
                      </a:r>
                    </a:p>
                  </p:txBody>
                </p:sp>
              </p:grpSp>
            </p:grpSp>
          </p:grpSp>
        </p:grpSp>
      </p:grp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4124325" y="35179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966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 </a:t>
            </a:r>
          </a:p>
        </p:txBody>
      </p:sp>
      <p:sp>
        <p:nvSpPr>
          <p:cNvPr id="34304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3049" name="Text Box 9"/>
          <p:cNvSpPr txBox="1">
            <a:spLocks noChangeArrowheads="1"/>
          </p:cNvSpPr>
          <p:nvPr/>
        </p:nvSpPr>
        <p:spPr bwMode="auto">
          <a:xfrm>
            <a:off x="1524000" y="3913188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s</a:t>
            </a:r>
          </a:p>
        </p:txBody>
      </p:sp>
      <p:sp>
        <p:nvSpPr>
          <p:cNvPr id="343050" name="Text Box 10"/>
          <p:cNvSpPr txBox="1">
            <a:spLocks noChangeArrowheads="1"/>
          </p:cNvSpPr>
          <p:nvPr/>
        </p:nvSpPr>
        <p:spPr bwMode="auto">
          <a:xfrm>
            <a:off x="4740275" y="4557713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t</a:t>
            </a:r>
          </a:p>
        </p:txBody>
      </p:sp>
      <p:sp>
        <p:nvSpPr>
          <p:cNvPr id="343051" name="Text Box 11"/>
          <p:cNvSpPr txBox="1">
            <a:spLocks noChangeArrowheads="1"/>
          </p:cNvSpPr>
          <p:nvPr/>
        </p:nvSpPr>
        <p:spPr bwMode="auto">
          <a:xfrm>
            <a:off x="6248400" y="3532188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z</a:t>
            </a:r>
          </a:p>
        </p:txBody>
      </p:sp>
      <p:sp>
        <p:nvSpPr>
          <p:cNvPr id="343054" name="Text Box 14"/>
          <p:cNvSpPr txBox="1">
            <a:spLocks noChangeArrowheads="1"/>
          </p:cNvSpPr>
          <p:nvPr/>
        </p:nvSpPr>
        <p:spPr bwMode="auto">
          <a:xfrm>
            <a:off x="5029200" y="2465388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y</a:t>
            </a:r>
          </a:p>
        </p:txBody>
      </p:sp>
      <p:sp>
        <p:nvSpPr>
          <p:cNvPr id="343056" name="Text Box 16"/>
          <p:cNvSpPr txBox="1">
            <a:spLocks noChangeArrowheads="1"/>
          </p:cNvSpPr>
          <p:nvPr/>
        </p:nvSpPr>
        <p:spPr bwMode="auto">
          <a:xfrm>
            <a:off x="2133600" y="2160588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r</a:t>
            </a:r>
          </a:p>
        </p:txBody>
      </p:sp>
      <p:sp>
        <p:nvSpPr>
          <p:cNvPr id="343058" name="Text Box 18"/>
          <p:cNvSpPr txBox="1">
            <a:spLocks noChangeArrowheads="1"/>
          </p:cNvSpPr>
          <p:nvPr/>
        </p:nvSpPr>
        <p:spPr bwMode="auto">
          <a:xfrm>
            <a:off x="6096000" y="1752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9</a:t>
            </a:r>
          </a:p>
        </p:txBody>
      </p:sp>
      <p:sp>
        <p:nvSpPr>
          <p:cNvPr id="343060" name="Oval 20"/>
          <p:cNvSpPr>
            <a:spLocks noChangeArrowheads="1"/>
          </p:cNvSpPr>
          <p:nvPr/>
        </p:nvSpPr>
        <p:spPr bwMode="auto">
          <a:xfrm>
            <a:off x="3749675" y="3262313"/>
            <a:ext cx="457200" cy="4572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43061" name="Oval 21"/>
          <p:cNvSpPr>
            <a:spLocks noChangeArrowheads="1"/>
          </p:cNvSpPr>
          <p:nvPr/>
        </p:nvSpPr>
        <p:spPr bwMode="auto">
          <a:xfrm>
            <a:off x="4968875" y="2119313"/>
            <a:ext cx="457200" cy="4572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43062" name="Oval 22"/>
          <p:cNvSpPr>
            <a:spLocks noChangeArrowheads="1"/>
          </p:cNvSpPr>
          <p:nvPr/>
        </p:nvSpPr>
        <p:spPr bwMode="auto">
          <a:xfrm>
            <a:off x="4968875" y="4405313"/>
            <a:ext cx="457200" cy="4572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anose="05050102010706020507" pitchFamily="18" charset="2"/>
              </a:rPr>
              <a:t>9</a:t>
            </a:r>
          </a:p>
        </p:txBody>
      </p:sp>
      <p:sp>
        <p:nvSpPr>
          <p:cNvPr id="343063" name="Oval 23"/>
          <p:cNvSpPr>
            <a:spLocks noChangeArrowheads="1"/>
          </p:cNvSpPr>
          <p:nvPr/>
        </p:nvSpPr>
        <p:spPr bwMode="auto">
          <a:xfrm>
            <a:off x="1844675" y="3795713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343064" name="Oval 24"/>
          <p:cNvSpPr>
            <a:spLocks noChangeArrowheads="1"/>
          </p:cNvSpPr>
          <p:nvPr/>
        </p:nvSpPr>
        <p:spPr bwMode="auto">
          <a:xfrm>
            <a:off x="6111875" y="3186113"/>
            <a:ext cx="457200" cy="4572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43065" name="Oval 25"/>
          <p:cNvSpPr>
            <a:spLocks noChangeArrowheads="1"/>
          </p:cNvSpPr>
          <p:nvPr/>
        </p:nvSpPr>
        <p:spPr bwMode="auto">
          <a:xfrm>
            <a:off x="2378075" y="2347913"/>
            <a:ext cx="457200" cy="4572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43066" name="Line 26"/>
          <p:cNvSpPr>
            <a:spLocks noChangeShapeType="1"/>
          </p:cNvSpPr>
          <p:nvPr/>
        </p:nvSpPr>
        <p:spPr bwMode="auto">
          <a:xfrm flipV="1">
            <a:off x="2225675" y="2805113"/>
            <a:ext cx="304800" cy="1066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67" name="Line 27"/>
          <p:cNvSpPr>
            <a:spLocks noChangeShapeType="1"/>
          </p:cNvSpPr>
          <p:nvPr/>
        </p:nvSpPr>
        <p:spPr bwMode="auto">
          <a:xfrm>
            <a:off x="2835275" y="2652713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68" name="Line 28"/>
          <p:cNvSpPr>
            <a:spLocks noChangeShapeType="1"/>
          </p:cNvSpPr>
          <p:nvPr/>
        </p:nvSpPr>
        <p:spPr bwMode="auto">
          <a:xfrm>
            <a:off x="2759075" y="2424113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69" name="Line 29"/>
          <p:cNvSpPr>
            <a:spLocks noChangeShapeType="1"/>
          </p:cNvSpPr>
          <p:nvPr/>
        </p:nvSpPr>
        <p:spPr bwMode="auto">
          <a:xfrm>
            <a:off x="4206875" y="341471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70" name="Line 30"/>
          <p:cNvSpPr>
            <a:spLocks noChangeShapeType="1"/>
          </p:cNvSpPr>
          <p:nvPr/>
        </p:nvSpPr>
        <p:spPr bwMode="auto">
          <a:xfrm>
            <a:off x="5426075" y="2500313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71" name="Line 31"/>
          <p:cNvSpPr>
            <a:spLocks noChangeShapeType="1"/>
          </p:cNvSpPr>
          <p:nvPr/>
        </p:nvSpPr>
        <p:spPr bwMode="auto">
          <a:xfrm flipH="1">
            <a:off x="5426075" y="3567113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72" name="Line 32"/>
          <p:cNvSpPr>
            <a:spLocks noChangeShapeType="1"/>
          </p:cNvSpPr>
          <p:nvPr/>
        </p:nvSpPr>
        <p:spPr bwMode="auto">
          <a:xfrm>
            <a:off x="2301875" y="3948113"/>
            <a:ext cx="2667000" cy="609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73" name="Freeform 33"/>
          <p:cNvSpPr>
            <a:spLocks/>
          </p:cNvSpPr>
          <p:nvPr/>
        </p:nvSpPr>
        <p:spPr bwMode="auto">
          <a:xfrm>
            <a:off x="2682875" y="1827213"/>
            <a:ext cx="3733800" cy="1358900"/>
          </a:xfrm>
          <a:custGeom>
            <a:avLst/>
            <a:gdLst>
              <a:gd name="T0" fmla="*/ 0 w 2352"/>
              <a:gd name="T1" fmla="*/ 328 h 856"/>
              <a:gd name="T2" fmla="*/ 720 w 2352"/>
              <a:gd name="T3" fmla="*/ 40 h 856"/>
              <a:gd name="T4" fmla="*/ 2016 w 2352"/>
              <a:gd name="T5" fmla="*/ 136 h 856"/>
              <a:gd name="T6" fmla="*/ 2352 w 2352"/>
              <a:gd name="T7" fmla="*/ 856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52" h="856">
                <a:moveTo>
                  <a:pt x="0" y="328"/>
                </a:moveTo>
                <a:cubicBezTo>
                  <a:pt x="192" y="200"/>
                  <a:pt x="384" y="72"/>
                  <a:pt x="720" y="40"/>
                </a:cubicBezTo>
                <a:cubicBezTo>
                  <a:pt x="1056" y="8"/>
                  <a:pt x="1744" y="0"/>
                  <a:pt x="2016" y="136"/>
                </a:cubicBezTo>
                <a:cubicBezTo>
                  <a:pt x="2288" y="272"/>
                  <a:pt x="2320" y="564"/>
                  <a:pt x="2352" y="8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74" name="Line 34"/>
          <p:cNvSpPr>
            <a:spLocks noChangeShapeType="1"/>
          </p:cNvSpPr>
          <p:nvPr/>
        </p:nvSpPr>
        <p:spPr bwMode="auto">
          <a:xfrm flipV="1">
            <a:off x="2225675" y="3567113"/>
            <a:ext cx="1524000" cy="304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76" name="Text Box 36"/>
          <p:cNvSpPr txBox="1">
            <a:spLocks noChangeArrowheads="1"/>
          </p:cNvSpPr>
          <p:nvPr/>
        </p:nvSpPr>
        <p:spPr bwMode="auto">
          <a:xfrm>
            <a:off x="2057400" y="3048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2</a:t>
            </a:r>
          </a:p>
        </p:txBody>
      </p:sp>
      <p:sp>
        <p:nvSpPr>
          <p:cNvPr id="343077" name="Text Box 37"/>
          <p:cNvSpPr txBox="1">
            <a:spLocks noChangeArrowheads="1"/>
          </p:cNvSpPr>
          <p:nvPr/>
        </p:nvSpPr>
        <p:spPr bwMode="auto">
          <a:xfrm>
            <a:off x="3657600" y="388620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9</a:t>
            </a:r>
            <a:endParaRPr lang="en-US" altLang="en-US" sz="2000"/>
          </a:p>
        </p:txBody>
      </p:sp>
      <p:sp>
        <p:nvSpPr>
          <p:cNvPr id="343078" name="Text Box 38"/>
          <p:cNvSpPr txBox="1">
            <a:spLocks noChangeArrowheads="1"/>
          </p:cNvSpPr>
          <p:nvPr/>
        </p:nvSpPr>
        <p:spPr bwMode="auto">
          <a:xfrm>
            <a:off x="3429000" y="2667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6</a:t>
            </a:r>
          </a:p>
        </p:txBody>
      </p:sp>
      <p:sp>
        <p:nvSpPr>
          <p:cNvPr id="343079" name="Text Box 39"/>
          <p:cNvSpPr txBox="1">
            <a:spLocks noChangeArrowheads="1"/>
          </p:cNvSpPr>
          <p:nvPr/>
        </p:nvSpPr>
        <p:spPr bwMode="auto">
          <a:xfrm>
            <a:off x="3505200" y="1981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5</a:t>
            </a:r>
          </a:p>
        </p:txBody>
      </p:sp>
      <p:sp>
        <p:nvSpPr>
          <p:cNvPr id="343080" name="Text Box 40"/>
          <p:cNvSpPr txBox="1">
            <a:spLocks noChangeArrowheads="1"/>
          </p:cNvSpPr>
          <p:nvPr/>
        </p:nvSpPr>
        <p:spPr bwMode="auto">
          <a:xfrm>
            <a:off x="5715000" y="2438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3</a:t>
            </a:r>
          </a:p>
        </p:txBody>
      </p:sp>
      <p:sp>
        <p:nvSpPr>
          <p:cNvPr id="343081" name="Text Box 41"/>
          <p:cNvSpPr txBox="1">
            <a:spLocks noChangeArrowheads="1"/>
          </p:cNvSpPr>
          <p:nvPr/>
        </p:nvSpPr>
        <p:spPr bwMode="auto">
          <a:xfrm>
            <a:off x="4724400" y="335280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  <a:endParaRPr lang="en-US" altLang="en-US" sz="2000"/>
          </a:p>
        </p:txBody>
      </p:sp>
      <p:grpSp>
        <p:nvGrpSpPr>
          <p:cNvPr id="343085" name="Group 45"/>
          <p:cNvGrpSpPr>
            <a:grpSpLocks/>
          </p:cNvGrpSpPr>
          <p:nvPr/>
        </p:nvGrpSpPr>
        <p:grpSpPr bwMode="auto">
          <a:xfrm>
            <a:off x="1524000" y="5486400"/>
            <a:ext cx="3405188" cy="1009650"/>
            <a:chOff x="960" y="3456"/>
            <a:chExt cx="2145" cy="636"/>
          </a:xfrm>
        </p:grpSpPr>
        <p:sp>
          <p:nvSpPr>
            <p:cNvPr id="343083" name="Text Box 43"/>
            <p:cNvSpPr txBox="1">
              <a:spLocks noChangeArrowheads="1"/>
            </p:cNvSpPr>
            <p:nvPr/>
          </p:nvSpPr>
          <p:spPr bwMode="auto">
            <a:xfrm>
              <a:off x="960" y="345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2000"/>
            </a:p>
          </p:txBody>
        </p:sp>
        <p:sp>
          <p:nvSpPr>
            <p:cNvPr id="343084" name="Text Box 44"/>
            <p:cNvSpPr txBox="1">
              <a:spLocks noChangeArrowheads="1"/>
            </p:cNvSpPr>
            <p:nvPr/>
          </p:nvSpPr>
          <p:spPr bwMode="auto">
            <a:xfrm>
              <a:off x="960" y="3840"/>
              <a:ext cx="214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accent2"/>
                  </a:solidFill>
                </a:rPr>
                <a:t>Relax edges </a:t>
              </a:r>
              <a:r>
                <a:rPr lang="en-US" altLang="en-US" sz="2000">
                  <a:solidFill>
                    <a:schemeClr val="accent2"/>
                  </a:solidFill>
                  <a:sym typeface="Symbol" panose="05050102010706020507" pitchFamily="18" charset="2"/>
                </a:rPr>
                <a:t></a:t>
              </a:r>
              <a:r>
                <a:rPr lang="en-US" altLang="en-US" sz="2000" i="1">
                  <a:solidFill>
                    <a:schemeClr val="accent2"/>
                  </a:solidFill>
                </a:rPr>
                <a:t>s, r</a:t>
              </a:r>
              <a:r>
                <a:rPr lang="en-US" altLang="en-US" sz="2000">
                  <a:solidFill>
                    <a:schemeClr val="accent2"/>
                  </a:solidFill>
                  <a:sym typeface="Symbol" panose="05050102010706020507" pitchFamily="18" charset="2"/>
                </a:rPr>
                <a:t></a:t>
              </a:r>
              <a:r>
                <a:rPr lang="en-US" altLang="en-US" sz="2000">
                  <a:solidFill>
                    <a:schemeClr val="accent2"/>
                  </a:solidFill>
                </a:rPr>
                <a:t>, 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</a:t>
              </a:r>
              <a:r>
                <a:rPr lang="en-US" altLang="en-US" sz="2000" i="1">
                  <a:solidFill>
                    <a:schemeClr val="accent2"/>
                  </a:solidFill>
                </a:rPr>
                <a:t>s, x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</a:t>
              </a:r>
              <a:r>
                <a:rPr lang="en-US" altLang="en-US" sz="2000">
                  <a:solidFill>
                    <a:schemeClr val="accent2"/>
                  </a:solidFill>
                </a:rPr>
                <a:t>, 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</a:t>
              </a:r>
              <a:r>
                <a:rPr lang="en-US" altLang="en-US" sz="2000" i="1">
                  <a:solidFill>
                    <a:schemeClr val="accent2"/>
                  </a:solidFill>
                </a:rPr>
                <a:t>s, t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</a:t>
              </a:r>
              <a:r>
                <a:rPr lang="en-US" altLang="en-US" sz="2000">
                  <a:solidFill>
                    <a:schemeClr val="accent2"/>
                  </a:solidFill>
                </a:rPr>
                <a:t>.</a:t>
              </a:r>
            </a:p>
          </p:txBody>
        </p:sp>
      </p:grp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5748338" y="4024313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1</a:t>
            </a:r>
          </a:p>
        </p:txBody>
      </p:sp>
      <p:sp>
        <p:nvSpPr>
          <p:cNvPr id="38" name="Text Box 33"/>
          <p:cNvSpPr txBox="1">
            <a:spLocks noChangeArrowheads="1"/>
          </p:cNvSpPr>
          <p:nvPr/>
        </p:nvSpPr>
        <p:spPr bwMode="auto">
          <a:xfrm>
            <a:off x="2830513" y="3338513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3</a:t>
            </a:r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4124325" y="35179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x</a:t>
            </a:r>
          </a:p>
        </p:txBody>
      </p:sp>
      <p:sp>
        <p:nvSpPr>
          <p:cNvPr id="2" name="Rectangle 1"/>
          <p:cNvSpPr/>
          <p:nvPr/>
        </p:nvSpPr>
        <p:spPr>
          <a:xfrm>
            <a:off x="1474140" y="5601028"/>
            <a:ext cx="3338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Topological order: </a:t>
            </a:r>
            <a:r>
              <a:rPr lang="en-US" altLang="en-US" b="1" i="1">
                <a:solidFill>
                  <a:srgbClr val="FF0000"/>
                </a:solidFill>
              </a:rPr>
              <a:t>s</a:t>
            </a:r>
            <a:r>
              <a:rPr lang="en-US" altLang="en-US" i="1">
                <a:solidFill>
                  <a:schemeClr val="accent2"/>
                </a:solidFill>
              </a:rPr>
              <a:t>, r, y, x, z, t</a:t>
            </a:r>
          </a:p>
        </p:txBody>
      </p:sp>
    </p:spTree>
    <p:extLst>
      <p:ext uri="{BB962C8B-B14F-4D97-AF65-F5344CB8AC3E}">
        <p14:creationId xmlns:p14="http://schemas.microsoft.com/office/powerpoint/2010/main" val="240755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 </a:t>
            </a:r>
          </a:p>
        </p:txBody>
      </p:sp>
      <p:sp>
        <p:nvSpPr>
          <p:cNvPr id="34816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48164" name="Group 4"/>
          <p:cNvGrpSpPr>
            <a:grpSpLocks/>
          </p:cNvGrpSpPr>
          <p:nvPr/>
        </p:nvGrpSpPr>
        <p:grpSpPr bwMode="auto">
          <a:xfrm>
            <a:off x="1524000" y="1752600"/>
            <a:ext cx="5045075" cy="3262313"/>
            <a:chOff x="950" y="873"/>
            <a:chExt cx="3178" cy="2055"/>
          </a:xfrm>
        </p:grpSpPr>
        <p:sp>
          <p:nvSpPr>
            <p:cNvPr id="348165" name="Text Box 5"/>
            <p:cNvSpPr txBox="1">
              <a:spLocks noChangeArrowheads="1"/>
            </p:cNvSpPr>
            <p:nvPr/>
          </p:nvSpPr>
          <p:spPr bwMode="auto">
            <a:xfrm>
              <a:off x="950" y="223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s</a:t>
              </a:r>
            </a:p>
          </p:txBody>
        </p:sp>
        <p:sp>
          <p:nvSpPr>
            <p:cNvPr id="348166" name="Text Box 6"/>
            <p:cNvSpPr txBox="1">
              <a:spLocks noChangeArrowheads="1"/>
            </p:cNvSpPr>
            <p:nvPr/>
          </p:nvSpPr>
          <p:spPr bwMode="auto">
            <a:xfrm>
              <a:off x="2976" y="2640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t</a:t>
              </a:r>
            </a:p>
          </p:txBody>
        </p:sp>
        <p:sp>
          <p:nvSpPr>
            <p:cNvPr id="348167" name="Text Box 7"/>
            <p:cNvSpPr txBox="1">
              <a:spLocks noChangeArrowheads="1"/>
            </p:cNvSpPr>
            <p:nvPr/>
          </p:nvSpPr>
          <p:spPr bwMode="auto">
            <a:xfrm>
              <a:off x="3926" y="199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z</a:t>
              </a:r>
            </a:p>
          </p:txBody>
        </p:sp>
        <p:grpSp>
          <p:nvGrpSpPr>
            <p:cNvPr id="348168" name="Group 8"/>
            <p:cNvGrpSpPr>
              <a:grpSpLocks/>
            </p:cNvGrpSpPr>
            <p:nvPr/>
          </p:nvGrpSpPr>
          <p:grpSpPr bwMode="auto">
            <a:xfrm>
              <a:off x="1152" y="873"/>
              <a:ext cx="2976" cy="1959"/>
              <a:chOff x="1152" y="873"/>
              <a:chExt cx="2976" cy="1959"/>
            </a:xfrm>
          </p:grpSpPr>
          <p:sp>
            <p:nvSpPr>
              <p:cNvPr id="348170" name="Text Box 10"/>
              <p:cNvSpPr txBox="1">
                <a:spLocks noChangeArrowheads="1"/>
              </p:cNvSpPr>
              <p:nvPr/>
            </p:nvSpPr>
            <p:spPr bwMode="auto">
              <a:xfrm>
                <a:off x="3158" y="1322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/>
                  <a:t>y</a:t>
                </a:r>
              </a:p>
            </p:txBody>
          </p:sp>
          <p:grpSp>
            <p:nvGrpSpPr>
              <p:cNvPr id="348171" name="Group 11"/>
              <p:cNvGrpSpPr>
                <a:grpSpLocks/>
              </p:cNvGrpSpPr>
              <p:nvPr/>
            </p:nvGrpSpPr>
            <p:grpSpPr bwMode="auto">
              <a:xfrm>
                <a:off x="1152" y="873"/>
                <a:ext cx="2976" cy="1959"/>
                <a:chOff x="1152" y="873"/>
                <a:chExt cx="2976" cy="1959"/>
              </a:xfrm>
            </p:grpSpPr>
            <p:sp>
              <p:nvSpPr>
                <p:cNvPr id="34817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334" y="1130"/>
                  <a:ext cx="19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i="1"/>
                    <a:t>r</a:t>
                  </a:r>
                </a:p>
              </p:txBody>
            </p:sp>
            <p:grpSp>
              <p:nvGrpSpPr>
                <p:cNvPr id="348173" name="Group 13"/>
                <p:cNvGrpSpPr>
                  <a:grpSpLocks/>
                </p:cNvGrpSpPr>
                <p:nvPr/>
              </p:nvGrpSpPr>
              <p:grpSpPr bwMode="auto">
                <a:xfrm>
                  <a:off x="1152" y="873"/>
                  <a:ext cx="2976" cy="1959"/>
                  <a:chOff x="1152" y="873"/>
                  <a:chExt cx="2976" cy="1959"/>
                </a:xfrm>
              </p:grpSpPr>
              <p:sp>
                <p:nvSpPr>
                  <p:cNvPr id="348174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30" y="873"/>
                    <a:ext cx="19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2000"/>
                      <a:t>9</a:t>
                    </a:r>
                  </a:p>
                </p:txBody>
              </p:sp>
              <p:grpSp>
                <p:nvGrpSpPr>
                  <p:cNvPr id="348175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152" y="920"/>
                    <a:ext cx="2976" cy="1912"/>
                    <a:chOff x="1152" y="920"/>
                    <a:chExt cx="2976" cy="1912"/>
                  </a:xfrm>
                </p:grpSpPr>
                <p:sp>
                  <p:nvSpPr>
                    <p:cNvPr id="348176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182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3</a:t>
                      </a:r>
                    </a:p>
                  </p:txBody>
                </p:sp>
                <p:sp>
                  <p:nvSpPr>
                    <p:cNvPr id="348177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10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7</a:t>
                      </a:r>
                    </a:p>
                  </p:txBody>
                </p:sp>
                <p:sp>
                  <p:nvSpPr>
                    <p:cNvPr id="348178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254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9</a:t>
                      </a:r>
                    </a:p>
                  </p:txBody>
                </p:sp>
                <p:sp>
                  <p:nvSpPr>
                    <p:cNvPr id="348179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2160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/>
                        <a:t>0</a:t>
                      </a:r>
                    </a:p>
                  </p:txBody>
                </p:sp>
                <p:sp>
                  <p:nvSpPr>
                    <p:cNvPr id="348180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776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11</a:t>
                      </a:r>
                    </a:p>
                  </p:txBody>
                </p:sp>
                <p:sp>
                  <p:nvSpPr>
                    <p:cNvPr id="348181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" y="1248"/>
                      <a:ext cx="288" cy="28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2</a:t>
                      </a:r>
                    </a:p>
                  </p:txBody>
                </p:sp>
                <p:sp>
                  <p:nvSpPr>
                    <p:cNvPr id="348182" name="Line 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536"/>
                      <a:ext cx="192" cy="67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183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1440"/>
                      <a:ext cx="672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184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8" y="1296"/>
                      <a:ext cx="13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185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1920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186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1344"/>
                      <a:ext cx="432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187" name="Line 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8" y="2016"/>
                      <a:ext cx="480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188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40" y="2256"/>
                      <a:ext cx="1680" cy="38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189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680" y="920"/>
                      <a:ext cx="2352" cy="856"/>
                    </a:xfrm>
                    <a:custGeom>
                      <a:avLst/>
                      <a:gdLst>
                        <a:gd name="T0" fmla="*/ 0 w 2352"/>
                        <a:gd name="T1" fmla="*/ 328 h 856"/>
                        <a:gd name="T2" fmla="*/ 720 w 2352"/>
                        <a:gd name="T3" fmla="*/ 40 h 856"/>
                        <a:gd name="T4" fmla="*/ 2016 w 2352"/>
                        <a:gd name="T5" fmla="*/ 136 h 856"/>
                        <a:gd name="T6" fmla="*/ 2352 w 2352"/>
                        <a:gd name="T7" fmla="*/ 856 h 8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352" h="856">
                          <a:moveTo>
                            <a:pt x="0" y="328"/>
                          </a:moveTo>
                          <a:cubicBezTo>
                            <a:pt x="192" y="200"/>
                            <a:pt x="384" y="72"/>
                            <a:pt x="720" y="40"/>
                          </a:cubicBezTo>
                          <a:cubicBezTo>
                            <a:pt x="1056" y="8"/>
                            <a:pt x="1744" y="0"/>
                            <a:pt x="2016" y="136"/>
                          </a:cubicBezTo>
                          <a:cubicBezTo>
                            <a:pt x="2288" y="272"/>
                            <a:pt x="2320" y="564"/>
                            <a:pt x="2352" y="856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190" name="Line 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2016"/>
                      <a:ext cx="96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192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86" y="1689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2</a:t>
                      </a:r>
                    </a:p>
                  </p:txBody>
                </p:sp>
                <p:sp>
                  <p:nvSpPr>
                    <p:cNvPr id="348193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94" y="2217"/>
                      <a:ext cx="19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/>
                        <a:t>9</a:t>
                      </a:r>
                      <a:endParaRPr lang="en-US" altLang="en-US" sz="2000"/>
                    </a:p>
                  </p:txBody>
                </p:sp>
                <p:sp>
                  <p:nvSpPr>
                    <p:cNvPr id="348194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50" y="1449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6</a:t>
                      </a:r>
                    </a:p>
                  </p:txBody>
                </p:sp>
                <p:sp>
                  <p:nvSpPr>
                    <p:cNvPr id="348195" name="Text Box 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98" y="1017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5</a:t>
                      </a:r>
                    </a:p>
                  </p:txBody>
                </p:sp>
                <p:sp>
                  <p:nvSpPr>
                    <p:cNvPr id="348196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90" y="1305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3</a:t>
                      </a:r>
                    </a:p>
                  </p:txBody>
                </p:sp>
                <p:sp>
                  <p:nvSpPr>
                    <p:cNvPr id="348197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66" y="1881"/>
                      <a:ext cx="19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/>
                        <a:t>4</a:t>
                      </a:r>
                      <a:endParaRPr lang="en-US" altLang="en-US" sz="2000"/>
                    </a:p>
                  </p:txBody>
                </p:sp>
              </p:grpSp>
            </p:grpSp>
          </p:grpSp>
        </p:grpSp>
      </p:grpSp>
      <p:grpSp>
        <p:nvGrpSpPr>
          <p:cNvPr id="348200" name="Group 40"/>
          <p:cNvGrpSpPr>
            <a:grpSpLocks/>
          </p:cNvGrpSpPr>
          <p:nvPr/>
        </p:nvGrpSpPr>
        <p:grpSpPr bwMode="auto">
          <a:xfrm>
            <a:off x="1524000" y="5486400"/>
            <a:ext cx="3249613" cy="1009650"/>
            <a:chOff x="960" y="3456"/>
            <a:chExt cx="2047" cy="636"/>
          </a:xfrm>
        </p:grpSpPr>
        <p:sp>
          <p:nvSpPr>
            <p:cNvPr id="348201" name="Text Box 41"/>
            <p:cNvSpPr txBox="1">
              <a:spLocks noChangeArrowheads="1"/>
            </p:cNvSpPr>
            <p:nvPr/>
          </p:nvSpPr>
          <p:spPr bwMode="auto">
            <a:xfrm>
              <a:off x="960" y="345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2000"/>
            </a:p>
          </p:txBody>
        </p:sp>
        <p:sp>
          <p:nvSpPr>
            <p:cNvPr id="348202" name="Text Box 42"/>
            <p:cNvSpPr txBox="1">
              <a:spLocks noChangeArrowheads="1"/>
            </p:cNvSpPr>
            <p:nvPr/>
          </p:nvSpPr>
          <p:spPr bwMode="auto">
            <a:xfrm>
              <a:off x="960" y="3840"/>
              <a:ext cx="204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accent2"/>
                  </a:solidFill>
                </a:rPr>
                <a:t>Relax edges 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</a:t>
              </a:r>
              <a:r>
                <a:rPr lang="en-US" altLang="en-US" sz="2000" i="1">
                  <a:solidFill>
                    <a:schemeClr val="accent2"/>
                  </a:solidFill>
                </a:rPr>
                <a:t>r, x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</a:t>
              </a:r>
              <a:r>
                <a:rPr lang="en-US" altLang="en-US" sz="2000">
                  <a:solidFill>
                    <a:schemeClr val="accent2"/>
                  </a:solidFill>
                </a:rPr>
                <a:t>, 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</a:t>
              </a:r>
              <a:r>
                <a:rPr lang="en-US" altLang="en-US" sz="2000" i="1">
                  <a:solidFill>
                    <a:schemeClr val="accent2"/>
                  </a:solidFill>
                </a:rPr>
                <a:t>r, y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</a:t>
              </a:r>
              <a:r>
                <a:rPr lang="en-US" altLang="en-US" sz="2000">
                  <a:solidFill>
                    <a:schemeClr val="accent2"/>
                  </a:solidFill>
                </a:rPr>
                <a:t>, 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</a:t>
              </a:r>
              <a:r>
                <a:rPr lang="en-US" altLang="en-US" sz="2000" i="1">
                  <a:solidFill>
                    <a:schemeClr val="accent2"/>
                  </a:solidFill>
                </a:rPr>
                <a:t>r, z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</a:t>
              </a:r>
              <a:r>
                <a:rPr lang="en-US" altLang="en-US" sz="2000">
                  <a:solidFill>
                    <a:schemeClr val="accent2"/>
                  </a:solidFill>
                </a:rPr>
                <a:t>.</a:t>
              </a:r>
            </a:p>
          </p:txBody>
        </p:sp>
      </p:grp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5748338" y="4024313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1</a:t>
            </a:r>
          </a:p>
        </p:txBody>
      </p:sp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2830513" y="3338513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3</a:t>
            </a:r>
          </a:p>
        </p:txBody>
      </p:sp>
      <p:sp>
        <p:nvSpPr>
          <p:cNvPr id="44" name="Text Box 27"/>
          <p:cNvSpPr txBox="1">
            <a:spLocks noChangeArrowheads="1"/>
          </p:cNvSpPr>
          <p:nvPr/>
        </p:nvSpPr>
        <p:spPr bwMode="auto">
          <a:xfrm>
            <a:off x="4124325" y="35179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x</a:t>
            </a:r>
          </a:p>
        </p:txBody>
      </p:sp>
      <p:sp>
        <p:nvSpPr>
          <p:cNvPr id="2" name="Rectangle 1"/>
          <p:cNvSpPr/>
          <p:nvPr/>
        </p:nvSpPr>
        <p:spPr>
          <a:xfrm>
            <a:off x="1536197" y="5648059"/>
            <a:ext cx="3338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Topological order: </a:t>
            </a:r>
            <a:r>
              <a:rPr lang="en-US" altLang="en-US" i="1">
                <a:solidFill>
                  <a:schemeClr val="accent2"/>
                </a:solidFill>
              </a:rPr>
              <a:t>s, </a:t>
            </a:r>
            <a:r>
              <a:rPr lang="en-US" altLang="en-US" b="1" i="1">
                <a:solidFill>
                  <a:srgbClr val="FF0000"/>
                </a:solidFill>
              </a:rPr>
              <a:t>r</a:t>
            </a:r>
            <a:r>
              <a:rPr lang="en-US" altLang="en-US" i="1">
                <a:solidFill>
                  <a:schemeClr val="accent2"/>
                </a:solidFill>
              </a:rPr>
              <a:t>, y, x, z, t</a:t>
            </a:r>
          </a:p>
        </p:txBody>
      </p:sp>
    </p:spTree>
    <p:extLst>
      <p:ext uri="{BB962C8B-B14F-4D97-AF65-F5344CB8AC3E}">
        <p14:creationId xmlns:p14="http://schemas.microsoft.com/office/powerpoint/2010/main" val="898762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 </a:t>
            </a:r>
          </a:p>
        </p:txBody>
      </p:sp>
      <p:sp>
        <p:nvSpPr>
          <p:cNvPr id="35225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52260" name="Group 4"/>
          <p:cNvGrpSpPr>
            <a:grpSpLocks/>
          </p:cNvGrpSpPr>
          <p:nvPr/>
        </p:nvGrpSpPr>
        <p:grpSpPr bwMode="auto">
          <a:xfrm>
            <a:off x="1524000" y="1752600"/>
            <a:ext cx="5045075" cy="3262313"/>
            <a:chOff x="950" y="873"/>
            <a:chExt cx="3178" cy="2055"/>
          </a:xfrm>
        </p:grpSpPr>
        <p:sp>
          <p:nvSpPr>
            <p:cNvPr id="352261" name="Text Box 5"/>
            <p:cNvSpPr txBox="1">
              <a:spLocks noChangeArrowheads="1"/>
            </p:cNvSpPr>
            <p:nvPr/>
          </p:nvSpPr>
          <p:spPr bwMode="auto">
            <a:xfrm>
              <a:off x="950" y="223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s</a:t>
              </a:r>
            </a:p>
          </p:txBody>
        </p:sp>
        <p:sp>
          <p:nvSpPr>
            <p:cNvPr id="352262" name="Text Box 6"/>
            <p:cNvSpPr txBox="1">
              <a:spLocks noChangeArrowheads="1"/>
            </p:cNvSpPr>
            <p:nvPr/>
          </p:nvSpPr>
          <p:spPr bwMode="auto">
            <a:xfrm>
              <a:off x="2976" y="2640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t</a:t>
              </a:r>
            </a:p>
          </p:txBody>
        </p:sp>
        <p:sp>
          <p:nvSpPr>
            <p:cNvPr id="352263" name="Text Box 7"/>
            <p:cNvSpPr txBox="1">
              <a:spLocks noChangeArrowheads="1"/>
            </p:cNvSpPr>
            <p:nvPr/>
          </p:nvSpPr>
          <p:spPr bwMode="auto">
            <a:xfrm>
              <a:off x="3926" y="199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z</a:t>
              </a:r>
            </a:p>
          </p:txBody>
        </p:sp>
        <p:grpSp>
          <p:nvGrpSpPr>
            <p:cNvPr id="352264" name="Group 8"/>
            <p:cNvGrpSpPr>
              <a:grpSpLocks/>
            </p:cNvGrpSpPr>
            <p:nvPr/>
          </p:nvGrpSpPr>
          <p:grpSpPr bwMode="auto">
            <a:xfrm>
              <a:off x="1152" y="873"/>
              <a:ext cx="2976" cy="1959"/>
              <a:chOff x="1152" y="873"/>
              <a:chExt cx="2976" cy="1959"/>
            </a:xfrm>
          </p:grpSpPr>
          <p:sp>
            <p:nvSpPr>
              <p:cNvPr id="352266" name="Text Box 10"/>
              <p:cNvSpPr txBox="1">
                <a:spLocks noChangeArrowheads="1"/>
              </p:cNvSpPr>
              <p:nvPr/>
            </p:nvSpPr>
            <p:spPr bwMode="auto">
              <a:xfrm>
                <a:off x="3158" y="1322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/>
                  <a:t>y</a:t>
                </a:r>
              </a:p>
            </p:txBody>
          </p:sp>
          <p:grpSp>
            <p:nvGrpSpPr>
              <p:cNvPr id="352267" name="Group 11"/>
              <p:cNvGrpSpPr>
                <a:grpSpLocks/>
              </p:cNvGrpSpPr>
              <p:nvPr/>
            </p:nvGrpSpPr>
            <p:grpSpPr bwMode="auto">
              <a:xfrm>
                <a:off x="1152" y="873"/>
                <a:ext cx="2976" cy="1959"/>
                <a:chOff x="1152" y="873"/>
                <a:chExt cx="2976" cy="1959"/>
              </a:xfrm>
            </p:grpSpPr>
            <p:sp>
              <p:nvSpPr>
                <p:cNvPr id="35226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334" y="1130"/>
                  <a:ext cx="19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i="1"/>
                    <a:t>r</a:t>
                  </a:r>
                </a:p>
              </p:txBody>
            </p:sp>
            <p:grpSp>
              <p:nvGrpSpPr>
                <p:cNvPr id="352269" name="Group 13"/>
                <p:cNvGrpSpPr>
                  <a:grpSpLocks/>
                </p:cNvGrpSpPr>
                <p:nvPr/>
              </p:nvGrpSpPr>
              <p:grpSpPr bwMode="auto">
                <a:xfrm>
                  <a:off x="1152" y="873"/>
                  <a:ext cx="2976" cy="1959"/>
                  <a:chOff x="1152" y="873"/>
                  <a:chExt cx="2976" cy="1959"/>
                </a:xfrm>
              </p:grpSpPr>
              <p:sp>
                <p:nvSpPr>
                  <p:cNvPr id="352270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30" y="873"/>
                    <a:ext cx="19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2000"/>
                      <a:t>9</a:t>
                    </a:r>
                  </a:p>
                </p:txBody>
              </p:sp>
              <p:grpSp>
                <p:nvGrpSpPr>
                  <p:cNvPr id="352271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152" y="920"/>
                    <a:ext cx="2976" cy="1912"/>
                    <a:chOff x="1152" y="920"/>
                    <a:chExt cx="2976" cy="1912"/>
                  </a:xfrm>
                </p:grpSpPr>
                <p:sp>
                  <p:nvSpPr>
                    <p:cNvPr id="352272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182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3</a:t>
                      </a:r>
                    </a:p>
                  </p:txBody>
                </p:sp>
                <p:sp>
                  <p:nvSpPr>
                    <p:cNvPr id="352273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104"/>
                      <a:ext cx="288" cy="28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7</a:t>
                      </a:r>
                    </a:p>
                  </p:txBody>
                </p:sp>
                <p:sp>
                  <p:nvSpPr>
                    <p:cNvPr id="352274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254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9</a:t>
                      </a:r>
                    </a:p>
                  </p:txBody>
                </p:sp>
                <p:sp>
                  <p:nvSpPr>
                    <p:cNvPr id="352275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2160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/>
                        <a:t>0</a:t>
                      </a:r>
                    </a:p>
                  </p:txBody>
                </p:sp>
                <p:sp>
                  <p:nvSpPr>
                    <p:cNvPr id="352276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776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10</a:t>
                      </a:r>
                    </a:p>
                  </p:txBody>
                </p:sp>
                <p:sp>
                  <p:nvSpPr>
                    <p:cNvPr id="352277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" y="1248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2</a:t>
                      </a:r>
                    </a:p>
                  </p:txBody>
                </p:sp>
                <p:sp>
                  <p:nvSpPr>
                    <p:cNvPr id="352278" name="Line 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536"/>
                      <a:ext cx="192" cy="67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2279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1440"/>
                      <a:ext cx="672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2280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8" y="1296"/>
                      <a:ext cx="13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2281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1920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2282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1344"/>
                      <a:ext cx="432" cy="48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2283" name="Line 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8" y="2016"/>
                      <a:ext cx="480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2284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40" y="2256"/>
                      <a:ext cx="1680" cy="38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2285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680" y="920"/>
                      <a:ext cx="2352" cy="856"/>
                    </a:xfrm>
                    <a:custGeom>
                      <a:avLst/>
                      <a:gdLst>
                        <a:gd name="T0" fmla="*/ 0 w 2352"/>
                        <a:gd name="T1" fmla="*/ 328 h 856"/>
                        <a:gd name="T2" fmla="*/ 720 w 2352"/>
                        <a:gd name="T3" fmla="*/ 40 h 856"/>
                        <a:gd name="T4" fmla="*/ 2016 w 2352"/>
                        <a:gd name="T5" fmla="*/ 136 h 856"/>
                        <a:gd name="T6" fmla="*/ 2352 w 2352"/>
                        <a:gd name="T7" fmla="*/ 856 h 8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352" h="856">
                          <a:moveTo>
                            <a:pt x="0" y="328"/>
                          </a:moveTo>
                          <a:cubicBezTo>
                            <a:pt x="192" y="200"/>
                            <a:pt x="384" y="72"/>
                            <a:pt x="720" y="40"/>
                          </a:cubicBezTo>
                          <a:cubicBezTo>
                            <a:pt x="1056" y="8"/>
                            <a:pt x="1744" y="0"/>
                            <a:pt x="2016" y="136"/>
                          </a:cubicBezTo>
                          <a:cubicBezTo>
                            <a:pt x="2288" y="272"/>
                            <a:pt x="2320" y="564"/>
                            <a:pt x="2352" y="85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2286" name="Line 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2016"/>
                      <a:ext cx="96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2288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86" y="1689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2</a:t>
                      </a:r>
                    </a:p>
                  </p:txBody>
                </p:sp>
                <p:sp>
                  <p:nvSpPr>
                    <p:cNvPr id="352289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94" y="2217"/>
                      <a:ext cx="19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/>
                        <a:t>9</a:t>
                      </a:r>
                      <a:endParaRPr lang="en-US" altLang="en-US" sz="2000"/>
                    </a:p>
                  </p:txBody>
                </p:sp>
                <p:sp>
                  <p:nvSpPr>
                    <p:cNvPr id="352290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50" y="1449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6</a:t>
                      </a:r>
                    </a:p>
                  </p:txBody>
                </p:sp>
                <p:sp>
                  <p:nvSpPr>
                    <p:cNvPr id="352291" name="Text Box 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98" y="1017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5</a:t>
                      </a:r>
                    </a:p>
                  </p:txBody>
                </p:sp>
                <p:sp>
                  <p:nvSpPr>
                    <p:cNvPr id="352292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90" y="1305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3</a:t>
                      </a:r>
                    </a:p>
                  </p:txBody>
                </p:sp>
                <p:sp>
                  <p:nvSpPr>
                    <p:cNvPr id="352293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66" y="1881"/>
                      <a:ext cx="19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/>
                        <a:t>4</a:t>
                      </a:r>
                      <a:endParaRPr lang="en-US" altLang="en-US" sz="2000"/>
                    </a:p>
                  </p:txBody>
                </p:sp>
              </p:grpSp>
            </p:grpSp>
          </p:grpSp>
        </p:grpSp>
      </p:grpSp>
      <p:grpSp>
        <p:nvGrpSpPr>
          <p:cNvPr id="352295" name="Group 39"/>
          <p:cNvGrpSpPr>
            <a:grpSpLocks/>
          </p:cNvGrpSpPr>
          <p:nvPr/>
        </p:nvGrpSpPr>
        <p:grpSpPr bwMode="auto">
          <a:xfrm>
            <a:off x="1524000" y="5486400"/>
            <a:ext cx="1955800" cy="1009650"/>
            <a:chOff x="960" y="3456"/>
            <a:chExt cx="1232" cy="636"/>
          </a:xfrm>
        </p:grpSpPr>
        <p:sp>
          <p:nvSpPr>
            <p:cNvPr id="352296" name="Text Box 40"/>
            <p:cNvSpPr txBox="1">
              <a:spLocks noChangeArrowheads="1"/>
            </p:cNvSpPr>
            <p:nvPr/>
          </p:nvSpPr>
          <p:spPr bwMode="auto">
            <a:xfrm>
              <a:off x="960" y="345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2000"/>
            </a:p>
          </p:txBody>
        </p:sp>
        <p:sp>
          <p:nvSpPr>
            <p:cNvPr id="352297" name="Text Box 41"/>
            <p:cNvSpPr txBox="1">
              <a:spLocks noChangeArrowheads="1"/>
            </p:cNvSpPr>
            <p:nvPr/>
          </p:nvSpPr>
          <p:spPr bwMode="auto">
            <a:xfrm>
              <a:off x="960" y="3840"/>
              <a:ext cx="12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accent2"/>
                  </a:solidFill>
                </a:rPr>
                <a:t>Relax edge 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</a:t>
              </a:r>
              <a:r>
                <a:rPr lang="en-US" altLang="en-US" sz="2000" i="1">
                  <a:solidFill>
                    <a:schemeClr val="accent2"/>
                  </a:solidFill>
                </a:rPr>
                <a:t>y, z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</a:t>
              </a:r>
              <a:r>
                <a:rPr lang="en-US" altLang="en-US" sz="2000">
                  <a:solidFill>
                    <a:schemeClr val="accent2"/>
                  </a:solidFill>
                </a:rPr>
                <a:t>.</a:t>
              </a:r>
            </a:p>
          </p:txBody>
        </p:sp>
      </p:grp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5748338" y="4024313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1</a:t>
            </a:r>
          </a:p>
        </p:txBody>
      </p:sp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2830513" y="3338513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3</a:t>
            </a:r>
          </a:p>
        </p:txBody>
      </p:sp>
      <p:sp>
        <p:nvSpPr>
          <p:cNvPr id="44" name="Text Box 27"/>
          <p:cNvSpPr txBox="1">
            <a:spLocks noChangeArrowheads="1"/>
          </p:cNvSpPr>
          <p:nvPr/>
        </p:nvSpPr>
        <p:spPr bwMode="auto">
          <a:xfrm>
            <a:off x="4124325" y="35179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x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9656" y="5662554"/>
            <a:ext cx="3338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Topological order: </a:t>
            </a:r>
            <a:r>
              <a:rPr lang="en-US" altLang="en-US" i="1">
                <a:solidFill>
                  <a:schemeClr val="accent2"/>
                </a:solidFill>
              </a:rPr>
              <a:t>s, r, </a:t>
            </a:r>
            <a:r>
              <a:rPr lang="en-US" altLang="en-US" b="1" i="1">
                <a:solidFill>
                  <a:srgbClr val="FF0000"/>
                </a:solidFill>
              </a:rPr>
              <a:t>y</a:t>
            </a:r>
            <a:r>
              <a:rPr lang="en-US" altLang="en-US" i="1">
                <a:solidFill>
                  <a:schemeClr val="accent2"/>
                </a:solidFill>
              </a:rPr>
              <a:t>, x, z, t</a:t>
            </a:r>
          </a:p>
        </p:txBody>
      </p:sp>
    </p:spTree>
    <p:extLst>
      <p:ext uri="{BB962C8B-B14F-4D97-AF65-F5344CB8AC3E}">
        <p14:creationId xmlns:p14="http://schemas.microsoft.com/office/powerpoint/2010/main" val="211202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 </a:t>
            </a:r>
          </a:p>
        </p:txBody>
      </p:sp>
      <p:sp>
        <p:nvSpPr>
          <p:cNvPr id="35328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53284" name="Group 4"/>
          <p:cNvGrpSpPr>
            <a:grpSpLocks/>
          </p:cNvGrpSpPr>
          <p:nvPr/>
        </p:nvGrpSpPr>
        <p:grpSpPr bwMode="auto">
          <a:xfrm>
            <a:off x="1524000" y="1752600"/>
            <a:ext cx="5045075" cy="3262313"/>
            <a:chOff x="950" y="873"/>
            <a:chExt cx="3178" cy="2055"/>
          </a:xfrm>
        </p:grpSpPr>
        <p:sp>
          <p:nvSpPr>
            <p:cNvPr id="353285" name="Text Box 5"/>
            <p:cNvSpPr txBox="1">
              <a:spLocks noChangeArrowheads="1"/>
            </p:cNvSpPr>
            <p:nvPr/>
          </p:nvSpPr>
          <p:spPr bwMode="auto">
            <a:xfrm>
              <a:off x="950" y="223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s</a:t>
              </a:r>
            </a:p>
          </p:txBody>
        </p:sp>
        <p:sp>
          <p:nvSpPr>
            <p:cNvPr id="353286" name="Text Box 6"/>
            <p:cNvSpPr txBox="1">
              <a:spLocks noChangeArrowheads="1"/>
            </p:cNvSpPr>
            <p:nvPr/>
          </p:nvSpPr>
          <p:spPr bwMode="auto">
            <a:xfrm>
              <a:off x="2976" y="2640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t</a:t>
              </a:r>
            </a:p>
          </p:txBody>
        </p:sp>
        <p:sp>
          <p:nvSpPr>
            <p:cNvPr id="353287" name="Text Box 7"/>
            <p:cNvSpPr txBox="1">
              <a:spLocks noChangeArrowheads="1"/>
            </p:cNvSpPr>
            <p:nvPr/>
          </p:nvSpPr>
          <p:spPr bwMode="auto">
            <a:xfrm>
              <a:off x="3926" y="199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z</a:t>
              </a:r>
            </a:p>
          </p:txBody>
        </p:sp>
        <p:grpSp>
          <p:nvGrpSpPr>
            <p:cNvPr id="353288" name="Group 8"/>
            <p:cNvGrpSpPr>
              <a:grpSpLocks/>
            </p:cNvGrpSpPr>
            <p:nvPr/>
          </p:nvGrpSpPr>
          <p:grpSpPr bwMode="auto">
            <a:xfrm>
              <a:off x="1152" y="873"/>
              <a:ext cx="2976" cy="1959"/>
              <a:chOff x="1152" y="873"/>
              <a:chExt cx="2976" cy="1959"/>
            </a:xfrm>
          </p:grpSpPr>
          <p:sp>
            <p:nvSpPr>
              <p:cNvPr id="353290" name="Text Box 10"/>
              <p:cNvSpPr txBox="1">
                <a:spLocks noChangeArrowheads="1"/>
              </p:cNvSpPr>
              <p:nvPr/>
            </p:nvSpPr>
            <p:spPr bwMode="auto">
              <a:xfrm>
                <a:off x="3158" y="1322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/>
                  <a:t>y</a:t>
                </a:r>
              </a:p>
            </p:txBody>
          </p:sp>
          <p:grpSp>
            <p:nvGrpSpPr>
              <p:cNvPr id="353291" name="Group 11"/>
              <p:cNvGrpSpPr>
                <a:grpSpLocks/>
              </p:cNvGrpSpPr>
              <p:nvPr/>
            </p:nvGrpSpPr>
            <p:grpSpPr bwMode="auto">
              <a:xfrm>
                <a:off x="1152" y="873"/>
                <a:ext cx="2976" cy="1959"/>
                <a:chOff x="1152" y="873"/>
                <a:chExt cx="2976" cy="1959"/>
              </a:xfrm>
            </p:grpSpPr>
            <p:sp>
              <p:nvSpPr>
                <p:cNvPr id="35329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334" y="1130"/>
                  <a:ext cx="19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i="1"/>
                    <a:t>r</a:t>
                  </a:r>
                </a:p>
              </p:txBody>
            </p:sp>
            <p:grpSp>
              <p:nvGrpSpPr>
                <p:cNvPr id="353293" name="Group 13"/>
                <p:cNvGrpSpPr>
                  <a:grpSpLocks/>
                </p:cNvGrpSpPr>
                <p:nvPr/>
              </p:nvGrpSpPr>
              <p:grpSpPr bwMode="auto">
                <a:xfrm>
                  <a:off x="1152" y="873"/>
                  <a:ext cx="2976" cy="1959"/>
                  <a:chOff x="1152" y="873"/>
                  <a:chExt cx="2976" cy="1959"/>
                </a:xfrm>
              </p:grpSpPr>
              <p:sp>
                <p:nvSpPr>
                  <p:cNvPr id="353294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30" y="873"/>
                    <a:ext cx="19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2000"/>
                      <a:t>9</a:t>
                    </a:r>
                  </a:p>
                </p:txBody>
              </p:sp>
              <p:grpSp>
                <p:nvGrpSpPr>
                  <p:cNvPr id="353295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152" y="920"/>
                    <a:ext cx="2976" cy="1912"/>
                    <a:chOff x="1152" y="920"/>
                    <a:chExt cx="2976" cy="1912"/>
                  </a:xfrm>
                </p:grpSpPr>
                <p:sp>
                  <p:nvSpPr>
                    <p:cNvPr id="353296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1824"/>
                      <a:ext cx="288" cy="28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3</a:t>
                      </a:r>
                    </a:p>
                  </p:txBody>
                </p:sp>
                <p:sp>
                  <p:nvSpPr>
                    <p:cNvPr id="353297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10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7</a:t>
                      </a:r>
                    </a:p>
                  </p:txBody>
                </p:sp>
                <p:sp>
                  <p:nvSpPr>
                    <p:cNvPr id="353298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254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9</a:t>
                      </a:r>
                    </a:p>
                  </p:txBody>
                </p:sp>
                <p:sp>
                  <p:nvSpPr>
                    <p:cNvPr id="353299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2160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/>
                        <a:t>0</a:t>
                      </a:r>
                    </a:p>
                  </p:txBody>
                </p:sp>
                <p:sp>
                  <p:nvSpPr>
                    <p:cNvPr id="353300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776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7</a:t>
                      </a:r>
                    </a:p>
                  </p:txBody>
                </p:sp>
                <p:sp>
                  <p:nvSpPr>
                    <p:cNvPr id="353301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" y="1248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2</a:t>
                      </a:r>
                    </a:p>
                  </p:txBody>
                </p:sp>
                <p:sp>
                  <p:nvSpPr>
                    <p:cNvPr id="353302" name="Line 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536"/>
                      <a:ext cx="192" cy="67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303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1440"/>
                      <a:ext cx="672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304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8" y="1296"/>
                      <a:ext cx="13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305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1920"/>
                      <a:ext cx="120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306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1344"/>
                      <a:ext cx="432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307" name="Line 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8" y="2016"/>
                      <a:ext cx="480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308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40" y="2256"/>
                      <a:ext cx="1680" cy="38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309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680" y="920"/>
                      <a:ext cx="2352" cy="856"/>
                    </a:xfrm>
                    <a:custGeom>
                      <a:avLst/>
                      <a:gdLst>
                        <a:gd name="T0" fmla="*/ 0 w 2352"/>
                        <a:gd name="T1" fmla="*/ 328 h 856"/>
                        <a:gd name="T2" fmla="*/ 720 w 2352"/>
                        <a:gd name="T3" fmla="*/ 40 h 856"/>
                        <a:gd name="T4" fmla="*/ 2016 w 2352"/>
                        <a:gd name="T5" fmla="*/ 136 h 856"/>
                        <a:gd name="T6" fmla="*/ 2352 w 2352"/>
                        <a:gd name="T7" fmla="*/ 856 h 8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352" h="856">
                          <a:moveTo>
                            <a:pt x="0" y="328"/>
                          </a:moveTo>
                          <a:cubicBezTo>
                            <a:pt x="192" y="200"/>
                            <a:pt x="384" y="72"/>
                            <a:pt x="720" y="40"/>
                          </a:cubicBezTo>
                          <a:cubicBezTo>
                            <a:pt x="1056" y="8"/>
                            <a:pt x="1744" y="0"/>
                            <a:pt x="2016" y="136"/>
                          </a:cubicBezTo>
                          <a:cubicBezTo>
                            <a:pt x="2288" y="272"/>
                            <a:pt x="2320" y="564"/>
                            <a:pt x="2352" y="85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310" name="Line 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2016"/>
                      <a:ext cx="96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312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86" y="1689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2</a:t>
                      </a:r>
                    </a:p>
                  </p:txBody>
                </p:sp>
                <p:sp>
                  <p:nvSpPr>
                    <p:cNvPr id="353313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94" y="2217"/>
                      <a:ext cx="19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/>
                        <a:t>9</a:t>
                      </a:r>
                      <a:endParaRPr lang="en-US" altLang="en-US" sz="2000"/>
                    </a:p>
                  </p:txBody>
                </p:sp>
                <p:sp>
                  <p:nvSpPr>
                    <p:cNvPr id="353314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50" y="1449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6</a:t>
                      </a:r>
                    </a:p>
                  </p:txBody>
                </p:sp>
                <p:sp>
                  <p:nvSpPr>
                    <p:cNvPr id="353315" name="Text Box 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98" y="1017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5</a:t>
                      </a:r>
                    </a:p>
                  </p:txBody>
                </p:sp>
                <p:sp>
                  <p:nvSpPr>
                    <p:cNvPr id="353316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90" y="1305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3</a:t>
                      </a:r>
                    </a:p>
                  </p:txBody>
                </p:sp>
                <p:sp>
                  <p:nvSpPr>
                    <p:cNvPr id="353317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66" y="1881"/>
                      <a:ext cx="19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/>
                        <a:t>4</a:t>
                      </a:r>
                      <a:endParaRPr lang="en-US" altLang="en-US" sz="2000"/>
                    </a:p>
                  </p:txBody>
                </p:sp>
              </p:grpSp>
            </p:grpSp>
          </p:grpSp>
        </p:grpSp>
      </p:grpSp>
      <p:grpSp>
        <p:nvGrpSpPr>
          <p:cNvPr id="353319" name="Group 39"/>
          <p:cNvGrpSpPr>
            <a:grpSpLocks/>
          </p:cNvGrpSpPr>
          <p:nvPr/>
        </p:nvGrpSpPr>
        <p:grpSpPr bwMode="auto">
          <a:xfrm>
            <a:off x="1524000" y="5486400"/>
            <a:ext cx="1970088" cy="1009650"/>
            <a:chOff x="960" y="3456"/>
            <a:chExt cx="1241" cy="636"/>
          </a:xfrm>
        </p:grpSpPr>
        <p:sp>
          <p:nvSpPr>
            <p:cNvPr id="353320" name="Text Box 40"/>
            <p:cNvSpPr txBox="1">
              <a:spLocks noChangeArrowheads="1"/>
            </p:cNvSpPr>
            <p:nvPr/>
          </p:nvSpPr>
          <p:spPr bwMode="auto">
            <a:xfrm>
              <a:off x="960" y="345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2000"/>
            </a:p>
          </p:txBody>
        </p:sp>
        <p:sp>
          <p:nvSpPr>
            <p:cNvPr id="353321" name="Text Box 41"/>
            <p:cNvSpPr txBox="1">
              <a:spLocks noChangeArrowheads="1"/>
            </p:cNvSpPr>
            <p:nvPr/>
          </p:nvSpPr>
          <p:spPr bwMode="auto">
            <a:xfrm>
              <a:off x="960" y="3840"/>
              <a:ext cx="12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accent2"/>
                  </a:solidFill>
                </a:rPr>
                <a:t>Relax edge 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</a:t>
              </a:r>
              <a:r>
                <a:rPr lang="en-US" altLang="en-US" sz="2000" i="1">
                  <a:solidFill>
                    <a:schemeClr val="accent2"/>
                  </a:solidFill>
                </a:rPr>
                <a:t>x, z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</a:t>
              </a:r>
              <a:r>
                <a:rPr lang="en-US" altLang="en-US" sz="2000">
                  <a:solidFill>
                    <a:schemeClr val="accent2"/>
                  </a:solidFill>
                </a:rPr>
                <a:t>.</a:t>
              </a:r>
            </a:p>
          </p:txBody>
        </p:sp>
      </p:grp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5748338" y="4024313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1</a:t>
            </a:r>
          </a:p>
        </p:txBody>
      </p:sp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2830513" y="3338513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3</a:t>
            </a:r>
          </a:p>
        </p:txBody>
      </p:sp>
      <p:sp>
        <p:nvSpPr>
          <p:cNvPr id="44" name="Text Box 27"/>
          <p:cNvSpPr txBox="1">
            <a:spLocks noChangeArrowheads="1"/>
          </p:cNvSpPr>
          <p:nvPr/>
        </p:nvSpPr>
        <p:spPr bwMode="auto">
          <a:xfrm>
            <a:off x="4124325" y="35179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x</a:t>
            </a:r>
          </a:p>
        </p:txBody>
      </p:sp>
      <p:sp>
        <p:nvSpPr>
          <p:cNvPr id="2" name="Rectangle 1"/>
          <p:cNvSpPr/>
          <p:nvPr/>
        </p:nvSpPr>
        <p:spPr>
          <a:xfrm>
            <a:off x="1495101" y="5641828"/>
            <a:ext cx="3338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Topological order: </a:t>
            </a:r>
            <a:r>
              <a:rPr lang="en-US" altLang="en-US" i="1">
                <a:solidFill>
                  <a:schemeClr val="accent2"/>
                </a:solidFill>
              </a:rPr>
              <a:t>s, r, y, </a:t>
            </a:r>
            <a:r>
              <a:rPr lang="en-US" altLang="en-US" b="1" i="1">
                <a:solidFill>
                  <a:srgbClr val="FF0000"/>
                </a:solidFill>
              </a:rPr>
              <a:t>x</a:t>
            </a:r>
            <a:r>
              <a:rPr lang="en-US" altLang="en-US" i="1">
                <a:solidFill>
                  <a:schemeClr val="accent2"/>
                </a:solidFill>
              </a:rPr>
              <a:t>, z, t</a:t>
            </a:r>
          </a:p>
        </p:txBody>
      </p:sp>
    </p:spTree>
    <p:extLst>
      <p:ext uri="{BB962C8B-B14F-4D97-AF65-F5344CB8AC3E}">
        <p14:creationId xmlns:p14="http://schemas.microsoft.com/office/powerpoint/2010/main" val="263141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Finish</a:t>
            </a:r>
          </a:p>
        </p:txBody>
      </p:sp>
      <p:sp>
        <p:nvSpPr>
          <p:cNvPr id="35430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54308" name="Group 4"/>
          <p:cNvGrpSpPr>
            <a:grpSpLocks/>
          </p:cNvGrpSpPr>
          <p:nvPr/>
        </p:nvGrpSpPr>
        <p:grpSpPr bwMode="auto">
          <a:xfrm>
            <a:off x="1524000" y="1752600"/>
            <a:ext cx="5045075" cy="3262313"/>
            <a:chOff x="950" y="873"/>
            <a:chExt cx="3178" cy="2055"/>
          </a:xfrm>
        </p:grpSpPr>
        <p:sp>
          <p:nvSpPr>
            <p:cNvPr id="354309" name="Text Box 5"/>
            <p:cNvSpPr txBox="1">
              <a:spLocks noChangeArrowheads="1"/>
            </p:cNvSpPr>
            <p:nvPr/>
          </p:nvSpPr>
          <p:spPr bwMode="auto">
            <a:xfrm>
              <a:off x="950" y="223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s</a:t>
              </a:r>
            </a:p>
          </p:txBody>
        </p:sp>
        <p:sp>
          <p:nvSpPr>
            <p:cNvPr id="354310" name="Text Box 6"/>
            <p:cNvSpPr txBox="1">
              <a:spLocks noChangeArrowheads="1"/>
            </p:cNvSpPr>
            <p:nvPr/>
          </p:nvSpPr>
          <p:spPr bwMode="auto">
            <a:xfrm>
              <a:off x="2976" y="2640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t</a:t>
              </a:r>
            </a:p>
          </p:txBody>
        </p:sp>
        <p:sp>
          <p:nvSpPr>
            <p:cNvPr id="354311" name="Text Box 7"/>
            <p:cNvSpPr txBox="1">
              <a:spLocks noChangeArrowheads="1"/>
            </p:cNvSpPr>
            <p:nvPr/>
          </p:nvSpPr>
          <p:spPr bwMode="auto">
            <a:xfrm>
              <a:off x="3926" y="199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z</a:t>
              </a:r>
            </a:p>
          </p:txBody>
        </p:sp>
        <p:grpSp>
          <p:nvGrpSpPr>
            <p:cNvPr id="354312" name="Group 8"/>
            <p:cNvGrpSpPr>
              <a:grpSpLocks/>
            </p:cNvGrpSpPr>
            <p:nvPr/>
          </p:nvGrpSpPr>
          <p:grpSpPr bwMode="auto">
            <a:xfrm>
              <a:off x="1152" y="873"/>
              <a:ext cx="2976" cy="1959"/>
              <a:chOff x="1152" y="873"/>
              <a:chExt cx="2976" cy="1959"/>
            </a:xfrm>
          </p:grpSpPr>
          <p:sp>
            <p:nvSpPr>
              <p:cNvPr id="354314" name="Text Box 10"/>
              <p:cNvSpPr txBox="1">
                <a:spLocks noChangeArrowheads="1"/>
              </p:cNvSpPr>
              <p:nvPr/>
            </p:nvSpPr>
            <p:spPr bwMode="auto">
              <a:xfrm>
                <a:off x="3158" y="1322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/>
                  <a:t>y</a:t>
                </a:r>
              </a:p>
            </p:txBody>
          </p:sp>
          <p:grpSp>
            <p:nvGrpSpPr>
              <p:cNvPr id="354315" name="Group 11"/>
              <p:cNvGrpSpPr>
                <a:grpSpLocks/>
              </p:cNvGrpSpPr>
              <p:nvPr/>
            </p:nvGrpSpPr>
            <p:grpSpPr bwMode="auto">
              <a:xfrm>
                <a:off x="1152" y="873"/>
                <a:ext cx="2976" cy="1959"/>
                <a:chOff x="1152" y="873"/>
                <a:chExt cx="2976" cy="1959"/>
              </a:xfrm>
            </p:grpSpPr>
            <p:sp>
              <p:nvSpPr>
                <p:cNvPr id="35431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334" y="1130"/>
                  <a:ext cx="19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i="1"/>
                    <a:t>r</a:t>
                  </a:r>
                </a:p>
              </p:txBody>
            </p:sp>
            <p:grpSp>
              <p:nvGrpSpPr>
                <p:cNvPr id="354317" name="Group 13"/>
                <p:cNvGrpSpPr>
                  <a:grpSpLocks/>
                </p:cNvGrpSpPr>
                <p:nvPr/>
              </p:nvGrpSpPr>
              <p:grpSpPr bwMode="auto">
                <a:xfrm>
                  <a:off x="1152" y="873"/>
                  <a:ext cx="2976" cy="1959"/>
                  <a:chOff x="1152" y="873"/>
                  <a:chExt cx="2976" cy="1959"/>
                </a:xfrm>
              </p:grpSpPr>
              <p:sp>
                <p:nvSpPr>
                  <p:cNvPr id="354318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30" y="873"/>
                    <a:ext cx="19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2000"/>
                      <a:t>9</a:t>
                    </a:r>
                  </a:p>
                </p:txBody>
              </p:sp>
              <p:grpSp>
                <p:nvGrpSpPr>
                  <p:cNvPr id="354319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152" y="920"/>
                    <a:ext cx="2976" cy="1912"/>
                    <a:chOff x="1152" y="920"/>
                    <a:chExt cx="2976" cy="1912"/>
                  </a:xfrm>
                </p:grpSpPr>
                <p:sp>
                  <p:nvSpPr>
                    <p:cNvPr id="354320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182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3</a:t>
                      </a:r>
                    </a:p>
                  </p:txBody>
                </p:sp>
                <p:sp>
                  <p:nvSpPr>
                    <p:cNvPr id="354321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10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7</a:t>
                      </a:r>
                    </a:p>
                  </p:txBody>
                </p:sp>
                <p:sp>
                  <p:nvSpPr>
                    <p:cNvPr id="354322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254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8</a:t>
                      </a:r>
                    </a:p>
                  </p:txBody>
                </p:sp>
                <p:sp>
                  <p:nvSpPr>
                    <p:cNvPr id="354323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2160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/>
                        <a:t>0</a:t>
                      </a:r>
                    </a:p>
                  </p:txBody>
                </p:sp>
                <p:sp>
                  <p:nvSpPr>
                    <p:cNvPr id="354324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776"/>
                      <a:ext cx="288" cy="28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7</a:t>
                      </a:r>
                    </a:p>
                  </p:txBody>
                </p:sp>
                <p:sp>
                  <p:nvSpPr>
                    <p:cNvPr id="354325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" y="1248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2</a:t>
                      </a:r>
                    </a:p>
                  </p:txBody>
                </p:sp>
                <p:sp>
                  <p:nvSpPr>
                    <p:cNvPr id="354326" name="Line 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536"/>
                      <a:ext cx="192" cy="67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327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1440"/>
                      <a:ext cx="672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328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8" y="1296"/>
                      <a:ext cx="13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329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1920"/>
                      <a:ext cx="120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330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1344"/>
                      <a:ext cx="432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331" name="Line 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8" y="2016"/>
                      <a:ext cx="480" cy="57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332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40" y="2256"/>
                      <a:ext cx="1680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333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680" y="920"/>
                      <a:ext cx="2352" cy="856"/>
                    </a:xfrm>
                    <a:custGeom>
                      <a:avLst/>
                      <a:gdLst>
                        <a:gd name="T0" fmla="*/ 0 w 2352"/>
                        <a:gd name="T1" fmla="*/ 328 h 856"/>
                        <a:gd name="T2" fmla="*/ 720 w 2352"/>
                        <a:gd name="T3" fmla="*/ 40 h 856"/>
                        <a:gd name="T4" fmla="*/ 2016 w 2352"/>
                        <a:gd name="T5" fmla="*/ 136 h 856"/>
                        <a:gd name="T6" fmla="*/ 2352 w 2352"/>
                        <a:gd name="T7" fmla="*/ 856 h 8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352" h="856">
                          <a:moveTo>
                            <a:pt x="0" y="328"/>
                          </a:moveTo>
                          <a:cubicBezTo>
                            <a:pt x="192" y="200"/>
                            <a:pt x="384" y="72"/>
                            <a:pt x="720" y="40"/>
                          </a:cubicBezTo>
                          <a:cubicBezTo>
                            <a:pt x="1056" y="8"/>
                            <a:pt x="1744" y="0"/>
                            <a:pt x="2016" y="136"/>
                          </a:cubicBezTo>
                          <a:cubicBezTo>
                            <a:pt x="2288" y="272"/>
                            <a:pt x="2320" y="564"/>
                            <a:pt x="2352" y="85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334" name="Line 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2016"/>
                      <a:ext cx="96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336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86" y="1689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2</a:t>
                      </a:r>
                    </a:p>
                  </p:txBody>
                </p:sp>
                <p:sp>
                  <p:nvSpPr>
                    <p:cNvPr id="354337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94" y="2217"/>
                      <a:ext cx="19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/>
                        <a:t>9</a:t>
                      </a:r>
                      <a:endParaRPr lang="en-US" altLang="en-US" sz="2000"/>
                    </a:p>
                  </p:txBody>
                </p:sp>
                <p:sp>
                  <p:nvSpPr>
                    <p:cNvPr id="354338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50" y="1449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6</a:t>
                      </a:r>
                    </a:p>
                  </p:txBody>
                </p:sp>
                <p:sp>
                  <p:nvSpPr>
                    <p:cNvPr id="354339" name="Text Box 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98" y="1017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5</a:t>
                      </a:r>
                    </a:p>
                  </p:txBody>
                </p:sp>
                <p:sp>
                  <p:nvSpPr>
                    <p:cNvPr id="354340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90" y="1305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3</a:t>
                      </a:r>
                    </a:p>
                  </p:txBody>
                </p:sp>
                <p:sp>
                  <p:nvSpPr>
                    <p:cNvPr id="354341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66" y="1881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4</a:t>
                      </a:r>
                    </a:p>
                  </p:txBody>
                </p:sp>
              </p:grpSp>
            </p:grpSp>
          </p:grpSp>
        </p:grpSp>
      </p:grpSp>
      <p:grpSp>
        <p:nvGrpSpPr>
          <p:cNvPr id="354343" name="Group 39"/>
          <p:cNvGrpSpPr>
            <a:grpSpLocks/>
          </p:cNvGrpSpPr>
          <p:nvPr/>
        </p:nvGrpSpPr>
        <p:grpSpPr bwMode="auto">
          <a:xfrm>
            <a:off x="1524000" y="5486400"/>
            <a:ext cx="1927226" cy="1009650"/>
            <a:chOff x="960" y="3456"/>
            <a:chExt cx="1214" cy="636"/>
          </a:xfrm>
        </p:grpSpPr>
        <p:sp>
          <p:nvSpPr>
            <p:cNvPr id="354344" name="Text Box 40"/>
            <p:cNvSpPr txBox="1">
              <a:spLocks noChangeArrowheads="1"/>
            </p:cNvSpPr>
            <p:nvPr/>
          </p:nvSpPr>
          <p:spPr bwMode="auto">
            <a:xfrm>
              <a:off x="960" y="345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2000"/>
            </a:p>
          </p:txBody>
        </p:sp>
        <p:sp>
          <p:nvSpPr>
            <p:cNvPr id="354345" name="Text Box 41"/>
            <p:cNvSpPr txBox="1">
              <a:spLocks noChangeArrowheads="1"/>
            </p:cNvSpPr>
            <p:nvPr/>
          </p:nvSpPr>
          <p:spPr bwMode="auto">
            <a:xfrm>
              <a:off x="960" y="3840"/>
              <a:ext cx="121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accent2"/>
                  </a:solidFill>
                </a:rPr>
                <a:t>Relax edge 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</a:t>
              </a:r>
              <a:r>
                <a:rPr lang="en-US" altLang="en-US" sz="2000" i="1">
                  <a:solidFill>
                    <a:schemeClr val="accent2"/>
                  </a:solidFill>
                </a:rPr>
                <a:t>z, t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</a:t>
              </a:r>
              <a:r>
                <a:rPr lang="en-US" altLang="en-US" sz="2000">
                  <a:solidFill>
                    <a:schemeClr val="accent2"/>
                  </a:solidFill>
                </a:rPr>
                <a:t>.</a:t>
              </a:r>
            </a:p>
          </p:txBody>
        </p:sp>
      </p:grp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5748338" y="4024313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1</a:t>
            </a:r>
          </a:p>
        </p:txBody>
      </p:sp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2830513" y="3338513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3</a:t>
            </a:r>
          </a:p>
        </p:txBody>
      </p:sp>
      <p:sp>
        <p:nvSpPr>
          <p:cNvPr id="44" name="Text Box 27"/>
          <p:cNvSpPr txBox="1">
            <a:spLocks noChangeArrowheads="1"/>
          </p:cNvSpPr>
          <p:nvPr/>
        </p:nvSpPr>
        <p:spPr bwMode="auto">
          <a:xfrm>
            <a:off x="4124325" y="35179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x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0" y="5584915"/>
            <a:ext cx="3338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Topological order: </a:t>
            </a:r>
            <a:r>
              <a:rPr lang="en-US" altLang="en-US" i="1">
                <a:solidFill>
                  <a:schemeClr val="accent2"/>
                </a:solidFill>
              </a:rPr>
              <a:t>s, r, y, x, </a:t>
            </a:r>
            <a:r>
              <a:rPr lang="en-US" altLang="en-US" b="1" i="1">
                <a:solidFill>
                  <a:srgbClr val="FF0000"/>
                </a:solidFill>
              </a:rPr>
              <a:t>z</a:t>
            </a:r>
            <a:r>
              <a:rPr lang="en-US" altLang="en-US" i="1">
                <a:solidFill>
                  <a:schemeClr val="accent2"/>
                </a:solidFill>
              </a:rPr>
              <a:t>, t</a:t>
            </a:r>
          </a:p>
        </p:txBody>
      </p:sp>
    </p:spTree>
    <p:extLst>
      <p:ext uri="{BB962C8B-B14F-4D97-AF65-F5344CB8AC3E}">
        <p14:creationId xmlns:p14="http://schemas.microsoft.com/office/powerpoint/2010/main" val="3885256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Correctness </a:t>
            </a:r>
          </a:p>
        </p:txBody>
      </p:sp>
      <p:sp>
        <p:nvSpPr>
          <p:cNvPr id="34406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746125" y="1462088"/>
            <a:ext cx="7943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FF33CC"/>
                </a:solidFill>
              </a:rPr>
              <a:t>Path relaxation property:</a:t>
            </a:r>
            <a:r>
              <a:rPr lang="en-US" altLang="en-US" sz="2000"/>
              <a:t>  </a:t>
            </a:r>
            <a:r>
              <a:rPr lang="en-US" altLang="en-US" sz="2000">
                <a:solidFill>
                  <a:srgbClr val="008000"/>
                </a:solidFill>
              </a:rPr>
              <a:t>If                                                       is a shortest</a:t>
            </a:r>
          </a:p>
          <a:p>
            <a:r>
              <a:rPr lang="en-US" altLang="en-US" sz="2000">
                <a:solidFill>
                  <a:srgbClr val="008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9" name="Oval 5"/>
              <p:cNvSpPr>
                <a:spLocks noChangeArrowheads="1"/>
              </p:cNvSpPr>
              <p:nvPr/>
            </p:nvSpPr>
            <p:spPr bwMode="auto">
              <a:xfrm>
                <a:off x="4038600" y="1524000"/>
                <a:ext cx="381000" cy="381000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 sz="2000" i="1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44069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8600" y="1524000"/>
                <a:ext cx="381000" cy="381000"/>
              </a:xfrm>
              <a:prstGeom prst="ellipse">
                <a:avLst/>
              </a:prstGeom>
              <a:blipFill rotWithShape="0">
                <a:blip r:embed="rId2"/>
                <a:stretch>
                  <a:fillRect l="-7813" b="-3077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071" name="Oval 7"/>
              <p:cNvSpPr>
                <a:spLocks noChangeArrowheads="1"/>
              </p:cNvSpPr>
              <p:nvPr/>
            </p:nvSpPr>
            <p:spPr bwMode="auto">
              <a:xfrm>
                <a:off x="6858000" y="1524000"/>
                <a:ext cx="381000" cy="381000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en-US" sz="2000" i="1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44071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0" y="1524000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l="-7692" b="-3077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072" name="Oval 8"/>
              <p:cNvSpPr>
                <a:spLocks noChangeArrowheads="1"/>
              </p:cNvSpPr>
              <p:nvPr/>
            </p:nvSpPr>
            <p:spPr bwMode="auto">
              <a:xfrm>
                <a:off x="4953000" y="1524000"/>
                <a:ext cx="381000" cy="381000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000" i="1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44072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15240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6250" b="-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4073" name="Line 9"/>
          <p:cNvSpPr>
            <a:spLocks noChangeShapeType="1"/>
          </p:cNvSpPr>
          <p:nvPr/>
        </p:nvSpPr>
        <p:spPr bwMode="auto">
          <a:xfrm>
            <a:off x="4419600" y="175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4" name="Line 10"/>
          <p:cNvSpPr>
            <a:spLocks noChangeShapeType="1"/>
          </p:cNvSpPr>
          <p:nvPr/>
        </p:nvSpPr>
        <p:spPr bwMode="auto">
          <a:xfrm>
            <a:off x="5334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5" name="Line 11"/>
          <p:cNvSpPr>
            <a:spLocks noChangeShapeType="1"/>
          </p:cNvSpPr>
          <p:nvPr/>
        </p:nvSpPr>
        <p:spPr bwMode="auto">
          <a:xfrm>
            <a:off x="6324600" y="175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6" name="Line 12"/>
          <p:cNvSpPr>
            <a:spLocks noChangeShapeType="1"/>
          </p:cNvSpPr>
          <p:nvPr/>
        </p:nvSpPr>
        <p:spPr bwMode="auto">
          <a:xfrm>
            <a:off x="5867400" y="175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84" name="Text Box 20"/>
              <p:cNvSpPr txBox="1">
                <a:spLocks noChangeArrowheads="1"/>
              </p:cNvSpPr>
              <p:nvPr/>
            </p:nvSpPr>
            <p:spPr bwMode="auto">
              <a:xfrm>
                <a:off x="738940" y="2032050"/>
                <a:ext cx="8100423" cy="769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>
                    <a:solidFill>
                      <a:srgbClr val="008000"/>
                    </a:solidFill>
                  </a:rPr>
                  <a:t>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>
                    <a:solidFill>
                      <a:srgbClr val="008000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2000">
                    <a:solidFill>
                      <a:srgbClr val="008000"/>
                    </a:solidFill>
                  </a:rPr>
                  <a:t>, and relax in the order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000" i="1">
                    <a:solidFill>
                      <a:srgbClr val="00800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>
                    <a:solidFill>
                      <a:srgbClr val="008000"/>
                    </a:solidFill>
                  </a:rPr>
                  <a:t>), </a:t>
                </a:r>
                <a:r>
                  <a:rPr lang="en-US" altLang="en-US">
                    <a:solidFill>
                      <a:srgbClr val="008000"/>
                    </a:solidFill>
                  </a:rPr>
                  <a:t>… </a:t>
                </a:r>
                <a:r>
                  <a:rPr lang="en-US" altLang="en-US" sz="2000">
                    <a:solidFill>
                      <a:srgbClr val="008000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0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sz="2000" i="1">
                    <a:solidFill>
                      <a:srgbClr val="008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2000">
                    <a:solidFill>
                      <a:srgbClr val="008000"/>
                    </a:solidFill>
                  </a:rPr>
                  <a:t>), after the</a:t>
                </a:r>
              </a:p>
              <a:p>
                <a:r>
                  <a:rPr lang="en-US" altLang="en-US" sz="2000">
                    <a:solidFill>
                      <a:srgbClr val="008000"/>
                    </a:solidFill>
                  </a:rPr>
                  <a:t>relaxation: </a:t>
                </a:r>
              </a:p>
            </p:txBody>
          </p:sp>
        </mc:Choice>
        <mc:Fallback xmlns="">
          <p:sp>
            <p:nvSpPr>
              <p:cNvPr id="344084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8940" y="2032050"/>
                <a:ext cx="8100423" cy="769441"/>
              </a:xfrm>
              <a:prstGeom prst="rect">
                <a:avLst/>
              </a:prstGeom>
              <a:blipFill rotWithShape="0">
                <a:blip r:embed="rId5"/>
                <a:stretch>
                  <a:fillRect l="-752" t="-6299" b="-1259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4094" name="Text Box 30"/>
          <p:cNvSpPr txBox="1">
            <a:spLocks noChangeArrowheads="1"/>
          </p:cNvSpPr>
          <p:nvPr/>
        </p:nvSpPr>
        <p:spPr bwMode="auto">
          <a:xfrm>
            <a:off x="593725" y="4689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pSp>
        <p:nvGrpSpPr>
          <p:cNvPr id="344100" name="Group 36"/>
          <p:cNvGrpSpPr>
            <a:grpSpLocks/>
          </p:cNvGrpSpPr>
          <p:nvPr/>
        </p:nvGrpSpPr>
        <p:grpSpPr bwMode="auto">
          <a:xfrm>
            <a:off x="914400" y="4419600"/>
            <a:ext cx="7378700" cy="701675"/>
            <a:chOff x="624" y="2256"/>
            <a:chExt cx="4648" cy="442"/>
          </a:xfrm>
        </p:grpSpPr>
        <p:sp>
          <p:nvSpPr>
            <p:cNvPr id="344093" name="Text Box 29"/>
            <p:cNvSpPr txBox="1">
              <a:spLocks noChangeArrowheads="1"/>
            </p:cNvSpPr>
            <p:nvPr/>
          </p:nvSpPr>
          <p:spPr bwMode="auto">
            <a:xfrm>
              <a:off x="768" y="2256"/>
              <a:ext cx="450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accent2"/>
                  </a:solidFill>
                </a:rPr>
                <a:t>The topological order guarantees that edges on every path from the</a:t>
              </a:r>
            </a:p>
            <a:p>
              <a:r>
                <a:rPr lang="en-US" altLang="en-US" sz="2000">
                  <a:solidFill>
                    <a:schemeClr val="accent2"/>
                  </a:solidFill>
                </a:rPr>
                <a:t>source will be relaxed in the order in which they appear on the path. </a:t>
              </a:r>
            </a:p>
          </p:txBody>
        </p:sp>
        <p:sp>
          <p:nvSpPr>
            <p:cNvPr id="344097" name="AutoShape 33"/>
            <p:cNvSpPr>
              <a:spLocks noChangeArrowheads="1"/>
            </p:cNvSpPr>
            <p:nvPr/>
          </p:nvSpPr>
          <p:spPr bwMode="auto">
            <a:xfrm>
              <a:off x="624" y="2304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4101" name="Group 37"/>
          <p:cNvGrpSpPr>
            <a:grpSpLocks/>
          </p:cNvGrpSpPr>
          <p:nvPr/>
        </p:nvGrpSpPr>
        <p:grpSpPr bwMode="auto">
          <a:xfrm>
            <a:off x="914400" y="5562603"/>
            <a:ext cx="6972300" cy="769938"/>
            <a:chOff x="624" y="2959"/>
            <a:chExt cx="4392" cy="485"/>
          </a:xfrm>
        </p:grpSpPr>
        <p:sp>
          <p:nvSpPr>
            <p:cNvPr id="344098" name="AutoShape 34"/>
            <p:cNvSpPr>
              <a:spLocks noChangeArrowheads="1"/>
            </p:cNvSpPr>
            <p:nvPr/>
          </p:nvSpPr>
          <p:spPr bwMode="auto">
            <a:xfrm>
              <a:off x="624" y="3024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099" name="Text Box 35"/>
            <p:cNvSpPr txBox="1">
              <a:spLocks noChangeArrowheads="1"/>
            </p:cNvSpPr>
            <p:nvPr/>
          </p:nvSpPr>
          <p:spPr bwMode="auto">
            <a:xfrm>
              <a:off x="768" y="2959"/>
              <a:ext cx="4248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accent2"/>
                  </a:solidFill>
                </a:rPr>
                <a:t>Thus, the path relaxation property is satisfied and the algorithm </a:t>
              </a:r>
            </a:p>
            <a:p>
              <a:r>
                <a:rPr lang="en-US" altLang="en-US" sz="2000">
                  <a:solidFill>
                    <a:schemeClr val="accent2"/>
                  </a:solidFill>
                </a:rPr>
                <a:t>works correctly.</a:t>
              </a:r>
              <a:r>
                <a:rPr lang="en-US" altLang="en-US"/>
                <a:t> </a:t>
              </a:r>
            </a:p>
          </p:txBody>
        </p:sp>
      </p:grpSp>
      <p:grpSp>
        <p:nvGrpSpPr>
          <p:cNvPr id="344109" name="Group 45"/>
          <p:cNvGrpSpPr>
            <a:grpSpLocks/>
          </p:cNvGrpSpPr>
          <p:nvPr/>
        </p:nvGrpSpPr>
        <p:grpSpPr bwMode="auto">
          <a:xfrm>
            <a:off x="1905000" y="3019428"/>
            <a:ext cx="4275138" cy="457201"/>
            <a:chOff x="1200" y="1710"/>
            <a:chExt cx="2693" cy="288"/>
          </a:xfrm>
        </p:grpSpPr>
        <p:sp>
          <p:nvSpPr>
            <p:cNvPr id="344086" name="Text Box 22"/>
            <p:cNvSpPr txBox="1">
              <a:spLocks noChangeArrowheads="1"/>
            </p:cNvSpPr>
            <p:nvPr/>
          </p:nvSpPr>
          <p:spPr bwMode="auto">
            <a:xfrm>
              <a:off x="1606" y="1785"/>
              <a:ext cx="11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1600" i="1">
                <a:solidFill>
                  <a:srgbClr val="008000"/>
                </a:solidFill>
              </a:endParaRPr>
            </a:p>
          </p:txBody>
        </p:sp>
        <p:sp>
          <p:nvSpPr>
            <p:cNvPr id="344103" name="AutoShape 39"/>
            <p:cNvSpPr>
              <a:spLocks noChangeArrowheads="1"/>
            </p:cNvSpPr>
            <p:nvPr/>
          </p:nvSpPr>
          <p:spPr bwMode="auto">
            <a:xfrm>
              <a:off x="1200" y="1776"/>
              <a:ext cx="192" cy="144"/>
            </a:xfrm>
            <a:prstGeom prst="star4">
              <a:avLst>
                <a:gd name="adj" fmla="val 125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10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420" y="1710"/>
                  <a:ext cx="247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20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0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en-US" sz="20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en-US" sz="2000">
                      <a:solidFill>
                        <a:srgbClr val="008000"/>
                      </a:solidFill>
                    </a:rPr>
                    <a:t> stores the shortest path length</a:t>
                  </a:r>
                </a:p>
              </p:txBody>
            </p:sp>
          </mc:Choice>
          <mc:Fallback xmlns="">
            <p:sp>
              <p:nvSpPr>
                <p:cNvPr id="344104" name="Text 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20" y="1710"/>
                  <a:ext cx="2473" cy="25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7576" r="-932" b="-2575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4108" name="Group 44"/>
          <p:cNvGrpSpPr>
            <a:grpSpLocks/>
          </p:cNvGrpSpPr>
          <p:nvPr/>
        </p:nvGrpSpPr>
        <p:grpSpPr bwMode="auto">
          <a:xfrm>
            <a:off x="1905000" y="3633794"/>
            <a:ext cx="5967414" cy="465139"/>
            <a:chOff x="1200" y="2176"/>
            <a:chExt cx="3759" cy="293"/>
          </a:xfrm>
        </p:grpSpPr>
        <p:sp>
          <p:nvSpPr>
            <p:cNvPr id="344088" name="Text Box 24"/>
            <p:cNvSpPr txBox="1">
              <a:spLocks noChangeArrowheads="1"/>
            </p:cNvSpPr>
            <p:nvPr/>
          </p:nvSpPr>
          <p:spPr bwMode="auto">
            <a:xfrm>
              <a:off x="1606" y="2256"/>
              <a:ext cx="11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1600" i="1">
                <a:solidFill>
                  <a:srgbClr val="008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102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420" y="2176"/>
                  <a:ext cx="353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>
                      <a:solidFill>
                        <a:srgbClr val="008000"/>
                      </a:solidFill>
                      <a:sym typeface="Symbol" panose="05050102010706020507" pitchFamily="18" charset="2"/>
                    </a:rPr>
                    <a:t>pred</a:t>
                  </a:r>
                  <a14:m>
                    <m:oMath xmlns:m="http://schemas.openxmlformats.org/officeDocument/2006/math">
                      <m:r>
                        <a:rPr lang="en-US" altLang="en-US" sz="20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en-US" sz="20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en-US" sz="2000">
                      <a:solidFill>
                        <a:srgbClr val="008000"/>
                      </a:solidFill>
                      <a:sym typeface="Symbol" panose="05050102010706020507" pitchFamily="18" charset="2"/>
                    </a:rPr>
                    <a:t> stores the predecessor on the shortest path.</a:t>
                  </a:r>
                </a:p>
              </p:txBody>
            </p:sp>
          </mc:Choice>
          <mc:Fallback xmlns="">
            <p:sp>
              <p:nvSpPr>
                <p:cNvPr id="344102" name="Text 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20" y="2176"/>
                  <a:ext cx="3539" cy="25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194" t="-7576" b="-2575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4105" name="AutoShape 41"/>
            <p:cNvSpPr>
              <a:spLocks noChangeArrowheads="1"/>
            </p:cNvSpPr>
            <p:nvPr/>
          </p:nvSpPr>
          <p:spPr bwMode="auto">
            <a:xfrm>
              <a:off x="1200" y="2256"/>
              <a:ext cx="192" cy="144"/>
            </a:xfrm>
            <a:prstGeom prst="star4">
              <a:avLst>
                <a:gd name="adj" fmla="val 125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859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4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006666"/>
                </a:solidFill>
              </a:rPr>
              <a:t>Dijkstra’s Algorithm</a:t>
            </a:r>
          </a:p>
        </p:txBody>
      </p:sp>
      <p:grpSp>
        <p:nvGrpSpPr>
          <p:cNvPr id="304160" name="Group 32"/>
          <p:cNvGrpSpPr>
            <a:grpSpLocks/>
          </p:cNvGrpSpPr>
          <p:nvPr/>
        </p:nvGrpSpPr>
        <p:grpSpPr bwMode="auto">
          <a:xfrm>
            <a:off x="685800" y="2133600"/>
            <a:ext cx="6556376" cy="1284288"/>
            <a:chOff x="384" y="1152"/>
            <a:chExt cx="4130" cy="809"/>
          </a:xfrm>
        </p:grpSpPr>
        <p:grpSp>
          <p:nvGrpSpPr>
            <p:cNvPr id="304159" name="Group 31"/>
            <p:cNvGrpSpPr>
              <a:grpSpLocks/>
            </p:cNvGrpSpPr>
            <p:nvPr/>
          </p:nvGrpSpPr>
          <p:grpSpPr bwMode="auto">
            <a:xfrm>
              <a:off x="384" y="1152"/>
              <a:ext cx="4130" cy="675"/>
              <a:chOff x="384" y="1152"/>
              <a:chExt cx="4130" cy="6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4131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1152"/>
                    <a:ext cx="4079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b="1">
                        <a:solidFill>
                          <a:srgbClr val="FF33CC"/>
                        </a:solidFill>
                      </a:rPr>
                      <a:t>Idea</a:t>
                    </a:r>
                    <a:r>
                      <a:rPr lang="en-US" altLang="en-US">
                        <a:solidFill>
                          <a:srgbClr val="008000"/>
                        </a:solidFill>
                      </a:rPr>
                      <a:t>:</a:t>
                    </a:r>
                    <a:r>
                      <a:rPr lang="en-US" altLang="en-US"/>
                      <a:t>  </a:t>
                    </a:r>
                    <a:r>
                      <a:rPr lang="en-US" altLang="en-US">
                        <a:solidFill>
                          <a:srgbClr val="008000"/>
                        </a:solidFill>
                      </a:rPr>
                      <a:t>Successively compute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en-US">
                        <a:solidFill>
                          <a:srgbClr val="00800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en-US">
                        <a:solidFill>
                          <a:srgbClr val="008000"/>
                        </a:solidFill>
                      </a:rPr>
                      <a:t>, 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en-US" altLang="en-US">
                        <a:solidFill>
                          <a:srgbClr val="008000"/>
                        </a:solidFill>
                      </a:rPr>
                      <a:t>, where</a:t>
                    </a:r>
                  </a:p>
                </p:txBody>
              </p:sp>
            </mc:Choice>
            <mc:Fallback xmlns="">
              <p:sp>
                <p:nvSpPr>
                  <p:cNvPr id="304131" name="Text 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4" y="1152"/>
                    <a:ext cx="4079" cy="291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507" t="-10526" b="-28947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4133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92" y="1536"/>
                    <a:ext cx="312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a14:m>
                    <a:r>
                      <a:rPr lang="en-US" altLang="en-US">
                        <a:solidFill>
                          <a:srgbClr val="008000"/>
                        </a:solidFill>
                      </a:rPr>
                      <a:t>  =  the (</a:t>
                    </a:r>
                    <a14:m>
                      <m:oMath xmlns:m="http://schemas.openxmlformats.org/officeDocument/2006/math">
                        <m:r>
                          <a:rPr lang="en-US" alt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–1</m:t>
                        </m:r>
                      </m:oMath>
                    </a14:m>
                    <a:r>
                      <a:rPr lang="en-US" altLang="en-US">
                        <a:solidFill>
                          <a:srgbClr val="008000"/>
                        </a:solidFill>
                      </a:rPr>
                      <a:t>)</a:t>
                    </a:r>
                    <a:r>
                      <a:rPr lang="en-US" altLang="en-US" i="1">
                        <a:solidFill>
                          <a:srgbClr val="008000"/>
                        </a:solidFill>
                      </a:rPr>
                      <a:t>-</a:t>
                    </a:r>
                    <a:r>
                      <a:rPr lang="en-US" altLang="en-US">
                        <a:solidFill>
                          <a:srgbClr val="008000"/>
                        </a:solidFill>
                      </a:rPr>
                      <a:t>th closest vertex to </a:t>
                    </a:r>
                    <a14:m>
                      <m:oMath xmlns:m="http://schemas.openxmlformats.org/officeDocument/2006/math">
                        <m:r>
                          <a:rPr lang="en-US" alt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a14:m>
                    <a:endParaRPr lang="en-US" altLang="en-US">
                      <a:solidFill>
                        <a:srgbClr val="008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4133" name="Text 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92" y="1536"/>
                    <a:ext cx="3122" cy="29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10526" b="-28947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4134" name="Text Box 6"/>
              <p:cNvSpPr txBox="1">
                <a:spLocks noChangeArrowheads="1"/>
              </p:cNvSpPr>
              <p:nvPr/>
            </p:nvSpPr>
            <p:spPr bwMode="auto">
              <a:xfrm>
                <a:off x="2728" y="1403"/>
                <a:ext cx="15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/>
                  <a:t> </a:t>
                </a:r>
                <a:endParaRPr lang="en-US" altLang="en-US" sz="1800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304136" name="Text Box 8"/>
            <p:cNvSpPr txBox="1">
              <a:spLocks noChangeArrowheads="1"/>
            </p:cNvSpPr>
            <p:nvPr/>
          </p:nvSpPr>
          <p:spPr bwMode="auto">
            <a:xfrm>
              <a:off x="1493" y="1728"/>
              <a:ext cx="1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i="1">
                  <a:solidFill>
                    <a:srgbClr val="008000"/>
                  </a:solidFill>
                </a:rPr>
                <a:t> </a:t>
              </a:r>
              <a:endParaRPr lang="en-US" altLang="en-US" sz="1800">
                <a:solidFill>
                  <a:srgbClr val="008000"/>
                </a:solidFill>
              </a:endParaRPr>
            </a:p>
          </p:txBody>
        </p:sp>
      </p:grpSp>
      <p:grpSp>
        <p:nvGrpSpPr>
          <p:cNvPr id="304162" name="Group 34"/>
          <p:cNvGrpSpPr>
            <a:grpSpLocks/>
          </p:cNvGrpSpPr>
          <p:nvPr/>
        </p:nvGrpSpPr>
        <p:grpSpPr bwMode="auto">
          <a:xfrm>
            <a:off x="1219200" y="4114803"/>
            <a:ext cx="1562100" cy="625476"/>
            <a:chOff x="768" y="2640"/>
            <a:chExt cx="984" cy="394"/>
          </a:xfrm>
        </p:grpSpPr>
        <p:sp>
          <p:nvSpPr>
            <p:cNvPr id="304137" name="AutoShape 9"/>
            <p:cNvSpPr>
              <a:spLocks noChangeArrowheads="1"/>
            </p:cNvSpPr>
            <p:nvPr/>
          </p:nvSpPr>
          <p:spPr bwMode="auto">
            <a:xfrm>
              <a:off x="768" y="2736"/>
              <a:ext cx="192" cy="144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4161" name="Group 33"/>
            <p:cNvGrpSpPr>
              <a:grpSpLocks/>
            </p:cNvGrpSpPr>
            <p:nvPr/>
          </p:nvGrpSpPr>
          <p:grpSpPr bwMode="auto">
            <a:xfrm>
              <a:off x="1056" y="2640"/>
              <a:ext cx="696" cy="394"/>
              <a:chOff x="1056" y="2640"/>
              <a:chExt cx="696" cy="3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413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2640"/>
                    <a:ext cx="69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0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304139" name="Text 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56" y="2640"/>
                    <a:ext cx="696" cy="29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4147" name="Text Box 19"/>
              <p:cNvSpPr txBox="1">
                <a:spLocks noChangeArrowheads="1"/>
              </p:cNvSpPr>
              <p:nvPr/>
            </p:nvSpPr>
            <p:spPr bwMode="auto">
              <a:xfrm>
                <a:off x="1160" y="2840"/>
                <a:ext cx="11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altLang="en-US" sz="140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304169" name="Group 41"/>
          <p:cNvGrpSpPr>
            <a:grpSpLocks/>
          </p:cNvGrpSpPr>
          <p:nvPr/>
        </p:nvGrpSpPr>
        <p:grpSpPr bwMode="auto">
          <a:xfrm>
            <a:off x="1219200" y="4637090"/>
            <a:ext cx="5553075" cy="969963"/>
            <a:chOff x="768" y="2921"/>
            <a:chExt cx="3498" cy="611"/>
          </a:xfrm>
        </p:grpSpPr>
        <p:sp>
          <p:nvSpPr>
            <p:cNvPr id="304148" name="Text Box 20"/>
            <p:cNvSpPr txBox="1">
              <a:spLocks noChangeArrowheads="1"/>
            </p:cNvSpPr>
            <p:nvPr/>
          </p:nvSpPr>
          <p:spPr bwMode="auto">
            <a:xfrm>
              <a:off x="1180" y="3202"/>
              <a:ext cx="11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1600">
                <a:solidFill>
                  <a:schemeClr val="accent2"/>
                </a:solidFill>
              </a:endParaRPr>
            </a:p>
          </p:txBody>
        </p:sp>
        <p:grpSp>
          <p:nvGrpSpPr>
            <p:cNvPr id="304168" name="Group 40"/>
            <p:cNvGrpSpPr>
              <a:grpSpLocks/>
            </p:cNvGrpSpPr>
            <p:nvPr/>
          </p:nvGrpSpPr>
          <p:grpSpPr bwMode="auto">
            <a:xfrm>
              <a:off x="768" y="2921"/>
              <a:ext cx="3498" cy="611"/>
              <a:chOff x="768" y="2969"/>
              <a:chExt cx="3498" cy="611"/>
            </a:xfrm>
          </p:grpSpPr>
          <p:sp>
            <p:nvSpPr>
              <p:cNvPr id="304140" name="AutoShape 12"/>
              <p:cNvSpPr>
                <a:spLocks noChangeArrowheads="1"/>
              </p:cNvSpPr>
              <p:nvPr/>
            </p:nvSpPr>
            <p:spPr bwMode="auto">
              <a:xfrm>
                <a:off x="768" y="3072"/>
                <a:ext cx="192" cy="144"/>
              </a:xfrm>
              <a:prstGeom prst="irregularSeal1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4143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77" y="2969"/>
                    <a:ext cx="2529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a14:m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is the closest neighbor of </a:t>
                    </a:r>
                    <a14:m>
                      <m:oMath xmlns:m="http://schemas.openxmlformats.org/officeDocument/2006/math">
                        <m:r>
                          <a:rPr lang="en-US" altLang="en-US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a14:m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; i.e.,</a:t>
                    </a:r>
                    <a:r>
                      <a:rPr lang="en-US" altLang="en-US" i="1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lang="en-US" altLang="en-US">
                        <a:solidFill>
                          <a:schemeClr val="accent2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304143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77" y="2969"/>
                    <a:ext cx="2529" cy="29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21333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4167" name="Group 39"/>
              <p:cNvGrpSpPr>
                <a:grpSpLocks/>
              </p:cNvGrpSpPr>
              <p:nvPr/>
            </p:nvGrpSpPr>
            <p:grpSpPr bwMode="auto">
              <a:xfrm>
                <a:off x="1584" y="3264"/>
                <a:ext cx="2682" cy="316"/>
                <a:chOff x="1584" y="3343"/>
                <a:chExt cx="2682" cy="31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4144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84" y="3343"/>
                      <a:ext cx="2682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en-US" sz="20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 = </m:t>
                          </m:r>
                          <m:r>
                            <m:rPr>
                              <m:sty m:val="p"/>
                            </m:rP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⁡{ 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 | </m:t>
                          </m:r>
                        </m:oMath>
                      </a14:m>
                      <a:r>
                        <a:rPr lang="en-US" altLang="en-US" sz="2000" i="0">
                          <a:solidFill>
                            <a:schemeClr val="accent2"/>
                          </a:solidFill>
                          <a:latin typeface="+mj-lt"/>
                          <a:sym typeface="Symbol" panose="05050102010706020507" pitchFamily="18" charset="2"/>
                        </a:rPr>
                        <a:t></a:t>
                      </a:r>
                      <a14:m>
                        <m:oMath xmlns:m="http://schemas.openxmlformats.org/officeDocument/2006/math"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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00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}</m:t>
                          </m:r>
                        </m:oMath>
                      </a14:m>
                      <a:endParaRPr lang="en-US" altLang="en-US" sz="200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4144" name="Text 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584" y="3343"/>
                      <a:ext cx="2682" cy="252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t="-10769" b="-24615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0414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920" y="3426"/>
                  <a:ext cx="153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800">
                      <a:solidFill>
                        <a:schemeClr val="accent2"/>
                      </a:solidFill>
                    </a:rPr>
                    <a:t> </a:t>
                  </a:r>
                  <a:endParaRPr lang="en-US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</p:grpSp>
      <p:sp>
        <p:nvSpPr>
          <p:cNvPr id="304154" name="Line 2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4155" name="Text Box 27"/>
          <p:cNvSpPr txBox="1">
            <a:spLocks noChangeArrowheads="1"/>
          </p:cNvSpPr>
          <p:nvPr/>
        </p:nvSpPr>
        <p:spPr bwMode="auto">
          <a:xfrm>
            <a:off x="685800" y="1524000"/>
            <a:ext cx="657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Applicable when all edge weights are </a:t>
            </a:r>
            <a:r>
              <a:rPr lang="en-US" altLang="en-US" i="1">
                <a:solidFill>
                  <a:srgbClr val="FF0000"/>
                </a:solidFill>
              </a:rPr>
              <a:t>non-negative</a:t>
            </a:r>
            <a:r>
              <a:rPr lang="en-US" altLang="en-US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304156" name="Text Box 28"/>
          <p:cNvSpPr txBox="1">
            <a:spLocks noChangeArrowheads="1"/>
          </p:cNvSpPr>
          <p:nvPr/>
        </p:nvSpPr>
        <p:spPr bwMode="auto">
          <a:xfrm>
            <a:off x="609600" y="3581400"/>
            <a:ext cx="73516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CC"/>
                </a:solidFill>
              </a:rPr>
              <a:t>Greedy strategy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 sz="2000">
                <a:solidFill>
                  <a:schemeClr val="accent2"/>
                </a:solidFill>
              </a:rPr>
              <a:t>(same as breadth-first search if all weights are 1):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04153" name="Text Box 25"/>
          <p:cNvSpPr txBox="1">
            <a:spLocks noChangeArrowheads="1"/>
          </p:cNvSpPr>
          <p:nvPr/>
        </p:nvSpPr>
        <p:spPr bwMode="auto">
          <a:xfrm>
            <a:off x="1153106" y="6268828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chemeClr val="accent2"/>
                </a:solidFill>
              </a:rPr>
              <a:t>...</a:t>
            </a:r>
            <a:endParaRPr lang="en-US" altLang="en-US" sz="1800">
              <a:solidFill>
                <a:schemeClr val="accent2"/>
              </a:solidFill>
            </a:endParaRPr>
          </a:p>
        </p:txBody>
      </p:sp>
      <p:grpSp>
        <p:nvGrpSpPr>
          <p:cNvPr id="304171" name="Group 43"/>
          <p:cNvGrpSpPr>
            <a:grpSpLocks/>
          </p:cNvGrpSpPr>
          <p:nvPr/>
        </p:nvGrpSpPr>
        <p:grpSpPr bwMode="auto">
          <a:xfrm>
            <a:off x="1219200" y="5397128"/>
            <a:ext cx="5518151" cy="1060451"/>
            <a:chOff x="816" y="3253"/>
            <a:chExt cx="3476" cy="668"/>
          </a:xfrm>
        </p:grpSpPr>
        <p:grpSp>
          <p:nvGrpSpPr>
            <p:cNvPr id="304170" name="Group 42"/>
            <p:cNvGrpSpPr>
              <a:grpSpLocks/>
            </p:cNvGrpSpPr>
            <p:nvPr/>
          </p:nvGrpSpPr>
          <p:grpSpPr bwMode="auto">
            <a:xfrm>
              <a:off x="816" y="3253"/>
              <a:ext cx="3476" cy="640"/>
              <a:chOff x="768" y="3553"/>
              <a:chExt cx="3476" cy="640"/>
            </a:xfrm>
          </p:grpSpPr>
          <p:sp>
            <p:nvSpPr>
              <p:cNvPr id="304142" name="AutoShape 14"/>
              <p:cNvSpPr>
                <a:spLocks noChangeArrowheads="1"/>
              </p:cNvSpPr>
              <p:nvPr/>
            </p:nvSpPr>
            <p:spPr bwMode="auto">
              <a:xfrm>
                <a:off x="768" y="3807"/>
                <a:ext cx="192" cy="144"/>
              </a:xfrm>
              <a:prstGeom prst="irregularSeal1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4145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77" y="3747"/>
                    <a:ext cx="3167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 is the closest neighbor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 or the</a:t>
                    </a:r>
                    <a:r>
                      <a:rPr lang="en-US" altLang="en-US" sz="2000"/>
                      <a:t> </a:t>
                    </a:r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second </a:t>
                    </a:r>
                  </a:p>
                  <a:p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closest neighbor of </a:t>
                    </a:r>
                    <a14:m>
                      <m:oMath xmlns:m="http://schemas.openxmlformats.org/officeDocument/2006/math">
                        <m:r>
                          <a:rPr lang="en-US" altLang="en-US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a14:m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. </a:t>
                    </a:r>
                  </a:p>
                </p:txBody>
              </p:sp>
            </mc:Choice>
            <mc:Fallback xmlns="">
              <p:sp>
                <p:nvSpPr>
                  <p:cNvPr id="304145" name="Text 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77" y="3747"/>
                    <a:ext cx="3167" cy="44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212" t="-5172" b="-14655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4152" name="Text Box 24"/>
              <p:cNvSpPr txBox="1">
                <a:spLocks noChangeArrowheads="1"/>
              </p:cNvSpPr>
              <p:nvPr/>
            </p:nvSpPr>
            <p:spPr bwMode="auto">
              <a:xfrm>
                <a:off x="1034" y="3553"/>
                <a:ext cx="11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04157" name="Text Box 29"/>
            <p:cNvSpPr txBox="1">
              <a:spLocks noChangeArrowheads="1"/>
            </p:cNvSpPr>
            <p:nvPr/>
          </p:nvSpPr>
          <p:spPr bwMode="auto">
            <a:xfrm>
              <a:off x="3049" y="3688"/>
              <a:ext cx="1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 </a:t>
              </a:r>
              <a:endParaRPr lang="en-US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86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0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0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0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0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0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56" grpId="0"/>
      <p:bldP spid="3041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006666"/>
                </a:solidFill>
              </a:rPr>
              <a:t>Length of a Path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660400" y="1600200"/>
            <a:ext cx="843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accent2"/>
                </a:solidFill>
              </a:rPr>
              <a:t>The</a:t>
            </a:r>
            <a:r>
              <a:rPr lang="en-US" altLang="en-US" sz="2400"/>
              <a:t> </a:t>
            </a:r>
            <a:r>
              <a:rPr lang="en-US" altLang="en-US" sz="2400" b="1" i="1">
                <a:solidFill>
                  <a:srgbClr val="FF33CC"/>
                </a:solidFill>
              </a:rPr>
              <a:t>weight</a:t>
            </a:r>
            <a:r>
              <a:rPr lang="en-US" altLang="en-US" sz="2400" i="1">
                <a:solidFill>
                  <a:srgbClr val="FF33CC"/>
                </a:solidFill>
              </a:rPr>
              <a:t> (</a:t>
            </a:r>
            <a:r>
              <a:rPr lang="en-US" altLang="en-US" sz="2400" b="1" i="1">
                <a:solidFill>
                  <a:srgbClr val="FF33CC"/>
                </a:solidFill>
              </a:rPr>
              <a:t>length</a:t>
            </a:r>
            <a:r>
              <a:rPr lang="en-US" altLang="en-US" sz="2400" i="1">
                <a:solidFill>
                  <a:srgbClr val="FF33CC"/>
                </a:solidFill>
              </a:rPr>
              <a:t>)</a:t>
            </a:r>
            <a:r>
              <a:rPr lang="en-US" altLang="en-US" sz="2400">
                <a:solidFill>
                  <a:srgbClr val="FF33CC"/>
                </a:solidFill>
              </a:rPr>
              <a:t> </a:t>
            </a:r>
            <a:r>
              <a:rPr lang="en-US" altLang="en-US" sz="2400">
                <a:solidFill>
                  <a:schemeClr val="accent2"/>
                </a:solidFill>
              </a:rPr>
              <a:t>of a path is the sum of the weights of its edges.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Oval 4"/>
              <p:cNvSpPr>
                <a:spLocks noChangeArrowheads="1"/>
              </p:cNvSpPr>
              <p:nvPr/>
            </p:nvSpPr>
            <p:spPr bwMode="auto">
              <a:xfrm>
                <a:off x="1981200" y="29718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2052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2971800"/>
                <a:ext cx="533400" cy="5334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Oval 5"/>
              <p:cNvSpPr>
                <a:spLocks noChangeArrowheads="1"/>
              </p:cNvSpPr>
              <p:nvPr/>
            </p:nvSpPr>
            <p:spPr bwMode="auto">
              <a:xfrm>
                <a:off x="5943600" y="29718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2053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2971800"/>
                <a:ext cx="533400" cy="5334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4" name="Oval 6"/>
              <p:cNvSpPr>
                <a:spLocks noChangeArrowheads="1"/>
              </p:cNvSpPr>
              <p:nvPr/>
            </p:nvSpPr>
            <p:spPr bwMode="auto">
              <a:xfrm>
                <a:off x="4648200" y="29718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2054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2971800"/>
                <a:ext cx="533400" cy="5334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5" name="Oval 7"/>
              <p:cNvSpPr>
                <a:spLocks noChangeArrowheads="1"/>
              </p:cNvSpPr>
              <p:nvPr/>
            </p:nvSpPr>
            <p:spPr bwMode="auto">
              <a:xfrm>
                <a:off x="3352800" y="29718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2055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800" y="2971800"/>
                <a:ext cx="533400" cy="5334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6" name="Oval 8"/>
              <p:cNvSpPr>
                <a:spLocks noChangeArrowheads="1"/>
              </p:cNvSpPr>
              <p:nvPr/>
            </p:nvSpPr>
            <p:spPr bwMode="auto">
              <a:xfrm>
                <a:off x="7162800" y="29718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2056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2800" y="2971800"/>
                <a:ext cx="533400" cy="5334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25146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3886200" y="3200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5181600" y="3200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64770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1" name="Text Box 13"/>
              <p:cNvSpPr txBox="1">
                <a:spLocks noChangeArrowheads="1"/>
              </p:cNvSpPr>
              <p:nvPr/>
            </p:nvSpPr>
            <p:spPr bwMode="auto">
              <a:xfrm>
                <a:off x="822325" y="2936875"/>
                <a:ext cx="106849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>
                    <a:solidFill>
                      <a:schemeClr val="accent2"/>
                    </a:solidFill>
                  </a:rPr>
                  <a:t>Path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400">
                    <a:solidFill>
                      <a:schemeClr val="accent2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206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325" y="2936875"/>
                <a:ext cx="1068498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9143" t="-10526" r="-7429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2803525" y="2632075"/>
            <a:ext cx="422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7               2                1              5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9024" name="Text Box 16"/>
              <p:cNvSpPr txBox="1">
                <a:spLocks noChangeArrowheads="1"/>
              </p:cNvSpPr>
              <p:nvPr/>
            </p:nvSpPr>
            <p:spPr bwMode="auto">
              <a:xfrm>
                <a:off x="762000" y="4019490"/>
                <a:ext cx="765748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>
                    <a:solidFill>
                      <a:schemeClr val="accent2"/>
                    </a:solidFill>
                  </a:rPr>
                  <a:t>Edge weights: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)=7,  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)=2,  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)=1,  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)=5</m:t>
                    </m:r>
                  </m:oMath>
                </a14:m>
                <a:endParaRPr lang="en-US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99024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4019490"/>
                <a:ext cx="7657481" cy="400110"/>
              </a:xfrm>
              <a:prstGeom prst="rect">
                <a:avLst/>
              </a:prstGeom>
              <a:blipFill rotWithShape="0">
                <a:blip r:embed="rId8"/>
                <a:stretch>
                  <a:fillRect l="-796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4" name="Line 19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9028" name="Text Box 20"/>
              <p:cNvSpPr txBox="1">
                <a:spLocks noChangeArrowheads="1"/>
              </p:cNvSpPr>
              <p:nvPr/>
            </p:nvSpPr>
            <p:spPr bwMode="auto">
              <a:xfrm>
                <a:off x="762000" y="5791200"/>
                <a:ext cx="7494809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>
                    <a:solidFill>
                      <a:schemeClr val="accent2"/>
                    </a:solidFill>
                  </a:rPr>
                  <a:t>A </a:t>
                </a:r>
                <a:r>
                  <a:rPr lang="en-US" altLang="en-US" sz="2400" b="1" i="1">
                    <a:solidFill>
                      <a:srgbClr val="FF33CC"/>
                    </a:solidFill>
                  </a:rPr>
                  <a:t>shortest path</a:t>
                </a:r>
                <a:r>
                  <a:rPr lang="en-US" altLang="en-US" sz="2400">
                    <a:solidFill>
                      <a:schemeClr val="accent2"/>
                    </a:solidFill>
                  </a:rPr>
                  <a:t> from vertex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sz="2400">
                    <a:solidFill>
                      <a:schemeClr val="accent2"/>
                    </a:solidFill>
                  </a:rPr>
                  <a:t> to vertex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2400">
                    <a:solidFill>
                      <a:schemeClr val="accent2"/>
                    </a:solidFill>
                  </a:rPr>
                  <a:t> has the </a:t>
                </a:r>
                <a:r>
                  <a:rPr lang="en-US" altLang="en-US" sz="2400" i="1">
                    <a:solidFill>
                      <a:srgbClr val="FF33CC"/>
                    </a:solidFill>
                  </a:rPr>
                  <a:t>minimum</a:t>
                </a:r>
                <a:r>
                  <a:rPr lang="en-US" altLang="en-US" sz="2400">
                    <a:solidFill>
                      <a:srgbClr val="FF33CC"/>
                    </a:solidFill>
                  </a:rPr>
                  <a:t> </a:t>
                </a:r>
              </a:p>
              <a:p>
                <a:r>
                  <a:rPr lang="en-US" altLang="en-US" sz="2400">
                    <a:solidFill>
                      <a:schemeClr val="accent2"/>
                    </a:solidFill>
                  </a:rPr>
                  <a:t>weight among all paths connecting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sz="2400">
                    <a:solidFill>
                      <a:schemeClr val="accent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2400">
                    <a:solidFill>
                      <a:schemeClr val="accent2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299028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5791200"/>
                <a:ext cx="7494809" cy="830997"/>
              </a:xfrm>
              <a:prstGeom prst="rect">
                <a:avLst/>
              </a:prstGeom>
              <a:blipFill rotWithShape="0">
                <a:blip r:embed="rId9"/>
                <a:stretch>
                  <a:fillRect l="-1221" t="-5882" b="-16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029" name="Text Box 21"/>
              <p:cNvSpPr txBox="1">
                <a:spLocks noChangeArrowheads="1"/>
              </p:cNvSpPr>
              <p:nvPr/>
            </p:nvSpPr>
            <p:spPr bwMode="auto">
              <a:xfrm>
                <a:off x="762000" y="4580587"/>
                <a:ext cx="475284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>
                    <a:solidFill>
                      <a:schemeClr val="accent2"/>
                    </a:solidFill>
                  </a:rPr>
                  <a:t>Path weight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 = 7+2+1+5 = 15</m:t>
                    </m:r>
                  </m:oMath>
                </a14:m>
                <a:endParaRPr lang="en-US" altLang="en-US"/>
              </a:p>
            </p:txBody>
          </p:sp>
        </mc:Choice>
        <mc:Fallback xmlns="">
          <p:sp>
            <p:nvSpPr>
              <p:cNvPr id="299029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4580587"/>
                <a:ext cx="4752840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1282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9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24" grpId="0"/>
      <p:bldP spid="299028" grpId="0"/>
      <p:bldP spid="2990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006666"/>
                </a:solidFill>
              </a:rPr>
              <a:t>How to Find the Next Closest</a:t>
            </a:r>
            <a:r>
              <a:rPr lang="en-US" altLang="en-US" sz="5400">
                <a:solidFill>
                  <a:srgbClr val="006666"/>
                </a:solidFill>
              </a:rPr>
              <a:t>?</a:t>
            </a:r>
            <a:endParaRPr lang="en-US" altLang="en-US">
              <a:solidFill>
                <a:srgbClr val="006666"/>
              </a:solidFill>
            </a:endParaRPr>
          </a:p>
        </p:txBody>
      </p:sp>
      <p:grpSp>
        <p:nvGrpSpPr>
          <p:cNvPr id="305211" name="Group 59"/>
          <p:cNvGrpSpPr>
            <a:grpSpLocks/>
          </p:cNvGrpSpPr>
          <p:nvPr/>
        </p:nvGrpSpPr>
        <p:grpSpPr bwMode="auto">
          <a:xfrm>
            <a:off x="669925" y="2632073"/>
            <a:ext cx="7350127" cy="854075"/>
            <a:chOff x="422" y="1658"/>
            <a:chExt cx="4630" cy="538"/>
          </a:xfrm>
        </p:grpSpPr>
        <p:grpSp>
          <p:nvGrpSpPr>
            <p:cNvPr id="305210" name="Group 58"/>
            <p:cNvGrpSpPr>
              <a:grpSpLocks/>
            </p:cNvGrpSpPr>
            <p:nvPr/>
          </p:nvGrpSpPr>
          <p:grpSpPr bwMode="auto">
            <a:xfrm>
              <a:off x="422" y="1658"/>
              <a:ext cx="4630" cy="538"/>
              <a:chOff x="422" y="1658"/>
              <a:chExt cx="4630" cy="5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161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2" y="1658"/>
                    <a:ext cx="4630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en-US" b="1" dirty="0">
                        <a:solidFill>
                          <a:srgbClr val="008000"/>
                        </a:solidFill>
                      </a:rPr>
                      <a:t>Fact</a:t>
                    </a:r>
                    <a:r>
                      <a:rPr lang="en-US" altLang="en-US" dirty="0">
                        <a:solidFill>
                          <a:srgbClr val="008000"/>
                        </a:solidFill>
                      </a:rPr>
                      <a:t>  The shortest path to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a14:m>
                    <a:r>
                      <a:rPr lang="en-US" altLang="en-US" dirty="0">
                        <a:solidFill>
                          <a:srgbClr val="008000"/>
                        </a:solidFill>
                      </a:rPr>
                      <a:t> goes through only vertices in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a14:m>
                    <a:r>
                      <a:rPr lang="en-US" altLang="en-US" dirty="0">
                        <a:solidFill>
                          <a:srgbClr val="008000"/>
                        </a:solidFill>
                      </a:rPr>
                      <a:t>. </a:t>
                    </a:r>
                  </a:p>
                </p:txBody>
              </p:sp>
            </mc:Choice>
            <mc:Fallback xmlns="">
              <p:sp>
                <p:nvSpPr>
                  <p:cNvPr id="305161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22" y="1658"/>
                    <a:ext cx="4630" cy="25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912" t="-9231" b="-27692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5163" name="Text Box 11"/>
              <p:cNvSpPr txBox="1">
                <a:spLocks noChangeArrowheads="1"/>
              </p:cNvSpPr>
              <p:nvPr/>
            </p:nvSpPr>
            <p:spPr bwMode="auto">
              <a:xfrm>
                <a:off x="1898" y="1963"/>
                <a:ext cx="15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i="1">
                    <a:solidFill>
                      <a:srgbClr val="FF0000"/>
                    </a:solidFill>
                  </a:rPr>
                  <a:t> </a:t>
                </a:r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05164" name="Text Box 12"/>
            <p:cNvSpPr txBox="1">
              <a:spLocks noChangeArrowheads="1"/>
            </p:cNvSpPr>
            <p:nvPr/>
          </p:nvSpPr>
          <p:spPr bwMode="auto">
            <a:xfrm>
              <a:off x="2530" y="1930"/>
              <a:ext cx="22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  </a:t>
              </a:r>
              <a:r>
                <a:rPr lang="en-US" altLang="en-US" sz="1800" i="1">
                  <a:solidFill>
                    <a:srgbClr val="FF0000"/>
                  </a:solidFill>
                </a:rPr>
                <a:t> </a:t>
              </a:r>
              <a:endParaRPr lang="en-US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305212" name="Group 60"/>
          <p:cNvGrpSpPr>
            <a:grpSpLocks/>
          </p:cNvGrpSpPr>
          <p:nvPr/>
        </p:nvGrpSpPr>
        <p:grpSpPr bwMode="auto">
          <a:xfrm>
            <a:off x="458787" y="3516316"/>
            <a:ext cx="8322345" cy="1266826"/>
            <a:chOff x="289" y="2215"/>
            <a:chExt cx="5399" cy="7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16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9" y="2215"/>
                  <a:ext cx="53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altLang="en-US" b="1">
                      <a:solidFill>
                        <a:srgbClr val="008000"/>
                      </a:solidFill>
                    </a:rPr>
                    <a:t>  </a:t>
                  </a:r>
                  <a:r>
                    <a:rPr lang="en-US" altLang="en-US">
                      <a:solidFill>
                        <a:srgbClr val="008000"/>
                      </a:solidFill>
                    </a:rPr>
                    <a:t>   </a:t>
                  </a:r>
                  <a:r>
                    <a:rPr lang="en-US" altLang="en-US" sz="2000">
                      <a:solidFill>
                        <a:schemeClr val="accent2"/>
                      </a:solidFill>
                    </a:rPr>
                    <a:t>Suppose there exists a vertex </a:t>
                  </a:r>
                  <a14:m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altLang="en-US" sz="2000">
                      <a:solidFill>
                        <a:schemeClr val="accent2"/>
                      </a:solidFill>
                    </a:rPr>
                    <a:t> not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en-US" sz="2000">
                      <a:solidFill>
                        <a:schemeClr val="accent2"/>
                      </a:solidFill>
                    </a:rPr>
                    <a:t>but on the shortest path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altLang="en-US" sz="2000">
                      <a:solidFill>
                        <a:schemeClr val="accent2"/>
                      </a:solidFill>
                    </a:rPr>
                    <a:t>.  </a:t>
                  </a:r>
                </a:p>
              </p:txBody>
            </p:sp>
          </mc:Choice>
          <mc:Fallback xmlns="">
            <p:sp>
              <p:nvSpPr>
                <p:cNvPr id="30516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9" y="2215"/>
                  <a:ext cx="5399" cy="2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973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5168" name="Text Box 16"/>
            <p:cNvSpPr txBox="1">
              <a:spLocks noChangeArrowheads="1"/>
            </p:cNvSpPr>
            <p:nvPr/>
          </p:nvSpPr>
          <p:spPr bwMode="auto">
            <a:xfrm>
              <a:off x="4251" y="2515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05169" name="Text Box 17"/>
            <p:cNvSpPr txBox="1">
              <a:spLocks noChangeArrowheads="1"/>
            </p:cNvSpPr>
            <p:nvPr/>
          </p:nvSpPr>
          <p:spPr bwMode="auto">
            <a:xfrm>
              <a:off x="1402" y="2747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i="1">
                  <a:solidFill>
                    <a:schemeClr val="accent2"/>
                  </a:solidFill>
                </a:rPr>
                <a:t> </a:t>
              </a:r>
              <a:endParaRPr lang="en-US" alt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305170" name="Text Box 18"/>
            <p:cNvSpPr txBox="1">
              <a:spLocks noChangeArrowheads="1"/>
            </p:cNvSpPr>
            <p:nvPr/>
          </p:nvSpPr>
          <p:spPr bwMode="auto">
            <a:xfrm>
              <a:off x="4034" y="2761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i="1">
                  <a:solidFill>
                    <a:schemeClr val="accent2"/>
                  </a:solidFill>
                </a:rPr>
                <a:t> </a:t>
              </a:r>
              <a:endParaRPr lang="en-US" altLang="en-US" sz="2000">
                <a:solidFill>
                  <a:schemeClr val="accent2"/>
                </a:solidFill>
              </a:endParaRPr>
            </a:p>
          </p:txBody>
        </p:sp>
      </p:grpSp>
      <p:sp>
        <p:nvSpPr>
          <p:cNvPr id="305182" name="Oval 30"/>
          <p:cNvSpPr>
            <a:spLocks noChangeArrowheads="1"/>
          </p:cNvSpPr>
          <p:nvPr/>
        </p:nvSpPr>
        <p:spPr bwMode="auto">
          <a:xfrm>
            <a:off x="4665956" y="5483234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046956" y="4949834"/>
            <a:ext cx="2070100" cy="1295400"/>
            <a:chOff x="5046956" y="4949834"/>
            <a:chExt cx="2070100" cy="1295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185" name="Oval 33"/>
                <p:cNvSpPr>
                  <a:spLocks noChangeArrowheads="1"/>
                </p:cNvSpPr>
                <p:nvPr/>
              </p:nvSpPr>
              <p:spPr bwMode="auto">
                <a:xfrm>
                  <a:off x="6723356" y="5864234"/>
                  <a:ext cx="381000" cy="381000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305185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23356" y="5864234"/>
                  <a:ext cx="381000" cy="3810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l="-1563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5200" name="Freeform 48"/>
            <p:cNvSpPr>
              <a:spLocks/>
            </p:cNvSpPr>
            <p:nvPr/>
          </p:nvSpPr>
          <p:spPr bwMode="auto">
            <a:xfrm>
              <a:off x="5046956" y="5826133"/>
              <a:ext cx="1663700" cy="373062"/>
            </a:xfrm>
            <a:custGeom>
              <a:avLst/>
              <a:gdLst>
                <a:gd name="T0" fmla="*/ 0 w 1056"/>
                <a:gd name="T1" fmla="*/ 0 h 264"/>
                <a:gd name="T2" fmla="*/ 240 w 1056"/>
                <a:gd name="T3" fmla="*/ 240 h 264"/>
                <a:gd name="T4" fmla="*/ 480 w 1056"/>
                <a:gd name="T5" fmla="*/ 144 h 264"/>
                <a:gd name="T6" fmla="*/ 720 w 1056"/>
                <a:gd name="T7" fmla="*/ 192 h 264"/>
                <a:gd name="T8" fmla="*/ 1056 w 1056"/>
                <a:gd name="T9" fmla="*/ 19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264">
                  <a:moveTo>
                    <a:pt x="0" y="0"/>
                  </a:moveTo>
                  <a:cubicBezTo>
                    <a:pt x="80" y="108"/>
                    <a:pt x="160" y="216"/>
                    <a:pt x="240" y="240"/>
                  </a:cubicBezTo>
                  <a:cubicBezTo>
                    <a:pt x="320" y="264"/>
                    <a:pt x="400" y="152"/>
                    <a:pt x="480" y="144"/>
                  </a:cubicBezTo>
                  <a:cubicBezTo>
                    <a:pt x="560" y="136"/>
                    <a:pt x="624" y="184"/>
                    <a:pt x="720" y="192"/>
                  </a:cubicBezTo>
                  <a:cubicBezTo>
                    <a:pt x="816" y="200"/>
                    <a:pt x="936" y="196"/>
                    <a:pt x="1056" y="192"/>
                  </a:cubicBezTo>
                </a:path>
              </a:pathLst>
            </a:custGeom>
            <a:noFill/>
            <a:ln w="38100" cap="flat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202" name="Freeform 50"/>
            <p:cNvSpPr>
              <a:spLocks/>
            </p:cNvSpPr>
            <p:nvPr/>
          </p:nvSpPr>
          <p:spPr bwMode="auto">
            <a:xfrm>
              <a:off x="6164556" y="4949834"/>
              <a:ext cx="952500" cy="914400"/>
            </a:xfrm>
            <a:custGeom>
              <a:avLst/>
              <a:gdLst>
                <a:gd name="T0" fmla="*/ 400 w 600"/>
                <a:gd name="T1" fmla="*/ 576 h 576"/>
                <a:gd name="T2" fmla="*/ 544 w 600"/>
                <a:gd name="T3" fmla="*/ 336 h 576"/>
                <a:gd name="T4" fmla="*/ 64 w 600"/>
                <a:gd name="T5" fmla="*/ 384 h 576"/>
                <a:gd name="T6" fmla="*/ 160 w 600"/>
                <a:gd name="T7" fmla="*/ 192 h 576"/>
                <a:gd name="T8" fmla="*/ 64 w 60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576">
                  <a:moveTo>
                    <a:pt x="400" y="576"/>
                  </a:moveTo>
                  <a:cubicBezTo>
                    <a:pt x="500" y="472"/>
                    <a:pt x="600" y="368"/>
                    <a:pt x="544" y="336"/>
                  </a:cubicBezTo>
                  <a:cubicBezTo>
                    <a:pt x="488" y="304"/>
                    <a:pt x="128" y="408"/>
                    <a:pt x="64" y="384"/>
                  </a:cubicBezTo>
                  <a:cubicBezTo>
                    <a:pt x="0" y="360"/>
                    <a:pt x="160" y="256"/>
                    <a:pt x="160" y="192"/>
                  </a:cubicBezTo>
                  <a:cubicBezTo>
                    <a:pt x="160" y="128"/>
                    <a:pt x="112" y="64"/>
                    <a:pt x="64" y="0"/>
                  </a:cubicBezTo>
                </a:path>
              </a:pathLst>
            </a:custGeom>
            <a:noFill/>
            <a:ln w="38100" cap="flat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5205" name="Text Box 53"/>
          <p:cNvSpPr txBox="1">
            <a:spLocks noChangeArrowheads="1"/>
          </p:cNvSpPr>
          <p:nvPr/>
        </p:nvSpPr>
        <p:spPr bwMode="auto">
          <a:xfrm>
            <a:off x="6526506" y="4748222"/>
            <a:ext cx="1841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1983081" y="4340234"/>
            <a:ext cx="4359275" cy="1981200"/>
            <a:chOff x="1983081" y="4340234"/>
            <a:chExt cx="4359275" cy="1981200"/>
          </a:xfrm>
        </p:grpSpPr>
        <p:sp>
          <p:nvSpPr>
            <p:cNvPr id="305199" name="Line 47"/>
            <p:cNvSpPr>
              <a:spLocks noChangeShapeType="1"/>
            </p:cNvSpPr>
            <p:nvPr/>
          </p:nvSpPr>
          <p:spPr bwMode="auto">
            <a:xfrm flipV="1">
              <a:off x="4742156" y="4911734"/>
              <a:ext cx="1041400" cy="190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983081" y="4340234"/>
              <a:ext cx="4359275" cy="1981200"/>
              <a:chOff x="1983081" y="4340234"/>
              <a:chExt cx="4359275" cy="1981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179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2684756" y="5102234"/>
                    <a:ext cx="381000" cy="381000"/>
                  </a:xfrm>
                  <a:prstGeom prst="ellipse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305179" name="Oval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84756" y="5102234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5180" name="Oval 28"/>
              <p:cNvSpPr>
                <a:spLocks noChangeArrowheads="1"/>
              </p:cNvSpPr>
              <p:nvPr/>
            </p:nvSpPr>
            <p:spPr bwMode="auto">
              <a:xfrm>
                <a:off x="3599156" y="5254634"/>
                <a:ext cx="381000" cy="38100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181" name="Oval 29"/>
              <p:cNvSpPr>
                <a:spLocks noChangeArrowheads="1"/>
              </p:cNvSpPr>
              <p:nvPr/>
            </p:nvSpPr>
            <p:spPr bwMode="auto">
              <a:xfrm>
                <a:off x="4361156" y="4949834"/>
                <a:ext cx="381000" cy="38100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183" name="Oval 31"/>
              <p:cNvSpPr>
                <a:spLocks noChangeArrowheads="1"/>
              </p:cNvSpPr>
              <p:nvPr/>
            </p:nvSpPr>
            <p:spPr bwMode="auto">
              <a:xfrm>
                <a:off x="3903956" y="5788034"/>
                <a:ext cx="381000" cy="38100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184" name="Oval 32"/>
              <p:cNvSpPr>
                <a:spLocks noChangeArrowheads="1"/>
              </p:cNvSpPr>
              <p:nvPr/>
            </p:nvSpPr>
            <p:spPr bwMode="auto">
              <a:xfrm>
                <a:off x="3599156" y="4492634"/>
                <a:ext cx="381000" cy="38100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186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5732756" y="4492634"/>
                    <a:ext cx="609600" cy="533400"/>
                  </a:xfrm>
                  <a:prstGeom prst="ellipse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a14:m>
                    <a:r>
                      <a:rPr lang="en-US" alt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305186" name="Oval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732756" y="4492634"/>
                    <a:ext cx="609600" cy="5334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5882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5189" name="Oval 37"/>
              <p:cNvSpPr>
                <a:spLocks noChangeArrowheads="1"/>
              </p:cNvSpPr>
              <p:nvPr/>
            </p:nvSpPr>
            <p:spPr bwMode="auto">
              <a:xfrm>
                <a:off x="2532356" y="4340234"/>
                <a:ext cx="2819400" cy="1981200"/>
              </a:xfrm>
              <a:prstGeom prst="ellips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190" name="Line 38"/>
              <p:cNvSpPr>
                <a:spLocks noChangeShapeType="1"/>
              </p:cNvSpPr>
              <p:nvPr/>
            </p:nvSpPr>
            <p:spPr bwMode="auto">
              <a:xfrm flipV="1">
                <a:off x="3030829" y="4797434"/>
                <a:ext cx="584201" cy="3810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191" name="Line 39"/>
              <p:cNvSpPr>
                <a:spLocks noChangeShapeType="1"/>
              </p:cNvSpPr>
              <p:nvPr/>
            </p:nvSpPr>
            <p:spPr bwMode="auto">
              <a:xfrm>
                <a:off x="3980156" y="4721234"/>
                <a:ext cx="431800" cy="29627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192" name="Line 40"/>
              <p:cNvSpPr>
                <a:spLocks noChangeShapeType="1"/>
              </p:cNvSpPr>
              <p:nvPr/>
            </p:nvSpPr>
            <p:spPr bwMode="auto">
              <a:xfrm>
                <a:off x="3065756" y="5330834"/>
                <a:ext cx="533400" cy="762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193" name="Line 41"/>
              <p:cNvSpPr>
                <a:spLocks noChangeShapeType="1"/>
              </p:cNvSpPr>
              <p:nvPr/>
            </p:nvSpPr>
            <p:spPr bwMode="auto">
              <a:xfrm>
                <a:off x="3980156" y="5407034"/>
                <a:ext cx="685800" cy="2286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197" name="Line 45"/>
              <p:cNvSpPr>
                <a:spLocks noChangeShapeType="1"/>
              </p:cNvSpPr>
              <p:nvPr/>
            </p:nvSpPr>
            <p:spPr bwMode="auto">
              <a:xfrm>
                <a:off x="3903956" y="5635634"/>
                <a:ext cx="112420" cy="1524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198" name="Line 46"/>
              <p:cNvSpPr>
                <a:spLocks noChangeShapeType="1"/>
              </p:cNvSpPr>
              <p:nvPr/>
            </p:nvSpPr>
            <p:spPr bwMode="auto">
              <a:xfrm>
                <a:off x="3980156" y="4606934"/>
                <a:ext cx="1752600" cy="190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206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83081" y="4610109"/>
                    <a:ext cx="568325" cy="4619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i="1"/>
                  </a:p>
                </p:txBody>
              </p:sp>
            </mc:Choice>
            <mc:Fallback xmlns="">
              <p:sp>
                <p:nvSpPr>
                  <p:cNvPr id="305206" name="Text 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83081" y="4610109"/>
                    <a:ext cx="568325" cy="46196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3947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05207" name="Text Box 55"/>
          <p:cNvSpPr txBox="1">
            <a:spLocks noChangeArrowheads="1"/>
          </p:cNvSpPr>
          <p:nvPr/>
        </p:nvSpPr>
        <p:spPr bwMode="auto">
          <a:xfrm>
            <a:off x="2165644" y="4889509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/>
          </a:p>
        </p:txBody>
      </p:sp>
      <p:sp>
        <p:nvSpPr>
          <p:cNvPr id="305208" name="Line 5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5157" name="Text Box 5"/>
              <p:cNvSpPr txBox="1">
                <a:spLocks noChangeArrowheads="1"/>
              </p:cNvSpPr>
              <p:nvPr/>
            </p:nvSpPr>
            <p:spPr bwMode="auto">
              <a:xfrm>
                <a:off x="806450" y="1358900"/>
                <a:ext cx="3322638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solidFill>
                      <a:schemeClr val="accent2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0515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6450" y="1358900"/>
                <a:ext cx="3322638" cy="461963"/>
              </a:xfrm>
              <a:prstGeom prst="rect">
                <a:avLst/>
              </a:prstGeom>
              <a:blipFill rotWithShape="0">
                <a:blip r:embed="rId8"/>
                <a:stretch>
                  <a:fillRect l="-2752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215" name="Text Box 63"/>
              <p:cNvSpPr txBox="1">
                <a:spLocks noChangeArrowheads="1"/>
              </p:cNvSpPr>
              <p:nvPr/>
            </p:nvSpPr>
            <p:spPr bwMode="auto">
              <a:xfrm>
                <a:off x="762000" y="1974853"/>
                <a:ext cx="735053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en-US">
                    <a:solidFill>
                      <a:schemeClr val="accent2"/>
                    </a:solidFill>
                  </a:rPr>
                  <a:t> is the vertex with minimum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>
                    <a:solidFill>
                      <a:schemeClr val="accent2"/>
                    </a:solidFill>
                  </a:rPr>
                  <a:t>-value in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>
                    <a:solidFill>
                      <a:schemeClr val="accent2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05215" name="Text 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974853"/>
                <a:ext cx="7350538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0526" r="-16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06206" y="6419265"/>
                <a:ext cx="72967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2000">
                    <a:solidFill>
                      <a:schemeClr val="accent2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000">
                    <a:solidFill>
                      <a:schemeClr val="accent2"/>
                    </a:solidFill>
                  </a:rPr>
                  <a:t> is closer to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000">
                    <a:solidFill>
                      <a:schemeClr val="accent2"/>
                    </a:solidFill>
                  </a:rPr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en-US" sz="20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en-US" altLang="en-US" sz="20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It</m:t>
                    </m:r>
                    <m:r>
                      <a:rPr lang="en-US" altLang="en-US" sz="20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should</m:t>
                    </m:r>
                    <m:r>
                      <a:rPr lang="en-US" altLang="en-US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have</m:t>
                    </m:r>
                    <m:r>
                      <a:rPr lang="en-US" altLang="en-US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0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been</m:t>
                    </m:r>
                    <m:r>
                      <a:rPr lang="en-US" altLang="en-US" sz="20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0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included</m:t>
                    </m:r>
                    <m:r>
                      <a:rPr lang="en-US" altLang="en-US" sz="20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0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in</m:t>
                    </m:r>
                    <m:sSub>
                      <m:sSubPr>
                        <m:ctrlPr>
                          <a:rPr lang="en-US" alt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2000">
                    <a:solidFill>
                      <a:schemeClr val="accent2"/>
                    </a:solidFill>
                  </a:rPr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06" y="6419265"/>
                <a:ext cx="7296741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91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36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Relaxation</a:t>
            </a:r>
          </a:p>
        </p:txBody>
      </p:sp>
      <p:sp>
        <p:nvSpPr>
          <p:cNvPr id="307206" name="Oval 6"/>
          <p:cNvSpPr>
            <a:spLocks noChangeArrowheads="1"/>
          </p:cNvSpPr>
          <p:nvPr/>
        </p:nvSpPr>
        <p:spPr bwMode="auto">
          <a:xfrm>
            <a:off x="533400" y="2819400"/>
            <a:ext cx="2743200" cy="2057400"/>
          </a:xfrm>
          <a:prstGeom prst="ellips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07" name="Oval 7"/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381000" cy="38100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307207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3581400"/>
                <a:ext cx="381000" cy="3810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08" name="Oval 8"/>
          <p:cNvSpPr>
            <a:spLocks noChangeArrowheads="1"/>
          </p:cNvSpPr>
          <p:nvPr/>
        </p:nvSpPr>
        <p:spPr bwMode="auto">
          <a:xfrm>
            <a:off x="1600200" y="37338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09" name="Oval 9"/>
              <p:cNvSpPr>
                <a:spLocks noChangeArrowheads="1"/>
              </p:cNvSpPr>
              <p:nvPr/>
            </p:nvSpPr>
            <p:spPr bwMode="auto">
              <a:xfrm>
                <a:off x="3581400" y="4572000"/>
                <a:ext cx="381000" cy="3810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307209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4572000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l="-312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10" name="Oval 10"/>
          <p:cNvSpPr>
            <a:spLocks noChangeArrowheads="1"/>
          </p:cNvSpPr>
          <p:nvPr/>
        </p:nvSpPr>
        <p:spPr bwMode="auto">
          <a:xfrm>
            <a:off x="1524000" y="43434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11" name="Oval 11"/>
              <p:cNvSpPr>
                <a:spLocks noChangeArrowheads="1"/>
              </p:cNvSpPr>
              <p:nvPr/>
            </p:nvSpPr>
            <p:spPr bwMode="auto">
              <a:xfrm>
                <a:off x="2209800" y="4114800"/>
                <a:ext cx="381000" cy="38100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307211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41148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1563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12" name="Oval 12"/>
          <p:cNvSpPr>
            <a:spLocks noChangeArrowheads="1"/>
          </p:cNvSpPr>
          <p:nvPr/>
        </p:nvSpPr>
        <p:spPr bwMode="auto">
          <a:xfrm>
            <a:off x="2438400" y="33528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Oval 13"/>
          <p:cNvSpPr>
            <a:spLocks noChangeArrowheads="1"/>
          </p:cNvSpPr>
          <p:nvPr/>
        </p:nvSpPr>
        <p:spPr bwMode="auto">
          <a:xfrm>
            <a:off x="1600200" y="31242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14" name="Oval 14"/>
              <p:cNvSpPr>
                <a:spLocks noChangeArrowheads="1"/>
              </p:cNvSpPr>
              <p:nvPr/>
            </p:nvSpPr>
            <p:spPr bwMode="auto">
              <a:xfrm>
                <a:off x="3657600" y="3200400"/>
                <a:ext cx="685800" cy="6096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307214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7600" y="3200400"/>
                <a:ext cx="685800" cy="609600"/>
              </a:xfrm>
              <a:prstGeom prst="ellipse">
                <a:avLst/>
              </a:prstGeom>
              <a:blipFill rotWithShape="0">
                <a:blip r:embed="rId5"/>
                <a:stretch>
                  <a:fillRect l="-87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25" name="Text Box 25"/>
          <p:cNvSpPr txBox="1">
            <a:spLocks noChangeArrowheads="1"/>
          </p:cNvSpPr>
          <p:nvPr/>
        </p:nvSpPr>
        <p:spPr bwMode="auto">
          <a:xfrm>
            <a:off x="3890962" y="3993043"/>
            <a:ext cx="242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1"/>
              <a:t> </a:t>
            </a:r>
            <a:endParaRPr lang="en-US" altLang="en-US"/>
          </a:p>
        </p:txBody>
      </p:sp>
      <p:sp>
        <p:nvSpPr>
          <p:cNvPr id="307230" name="Line 30"/>
          <p:cNvSpPr>
            <a:spLocks noChangeShapeType="1"/>
          </p:cNvSpPr>
          <p:nvPr/>
        </p:nvSpPr>
        <p:spPr bwMode="auto">
          <a:xfrm>
            <a:off x="2800864" y="3484562"/>
            <a:ext cx="856736" cy="2063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2" name="Line 32"/>
          <p:cNvSpPr>
            <a:spLocks noChangeShapeType="1"/>
          </p:cNvSpPr>
          <p:nvPr/>
        </p:nvSpPr>
        <p:spPr bwMode="auto">
          <a:xfrm>
            <a:off x="1143000" y="3962400"/>
            <a:ext cx="381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4" name="Line 34"/>
          <p:cNvSpPr>
            <a:spLocks noChangeShapeType="1"/>
          </p:cNvSpPr>
          <p:nvPr/>
        </p:nvSpPr>
        <p:spPr bwMode="auto">
          <a:xfrm flipV="1">
            <a:off x="1752600" y="35052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1" name="Line 41"/>
          <p:cNvSpPr>
            <a:spLocks noChangeShapeType="1"/>
          </p:cNvSpPr>
          <p:nvPr/>
        </p:nvSpPr>
        <p:spPr bwMode="auto">
          <a:xfrm>
            <a:off x="2590800" y="4343400"/>
            <a:ext cx="99060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2" name="Line 42"/>
          <p:cNvSpPr>
            <a:spLocks noChangeShapeType="1"/>
          </p:cNvSpPr>
          <p:nvPr/>
        </p:nvSpPr>
        <p:spPr bwMode="auto">
          <a:xfrm flipH="1">
            <a:off x="3733800" y="38100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267" name="Group 67"/>
          <p:cNvGrpSpPr>
            <a:grpSpLocks/>
          </p:cNvGrpSpPr>
          <p:nvPr/>
        </p:nvGrpSpPr>
        <p:grpSpPr bwMode="auto">
          <a:xfrm>
            <a:off x="2057400" y="5257803"/>
            <a:ext cx="5827714" cy="823913"/>
            <a:chOff x="1296" y="3312"/>
            <a:chExt cx="3671" cy="5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247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296" y="3312"/>
                  <a:ext cx="3671" cy="291"/>
                </a:xfrm>
                <a:prstGeom prst="rect">
                  <a:avLst/>
                </a:prstGeom>
                <a:noFill/>
                <a:ln w="9525">
                  <a:solidFill>
                    <a:srgbClr val="FF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en-US">
                      <a:solidFill>
                        <a:srgbClr val="006666"/>
                      </a:solidFill>
                    </a:rPr>
                    <a:t> = min{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en-US" altLang="en-US">
                      <a:solidFill>
                        <a:srgbClr val="006666"/>
                      </a:solidFill>
                    </a:rPr>
                    <a:t>}</a:t>
                  </a:r>
                </a:p>
              </p:txBody>
            </p:sp>
          </mc:Choice>
          <mc:Fallback xmlns="">
            <p:sp>
              <p:nvSpPr>
                <p:cNvPr id="307247" name="Text 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6" y="3312"/>
                  <a:ext cx="3671" cy="29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09" t="-9091" b="-27273"/>
                  </a:stretch>
                </a:blipFill>
                <a:ln w="9525">
                  <a:solidFill>
                    <a:srgbClr val="FF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248" name="Text Box 48"/>
            <p:cNvSpPr txBox="1">
              <a:spLocks noChangeArrowheads="1"/>
            </p:cNvSpPr>
            <p:nvPr/>
          </p:nvSpPr>
          <p:spPr bwMode="auto">
            <a:xfrm>
              <a:off x="3243" y="3559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i="1">
                  <a:solidFill>
                    <a:srgbClr val="006666"/>
                  </a:solidFill>
                </a:rPr>
                <a:t> </a:t>
              </a:r>
              <a:endParaRPr lang="en-US" altLang="en-US">
                <a:solidFill>
                  <a:srgbClr val="006666"/>
                </a:solidFill>
              </a:endParaRPr>
            </a:p>
          </p:txBody>
        </p:sp>
        <p:sp>
          <p:nvSpPr>
            <p:cNvPr id="307249" name="Text Box 49"/>
            <p:cNvSpPr txBox="1">
              <a:spLocks noChangeArrowheads="1"/>
            </p:cNvSpPr>
            <p:nvPr/>
          </p:nvSpPr>
          <p:spPr bwMode="auto">
            <a:xfrm>
              <a:off x="3966" y="3579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i="1">
                  <a:solidFill>
                    <a:srgbClr val="006666"/>
                  </a:solidFill>
                </a:rPr>
                <a:t> </a:t>
              </a:r>
              <a:endParaRPr lang="en-US" altLang="en-US">
                <a:solidFill>
                  <a:srgbClr val="006666"/>
                </a:solidFill>
              </a:endParaRPr>
            </a:p>
          </p:txBody>
        </p:sp>
      </p:grpSp>
      <p:grpSp>
        <p:nvGrpSpPr>
          <p:cNvPr id="307268" name="Group 68"/>
          <p:cNvGrpSpPr>
            <a:grpSpLocks/>
          </p:cNvGrpSpPr>
          <p:nvPr/>
        </p:nvGrpSpPr>
        <p:grpSpPr bwMode="auto">
          <a:xfrm>
            <a:off x="609600" y="6089655"/>
            <a:ext cx="5024439" cy="620713"/>
            <a:chOff x="384" y="3836"/>
            <a:chExt cx="3165" cy="3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250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84" y="3836"/>
                  <a:ext cx="316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>
                      <a:solidFill>
                        <a:schemeClr val="accent2"/>
                      </a:solidFill>
                    </a:rPr>
                    <a:t>If</a:t>
                  </a:r>
                  <a:r>
                    <a:rPr lang="en-US" altLang="en-US" i="1">
                      <a:solidFill>
                        <a:schemeClr val="accent2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en-US">
                      <a:solidFill>
                        <a:schemeClr val="accent2"/>
                      </a:solidFill>
                    </a:rPr>
                    <a:t> decreases, set</a:t>
                  </a:r>
                  <a:r>
                    <a:rPr lang="en-US" altLang="en-US" i="1">
                      <a:solidFill>
                        <a:schemeClr val="accent2"/>
                      </a:solidFill>
                    </a:rPr>
                    <a:t> </a:t>
                  </a:r>
                  <a:r>
                    <a:rPr lang="en-US" altLang="en-US">
                      <a:solidFill>
                        <a:schemeClr val="accent2"/>
                      </a:solidFill>
                      <a:sym typeface="Symbol" panose="05050102010706020507" pitchFamily="18" charset="2"/>
                    </a:rPr>
                    <a:t>pred</a:t>
                  </a:r>
                  <a:r>
                    <a:rPr lang="en-US" altLang="en-US">
                      <a:solidFill>
                        <a:schemeClr val="accent2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 altLang="en-US">
                      <a:solidFill>
                        <a:schemeClr val="accent2"/>
                      </a:solidFill>
                    </a:rPr>
                    <a:t>)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altLang="en-US">
                      <a:solidFill>
                        <a:schemeClr val="accent2"/>
                      </a:solidFill>
                    </a:rPr>
                    <a:t>. </a:t>
                  </a:r>
                </a:p>
              </p:txBody>
            </p:sp>
          </mc:Choice>
          <mc:Fallback xmlns="">
            <p:sp>
              <p:nvSpPr>
                <p:cNvPr id="307250" name="Text 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4" y="3836"/>
                  <a:ext cx="3165" cy="29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20" t="-10526" b="-2894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251" name="Text Box 51"/>
            <p:cNvSpPr txBox="1">
              <a:spLocks noChangeArrowheads="1"/>
            </p:cNvSpPr>
            <p:nvPr/>
          </p:nvSpPr>
          <p:spPr bwMode="auto">
            <a:xfrm>
              <a:off x="2640" y="3936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07252" name="Line 52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53" name="Line 53"/>
          <p:cNvSpPr>
            <a:spLocks noChangeShapeType="1"/>
          </p:cNvSpPr>
          <p:nvPr/>
        </p:nvSpPr>
        <p:spPr bwMode="auto">
          <a:xfrm>
            <a:off x="1981200" y="40386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4" name="Line 54"/>
          <p:cNvSpPr>
            <a:spLocks noChangeShapeType="1"/>
          </p:cNvSpPr>
          <p:nvPr/>
        </p:nvSpPr>
        <p:spPr bwMode="auto">
          <a:xfrm flipV="1">
            <a:off x="1981200" y="3581400"/>
            <a:ext cx="4572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5" name="Line 55"/>
          <p:cNvSpPr>
            <a:spLocks noChangeShapeType="1"/>
          </p:cNvSpPr>
          <p:nvPr/>
        </p:nvSpPr>
        <p:spPr bwMode="auto">
          <a:xfrm>
            <a:off x="1295400" y="3733800"/>
            <a:ext cx="3048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272" name="Group 72"/>
          <p:cNvGrpSpPr>
            <a:grpSpLocks/>
          </p:cNvGrpSpPr>
          <p:nvPr/>
        </p:nvGrpSpPr>
        <p:grpSpPr bwMode="auto">
          <a:xfrm>
            <a:off x="685800" y="1600201"/>
            <a:ext cx="7848603" cy="1138238"/>
            <a:chOff x="432" y="1008"/>
            <a:chExt cx="4944" cy="7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203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432" y="1008"/>
                  <a:ext cx="4944" cy="4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altLang="en-US" dirty="0">
                      <a:solidFill>
                        <a:schemeClr val="accent2"/>
                      </a:solidFill>
                    </a:rPr>
                    <a:t>After finding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altLang="en-US" dirty="0">
                      <a:solidFill>
                        <a:schemeClr val="accent2"/>
                      </a:solidFill>
                    </a:rPr>
                    <a:t>, update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en-US" dirty="0">
                      <a:solidFill>
                        <a:schemeClr val="accent2"/>
                      </a:solidFill>
                    </a:rPr>
                    <a:t> for every neighbor </a:t>
                  </a:r>
                  <a:r>
                    <a:rPr lang="en-US" altLang="en-US" i="1" dirty="0">
                      <a:solidFill>
                        <a:schemeClr val="accent2"/>
                      </a:solidFill>
                    </a:rPr>
                    <a:t>v</a:t>
                  </a:r>
                  <a:r>
                    <a:rPr lang="en-US" altLang="en-US" dirty="0">
                      <a:solidFill>
                        <a:schemeClr val="accent2"/>
                      </a:solidFill>
                    </a:rPr>
                    <a:t>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altLang="en-US" dirty="0">
                      <a:solidFill>
                        <a:schemeClr val="accent2"/>
                      </a:solidFill>
                    </a:rPr>
                    <a:t> that is not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altLang="en-US" dirty="0">
                      <a:solidFill>
                        <a:schemeClr val="accent2"/>
                      </a:solidFill>
                    </a:rPr>
                    <a:t>. </a:t>
                  </a:r>
                </a:p>
              </p:txBody>
            </p:sp>
          </mc:Choice>
          <mc:Fallback xmlns="">
            <p:sp>
              <p:nvSpPr>
                <p:cNvPr id="307203" name="Text 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" y="1008"/>
                  <a:ext cx="4944" cy="446"/>
                </a:xfrm>
                <a:prstGeom prst="rect">
                  <a:avLst/>
                </a:prstGeom>
                <a:blipFill>
                  <a:blip r:embed="rId8"/>
                  <a:stretch>
                    <a:fillRect l="-855" t="-5172" r="-777" b="-1379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204" name="Text Box 4"/>
            <p:cNvSpPr txBox="1">
              <a:spLocks noChangeArrowheads="1"/>
            </p:cNvSpPr>
            <p:nvPr/>
          </p:nvSpPr>
          <p:spPr bwMode="auto">
            <a:xfrm>
              <a:off x="1595" y="1220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07205" name="Text Box 5"/>
            <p:cNvSpPr txBox="1">
              <a:spLocks noChangeArrowheads="1"/>
            </p:cNvSpPr>
            <p:nvPr/>
          </p:nvSpPr>
          <p:spPr bwMode="auto">
            <a:xfrm>
              <a:off x="4752" y="108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07257" name="Text Box 57"/>
            <p:cNvSpPr txBox="1">
              <a:spLocks noChangeArrowheads="1"/>
            </p:cNvSpPr>
            <p:nvPr/>
          </p:nvSpPr>
          <p:spPr bwMode="auto">
            <a:xfrm>
              <a:off x="770" y="1434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7259" name="Text Box 59"/>
              <p:cNvSpPr txBox="1">
                <a:spLocks noChangeArrowheads="1"/>
              </p:cNvSpPr>
              <p:nvPr/>
            </p:nvSpPr>
            <p:spPr bwMode="auto">
              <a:xfrm>
                <a:off x="2895600" y="2667000"/>
                <a:ext cx="56874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en-US" i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07259" name="Text 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2667000"/>
                <a:ext cx="568745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4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7271" name="Group 71"/>
          <p:cNvGrpSpPr>
            <a:grpSpLocks/>
          </p:cNvGrpSpPr>
          <p:nvPr/>
        </p:nvGrpSpPr>
        <p:grpSpPr bwMode="auto">
          <a:xfrm>
            <a:off x="4953000" y="2382839"/>
            <a:ext cx="3581400" cy="2722564"/>
            <a:chOff x="3120" y="1501"/>
            <a:chExt cx="2256" cy="1715"/>
          </a:xfrm>
        </p:grpSpPr>
        <p:sp>
          <p:nvSpPr>
            <p:cNvPr id="307220" name="Oval 20"/>
            <p:cNvSpPr>
              <a:spLocks noChangeArrowheads="1"/>
            </p:cNvSpPr>
            <p:nvPr/>
          </p:nvSpPr>
          <p:spPr bwMode="auto">
            <a:xfrm>
              <a:off x="4320" y="2208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7270" name="Group 70"/>
            <p:cNvGrpSpPr>
              <a:grpSpLocks/>
            </p:cNvGrpSpPr>
            <p:nvPr/>
          </p:nvGrpSpPr>
          <p:grpSpPr bwMode="auto">
            <a:xfrm>
              <a:off x="3120" y="1501"/>
              <a:ext cx="2256" cy="1715"/>
              <a:chOff x="3120" y="1501"/>
              <a:chExt cx="2256" cy="17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7222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5136" y="2976"/>
                    <a:ext cx="240" cy="240"/>
                  </a:xfrm>
                  <a:prstGeom prst="ellipse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307222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136" y="2976"/>
                    <a:ext cx="240" cy="24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 l="-3125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7223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2064"/>
                    <a:ext cx="432" cy="384"/>
                  </a:xfrm>
                  <a:prstGeom prst="ellipse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307223" name="Oval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752" y="2064"/>
                    <a:ext cx="432" cy="384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877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7226" name="Text Box 26"/>
              <p:cNvSpPr txBox="1">
                <a:spLocks noChangeArrowheads="1"/>
              </p:cNvSpPr>
              <p:nvPr/>
            </p:nvSpPr>
            <p:spPr bwMode="auto">
              <a:xfrm>
                <a:off x="4931" y="1811"/>
                <a:ext cx="15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i="1"/>
                  <a:t> </a:t>
                </a:r>
                <a:endParaRPr lang="en-US" altLang="en-US"/>
              </a:p>
            </p:txBody>
          </p:sp>
          <p:grpSp>
            <p:nvGrpSpPr>
              <p:cNvPr id="307266" name="Group 66"/>
              <p:cNvGrpSpPr>
                <a:grpSpLocks/>
              </p:cNvGrpSpPr>
              <p:nvPr/>
            </p:nvGrpSpPr>
            <p:grpSpPr bwMode="auto">
              <a:xfrm>
                <a:off x="3120" y="1501"/>
                <a:ext cx="2256" cy="1619"/>
                <a:chOff x="3120" y="1501"/>
                <a:chExt cx="2256" cy="161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7215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2208"/>
                      <a:ext cx="240" cy="240"/>
                    </a:xfrm>
                    <a:prstGeom prst="ellipse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307215" name="Oval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312" y="2208"/>
                      <a:ext cx="240" cy="240"/>
                    </a:xfrm>
                    <a:prstGeom prst="ellipse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07217" name="Oval 17"/>
                <p:cNvSpPr>
                  <a:spLocks noChangeArrowheads="1"/>
                </p:cNvSpPr>
                <p:nvPr/>
              </p:nvSpPr>
              <p:spPr bwMode="auto">
                <a:xfrm>
                  <a:off x="3792" y="2400"/>
                  <a:ext cx="240" cy="24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218" name="Oval 18"/>
                <p:cNvSpPr>
                  <a:spLocks noChangeArrowheads="1"/>
                </p:cNvSpPr>
                <p:nvPr/>
              </p:nvSpPr>
              <p:spPr bwMode="auto">
                <a:xfrm>
                  <a:off x="3696" y="2784"/>
                  <a:ext cx="240" cy="24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7219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76" y="2640"/>
                      <a:ext cx="240" cy="240"/>
                    </a:xfrm>
                    <a:prstGeom prst="ellipse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307219" name="Oval 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176" y="2640"/>
                      <a:ext cx="240" cy="240"/>
                    </a:xfrm>
                    <a:prstGeom prst="ellipse">
                      <a:avLst/>
                    </a:prstGeom>
                    <a:blipFill rotWithShape="0">
                      <a:blip r:embed="rId12"/>
                      <a:stretch>
                        <a:fillRect l="-1563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07221" name="Oval 21"/>
                <p:cNvSpPr>
                  <a:spLocks noChangeArrowheads="1"/>
                </p:cNvSpPr>
                <p:nvPr/>
              </p:nvSpPr>
              <p:spPr bwMode="auto">
                <a:xfrm>
                  <a:off x="3792" y="1920"/>
                  <a:ext cx="240" cy="24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224" name="Oval 24"/>
                <p:cNvSpPr>
                  <a:spLocks noChangeArrowheads="1"/>
                </p:cNvSpPr>
                <p:nvPr/>
              </p:nvSpPr>
              <p:spPr bwMode="auto">
                <a:xfrm>
                  <a:off x="3120" y="1872"/>
                  <a:ext cx="2256" cy="1248"/>
                </a:xfrm>
                <a:prstGeom prst="ellips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235" name="Line 35"/>
                <p:cNvSpPr>
                  <a:spLocks noChangeShapeType="1"/>
                </p:cNvSpPr>
                <p:nvPr/>
              </p:nvSpPr>
              <p:spPr bwMode="auto">
                <a:xfrm>
                  <a:off x="3552" y="2400"/>
                  <a:ext cx="240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236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3888" y="2160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237" name="Line 37"/>
                <p:cNvSpPr>
                  <a:spLocks noChangeShapeType="1"/>
                </p:cNvSpPr>
                <p:nvPr/>
              </p:nvSpPr>
              <p:spPr bwMode="auto">
                <a:xfrm>
                  <a:off x="3456" y="2448"/>
                  <a:ext cx="288" cy="38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238" name="Line 38"/>
                <p:cNvSpPr>
                  <a:spLocks noChangeShapeType="1"/>
                </p:cNvSpPr>
                <p:nvPr/>
              </p:nvSpPr>
              <p:spPr bwMode="auto">
                <a:xfrm>
                  <a:off x="4032" y="2592"/>
                  <a:ext cx="192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239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4032" y="2352"/>
                  <a:ext cx="288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24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560" y="2256"/>
                  <a:ext cx="192" cy="4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246" name="Line 46"/>
                <p:cNvSpPr>
                  <a:spLocks noChangeShapeType="1"/>
                </p:cNvSpPr>
                <p:nvPr/>
              </p:nvSpPr>
              <p:spPr bwMode="auto">
                <a:xfrm>
                  <a:off x="4992" y="2448"/>
                  <a:ext cx="240" cy="528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256" name="Line 56"/>
                <p:cNvSpPr>
                  <a:spLocks noChangeShapeType="1"/>
                </p:cNvSpPr>
                <p:nvPr/>
              </p:nvSpPr>
              <p:spPr bwMode="auto">
                <a:xfrm>
                  <a:off x="4416" y="2784"/>
                  <a:ext cx="72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7260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14" y="1616"/>
                      <a:ext cx="543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i="1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7260" name="Text Box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414" y="1616"/>
                      <a:ext cx="543" cy="291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b="-2632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0726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3845" y="1501"/>
                  <a:ext cx="11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 altLang="en-US">
                    <a:solidFill>
                      <a:schemeClr val="accent2"/>
                    </a:solidFill>
                  </a:endParaRPr>
                </a:p>
              </p:txBody>
            </p:sp>
          </p:grpSp>
        </p:grpSp>
      </p:grpSp>
      <p:sp>
        <p:nvSpPr>
          <p:cNvPr id="307265" name="AutoShape 65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7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0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0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An Example</a:t>
            </a:r>
          </a:p>
        </p:txBody>
      </p:sp>
      <p:sp>
        <p:nvSpPr>
          <p:cNvPr id="309256" name="Oval 8"/>
          <p:cNvSpPr>
            <a:spLocks noChangeArrowheads="1"/>
          </p:cNvSpPr>
          <p:nvPr/>
        </p:nvSpPr>
        <p:spPr bwMode="auto">
          <a:xfrm>
            <a:off x="3200400" y="3429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b</a:t>
            </a:r>
          </a:p>
        </p:txBody>
      </p:sp>
      <p:sp>
        <p:nvSpPr>
          <p:cNvPr id="309257" name="Oval 9"/>
          <p:cNvSpPr>
            <a:spLocks noChangeArrowheads="1"/>
          </p:cNvSpPr>
          <p:nvPr/>
        </p:nvSpPr>
        <p:spPr bwMode="auto">
          <a:xfrm>
            <a:off x="5486400" y="24384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d</a:t>
            </a:r>
          </a:p>
        </p:txBody>
      </p:sp>
      <p:sp>
        <p:nvSpPr>
          <p:cNvPr id="309260" name="Line 12"/>
          <p:cNvSpPr>
            <a:spLocks noChangeShapeType="1"/>
          </p:cNvSpPr>
          <p:nvPr/>
        </p:nvSpPr>
        <p:spPr bwMode="auto">
          <a:xfrm>
            <a:off x="2286000" y="2514600"/>
            <a:ext cx="320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1" name="Line 13"/>
          <p:cNvSpPr>
            <a:spLocks noChangeShapeType="1"/>
          </p:cNvSpPr>
          <p:nvPr/>
        </p:nvSpPr>
        <p:spPr bwMode="auto">
          <a:xfrm>
            <a:off x="2133600" y="28194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2" name="Line 14"/>
          <p:cNvSpPr>
            <a:spLocks noChangeShapeType="1"/>
          </p:cNvSpPr>
          <p:nvPr/>
        </p:nvSpPr>
        <p:spPr bwMode="auto">
          <a:xfrm flipH="1">
            <a:off x="1219200" y="28956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3" name="Line 15"/>
          <p:cNvSpPr>
            <a:spLocks noChangeShapeType="1"/>
          </p:cNvSpPr>
          <p:nvPr/>
        </p:nvSpPr>
        <p:spPr bwMode="auto">
          <a:xfrm>
            <a:off x="1295400" y="43434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4" name="Line 16"/>
          <p:cNvSpPr>
            <a:spLocks noChangeShapeType="1"/>
          </p:cNvSpPr>
          <p:nvPr/>
        </p:nvSpPr>
        <p:spPr bwMode="auto">
          <a:xfrm flipV="1">
            <a:off x="1447800" y="38862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3048000" y="4191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6" name="Line 18"/>
          <p:cNvSpPr>
            <a:spLocks noChangeShapeType="1"/>
          </p:cNvSpPr>
          <p:nvPr/>
        </p:nvSpPr>
        <p:spPr bwMode="auto">
          <a:xfrm>
            <a:off x="3962400" y="3962400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7" name="Line 19"/>
          <p:cNvSpPr>
            <a:spLocks noChangeShapeType="1"/>
          </p:cNvSpPr>
          <p:nvPr/>
        </p:nvSpPr>
        <p:spPr bwMode="auto">
          <a:xfrm flipV="1">
            <a:off x="3124200" y="51054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8" name="Line 20"/>
          <p:cNvSpPr>
            <a:spLocks noChangeShapeType="1"/>
          </p:cNvSpPr>
          <p:nvPr/>
        </p:nvSpPr>
        <p:spPr bwMode="auto">
          <a:xfrm flipH="1">
            <a:off x="5562600" y="32004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9" name="Line 21"/>
          <p:cNvSpPr>
            <a:spLocks noChangeShapeType="1"/>
          </p:cNvSpPr>
          <p:nvPr/>
        </p:nvSpPr>
        <p:spPr bwMode="auto">
          <a:xfrm flipV="1">
            <a:off x="3962400" y="3048000"/>
            <a:ext cx="1600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71" name="Line 23"/>
          <p:cNvSpPr>
            <a:spLocks noChangeShapeType="1"/>
          </p:cNvSpPr>
          <p:nvPr/>
        </p:nvSpPr>
        <p:spPr bwMode="auto">
          <a:xfrm flipV="1">
            <a:off x="5943600" y="4038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72" name="Line 24"/>
          <p:cNvSpPr>
            <a:spLocks noChangeShapeType="1"/>
          </p:cNvSpPr>
          <p:nvPr/>
        </p:nvSpPr>
        <p:spPr bwMode="auto">
          <a:xfrm>
            <a:off x="6248400" y="28956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74" name="Text Box 26"/>
          <p:cNvSpPr txBox="1">
            <a:spLocks noChangeArrowheads="1"/>
          </p:cNvSpPr>
          <p:nvPr/>
        </p:nvSpPr>
        <p:spPr bwMode="auto">
          <a:xfrm>
            <a:off x="1050925" y="2860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09275" name="Text Box 27"/>
          <p:cNvSpPr txBox="1">
            <a:spLocks noChangeArrowheads="1"/>
          </p:cNvSpPr>
          <p:nvPr/>
        </p:nvSpPr>
        <p:spPr bwMode="auto">
          <a:xfrm>
            <a:off x="3489325" y="2174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09276" name="Text Box 28"/>
          <p:cNvSpPr txBox="1">
            <a:spLocks noChangeArrowheads="1"/>
          </p:cNvSpPr>
          <p:nvPr/>
        </p:nvSpPr>
        <p:spPr bwMode="auto">
          <a:xfrm>
            <a:off x="1965325" y="3470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09277" name="Text Box 29"/>
          <p:cNvSpPr txBox="1">
            <a:spLocks noChangeArrowheads="1"/>
          </p:cNvSpPr>
          <p:nvPr/>
        </p:nvSpPr>
        <p:spPr bwMode="auto">
          <a:xfrm>
            <a:off x="1660525" y="4689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09278" name="Text Box 30"/>
          <p:cNvSpPr txBox="1">
            <a:spLocks noChangeArrowheads="1"/>
          </p:cNvSpPr>
          <p:nvPr/>
        </p:nvSpPr>
        <p:spPr bwMode="auto">
          <a:xfrm>
            <a:off x="32607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09279" name="Text Box 31"/>
          <p:cNvSpPr txBox="1">
            <a:spLocks noChangeArrowheads="1"/>
          </p:cNvSpPr>
          <p:nvPr/>
        </p:nvSpPr>
        <p:spPr bwMode="auto">
          <a:xfrm>
            <a:off x="3870325" y="5299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09280" name="Text Box 32"/>
          <p:cNvSpPr txBox="1">
            <a:spLocks noChangeArrowheads="1"/>
          </p:cNvSpPr>
          <p:nvPr/>
        </p:nvSpPr>
        <p:spPr bwMode="auto">
          <a:xfrm>
            <a:off x="4479925" y="3851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309281" name="Text Box 33"/>
          <p:cNvSpPr txBox="1">
            <a:spLocks noChangeArrowheads="1"/>
          </p:cNvSpPr>
          <p:nvPr/>
        </p:nvSpPr>
        <p:spPr bwMode="auto">
          <a:xfrm>
            <a:off x="4327525" y="3013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09282" name="Text Box 34"/>
          <p:cNvSpPr txBox="1">
            <a:spLocks noChangeArrowheads="1"/>
          </p:cNvSpPr>
          <p:nvPr/>
        </p:nvSpPr>
        <p:spPr bwMode="auto">
          <a:xfrm>
            <a:off x="53943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09283" name="Text Box 35"/>
          <p:cNvSpPr txBox="1">
            <a:spLocks noChangeArrowheads="1"/>
          </p:cNvSpPr>
          <p:nvPr/>
        </p:nvSpPr>
        <p:spPr bwMode="auto">
          <a:xfrm>
            <a:off x="6689725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09284" name="Text Box 36"/>
          <p:cNvSpPr txBox="1">
            <a:spLocks noChangeArrowheads="1"/>
          </p:cNvSpPr>
          <p:nvPr/>
        </p:nvSpPr>
        <p:spPr bwMode="auto">
          <a:xfrm>
            <a:off x="6629400" y="4495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09285" name="Text Box 37"/>
          <p:cNvSpPr txBox="1">
            <a:spLocks noChangeArrowheads="1"/>
          </p:cNvSpPr>
          <p:nvPr/>
        </p:nvSpPr>
        <p:spPr bwMode="auto">
          <a:xfrm>
            <a:off x="8985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0</a:t>
            </a:r>
            <a:endParaRPr lang="en-US" altLang="en-US"/>
          </a:p>
        </p:txBody>
      </p:sp>
      <p:sp>
        <p:nvSpPr>
          <p:cNvPr id="309286" name="Text Box 38"/>
          <p:cNvSpPr txBox="1">
            <a:spLocks noChangeArrowheads="1"/>
          </p:cNvSpPr>
          <p:nvPr/>
        </p:nvSpPr>
        <p:spPr bwMode="auto">
          <a:xfrm>
            <a:off x="1600200" y="174625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09293" name="Text Box 45"/>
          <p:cNvSpPr txBox="1">
            <a:spLocks noChangeArrowheads="1"/>
          </p:cNvSpPr>
          <p:nvPr/>
        </p:nvSpPr>
        <p:spPr bwMode="auto">
          <a:xfrm>
            <a:off x="2651125" y="2784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09294" name="Line 4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9295" name="Text Box 47"/>
          <p:cNvSpPr txBox="1">
            <a:spLocks noChangeArrowheads="1"/>
          </p:cNvSpPr>
          <p:nvPr/>
        </p:nvSpPr>
        <p:spPr bwMode="auto">
          <a:xfrm>
            <a:off x="3429000" y="30480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09296" name="Text Box 48"/>
          <p:cNvSpPr txBox="1">
            <a:spLocks noChangeArrowheads="1"/>
          </p:cNvSpPr>
          <p:nvPr/>
        </p:nvSpPr>
        <p:spPr bwMode="auto">
          <a:xfrm>
            <a:off x="5715000" y="19812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09297" name="Text Box 49"/>
          <p:cNvSpPr txBox="1">
            <a:spLocks noChangeArrowheads="1"/>
          </p:cNvSpPr>
          <p:nvPr/>
        </p:nvSpPr>
        <p:spPr bwMode="auto">
          <a:xfrm>
            <a:off x="7772400" y="41148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09298" name="Text Box 50"/>
          <p:cNvSpPr txBox="1">
            <a:spLocks noChangeArrowheads="1"/>
          </p:cNvSpPr>
          <p:nvPr/>
        </p:nvSpPr>
        <p:spPr bwMode="auto">
          <a:xfrm>
            <a:off x="5486400" y="53340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09299" name="Text Box 51"/>
          <p:cNvSpPr txBox="1">
            <a:spLocks noChangeArrowheads="1"/>
          </p:cNvSpPr>
          <p:nvPr/>
        </p:nvSpPr>
        <p:spPr bwMode="auto">
          <a:xfrm>
            <a:off x="2590800" y="55626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grpSp>
        <p:nvGrpSpPr>
          <p:cNvPr id="309303" name="Group 55"/>
          <p:cNvGrpSpPr>
            <a:grpSpLocks/>
          </p:cNvGrpSpPr>
          <p:nvPr/>
        </p:nvGrpSpPr>
        <p:grpSpPr bwMode="auto">
          <a:xfrm>
            <a:off x="990600" y="5387981"/>
            <a:ext cx="7345363" cy="1403352"/>
            <a:chOff x="528" y="2962"/>
            <a:chExt cx="4627" cy="8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30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528" y="3356"/>
                  <a:ext cx="462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i="1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altLang="en-US"/>
                    <a:t> is the vertex with minimum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altLang="en-US"/>
                    <a:t>-value in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en-US"/>
                    <a:t>. </a:t>
                  </a:r>
                </a:p>
              </p:txBody>
            </p:sp>
          </mc:Choice>
          <mc:Fallback xmlns="">
            <p:sp>
              <p:nvSpPr>
                <p:cNvPr id="309300" name="Text 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8" y="3356"/>
                  <a:ext cx="4627" cy="29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0526" r="-332" b="-2894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9301" name="Text Box 53"/>
            <p:cNvSpPr txBox="1">
              <a:spLocks noChangeArrowheads="1"/>
            </p:cNvSpPr>
            <p:nvPr/>
          </p:nvSpPr>
          <p:spPr bwMode="auto">
            <a:xfrm>
              <a:off x="720" y="3555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/>
            </a:p>
          </p:txBody>
        </p:sp>
        <p:sp>
          <p:nvSpPr>
            <p:cNvPr id="309302" name="Text Box 54"/>
            <p:cNvSpPr txBox="1">
              <a:spLocks noChangeArrowheads="1"/>
            </p:cNvSpPr>
            <p:nvPr/>
          </p:nvSpPr>
          <p:spPr bwMode="auto">
            <a:xfrm>
              <a:off x="4785" y="2962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i="1"/>
                <a:t> </a:t>
              </a:r>
              <a:endParaRPr lang="en-US" altLang="en-US"/>
            </a:p>
          </p:txBody>
        </p:sp>
      </p:grpSp>
      <p:sp>
        <p:nvSpPr>
          <p:cNvPr id="309304" name="Oval 56"/>
          <p:cNvSpPr>
            <a:spLocks noChangeArrowheads="1"/>
          </p:cNvSpPr>
          <p:nvPr/>
        </p:nvSpPr>
        <p:spPr bwMode="auto">
          <a:xfrm>
            <a:off x="1524000" y="22098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309305" name="Oval 57"/>
          <p:cNvSpPr>
            <a:spLocks noChangeArrowheads="1"/>
          </p:cNvSpPr>
          <p:nvPr/>
        </p:nvSpPr>
        <p:spPr bwMode="auto">
          <a:xfrm>
            <a:off x="5257800" y="46482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e</a:t>
            </a:r>
          </a:p>
        </p:txBody>
      </p:sp>
      <p:sp>
        <p:nvSpPr>
          <p:cNvPr id="309306" name="Oval 58"/>
          <p:cNvSpPr>
            <a:spLocks noChangeArrowheads="1"/>
          </p:cNvSpPr>
          <p:nvPr/>
        </p:nvSpPr>
        <p:spPr bwMode="auto">
          <a:xfrm>
            <a:off x="7543800" y="3429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f</a:t>
            </a:r>
          </a:p>
        </p:txBody>
      </p:sp>
      <p:sp>
        <p:nvSpPr>
          <p:cNvPr id="309307" name="Oval 59"/>
          <p:cNvSpPr>
            <a:spLocks noChangeArrowheads="1"/>
          </p:cNvSpPr>
          <p:nvPr/>
        </p:nvSpPr>
        <p:spPr bwMode="auto">
          <a:xfrm>
            <a:off x="685800" y="36576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s</a:t>
            </a:r>
          </a:p>
        </p:txBody>
      </p:sp>
      <p:sp>
        <p:nvSpPr>
          <p:cNvPr id="309308" name="Oval 60"/>
          <p:cNvSpPr>
            <a:spLocks noChangeArrowheads="1"/>
          </p:cNvSpPr>
          <p:nvPr/>
        </p:nvSpPr>
        <p:spPr bwMode="auto">
          <a:xfrm>
            <a:off x="2438400" y="48768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05176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/>
              <a:t>   </a:t>
            </a:r>
          </a:p>
        </p:txBody>
      </p:sp>
      <p:sp>
        <p:nvSpPr>
          <p:cNvPr id="310279" name="Oval 7"/>
          <p:cNvSpPr>
            <a:spLocks noChangeArrowheads="1"/>
          </p:cNvSpPr>
          <p:nvPr/>
        </p:nvSpPr>
        <p:spPr bwMode="auto">
          <a:xfrm>
            <a:off x="3200400" y="3429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b</a:t>
            </a:r>
          </a:p>
        </p:txBody>
      </p:sp>
      <p:sp>
        <p:nvSpPr>
          <p:cNvPr id="310280" name="Oval 8"/>
          <p:cNvSpPr>
            <a:spLocks noChangeArrowheads="1"/>
          </p:cNvSpPr>
          <p:nvPr/>
        </p:nvSpPr>
        <p:spPr bwMode="auto">
          <a:xfrm>
            <a:off x="5486400" y="24384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d</a:t>
            </a:r>
          </a:p>
        </p:txBody>
      </p:sp>
      <p:sp>
        <p:nvSpPr>
          <p:cNvPr id="310282" name="Line 10"/>
          <p:cNvSpPr>
            <a:spLocks noChangeShapeType="1"/>
          </p:cNvSpPr>
          <p:nvPr/>
        </p:nvSpPr>
        <p:spPr bwMode="auto">
          <a:xfrm>
            <a:off x="2286000" y="2514600"/>
            <a:ext cx="320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83" name="Line 11"/>
          <p:cNvSpPr>
            <a:spLocks noChangeShapeType="1"/>
          </p:cNvSpPr>
          <p:nvPr/>
        </p:nvSpPr>
        <p:spPr bwMode="auto">
          <a:xfrm>
            <a:off x="2133600" y="28194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84" name="Line 12"/>
          <p:cNvSpPr>
            <a:spLocks noChangeShapeType="1"/>
          </p:cNvSpPr>
          <p:nvPr/>
        </p:nvSpPr>
        <p:spPr bwMode="auto">
          <a:xfrm flipH="1">
            <a:off x="1219200" y="2895600"/>
            <a:ext cx="457200" cy="8382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85" name="Line 13"/>
          <p:cNvSpPr>
            <a:spLocks noChangeShapeType="1"/>
          </p:cNvSpPr>
          <p:nvPr/>
        </p:nvSpPr>
        <p:spPr bwMode="auto">
          <a:xfrm>
            <a:off x="1295400" y="4343400"/>
            <a:ext cx="1143000" cy="7620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86" name="Line 14"/>
          <p:cNvSpPr>
            <a:spLocks noChangeShapeType="1"/>
          </p:cNvSpPr>
          <p:nvPr/>
        </p:nvSpPr>
        <p:spPr bwMode="auto">
          <a:xfrm flipV="1">
            <a:off x="1447800" y="3886200"/>
            <a:ext cx="1752600" cy="762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87" name="Line 15"/>
          <p:cNvSpPr>
            <a:spLocks noChangeShapeType="1"/>
          </p:cNvSpPr>
          <p:nvPr/>
        </p:nvSpPr>
        <p:spPr bwMode="auto">
          <a:xfrm flipV="1">
            <a:off x="3048000" y="4191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88" name="Line 16"/>
          <p:cNvSpPr>
            <a:spLocks noChangeShapeType="1"/>
          </p:cNvSpPr>
          <p:nvPr/>
        </p:nvSpPr>
        <p:spPr bwMode="auto">
          <a:xfrm>
            <a:off x="3962400" y="3962400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89" name="Line 17"/>
          <p:cNvSpPr>
            <a:spLocks noChangeShapeType="1"/>
          </p:cNvSpPr>
          <p:nvPr/>
        </p:nvSpPr>
        <p:spPr bwMode="auto">
          <a:xfrm flipV="1">
            <a:off x="3124200" y="51054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90" name="Line 18"/>
          <p:cNvSpPr>
            <a:spLocks noChangeShapeType="1"/>
          </p:cNvSpPr>
          <p:nvPr/>
        </p:nvSpPr>
        <p:spPr bwMode="auto">
          <a:xfrm flipH="1">
            <a:off x="5562600" y="32004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91" name="Line 19"/>
          <p:cNvSpPr>
            <a:spLocks noChangeShapeType="1"/>
          </p:cNvSpPr>
          <p:nvPr/>
        </p:nvSpPr>
        <p:spPr bwMode="auto">
          <a:xfrm flipV="1">
            <a:off x="3962400" y="3048000"/>
            <a:ext cx="1600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92" name="Line 20"/>
          <p:cNvSpPr>
            <a:spLocks noChangeShapeType="1"/>
          </p:cNvSpPr>
          <p:nvPr/>
        </p:nvSpPr>
        <p:spPr bwMode="auto">
          <a:xfrm flipV="1">
            <a:off x="5943600" y="4038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93" name="Line 21"/>
          <p:cNvSpPr>
            <a:spLocks noChangeShapeType="1"/>
          </p:cNvSpPr>
          <p:nvPr/>
        </p:nvSpPr>
        <p:spPr bwMode="auto">
          <a:xfrm>
            <a:off x="6248400" y="28956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94" name="Text Box 22"/>
          <p:cNvSpPr txBox="1">
            <a:spLocks noChangeArrowheads="1"/>
          </p:cNvSpPr>
          <p:nvPr/>
        </p:nvSpPr>
        <p:spPr bwMode="auto">
          <a:xfrm>
            <a:off x="1050925" y="2860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0295" name="Text Box 23"/>
          <p:cNvSpPr txBox="1">
            <a:spLocks noChangeArrowheads="1"/>
          </p:cNvSpPr>
          <p:nvPr/>
        </p:nvSpPr>
        <p:spPr bwMode="auto">
          <a:xfrm>
            <a:off x="3489325" y="2174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0296" name="Text Box 24"/>
          <p:cNvSpPr txBox="1">
            <a:spLocks noChangeArrowheads="1"/>
          </p:cNvSpPr>
          <p:nvPr/>
        </p:nvSpPr>
        <p:spPr bwMode="auto">
          <a:xfrm>
            <a:off x="1965325" y="3470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0297" name="Text Box 25"/>
          <p:cNvSpPr txBox="1">
            <a:spLocks noChangeArrowheads="1"/>
          </p:cNvSpPr>
          <p:nvPr/>
        </p:nvSpPr>
        <p:spPr bwMode="auto">
          <a:xfrm>
            <a:off x="1660525" y="4689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0298" name="Text Box 26"/>
          <p:cNvSpPr txBox="1">
            <a:spLocks noChangeArrowheads="1"/>
          </p:cNvSpPr>
          <p:nvPr/>
        </p:nvSpPr>
        <p:spPr bwMode="auto">
          <a:xfrm>
            <a:off x="32607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0299" name="Text Box 27"/>
          <p:cNvSpPr txBox="1">
            <a:spLocks noChangeArrowheads="1"/>
          </p:cNvSpPr>
          <p:nvPr/>
        </p:nvSpPr>
        <p:spPr bwMode="auto">
          <a:xfrm>
            <a:off x="3870325" y="5299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0300" name="Text Box 28"/>
          <p:cNvSpPr txBox="1">
            <a:spLocks noChangeArrowheads="1"/>
          </p:cNvSpPr>
          <p:nvPr/>
        </p:nvSpPr>
        <p:spPr bwMode="auto">
          <a:xfrm>
            <a:off x="4479925" y="3851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310301" name="Text Box 29"/>
          <p:cNvSpPr txBox="1">
            <a:spLocks noChangeArrowheads="1"/>
          </p:cNvSpPr>
          <p:nvPr/>
        </p:nvSpPr>
        <p:spPr bwMode="auto">
          <a:xfrm>
            <a:off x="4327525" y="3013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0302" name="Text Box 30"/>
          <p:cNvSpPr txBox="1">
            <a:spLocks noChangeArrowheads="1"/>
          </p:cNvSpPr>
          <p:nvPr/>
        </p:nvSpPr>
        <p:spPr bwMode="auto">
          <a:xfrm>
            <a:off x="53943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0303" name="Text Box 31"/>
          <p:cNvSpPr txBox="1">
            <a:spLocks noChangeArrowheads="1"/>
          </p:cNvSpPr>
          <p:nvPr/>
        </p:nvSpPr>
        <p:spPr bwMode="auto">
          <a:xfrm>
            <a:off x="6689725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0304" name="Text Box 32"/>
          <p:cNvSpPr txBox="1">
            <a:spLocks noChangeArrowheads="1"/>
          </p:cNvSpPr>
          <p:nvPr/>
        </p:nvSpPr>
        <p:spPr bwMode="auto">
          <a:xfrm>
            <a:off x="6629400" y="4495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0305" name="Text Box 33"/>
          <p:cNvSpPr txBox="1">
            <a:spLocks noChangeArrowheads="1"/>
          </p:cNvSpPr>
          <p:nvPr/>
        </p:nvSpPr>
        <p:spPr bwMode="auto">
          <a:xfrm>
            <a:off x="8985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0</a:t>
            </a:r>
            <a:endParaRPr lang="en-US" altLang="en-US"/>
          </a:p>
        </p:txBody>
      </p:sp>
      <p:sp>
        <p:nvSpPr>
          <p:cNvPr id="310307" name="Text Box 35"/>
          <p:cNvSpPr txBox="1">
            <a:spLocks noChangeArrowheads="1"/>
          </p:cNvSpPr>
          <p:nvPr/>
        </p:nvSpPr>
        <p:spPr bwMode="auto">
          <a:xfrm>
            <a:off x="1676400" y="182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2</a:t>
            </a:r>
            <a:endParaRPr lang="en-US" altLang="en-US" b="1"/>
          </a:p>
        </p:txBody>
      </p:sp>
      <p:sp>
        <p:nvSpPr>
          <p:cNvPr id="310308" name="Text Box 36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5</a:t>
            </a:r>
            <a:endParaRPr lang="en-US" altLang="en-US" b="1"/>
          </a:p>
        </p:txBody>
      </p:sp>
      <p:sp>
        <p:nvSpPr>
          <p:cNvPr id="310309" name="Text Box 37"/>
          <p:cNvSpPr txBox="1">
            <a:spLocks noChangeArrowheads="1"/>
          </p:cNvSpPr>
          <p:nvPr/>
        </p:nvSpPr>
        <p:spPr bwMode="auto">
          <a:xfrm>
            <a:off x="2667000" y="556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0313" name="Text Box 41"/>
          <p:cNvSpPr txBox="1">
            <a:spLocks noChangeArrowheads="1"/>
          </p:cNvSpPr>
          <p:nvPr/>
        </p:nvSpPr>
        <p:spPr bwMode="auto">
          <a:xfrm>
            <a:off x="2651125" y="2784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0314" name="Text Box 42"/>
          <p:cNvSpPr txBox="1">
            <a:spLocks noChangeArrowheads="1"/>
          </p:cNvSpPr>
          <p:nvPr/>
        </p:nvSpPr>
        <p:spPr bwMode="auto">
          <a:xfrm>
            <a:off x="5638800" y="20574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10315" name="Text Box 43"/>
          <p:cNvSpPr txBox="1">
            <a:spLocks noChangeArrowheads="1"/>
          </p:cNvSpPr>
          <p:nvPr/>
        </p:nvSpPr>
        <p:spPr bwMode="auto">
          <a:xfrm>
            <a:off x="7772400" y="41148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10316" name="Text Box 44"/>
          <p:cNvSpPr txBox="1">
            <a:spLocks noChangeArrowheads="1"/>
          </p:cNvSpPr>
          <p:nvPr/>
        </p:nvSpPr>
        <p:spPr bwMode="auto">
          <a:xfrm>
            <a:off x="5486400" y="53340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10320" name="Oval 48"/>
          <p:cNvSpPr>
            <a:spLocks noChangeArrowheads="1"/>
          </p:cNvSpPr>
          <p:nvPr/>
        </p:nvSpPr>
        <p:spPr bwMode="auto">
          <a:xfrm>
            <a:off x="685800" y="36576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s</a:t>
            </a:r>
          </a:p>
        </p:txBody>
      </p:sp>
      <p:sp>
        <p:nvSpPr>
          <p:cNvPr id="310321" name="Oval 49"/>
          <p:cNvSpPr>
            <a:spLocks noChangeArrowheads="1"/>
          </p:cNvSpPr>
          <p:nvPr/>
        </p:nvSpPr>
        <p:spPr bwMode="auto">
          <a:xfrm>
            <a:off x="5257800" y="46482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e</a:t>
            </a:r>
          </a:p>
        </p:txBody>
      </p:sp>
      <p:sp>
        <p:nvSpPr>
          <p:cNvPr id="310322" name="Oval 50"/>
          <p:cNvSpPr>
            <a:spLocks noChangeArrowheads="1"/>
          </p:cNvSpPr>
          <p:nvPr/>
        </p:nvSpPr>
        <p:spPr bwMode="auto">
          <a:xfrm>
            <a:off x="7543800" y="3429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f</a:t>
            </a:r>
          </a:p>
        </p:txBody>
      </p:sp>
      <p:sp>
        <p:nvSpPr>
          <p:cNvPr id="310323" name="Oval 51"/>
          <p:cNvSpPr>
            <a:spLocks noChangeArrowheads="1"/>
          </p:cNvSpPr>
          <p:nvPr/>
        </p:nvSpPr>
        <p:spPr bwMode="auto">
          <a:xfrm>
            <a:off x="2438400" y="48768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c</a:t>
            </a:r>
          </a:p>
        </p:txBody>
      </p:sp>
      <p:sp>
        <p:nvSpPr>
          <p:cNvPr id="310324" name="Oval 52"/>
          <p:cNvSpPr>
            <a:spLocks noChangeArrowheads="1"/>
          </p:cNvSpPr>
          <p:nvPr/>
        </p:nvSpPr>
        <p:spPr bwMode="auto">
          <a:xfrm>
            <a:off x="1524000" y="22098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a</a:t>
            </a:r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F23114-CDD4-46F8-84D5-FBAE15B8D723}"/>
                  </a:ext>
                </a:extLst>
              </p:cNvPr>
              <p:cNvSpPr txBox="1"/>
              <p:nvPr/>
            </p:nvSpPr>
            <p:spPr>
              <a:xfrm>
                <a:off x="3276600" y="6324600"/>
                <a:ext cx="11569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F23114-CDD4-46F8-84D5-FBAE15B8D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6324600"/>
                <a:ext cx="1156920" cy="400110"/>
              </a:xfrm>
              <a:prstGeom prst="rect">
                <a:avLst/>
              </a:prstGeom>
              <a:blipFill>
                <a:blip r:embed="rId2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387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/>
              <a:t>   </a:t>
            </a:r>
          </a:p>
        </p:txBody>
      </p:sp>
      <p:sp>
        <p:nvSpPr>
          <p:cNvPr id="311303" name="Oval 7"/>
          <p:cNvSpPr>
            <a:spLocks noChangeArrowheads="1"/>
          </p:cNvSpPr>
          <p:nvPr/>
        </p:nvSpPr>
        <p:spPr bwMode="auto">
          <a:xfrm>
            <a:off x="3200400" y="3429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b</a:t>
            </a:r>
          </a:p>
        </p:txBody>
      </p:sp>
      <p:sp>
        <p:nvSpPr>
          <p:cNvPr id="311304" name="Oval 8"/>
          <p:cNvSpPr>
            <a:spLocks noChangeArrowheads="1"/>
          </p:cNvSpPr>
          <p:nvPr/>
        </p:nvSpPr>
        <p:spPr bwMode="auto">
          <a:xfrm>
            <a:off x="5486400" y="24384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d</a:t>
            </a:r>
          </a:p>
        </p:txBody>
      </p:sp>
      <p:sp>
        <p:nvSpPr>
          <p:cNvPr id="311305" name="Oval 9"/>
          <p:cNvSpPr>
            <a:spLocks noChangeArrowheads="1"/>
          </p:cNvSpPr>
          <p:nvPr/>
        </p:nvSpPr>
        <p:spPr bwMode="auto">
          <a:xfrm>
            <a:off x="685800" y="36576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s</a:t>
            </a:r>
          </a:p>
        </p:txBody>
      </p:sp>
      <p:sp>
        <p:nvSpPr>
          <p:cNvPr id="311306" name="Line 10"/>
          <p:cNvSpPr>
            <a:spLocks noChangeShapeType="1"/>
          </p:cNvSpPr>
          <p:nvPr/>
        </p:nvSpPr>
        <p:spPr bwMode="auto">
          <a:xfrm>
            <a:off x="2286000" y="2514600"/>
            <a:ext cx="3200400" cy="3048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07" name="Line 11"/>
          <p:cNvSpPr>
            <a:spLocks noChangeShapeType="1"/>
          </p:cNvSpPr>
          <p:nvPr/>
        </p:nvSpPr>
        <p:spPr bwMode="auto">
          <a:xfrm>
            <a:off x="2133600" y="2819400"/>
            <a:ext cx="1143000" cy="7620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08" name="Line 12"/>
          <p:cNvSpPr>
            <a:spLocks noChangeShapeType="1"/>
          </p:cNvSpPr>
          <p:nvPr/>
        </p:nvSpPr>
        <p:spPr bwMode="auto">
          <a:xfrm flipH="1">
            <a:off x="1219200" y="2895600"/>
            <a:ext cx="4572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09" name="Line 13"/>
          <p:cNvSpPr>
            <a:spLocks noChangeShapeType="1"/>
          </p:cNvSpPr>
          <p:nvPr/>
        </p:nvSpPr>
        <p:spPr bwMode="auto">
          <a:xfrm>
            <a:off x="1295400" y="4343400"/>
            <a:ext cx="1143000" cy="7620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0" name="Line 14"/>
          <p:cNvSpPr>
            <a:spLocks noChangeShapeType="1"/>
          </p:cNvSpPr>
          <p:nvPr/>
        </p:nvSpPr>
        <p:spPr bwMode="auto">
          <a:xfrm flipV="1">
            <a:off x="1447800" y="38862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1" name="Line 15"/>
          <p:cNvSpPr>
            <a:spLocks noChangeShapeType="1"/>
          </p:cNvSpPr>
          <p:nvPr/>
        </p:nvSpPr>
        <p:spPr bwMode="auto">
          <a:xfrm flipV="1">
            <a:off x="3048000" y="4191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2" name="Line 16"/>
          <p:cNvSpPr>
            <a:spLocks noChangeShapeType="1"/>
          </p:cNvSpPr>
          <p:nvPr/>
        </p:nvSpPr>
        <p:spPr bwMode="auto">
          <a:xfrm>
            <a:off x="3962400" y="3962400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3" name="Line 17"/>
          <p:cNvSpPr>
            <a:spLocks noChangeShapeType="1"/>
          </p:cNvSpPr>
          <p:nvPr/>
        </p:nvSpPr>
        <p:spPr bwMode="auto">
          <a:xfrm flipV="1">
            <a:off x="3124200" y="51054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4" name="Line 18"/>
          <p:cNvSpPr>
            <a:spLocks noChangeShapeType="1"/>
          </p:cNvSpPr>
          <p:nvPr/>
        </p:nvSpPr>
        <p:spPr bwMode="auto">
          <a:xfrm flipH="1">
            <a:off x="5562600" y="32004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5" name="Line 19"/>
          <p:cNvSpPr>
            <a:spLocks noChangeShapeType="1"/>
          </p:cNvSpPr>
          <p:nvPr/>
        </p:nvSpPr>
        <p:spPr bwMode="auto">
          <a:xfrm flipV="1">
            <a:off x="3962400" y="3048000"/>
            <a:ext cx="1600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6" name="Line 20"/>
          <p:cNvSpPr>
            <a:spLocks noChangeShapeType="1"/>
          </p:cNvSpPr>
          <p:nvPr/>
        </p:nvSpPr>
        <p:spPr bwMode="auto">
          <a:xfrm flipV="1">
            <a:off x="5943600" y="4038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7" name="Line 21"/>
          <p:cNvSpPr>
            <a:spLocks noChangeShapeType="1"/>
          </p:cNvSpPr>
          <p:nvPr/>
        </p:nvSpPr>
        <p:spPr bwMode="auto">
          <a:xfrm>
            <a:off x="6248400" y="28956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8" name="Text Box 22"/>
          <p:cNvSpPr txBox="1">
            <a:spLocks noChangeArrowheads="1"/>
          </p:cNvSpPr>
          <p:nvPr/>
        </p:nvSpPr>
        <p:spPr bwMode="auto">
          <a:xfrm>
            <a:off x="1050925" y="2860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1319" name="Text Box 23"/>
          <p:cNvSpPr txBox="1">
            <a:spLocks noChangeArrowheads="1"/>
          </p:cNvSpPr>
          <p:nvPr/>
        </p:nvSpPr>
        <p:spPr bwMode="auto">
          <a:xfrm>
            <a:off x="3489325" y="2174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1320" name="Text Box 24"/>
          <p:cNvSpPr txBox="1">
            <a:spLocks noChangeArrowheads="1"/>
          </p:cNvSpPr>
          <p:nvPr/>
        </p:nvSpPr>
        <p:spPr bwMode="auto">
          <a:xfrm>
            <a:off x="1965325" y="3470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1321" name="Text Box 25"/>
          <p:cNvSpPr txBox="1">
            <a:spLocks noChangeArrowheads="1"/>
          </p:cNvSpPr>
          <p:nvPr/>
        </p:nvSpPr>
        <p:spPr bwMode="auto">
          <a:xfrm>
            <a:off x="1660525" y="4689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1322" name="Text Box 26"/>
          <p:cNvSpPr txBox="1">
            <a:spLocks noChangeArrowheads="1"/>
          </p:cNvSpPr>
          <p:nvPr/>
        </p:nvSpPr>
        <p:spPr bwMode="auto">
          <a:xfrm>
            <a:off x="32607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1323" name="Text Box 27"/>
          <p:cNvSpPr txBox="1">
            <a:spLocks noChangeArrowheads="1"/>
          </p:cNvSpPr>
          <p:nvPr/>
        </p:nvSpPr>
        <p:spPr bwMode="auto">
          <a:xfrm>
            <a:off x="3870325" y="5299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1324" name="Text Box 28"/>
          <p:cNvSpPr txBox="1">
            <a:spLocks noChangeArrowheads="1"/>
          </p:cNvSpPr>
          <p:nvPr/>
        </p:nvSpPr>
        <p:spPr bwMode="auto">
          <a:xfrm>
            <a:off x="4479925" y="3851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311325" name="Text Box 29"/>
          <p:cNvSpPr txBox="1">
            <a:spLocks noChangeArrowheads="1"/>
          </p:cNvSpPr>
          <p:nvPr/>
        </p:nvSpPr>
        <p:spPr bwMode="auto">
          <a:xfrm>
            <a:off x="4327525" y="3013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1326" name="Text Box 30"/>
          <p:cNvSpPr txBox="1">
            <a:spLocks noChangeArrowheads="1"/>
          </p:cNvSpPr>
          <p:nvPr/>
        </p:nvSpPr>
        <p:spPr bwMode="auto">
          <a:xfrm>
            <a:off x="53943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1327" name="Text Box 31"/>
          <p:cNvSpPr txBox="1">
            <a:spLocks noChangeArrowheads="1"/>
          </p:cNvSpPr>
          <p:nvPr/>
        </p:nvSpPr>
        <p:spPr bwMode="auto">
          <a:xfrm>
            <a:off x="6689725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1328" name="Text Box 32"/>
          <p:cNvSpPr txBox="1">
            <a:spLocks noChangeArrowheads="1"/>
          </p:cNvSpPr>
          <p:nvPr/>
        </p:nvSpPr>
        <p:spPr bwMode="auto">
          <a:xfrm>
            <a:off x="6629400" y="4495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1329" name="Text Box 33"/>
          <p:cNvSpPr txBox="1">
            <a:spLocks noChangeArrowheads="1"/>
          </p:cNvSpPr>
          <p:nvPr/>
        </p:nvSpPr>
        <p:spPr bwMode="auto">
          <a:xfrm>
            <a:off x="8985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0</a:t>
            </a:r>
            <a:endParaRPr lang="en-US" altLang="en-US"/>
          </a:p>
        </p:txBody>
      </p:sp>
      <p:sp>
        <p:nvSpPr>
          <p:cNvPr id="311330" name="Text Box 34"/>
          <p:cNvSpPr txBox="1">
            <a:spLocks noChangeArrowheads="1"/>
          </p:cNvSpPr>
          <p:nvPr/>
        </p:nvSpPr>
        <p:spPr bwMode="auto">
          <a:xfrm>
            <a:off x="1676400" y="182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2</a:t>
            </a:r>
            <a:endParaRPr lang="en-US" altLang="en-US" b="1"/>
          </a:p>
        </p:txBody>
      </p:sp>
      <p:sp>
        <p:nvSpPr>
          <p:cNvPr id="311331" name="Text Box 35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1332" name="Text Box 36"/>
          <p:cNvSpPr txBox="1">
            <a:spLocks noChangeArrowheads="1"/>
          </p:cNvSpPr>
          <p:nvPr/>
        </p:nvSpPr>
        <p:spPr bwMode="auto">
          <a:xfrm>
            <a:off x="2667000" y="556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1333" name="Text Box 37"/>
          <p:cNvSpPr txBox="1">
            <a:spLocks noChangeArrowheads="1"/>
          </p:cNvSpPr>
          <p:nvPr/>
        </p:nvSpPr>
        <p:spPr bwMode="auto">
          <a:xfrm>
            <a:off x="5638800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11336" name="Text Box 40"/>
          <p:cNvSpPr txBox="1">
            <a:spLocks noChangeArrowheads="1"/>
          </p:cNvSpPr>
          <p:nvPr/>
        </p:nvSpPr>
        <p:spPr bwMode="auto">
          <a:xfrm>
            <a:off x="26670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1338" name="Text Box 42"/>
          <p:cNvSpPr txBox="1">
            <a:spLocks noChangeArrowheads="1"/>
          </p:cNvSpPr>
          <p:nvPr/>
        </p:nvSpPr>
        <p:spPr bwMode="auto">
          <a:xfrm>
            <a:off x="5486400" y="53340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11339" name="Text Box 43"/>
          <p:cNvSpPr txBox="1">
            <a:spLocks noChangeArrowheads="1"/>
          </p:cNvSpPr>
          <p:nvPr/>
        </p:nvSpPr>
        <p:spPr bwMode="auto">
          <a:xfrm>
            <a:off x="7772400" y="41148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11340" name="Oval 44"/>
          <p:cNvSpPr>
            <a:spLocks noChangeArrowheads="1"/>
          </p:cNvSpPr>
          <p:nvPr/>
        </p:nvSpPr>
        <p:spPr bwMode="auto">
          <a:xfrm>
            <a:off x="1524000" y="22098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311341" name="Oval 45"/>
          <p:cNvSpPr>
            <a:spLocks noChangeArrowheads="1"/>
          </p:cNvSpPr>
          <p:nvPr/>
        </p:nvSpPr>
        <p:spPr bwMode="auto">
          <a:xfrm>
            <a:off x="2438400" y="48768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c</a:t>
            </a:r>
          </a:p>
        </p:txBody>
      </p:sp>
      <p:sp>
        <p:nvSpPr>
          <p:cNvPr id="311342" name="Oval 46"/>
          <p:cNvSpPr>
            <a:spLocks noChangeArrowheads="1"/>
          </p:cNvSpPr>
          <p:nvPr/>
        </p:nvSpPr>
        <p:spPr bwMode="auto">
          <a:xfrm>
            <a:off x="5257800" y="46482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e</a:t>
            </a:r>
          </a:p>
        </p:txBody>
      </p:sp>
      <p:sp>
        <p:nvSpPr>
          <p:cNvPr id="311343" name="Oval 47"/>
          <p:cNvSpPr>
            <a:spLocks noChangeArrowheads="1"/>
          </p:cNvSpPr>
          <p:nvPr/>
        </p:nvSpPr>
        <p:spPr bwMode="auto">
          <a:xfrm>
            <a:off x="7543800" y="3429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74BD01F-B139-408F-B221-460F2F92C708}"/>
                  </a:ext>
                </a:extLst>
              </p:cNvPr>
              <p:cNvSpPr txBox="1"/>
              <p:nvPr/>
            </p:nvSpPr>
            <p:spPr>
              <a:xfrm>
                <a:off x="3276600" y="6324600"/>
                <a:ext cx="13967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74BD01F-B139-408F-B221-460F2F92C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6324600"/>
                <a:ext cx="1396793" cy="400110"/>
              </a:xfrm>
              <a:prstGeom prst="rect">
                <a:avLst/>
              </a:prstGeom>
              <a:blipFill>
                <a:blip r:embed="rId2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001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/>
              <a:t>   </a:t>
            </a:r>
          </a:p>
        </p:txBody>
      </p:sp>
      <p:sp>
        <p:nvSpPr>
          <p:cNvPr id="312323" name="Oval 3"/>
          <p:cNvSpPr>
            <a:spLocks noChangeArrowheads="1"/>
          </p:cNvSpPr>
          <p:nvPr/>
        </p:nvSpPr>
        <p:spPr bwMode="auto">
          <a:xfrm>
            <a:off x="1524000" y="22098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312327" name="Oval 7"/>
          <p:cNvSpPr>
            <a:spLocks noChangeArrowheads="1"/>
          </p:cNvSpPr>
          <p:nvPr/>
        </p:nvSpPr>
        <p:spPr bwMode="auto">
          <a:xfrm>
            <a:off x="3200400" y="34290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b</a:t>
            </a:r>
          </a:p>
        </p:txBody>
      </p:sp>
      <p:sp>
        <p:nvSpPr>
          <p:cNvPr id="312328" name="Oval 8"/>
          <p:cNvSpPr>
            <a:spLocks noChangeArrowheads="1"/>
          </p:cNvSpPr>
          <p:nvPr/>
        </p:nvSpPr>
        <p:spPr bwMode="auto">
          <a:xfrm>
            <a:off x="5486400" y="24384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d</a:t>
            </a:r>
          </a:p>
        </p:txBody>
      </p:sp>
      <p:sp>
        <p:nvSpPr>
          <p:cNvPr id="312329" name="Oval 9"/>
          <p:cNvSpPr>
            <a:spLocks noChangeArrowheads="1"/>
          </p:cNvSpPr>
          <p:nvPr/>
        </p:nvSpPr>
        <p:spPr bwMode="auto">
          <a:xfrm>
            <a:off x="685800" y="36576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s</a:t>
            </a:r>
          </a:p>
        </p:txBody>
      </p:sp>
      <p:sp>
        <p:nvSpPr>
          <p:cNvPr id="312330" name="Line 10"/>
          <p:cNvSpPr>
            <a:spLocks noChangeShapeType="1"/>
          </p:cNvSpPr>
          <p:nvPr/>
        </p:nvSpPr>
        <p:spPr bwMode="auto">
          <a:xfrm>
            <a:off x="2286000" y="2514600"/>
            <a:ext cx="320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1" name="Line 11"/>
          <p:cNvSpPr>
            <a:spLocks noChangeShapeType="1"/>
          </p:cNvSpPr>
          <p:nvPr/>
        </p:nvSpPr>
        <p:spPr bwMode="auto">
          <a:xfrm>
            <a:off x="2133600" y="2819400"/>
            <a:ext cx="1143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2" name="Line 12"/>
          <p:cNvSpPr>
            <a:spLocks noChangeShapeType="1"/>
          </p:cNvSpPr>
          <p:nvPr/>
        </p:nvSpPr>
        <p:spPr bwMode="auto">
          <a:xfrm flipH="1">
            <a:off x="1219200" y="2895600"/>
            <a:ext cx="4572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3" name="Line 13"/>
          <p:cNvSpPr>
            <a:spLocks noChangeShapeType="1"/>
          </p:cNvSpPr>
          <p:nvPr/>
        </p:nvSpPr>
        <p:spPr bwMode="auto">
          <a:xfrm>
            <a:off x="1295400" y="4343400"/>
            <a:ext cx="1143000" cy="7620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4" name="Line 14"/>
          <p:cNvSpPr>
            <a:spLocks noChangeShapeType="1"/>
          </p:cNvSpPr>
          <p:nvPr/>
        </p:nvSpPr>
        <p:spPr bwMode="auto">
          <a:xfrm flipV="1">
            <a:off x="1447800" y="38862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5" name="Line 15"/>
          <p:cNvSpPr>
            <a:spLocks noChangeShapeType="1"/>
          </p:cNvSpPr>
          <p:nvPr/>
        </p:nvSpPr>
        <p:spPr bwMode="auto">
          <a:xfrm flipV="1">
            <a:off x="3048000" y="4191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6" name="Line 16"/>
          <p:cNvSpPr>
            <a:spLocks noChangeShapeType="1"/>
          </p:cNvSpPr>
          <p:nvPr/>
        </p:nvSpPr>
        <p:spPr bwMode="auto">
          <a:xfrm>
            <a:off x="3962400" y="3962400"/>
            <a:ext cx="1371600" cy="8382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7" name="Line 17"/>
          <p:cNvSpPr>
            <a:spLocks noChangeShapeType="1"/>
          </p:cNvSpPr>
          <p:nvPr/>
        </p:nvSpPr>
        <p:spPr bwMode="auto">
          <a:xfrm flipV="1">
            <a:off x="3124200" y="51054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8" name="Line 18"/>
          <p:cNvSpPr>
            <a:spLocks noChangeShapeType="1"/>
          </p:cNvSpPr>
          <p:nvPr/>
        </p:nvSpPr>
        <p:spPr bwMode="auto">
          <a:xfrm flipH="1">
            <a:off x="5562600" y="32004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9" name="Line 19"/>
          <p:cNvSpPr>
            <a:spLocks noChangeShapeType="1"/>
          </p:cNvSpPr>
          <p:nvPr/>
        </p:nvSpPr>
        <p:spPr bwMode="auto">
          <a:xfrm flipV="1">
            <a:off x="3962400" y="3048000"/>
            <a:ext cx="1600200" cy="6096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0" name="Line 20"/>
          <p:cNvSpPr>
            <a:spLocks noChangeShapeType="1"/>
          </p:cNvSpPr>
          <p:nvPr/>
        </p:nvSpPr>
        <p:spPr bwMode="auto">
          <a:xfrm flipV="1">
            <a:off x="5943600" y="4038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1" name="Line 21"/>
          <p:cNvSpPr>
            <a:spLocks noChangeShapeType="1"/>
          </p:cNvSpPr>
          <p:nvPr/>
        </p:nvSpPr>
        <p:spPr bwMode="auto">
          <a:xfrm>
            <a:off x="6248400" y="28956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2" name="Text Box 22"/>
          <p:cNvSpPr txBox="1">
            <a:spLocks noChangeArrowheads="1"/>
          </p:cNvSpPr>
          <p:nvPr/>
        </p:nvSpPr>
        <p:spPr bwMode="auto">
          <a:xfrm>
            <a:off x="1050925" y="2860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2343" name="Text Box 23"/>
          <p:cNvSpPr txBox="1">
            <a:spLocks noChangeArrowheads="1"/>
          </p:cNvSpPr>
          <p:nvPr/>
        </p:nvSpPr>
        <p:spPr bwMode="auto">
          <a:xfrm>
            <a:off x="3489325" y="2174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2344" name="Text Box 24"/>
          <p:cNvSpPr txBox="1">
            <a:spLocks noChangeArrowheads="1"/>
          </p:cNvSpPr>
          <p:nvPr/>
        </p:nvSpPr>
        <p:spPr bwMode="auto">
          <a:xfrm>
            <a:off x="1965325" y="3470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2345" name="Text Box 25"/>
          <p:cNvSpPr txBox="1">
            <a:spLocks noChangeArrowheads="1"/>
          </p:cNvSpPr>
          <p:nvPr/>
        </p:nvSpPr>
        <p:spPr bwMode="auto">
          <a:xfrm>
            <a:off x="1660525" y="4689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2346" name="Text Box 26"/>
          <p:cNvSpPr txBox="1">
            <a:spLocks noChangeArrowheads="1"/>
          </p:cNvSpPr>
          <p:nvPr/>
        </p:nvSpPr>
        <p:spPr bwMode="auto">
          <a:xfrm>
            <a:off x="32607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2347" name="Text Box 27"/>
          <p:cNvSpPr txBox="1">
            <a:spLocks noChangeArrowheads="1"/>
          </p:cNvSpPr>
          <p:nvPr/>
        </p:nvSpPr>
        <p:spPr bwMode="auto">
          <a:xfrm>
            <a:off x="3870325" y="5299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2348" name="Text Box 28"/>
          <p:cNvSpPr txBox="1">
            <a:spLocks noChangeArrowheads="1"/>
          </p:cNvSpPr>
          <p:nvPr/>
        </p:nvSpPr>
        <p:spPr bwMode="auto">
          <a:xfrm>
            <a:off x="4479925" y="3851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312349" name="Text Box 29"/>
          <p:cNvSpPr txBox="1">
            <a:spLocks noChangeArrowheads="1"/>
          </p:cNvSpPr>
          <p:nvPr/>
        </p:nvSpPr>
        <p:spPr bwMode="auto">
          <a:xfrm>
            <a:off x="4327525" y="3013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2350" name="Text Box 30"/>
          <p:cNvSpPr txBox="1">
            <a:spLocks noChangeArrowheads="1"/>
          </p:cNvSpPr>
          <p:nvPr/>
        </p:nvSpPr>
        <p:spPr bwMode="auto">
          <a:xfrm>
            <a:off x="53943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2351" name="Text Box 31"/>
          <p:cNvSpPr txBox="1">
            <a:spLocks noChangeArrowheads="1"/>
          </p:cNvSpPr>
          <p:nvPr/>
        </p:nvSpPr>
        <p:spPr bwMode="auto">
          <a:xfrm>
            <a:off x="6689725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2352" name="Text Box 32"/>
          <p:cNvSpPr txBox="1">
            <a:spLocks noChangeArrowheads="1"/>
          </p:cNvSpPr>
          <p:nvPr/>
        </p:nvSpPr>
        <p:spPr bwMode="auto">
          <a:xfrm>
            <a:off x="6629400" y="4495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2353" name="Text Box 33"/>
          <p:cNvSpPr txBox="1">
            <a:spLocks noChangeArrowheads="1"/>
          </p:cNvSpPr>
          <p:nvPr/>
        </p:nvSpPr>
        <p:spPr bwMode="auto">
          <a:xfrm>
            <a:off x="8985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0</a:t>
            </a:r>
            <a:endParaRPr lang="en-US" altLang="en-US"/>
          </a:p>
        </p:txBody>
      </p:sp>
      <p:sp>
        <p:nvSpPr>
          <p:cNvPr id="312354" name="Text Box 34"/>
          <p:cNvSpPr txBox="1">
            <a:spLocks noChangeArrowheads="1"/>
          </p:cNvSpPr>
          <p:nvPr/>
        </p:nvSpPr>
        <p:spPr bwMode="auto">
          <a:xfrm>
            <a:off x="1676400" y="182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2</a:t>
            </a:r>
            <a:endParaRPr lang="en-US" altLang="en-US" b="1"/>
          </a:p>
        </p:txBody>
      </p:sp>
      <p:sp>
        <p:nvSpPr>
          <p:cNvPr id="312355" name="Text Box 35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2356" name="Text Box 36"/>
          <p:cNvSpPr txBox="1">
            <a:spLocks noChangeArrowheads="1"/>
          </p:cNvSpPr>
          <p:nvPr/>
        </p:nvSpPr>
        <p:spPr bwMode="auto">
          <a:xfrm>
            <a:off x="2667000" y="556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2357" name="Text Box 37"/>
          <p:cNvSpPr txBox="1">
            <a:spLocks noChangeArrowheads="1"/>
          </p:cNvSpPr>
          <p:nvPr/>
        </p:nvSpPr>
        <p:spPr bwMode="auto">
          <a:xfrm>
            <a:off x="5638800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12358" name="Text Box 38"/>
          <p:cNvSpPr txBox="1">
            <a:spLocks noChangeArrowheads="1"/>
          </p:cNvSpPr>
          <p:nvPr/>
        </p:nvSpPr>
        <p:spPr bwMode="auto">
          <a:xfrm>
            <a:off x="5334000" y="533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7</a:t>
            </a:r>
            <a:endParaRPr lang="en-US" altLang="en-US" b="1"/>
          </a:p>
        </p:txBody>
      </p:sp>
      <p:sp>
        <p:nvSpPr>
          <p:cNvPr id="312360" name="Text Box 40"/>
          <p:cNvSpPr txBox="1">
            <a:spLocks noChangeArrowheads="1"/>
          </p:cNvSpPr>
          <p:nvPr/>
        </p:nvSpPr>
        <p:spPr bwMode="auto">
          <a:xfrm>
            <a:off x="26670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2361" name="Text Box 41"/>
          <p:cNvSpPr txBox="1">
            <a:spLocks noChangeArrowheads="1"/>
          </p:cNvSpPr>
          <p:nvPr/>
        </p:nvSpPr>
        <p:spPr bwMode="auto">
          <a:xfrm>
            <a:off x="7772400" y="41148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12362" name="Oval 42"/>
          <p:cNvSpPr>
            <a:spLocks noChangeArrowheads="1"/>
          </p:cNvSpPr>
          <p:nvPr/>
        </p:nvSpPr>
        <p:spPr bwMode="auto">
          <a:xfrm>
            <a:off x="5257800" y="46482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e</a:t>
            </a:r>
          </a:p>
        </p:txBody>
      </p:sp>
      <p:sp>
        <p:nvSpPr>
          <p:cNvPr id="312363" name="Oval 43"/>
          <p:cNvSpPr>
            <a:spLocks noChangeArrowheads="1"/>
          </p:cNvSpPr>
          <p:nvPr/>
        </p:nvSpPr>
        <p:spPr bwMode="auto">
          <a:xfrm>
            <a:off x="7543800" y="3429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f</a:t>
            </a:r>
          </a:p>
        </p:txBody>
      </p:sp>
      <p:sp>
        <p:nvSpPr>
          <p:cNvPr id="312364" name="Oval 44"/>
          <p:cNvSpPr>
            <a:spLocks noChangeArrowheads="1"/>
          </p:cNvSpPr>
          <p:nvPr/>
        </p:nvSpPr>
        <p:spPr bwMode="auto">
          <a:xfrm>
            <a:off x="2438400" y="48768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29118FB-591D-416C-95DF-4809F18603E9}"/>
                  </a:ext>
                </a:extLst>
              </p:cNvPr>
              <p:cNvSpPr txBox="1"/>
              <p:nvPr/>
            </p:nvSpPr>
            <p:spPr>
              <a:xfrm>
                <a:off x="3276600" y="6324600"/>
                <a:ext cx="16359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29118FB-591D-416C-95DF-4809F1860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6324600"/>
                <a:ext cx="1635961" cy="400110"/>
              </a:xfrm>
              <a:prstGeom prst="rect">
                <a:avLst/>
              </a:prstGeom>
              <a:blipFill>
                <a:blip r:embed="rId2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120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/>
              <a:t>   </a:t>
            </a:r>
          </a:p>
        </p:txBody>
      </p:sp>
      <p:sp>
        <p:nvSpPr>
          <p:cNvPr id="313347" name="Oval 3"/>
          <p:cNvSpPr>
            <a:spLocks noChangeArrowheads="1"/>
          </p:cNvSpPr>
          <p:nvPr/>
        </p:nvSpPr>
        <p:spPr bwMode="auto">
          <a:xfrm>
            <a:off x="1524000" y="22098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313351" name="Oval 7"/>
          <p:cNvSpPr>
            <a:spLocks noChangeArrowheads="1"/>
          </p:cNvSpPr>
          <p:nvPr/>
        </p:nvSpPr>
        <p:spPr bwMode="auto">
          <a:xfrm>
            <a:off x="3200400" y="34290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b</a:t>
            </a:r>
          </a:p>
        </p:txBody>
      </p:sp>
      <p:sp>
        <p:nvSpPr>
          <p:cNvPr id="313352" name="Oval 8"/>
          <p:cNvSpPr>
            <a:spLocks noChangeArrowheads="1"/>
          </p:cNvSpPr>
          <p:nvPr/>
        </p:nvSpPr>
        <p:spPr bwMode="auto">
          <a:xfrm>
            <a:off x="5486400" y="24384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d</a:t>
            </a:r>
          </a:p>
        </p:txBody>
      </p:sp>
      <p:sp>
        <p:nvSpPr>
          <p:cNvPr id="313353" name="Oval 9"/>
          <p:cNvSpPr>
            <a:spLocks noChangeArrowheads="1"/>
          </p:cNvSpPr>
          <p:nvPr/>
        </p:nvSpPr>
        <p:spPr bwMode="auto">
          <a:xfrm>
            <a:off x="685800" y="36576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s</a:t>
            </a:r>
          </a:p>
        </p:txBody>
      </p:sp>
      <p:sp>
        <p:nvSpPr>
          <p:cNvPr id="313354" name="Line 10"/>
          <p:cNvSpPr>
            <a:spLocks noChangeShapeType="1"/>
          </p:cNvSpPr>
          <p:nvPr/>
        </p:nvSpPr>
        <p:spPr bwMode="auto">
          <a:xfrm>
            <a:off x="2286000" y="2514600"/>
            <a:ext cx="320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55" name="Line 11"/>
          <p:cNvSpPr>
            <a:spLocks noChangeShapeType="1"/>
          </p:cNvSpPr>
          <p:nvPr/>
        </p:nvSpPr>
        <p:spPr bwMode="auto">
          <a:xfrm>
            <a:off x="2133600" y="2819400"/>
            <a:ext cx="1143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56" name="Line 12"/>
          <p:cNvSpPr>
            <a:spLocks noChangeShapeType="1"/>
          </p:cNvSpPr>
          <p:nvPr/>
        </p:nvSpPr>
        <p:spPr bwMode="auto">
          <a:xfrm flipH="1">
            <a:off x="1219200" y="2895600"/>
            <a:ext cx="4572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57" name="Line 13"/>
          <p:cNvSpPr>
            <a:spLocks noChangeShapeType="1"/>
          </p:cNvSpPr>
          <p:nvPr/>
        </p:nvSpPr>
        <p:spPr bwMode="auto">
          <a:xfrm>
            <a:off x="1295400" y="4343400"/>
            <a:ext cx="1143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58" name="Line 14"/>
          <p:cNvSpPr>
            <a:spLocks noChangeShapeType="1"/>
          </p:cNvSpPr>
          <p:nvPr/>
        </p:nvSpPr>
        <p:spPr bwMode="auto">
          <a:xfrm flipV="1">
            <a:off x="1447800" y="38862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59" name="Line 15"/>
          <p:cNvSpPr>
            <a:spLocks noChangeShapeType="1"/>
          </p:cNvSpPr>
          <p:nvPr/>
        </p:nvSpPr>
        <p:spPr bwMode="auto">
          <a:xfrm flipV="1">
            <a:off x="3048000" y="4191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60" name="Line 16"/>
          <p:cNvSpPr>
            <a:spLocks noChangeShapeType="1"/>
          </p:cNvSpPr>
          <p:nvPr/>
        </p:nvSpPr>
        <p:spPr bwMode="auto">
          <a:xfrm>
            <a:off x="3962400" y="3962400"/>
            <a:ext cx="1371600" cy="8382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61" name="Line 17"/>
          <p:cNvSpPr>
            <a:spLocks noChangeShapeType="1"/>
          </p:cNvSpPr>
          <p:nvPr/>
        </p:nvSpPr>
        <p:spPr bwMode="auto">
          <a:xfrm flipV="1">
            <a:off x="3124200" y="51054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62" name="Line 18"/>
          <p:cNvSpPr>
            <a:spLocks noChangeShapeType="1"/>
          </p:cNvSpPr>
          <p:nvPr/>
        </p:nvSpPr>
        <p:spPr bwMode="auto">
          <a:xfrm flipH="1">
            <a:off x="5562600" y="32004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63" name="Line 19"/>
          <p:cNvSpPr>
            <a:spLocks noChangeShapeType="1"/>
          </p:cNvSpPr>
          <p:nvPr/>
        </p:nvSpPr>
        <p:spPr bwMode="auto">
          <a:xfrm flipV="1">
            <a:off x="3962400" y="3048000"/>
            <a:ext cx="1600200" cy="6096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64" name="Line 20"/>
          <p:cNvSpPr>
            <a:spLocks noChangeShapeType="1"/>
          </p:cNvSpPr>
          <p:nvPr/>
        </p:nvSpPr>
        <p:spPr bwMode="auto">
          <a:xfrm flipV="1">
            <a:off x="5943600" y="4038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65" name="Line 21"/>
          <p:cNvSpPr>
            <a:spLocks noChangeShapeType="1"/>
          </p:cNvSpPr>
          <p:nvPr/>
        </p:nvSpPr>
        <p:spPr bwMode="auto">
          <a:xfrm>
            <a:off x="6248400" y="28956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66" name="Text Box 22"/>
          <p:cNvSpPr txBox="1">
            <a:spLocks noChangeArrowheads="1"/>
          </p:cNvSpPr>
          <p:nvPr/>
        </p:nvSpPr>
        <p:spPr bwMode="auto">
          <a:xfrm>
            <a:off x="1050925" y="2860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3367" name="Text Box 23"/>
          <p:cNvSpPr txBox="1">
            <a:spLocks noChangeArrowheads="1"/>
          </p:cNvSpPr>
          <p:nvPr/>
        </p:nvSpPr>
        <p:spPr bwMode="auto">
          <a:xfrm>
            <a:off x="3489325" y="2174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3368" name="Text Box 24"/>
          <p:cNvSpPr txBox="1">
            <a:spLocks noChangeArrowheads="1"/>
          </p:cNvSpPr>
          <p:nvPr/>
        </p:nvSpPr>
        <p:spPr bwMode="auto">
          <a:xfrm>
            <a:off x="1965325" y="3470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3369" name="Text Box 25"/>
          <p:cNvSpPr txBox="1">
            <a:spLocks noChangeArrowheads="1"/>
          </p:cNvSpPr>
          <p:nvPr/>
        </p:nvSpPr>
        <p:spPr bwMode="auto">
          <a:xfrm>
            <a:off x="1660525" y="4689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3370" name="Text Box 26"/>
          <p:cNvSpPr txBox="1">
            <a:spLocks noChangeArrowheads="1"/>
          </p:cNvSpPr>
          <p:nvPr/>
        </p:nvSpPr>
        <p:spPr bwMode="auto">
          <a:xfrm>
            <a:off x="32607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3371" name="Text Box 27"/>
          <p:cNvSpPr txBox="1">
            <a:spLocks noChangeArrowheads="1"/>
          </p:cNvSpPr>
          <p:nvPr/>
        </p:nvSpPr>
        <p:spPr bwMode="auto">
          <a:xfrm>
            <a:off x="3870325" y="5299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3372" name="Text Box 28"/>
          <p:cNvSpPr txBox="1">
            <a:spLocks noChangeArrowheads="1"/>
          </p:cNvSpPr>
          <p:nvPr/>
        </p:nvSpPr>
        <p:spPr bwMode="auto">
          <a:xfrm>
            <a:off x="4479925" y="3851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313373" name="Text Box 29"/>
          <p:cNvSpPr txBox="1">
            <a:spLocks noChangeArrowheads="1"/>
          </p:cNvSpPr>
          <p:nvPr/>
        </p:nvSpPr>
        <p:spPr bwMode="auto">
          <a:xfrm>
            <a:off x="4327525" y="3013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3374" name="Text Box 30"/>
          <p:cNvSpPr txBox="1">
            <a:spLocks noChangeArrowheads="1"/>
          </p:cNvSpPr>
          <p:nvPr/>
        </p:nvSpPr>
        <p:spPr bwMode="auto">
          <a:xfrm>
            <a:off x="53943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3375" name="Text Box 31"/>
          <p:cNvSpPr txBox="1">
            <a:spLocks noChangeArrowheads="1"/>
          </p:cNvSpPr>
          <p:nvPr/>
        </p:nvSpPr>
        <p:spPr bwMode="auto">
          <a:xfrm>
            <a:off x="6689725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3376" name="Text Box 32"/>
          <p:cNvSpPr txBox="1">
            <a:spLocks noChangeArrowheads="1"/>
          </p:cNvSpPr>
          <p:nvPr/>
        </p:nvSpPr>
        <p:spPr bwMode="auto">
          <a:xfrm>
            <a:off x="6629400" y="4495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3377" name="Text Box 33"/>
          <p:cNvSpPr txBox="1">
            <a:spLocks noChangeArrowheads="1"/>
          </p:cNvSpPr>
          <p:nvPr/>
        </p:nvSpPr>
        <p:spPr bwMode="auto">
          <a:xfrm>
            <a:off x="8985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0</a:t>
            </a:r>
            <a:endParaRPr lang="en-US" altLang="en-US"/>
          </a:p>
        </p:txBody>
      </p:sp>
      <p:sp>
        <p:nvSpPr>
          <p:cNvPr id="313378" name="Text Box 34"/>
          <p:cNvSpPr txBox="1">
            <a:spLocks noChangeArrowheads="1"/>
          </p:cNvSpPr>
          <p:nvPr/>
        </p:nvSpPr>
        <p:spPr bwMode="auto">
          <a:xfrm>
            <a:off x="1676400" y="182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2</a:t>
            </a:r>
            <a:endParaRPr lang="en-US" altLang="en-US" b="1"/>
          </a:p>
        </p:txBody>
      </p:sp>
      <p:sp>
        <p:nvSpPr>
          <p:cNvPr id="313379" name="Text Box 35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3380" name="Text Box 36"/>
          <p:cNvSpPr txBox="1">
            <a:spLocks noChangeArrowheads="1"/>
          </p:cNvSpPr>
          <p:nvPr/>
        </p:nvSpPr>
        <p:spPr bwMode="auto">
          <a:xfrm>
            <a:off x="2667000" y="556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3381" name="Text Box 37"/>
          <p:cNvSpPr txBox="1">
            <a:spLocks noChangeArrowheads="1"/>
          </p:cNvSpPr>
          <p:nvPr/>
        </p:nvSpPr>
        <p:spPr bwMode="auto">
          <a:xfrm>
            <a:off x="5638800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13382" name="Text Box 38"/>
          <p:cNvSpPr txBox="1">
            <a:spLocks noChangeArrowheads="1"/>
          </p:cNvSpPr>
          <p:nvPr/>
        </p:nvSpPr>
        <p:spPr bwMode="auto">
          <a:xfrm>
            <a:off x="5334000" y="533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7</a:t>
            </a:r>
            <a:endParaRPr lang="en-US" altLang="en-US" b="1"/>
          </a:p>
        </p:txBody>
      </p:sp>
      <p:sp>
        <p:nvSpPr>
          <p:cNvPr id="313384" name="Text Box 40"/>
          <p:cNvSpPr txBox="1">
            <a:spLocks noChangeArrowheads="1"/>
          </p:cNvSpPr>
          <p:nvPr/>
        </p:nvSpPr>
        <p:spPr bwMode="auto">
          <a:xfrm>
            <a:off x="26670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3385" name="Text Box 41"/>
          <p:cNvSpPr txBox="1">
            <a:spLocks noChangeArrowheads="1"/>
          </p:cNvSpPr>
          <p:nvPr/>
        </p:nvSpPr>
        <p:spPr bwMode="auto">
          <a:xfrm>
            <a:off x="7772400" y="41148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13386" name="Oval 42"/>
          <p:cNvSpPr>
            <a:spLocks noChangeArrowheads="1"/>
          </p:cNvSpPr>
          <p:nvPr/>
        </p:nvSpPr>
        <p:spPr bwMode="auto">
          <a:xfrm>
            <a:off x="2438400" y="48768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c</a:t>
            </a:r>
          </a:p>
        </p:txBody>
      </p:sp>
      <p:sp>
        <p:nvSpPr>
          <p:cNvPr id="313387" name="Oval 43"/>
          <p:cNvSpPr>
            <a:spLocks noChangeArrowheads="1"/>
          </p:cNvSpPr>
          <p:nvPr/>
        </p:nvSpPr>
        <p:spPr bwMode="auto">
          <a:xfrm>
            <a:off x="5257800" y="46482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e</a:t>
            </a:r>
          </a:p>
        </p:txBody>
      </p:sp>
      <p:sp>
        <p:nvSpPr>
          <p:cNvPr id="313388" name="Oval 44"/>
          <p:cNvSpPr>
            <a:spLocks noChangeArrowheads="1"/>
          </p:cNvSpPr>
          <p:nvPr/>
        </p:nvSpPr>
        <p:spPr bwMode="auto">
          <a:xfrm>
            <a:off x="7543800" y="3429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59728EA-5BAC-4099-B9CC-3460FC3D49C6}"/>
                  </a:ext>
                </a:extLst>
              </p:cNvPr>
              <p:cNvSpPr txBox="1"/>
              <p:nvPr/>
            </p:nvSpPr>
            <p:spPr>
              <a:xfrm>
                <a:off x="3276600" y="6324600"/>
                <a:ext cx="18474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59728EA-5BAC-4099-B9CC-3460FC3D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6324600"/>
                <a:ext cx="1847429" cy="400110"/>
              </a:xfrm>
              <a:prstGeom prst="rect">
                <a:avLst/>
              </a:prstGeom>
              <a:blipFill>
                <a:blip r:embed="rId2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872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/>
              <a:t>   </a:t>
            </a:r>
          </a:p>
        </p:txBody>
      </p:sp>
      <p:sp>
        <p:nvSpPr>
          <p:cNvPr id="314371" name="Oval 3"/>
          <p:cNvSpPr>
            <a:spLocks noChangeArrowheads="1"/>
          </p:cNvSpPr>
          <p:nvPr/>
        </p:nvSpPr>
        <p:spPr bwMode="auto">
          <a:xfrm>
            <a:off x="1524000" y="22098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314372" name="Oval 4"/>
          <p:cNvSpPr>
            <a:spLocks noChangeArrowheads="1"/>
          </p:cNvSpPr>
          <p:nvPr/>
        </p:nvSpPr>
        <p:spPr bwMode="auto">
          <a:xfrm>
            <a:off x="7543800" y="3429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f</a:t>
            </a:r>
          </a:p>
        </p:txBody>
      </p:sp>
      <p:sp>
        <p:nvSpPr>
          <p:cNvPr id="314374" name="Oval 6"/>
          <p:cNvSpPr>
            <a:spLocks noChangeArrowheads="1"/>
          </p:cNvSpPr>
          <p:nvPr/>
        </p:nvSpPr>
        <p:spPr bwMode="auto">
          <a:xfrm>
            <a:off x="2438400" y="48768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c</a:t>
            </a:r>
          </a:p>
        </p:txBody>
      </p:sp>
      <p:sp>
        <p:nvSpPr>
          <p:cNvPr id="314375" name="Oval 7"/>
          <p:cNvSpPr>
            <a:spLocks noChangeArrowheads="1"/>
          </p:cNvSpPr>
          <p:nvPr/>
        </p:nvSpPr>
        <p:spPr bwMode="auto">
          <a:xfrm>
            <a:off x="3200400" y="34290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b</a:t>
            </a:r>
          </a:p>
        </p:txBody>
      </p:sp>
      <p:sp>
        <p:nvSpPr>
          <p:cNvPr id="314376" name="Oval 8"/>
          <p:cNvSpPr>
            <a:spLocks noChangeArrowheads="1"/>
          </p:cNvSpPr>
          <p:nvPr/>
        </p:nvSpPr>
        <p:spPr bwMode="auto">
          <a:xfrm>
            <a:off x="5486400" y="24384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d</a:t>
            </a:r>
          </a:p>
        </p:txBody>
      </p:sp>
      <p:sp>
        <p:nvSpPr>
          <p:cNvPr id="314377" name="Oval 9"/>
          <p:cNvSpPr>
            <a:spLocks noChangeArrowheads="1"/>
          </p:cNvSpPr>
          <p:nvPr/>
        </p:nvSpPr>
        <p:spPr bwMode="auto">
          <a:xfrm>
            <a:off x="685800" y="36576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s</a:t>
            </a:r>
          </a:p>
        </p:txBody>
      </p:sp>
      <p:sp>
        <p:nvSpPr>
          <p:cNvPr id="314378" name="Line 10"/>
          <p:cNvSpPr>
            <a:spLocks noChangeShapeType="1"/>
          </p:cNvSpPr>
          <p:nvPr/>
        </p:nvSpPr>
        <p:spPr bwMode="auto">
          <a:xfrm>
            <a:off x="2286000" y="2514600"/>
            <a:ext cx="320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79" name="Line 11"/>
          <p:cNvSpPr>
            <a:spLocks noChangeShapeType="1"/>
          </p:cNvSpPr>
          <p:nvPr/>
        </p:nvSpPr>
        <p:spPr bwMode="auto">
          <a:xfrm>
            <a:off x="2133600" y="2819400"/>
            <a:ext cx="1143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0" name="Line 12"/>
          <p:cNvSpPr>
            <a:spLocks noChangeShapeType="1"/>
          </p:cNvSpPr>
          <p:nvPr/>
        </p:nvSpPr>
        <p:spPr bwMode="auto">
          <a:xfrm flipH="1">
            <a:off x="1219200" y="2895600"/>
            <a:ext cx="4572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1" name="Line 13"/>
          <p:cNvSpPr>
            <a:spLocks noChangeShapeType="1"/>
          </p:cNvSpPr>
          <p:nvPr/>
        </p:nvSpPr>
        <p:spPr bwMode="auto">
          <a:xfrm>
            <a:off x="1295400" y="4343400"/>
            <a:ext cx="1143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2" name="Line 14"/>
          <p:cNvSpPr>
            <a:spLocks noChangeShapeType="1"/>
          </p:cNvSpPr>
          <p:nvPr/>
        </p:nvSpPr>
        <p:spPr bwMode="auto">
          <a:xfrm flipV="1">
            <a:off x="1447800" y="38862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3" name="Line 15"/>
          <p:cNvSpPr>
            <a:spLocks noChangeShapeType="1"/>
          </p:cNvSpPr>
          <p:nvPr/>
        </p:nvSpPr>
        <p:spPr bwMode="auto">
          <a:xfrm flipV="1">
            <a:off x="3048000" y="4191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4" name="Line 16"/>
          <p:cNvSpPr>
            <a:spLocks noChangeShapeType="1"/>
          </p:cNvSpPr>
          <p:nvPr/>
        </p:nvSpPr>
        <p:spPr bwMode="auto">
          <a:xfrm>
            <a:off x="3962400" y="3962400"/>
            <a:ext cx="13716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5" name="Line 17"/>
          <p:cNvSpPr>
            <a:spLocks noChangeShapeType="1"/>
          </p:cNvSpPr>
          <p:nvPr/>
        </p:nvSpPr>
        <p:spPr bwMode="auto">
          <a:xfrm flipV="1">
            <a:off x="3200400" y="5105400"/>
            <a:ext cx="2057400" cy="193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6" name="Line 18"/>
          <p:cNvSpPr>
            <a:spLocks noChangeShapeType="1"/>
          </p:cNvSpPr>
          <p:nvPr/>
        </p:nvSpPr>
        <p:spPr bwMode="auto">
          <a:xfrm flipH="1">
            <a:off x="5562600" y="32004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7" name="Line 19"/>
          <p:cNvSpPr>
            <a:spLocks noChangeShapeType="1"/>
          </p:cNvSpPr>
          <p:nvPr/>
        </p:nvSpPr>
        <p:spPr bwMode="auto">
          <a:xfrm flipV="1">
            <a:off x="3962400" y="3048000"/>
            <a:ext cx="1600200" cy="6096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8" name="Line 20"/>
          <p:cNvSpPr>
            <a:spLocks noChangeShapeType="1"/>
          </p:cNvSpPr>
          <p:nvPr/>
        </p:nvSpPr>
        <p:spPr bwMode="auto">
          <a:xfrm flipV="1">
            <a:off x="5943600" y="4038600"/>
            <a:ext cx="1676400" cy="7620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9" name="Line 21"/>
          <p:cNvSpPr>
            <a:spLocks noChangeShapeType="1"/>
          </p:cNvSpPr>
          <p:nvPr/>
        </p:nvSpPr>
        <p:spPr bwMode="auto">
          <a:xfrm>
            <a:off x="6248400" y="2895600"/>
            <a:ext cx="1371600" cy="72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90" name="Text Box 22"/>
          <p:cNvSpPr txBox="1">
            <a:spLocks noChangeArrowheads="1"/>
          </p:cNvSpPr>
          <p:nvPr/>
        </p:nvSpPr>
        <p:spPr bwMode="auto">
          <a:xfrm>
            <a:off x="1050925" y="2860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4391" name="Text Box 23"/>
          <p:cNvSpPr txBox="1">
            <a:spLocks noChangeArrowheads="1"/>
          </p:cNvSpPr>
          <p:nvPr/>
        </p:nvSpPr>
        <p:spPr bwMode="auto">
          <a:xfrm>
            <a:off x="3489325" y="2174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4392" name="Text Box 24"/>
          <p:cNvSpPr txBox="1">
            <a:spLocks noChangeArrowheads="1"/>
          </p:cNvSpPr>
          <p:nvPr/>
        </p:nvSpPr>
        <p:spPr bwMode="auto">
          <a:xfrm>
            <a:off x="1965325" y="3470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4393" name="Text Box 25"/>
          <p:cNvSpPr txBox="1">
            <a:spLocks noChangeArrowheads="1"/>
          </p:cNvSpPr>
          <p:nvPr/>
        </p:nvSpPr>
        <p:spPr bwMode="auto">
          <a:xfrm>
            <a:off x="1660525" y="4689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4394" name="Text Box 26"/>
          <p:cNvSpPr txBox="1">
            <a:spLocks noChangeArrowheads="1"/>
          </p:cNvSpPr>
          <p:nvPr/>
        </p:nvSpPr>
        <p:spPr bwMode="auto">
          <a:xfrm>
            <a:off x="32607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4395" name="Text Box 27"/>
          <p:cNvSpPr txBox="1">
            <a:spLocks noChangeArrowheads="1"/>
          </p:cNvSpPr>
          <p:nvPr/>
        </p:nvSpPr>
        <p:spPr bwMode="auto">
          <a:xfrm>
            <a:off x="3870325" y="5299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4396" name="Text Box 28"/>
          <p:cNvSpPr txBox="1">
            <a:spLocks noChangeArrowheads="1"/>
          </p:cNvSpPr>
          <p:nvPr/>
        </p:nvSpPr>
        <p:spPr bwMode="auto">
          <a:xfrm>
            <a:off x="4479925" y="3851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314397" name="Text Box 29"/>
          <p:cNvSpPr txBox="1">
            <a:spLocks noChangeArrowheads="1"/>
          </p:cNvSpPr>
          <p:nvPr/>
        </p:nvSpPr>
        <p:spPr bwMode="auto">
          <a:xfrm>
            <a:off x="4327525" y="3013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4398" name="Text Box 30"/>
          <p:cNvSpPr txBox="1">
            <a:spLocks noChangeArrowheads="1"/>
          </p:cNvSpPr>
          <p:nvPr/>
        </p:nvSpPr>
        <p:spPr bwMode="auto">
          <a:xfrm>
            <a:off x="53943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4399" name="Text Box 31"/>
          <p:cNvSpPr txBox="1">
            <a:spLocks noChangeArrowheads="1"/>
          </p:cNvSpPr>
          <p:nvPr/>
        </p:nvSpPr>
        <p:spPr bwMode="auto">
          <a:xfrm>
            <a:off x="6689725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4400" name="Text Box 32"/>
          <p:cNvSpPr txBox="1">
            <a:spLocks noChangeArrowheads="1"/>
          </p:cNvSpPr>
          <p:nvPr/>
        </p:nvSpPr>
        <p:spPr bwMode="auto">
          <a:xfrm>
            <a:off x="6629400" y="4495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4401" name="Text Box 33"/>
          <p:cNvSpPr txBox="1">
            <a:spLocks noChangeArrowheads="1"/>
          </p:cNvSpPr>
          <p:nvPr/>
        </p:nvSpPr>
        <p:spPr bwMode="auto">
          <a:xfrm>
            <a:off x="8985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0</a:t>
            </a:r>
            <a:endParaRPr lang="en-US" altLang="en-US"/>
          </a:p>
        </p:txBody>
      </p:sp>
      <p:sp>
        <p:nvSpPr>
          <p:cNvPr id="314402" name="Text Box 34"/>
          <p:cNvSpPr txBox="1">
            <a:spLocks noChangeArrowheads="1"/>
          </p:cNvSpPr>
          <p:nvPr/>
        </p:nvSpPr>
        <p:spPr bwMode="auto">
          <a:xfrm>
            <a:off x="1676400" y="182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2</a:t>
            </a:r>
            <a:endParaRPr lang="en-US" altLang="en-US" b="1"/>
          </a:p>
        </p:txBody>
      </p:sp>
      <p:sp>
        <p:nvSpPr>
          <p:cNvPr id="314403" name="Text Box 35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4404" name="Text Box 36"/>
          <p:cNvSpPr txBox="1">
            <a:spLocks noChangeArrowheads="1"/>
          </p:cNvSpPr>
          <p:nvPr/>
        </p:nvSpPr>
        <p:spPr bwMode="auto">
          <a:xfrm>
            <a:off x="2667000" y="556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4405" name="Text Box 37"/>
          <p:cNvSpPr txBox="1">
            <a:spLocks noChangeArrowheads="1"/>
          </p:cNvSpPr>
          <p:nvPr/>
        </p:nvSpPr>
        <p:spPr bwMode="auto">
          <a:xfrm>
            <a:off x="5638800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14406" name="Text Box 38"/>
          <p:cNvSpPr txBox="1">
            <a:spLocks noChangeArrowheads="1"/>
          </p:cNvSpPr>
          <p:nvPr/>
        </p:nvSpPr>
        <p:spPr bwMode="auto">
          <a:xfrm>
            <a:off x="5334000" y="533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7</a:t>
            </a:r>
            <a:endParaRPr lang="en-US" altLang="en-US" b="1"/>
          </a:p>
        </p:txBody>
      </p:sp>
      <p:sp>
        <p:nvSpPr>
          <p:cNvPr id="314407" name="Text Box 39"/>
          <p:cNvSpPr txBox="1">
            <a:spLocks noChangeArrowheads="1"/>
          </p:cNvSpPr>
          <p:nvPr/>
        </p:nvSpPr>
        <p:spPr bwMode="auto">
          <a:xfrm>
            <a:off x="7680325" y="41560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14</a:t>
            </a:r>
          </a:p>
        </p:txBody>
      </p:sp>
      <p:sp>
        <p:nvSpPr>
          <p:cNvPr id="314408" name="Text Box 40"/>
          <p:cNvSpPr txBox="1">
            <a:spLocks noChangeArrowheads="1"/>
          </p:cNvSpPr>
          <p:nvPr/>
        </p:nvSpPr>
        <p:spPr bwMode="auto">
          <a:xfrm>
            <a:off x="26670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4409" name="Oval 41"/>
          <p:cNvSpPr>
            <a:spLocks noChangeArrowheads="1"/>
          </p:cNvSpPr>
          <p:nvPr/>
        </p:nvSpPr>
        <p:spPr bwMode="auto">
          <a:xfrm>
            <a:off x="5257800" y="46482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114751-B56C-4A8B-A7B4-CEB1E60994EA}"/>
                  </a:ext>
                </a:extLst>
              </p:cNvPr>
              <p:cNvSpPr txBox="1"/>
              <p:nvPr/>
            </p:nvSpPr>
            <p:spPr>
              <a:xfrm>
                <a:off x="3276600" y="6324600"/>
                <a:ext cx="20863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114751-B56C-4A8B-A7B4-CEB1E6099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6324600"/>
                <a:ext cx="2086340" cy="400110"/>
              </a:xfrm>
              <a:prstGeom prst="rect">
                <a:avLst/>
              </a:prstGeom>
              <a:blipFill>
                <a:blip r:embed="rId2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271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/>
              <a:t>   </a:t>
            </a:r>
          </a:p>
        </p:txBody>
      </p:sp>
      <p:sp>
        <p:nvSpPr>
          <p:cNvPr id="315395" name="Oval 3"/>
          <p:cNvSpPr>
            <a:spLocks noChangeArrowheads="1"/>
          </p:cNvSpPr>
          <p:nvPr/>
        </p:nvSpPr>
        <p:spPr bwMode="auto">
          <a:xfrm>
            <a:off x="1524000" y="22098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315399" name="Oval 7"/>
          <p:cNvSpPr>
            <a:spLocks noChangeArrowheads="1"/>
          </p:cNvSpPr>
          <p:nvPr/>
        </p:nvSpPr>
        <p:spPr bwMode="auto">
          <a:xfrm>
            <a:off x="3200400" y="34290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b</a:t>
            </a:r>
          </a:p>
        </p:txBody>
      </p:sp>
      <p:sp>
        <p:nvSpPr>
          <p:cNvPr id="315400" name="Oval 8"/>
          <p:cNvSpPr>
            <a:spLocks noChangeArrowheads="1"/>
          </p:cNvSpPr>
          <p:nvPr/>
        </p:nvSpPr>
        <p:spPr bwMode="auto">
          <a:xfrm>
            <a:off x="5486400" y="24384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d</a:t>
            </a:r>
          </a:p>
        </p:txBody>
      </p:sp>
      <p:sp>
        <p:nvSpPr>
          <p:cNvPr id="315401" name="Oval 9"/>
          <p:cNvSpPr>
            <a:spLocks noChangeArrowheads="1"/>
          </p:cNvSpPr>
          <p:nvPr/>
        </p:nvSpPr>
        <p:spPr bwMode="auto">
          <a:xfrm>
            <a:off x="685800" y="36576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s</a:t>
            </a:r>
          </a:p>
        </p:txBody>
      </p:sp>
      <p:sp>
        <p:nvSpPr>
          <p:cNvPr id="315402" name="Line 10"/>
          <p:cNvSpPr>
            <a:spLocks noChangeShapeType="1"/>
          </p:cNvSpPr>
          <p:nvPr/>
        </p:nvSpPr>
        <p:spPr bwMode="auto">
          <a:xfrm>
            <a:off x="2286000" y="2514600"/>
            <a:ext cx="320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3" name="Line 11"/>
          <p:cNvSpPr>
            <a:spLocks noChangeShapeType="1"/>
          </p:cNvSpPr>
          <p:nvPr/>
        </p:nvSpPr>
        <p:spPr bwMode="auto">
          <a:xfrm>
            <a:off x="2133600" y="2819400"/>
            <a:ext cx="1143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4" name="Line 12"/>
          <p:cNvSpPr>
            <a:spLocks noChangeShapeType="1"/>
          </p:cNvSpPr>
          <p:nvPr/>
        </p:nvSpPr>
        <p:spPr bwMode="auto">
          <a:xfrm flipH="1">
            <a:off x="1219200" y="2895600"/>
            <a:ext cx="4572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5" name="Line 13"/>
          <p:cNvSpPr>
            <a:spLocks noChangeShapeType="1"/>
          </p:cNvSpPr>
          <p:nvPr/>
        </p:nvSpPr>
        <p:spPr bwMode="auto">
          <a:xfrm>
            <a:off x="1295400" y="4343400"/>
            <a:ext cx="1143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6" name="Line 14"/>
          <p:cNvSpPr>
            <a:spLocks noChangeShapeType="1"/>
          </p:cNvSpPr>
          <p:nvPr/>
        </p:nvSpPr>
        <p:spPr bwMode="auto">
          <a:xfrm flipV="1">
            <a:off x="1447800" y="38862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7" name="Line 15"/>
          <p:cNvSpPr>
            <a:spLocks noChangeShapeType="1"/>
          </p:cNvSpPr>
          <p:nvPr/>
        </p:nvSpPr>
        <p:spPr bwMode="auto">
          <a:xfrm flipV="1">
            <a:off x="3048000" y="4191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8" name="Line 16"/>
          <p:cNvSpPr>
            <a:spLocks noChangeShapeType="1"/>
          </p:cNvSpPr>
          <p:nvPr/>
        </p:nvSpPr>
        <p:spPr bwMode="auto">
          <a:xfrm>
            <a:off x="3962400" y="3962400"/>
            <a:ext cx="13716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9" name="Line 17"/>
          <p:cNvSpPr>
            <a:spLocks noChangeShapeType="1"/>
          </p:cNvSpPr>
          <p:nvPr/>
        </p:nvSpPr>
        <p:spPr bwMode="auto">
          <a:xfrm flipV="1">
            <a:off x="3124200" y="51054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10" name="Line 18"/>
          <p:cNvSpPr>
            <a:spLocks noChangeShapeType="1"/>
          </p:cNvSpPr>
          <p:nvPr/>
        </p:nvSpPr>
        <p:spPr bwMode="auto">
          <a:xfrm flipH="1">
            <a:off x="5562600" y="32004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11" name="Line 19"/>
          <p:cNvSpPr>
            <a:spLocks noChangeShapeType="1"/>
          </p:cNvSpPr>
          <p:nvPr/>
        </p:nvSpPr>
        <p:spPr bwMode="auto">
          <a:xfrm flipV="1">
            <a:off x="3962400" y="3048000"/>
            <a:ext cx="1600200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12" name="Line 20"/>
          <p:cNvSpPr>
            <a:spLocks noChangeShapeType="1"/>
          </p:cNvSpPr>
          <p:nvPr/>
        </p:nvSpPr>
        <p:spPr bwMode="auto">
          <a:xfrm flipV="1">
            <a:off x="5943600" y="4038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13" name="Line 21"/>
          <p:cNvSpPr>
            <a:spLocks noChangeShapeType="1"/>
          </p:cNvSpPr>
          <p:nvPr/>
        </p:nvSpPr>
        <p:spPr bwMode="auto">
          <a:xfrm>
            <a:off x="6248400" y="2895600"/>
            <a:ext cx="1371600" cy="7620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14" name="Text Box 22"/>
          <p:cNvSpPr txBox="1">
            <a:spLocks noChangeArrowheads="1"/>
          </p:cNvSpPr>
          <p:nvPr/>
        </p:nvSpPr>
        <p:spPr bwMode="auto">
          <a:xfrm>
            <a:off x="1050925" y="2860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5415" name="Text Box 23"/>
          <p:cNvSpPr txBox="1">
            <a:spLocks noChangeArrowheads="1"/>
          </p:cNvSpPr>
          <p:nvPr/>
        </p:nvSpPr>
        <p:spPr bwMode="auto">
          <a:xfrm>
            <a:off x="3489325" y="2174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5416" name="Text Box 24"/>
          <p:cNvSpPr txBox="1">
            <a:spLocks noChangeArrowheads="1"/>
          </p:cNvSpPr>
          <p:nvPr/>
        </p:nvSpPr>
        <p:spPr bwMode="auto">
          <a:xfrm>
            <a:off x="1965325" y="3470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5417" name="Text Box 25"/>
          <p:cNvSpPr txBox="1">
            <a:spLocks noChangeArrowheads="1"/>
          </p:cNvSpPr>
          <p:nvPr/>
        </p:nvSpPr>
        <p:spPr bwMode="auto">
          <a:xfrm>
            <a:off x="1660525" y="4689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5418" name="Text Box 26"/>
          <p:cNvSpPr txBox="1">
            <a:spLocks noChangeArrowheads="1"/>
          </p:cNvSpPr>
          <p:nvPr/>
        </p:nvSpPr>
        <p:spPr bwMode="auto">
          <a:xfrm>
            <a:off x="32607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5419" name="Text Box 27"/>
          <p:cNvSpPr txBox="1">
            <a:spLocks noChangeArrowheads="1"/>
          </p:cNvSpPr>
          <p:nvPr/>
        </p:nvSpPr>
        <p:spPr bwMode="auto">
          <a:xfrm>
            <a:off x="3870325" y="5299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5420" name="Text Box 28"/>
          <p:cNvSpPr txBox="1">
            <a:spLocks noChangeArrowheads="1"/>
          </p:cNvSpPr>
          <p:nvPr/>
        </p:nvSpPr>
        <p:spPr bwMode="auto">
          <a:xfrm>
            <a:off x="4479925" y="3851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315421" name="Text Box 29"/>
          <p:cNvSpPr txBox="1">
            <a:spLocks noChangeArrowheads="1"/>
          </p:cNvSpPr>
          <p:nvPr/>
        </p:nvSpPr>
        <p:spPr bwMode="auto">
          <a:xfrm>
            <a:off x="4327525" y="3013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5422" name="Text Box 30"/>
          <p:cNvSpPr txBox="1">
            <a:spLocks noChangeArrowheads="1"/>
          </p:cNvSpPr>
          <p:nvPr/>
        </p:nvSpPr>
        <p:spPr bwMode="auto">
          <a:xfrm>
            <a:off x="53943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5423" name="Text Box 31"/>
          <p:cNvSpPr txBox="1">
            <a:spLocks noChangeArrowheads="1"/>
          </p:cNvSpPr>
          <p:nvPr/>
        </p:nvSpPr>
        <p:spPr bwMode="auto">
          <a:xfrm>
            <a:off x="6689725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5424" name="Text Box 32"/>
          <p:cNvSpPr txBox="1">
            <a:spLocks noChangeArrowheads="1"/>
          </p:cNvSpPr>
          <p:nvPr/>
        </p:nvSpPr>
        <p:spPr bwMode="auto">
          <a:xfrm>
            <a:off x="6629400" y="4495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5425" name="Text Box 33"/>
          <p:cNvSpPr txBox="1">
            <a:spLocks noChangeArrowheads="1"/>
          </p:cNvSpPr>
          <p:nvPr/>
        </p:nvSpPr>
        <p:spPr bwMode="auto">
          <a:xfrm>
            <a:off x="8985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0</a:t>
            </a:r>
            <a:endParaRPr lang="en-US" altLang="en-US"/>
          </a:p>
        </p:txBody>
      </p:sp>
      <p:sp>
        <p:nvSpPr>
          <p:cNvPr id="315426" name="Text Box 34"/>
          <p:cNvSpPr txBox="1">
            <a:spLocks noChangeArrowheads="1"/>
          </p:cNvSpPr>
          <p:nvPr/>
        </p:nvSpPr>
        <p:spPr bwMode="auto">
          <a:xfrm>
            <a:off x="1676400" y="182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2</a:t>
            </a:r>
            <a:endParaRPr lang="en-US" altLang="en-US" b="1"/>
          </a:p>
        </p:txBody>
      </p:sp>
      <p:sp>
        <p:nvSpPr>
          <p:cNvPr id="315427" name="Text Box 35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5428" name="Text Box 36"/>
          <p:cNvSpPr txBox="1">
            <a:spLocks noChangeArrowheads="1"/>
          </p:cNvSpPr>
          <p:nvPr/>
        </p:nvSpPr>
        <p:spPr bwMode="auto">
          <a:xfrm>
            <a:off x="2667000" y="556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5429" name="Text Box 37"/>
          <p:cNvSpPr txBox="1">
            <a:spLocks noChangeArrowheads="1"/>
          </p:cNvSpPr>
          <p:nvPr/>
        </p:nvSpPr>
        <p:spPr bwMode="auto">
          <a:xfrm>
            <a:off x="5638800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15430" name="Text Box 38"/>
          <p:cNvSpPr txBox="1">
            <a:spLocks noChangeArrowheads="1"/>
          </p:cNvSpPr>
          <p:nvPr/>
        </p:nvSpPr>
        <p:spPr bwMode="auto">
          <a:xfrm>
            <a:off x="5334000" y="533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7</a:t>
            </a:r>
            <a:endParaRPr lang="en-US" altLang="en-US" b="1"/>
          </a:p>
        </p:txBody>
      </p:sp>
      <p:sp>
        <p:nvSpPr>
          <p:cNvPr id="315431" name="Text Box 39"/>
          <p:cNvSpPr txBox="1">
            <a:spLocks noChangeArrowheads="1"/>
          </p:cNvSpPr>
          <p:nvPr/>
        </p:nvSpPr>
        <p:spPr bwMode="auto">
          <a:xfrm>
            <a:off x="7680325" y="41560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315432" name="Text Box 40"/>
          <p:cNvSpPr txBox="1">
            <a:spLocks noChangeArrowheads="1"/>
          </p:cNvSpPr>
          <p:nvPr/>
        </p:nvSpPr>
        <p:spPr bwMode="auto">
          <a:xfrm>
            <a:off x="26670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5433" name="Oval 41"/>
          <p:cNvSpPr>
            <a:spLocks noChangeArrowheads="1"/>
          </p:cNvSpPr>
          <p:nvPr/>
        </p:nvSpPr>
        <p:spPr bwMode="auto">
          <a:xfrm>
            <a:off x="7543800" y="3429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f</a:t>
            </a:r>
          </a:p>
        </p:txBody>
      </p:sp>
      <p:sp>
        <p:nvSpPr>
          <p:cNvPr id="315434" name="Oval 42"/>
          <p:cNvSpPr>
            <a:spLocks noChangeArrowheads="1"/>
          </p:cNvSpPr>
          <p:nvPr/>
        </p:nvSpPr>
        <p:spPr bwMode="auto">
          <a:xfrm>
            <a:off x="5257800" y="46482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e</a:t>
            </a:r>
          </a:p>
        </p:txBody>
      </p:sp>
      <p:sp>
        <p:nvSpPr>
          <p:cNvPr id="315435" name="Oval 43"/>
          <p:cNvSpPr>
            <a:spLocks noChangeArrowheads="1"/>
          </p:cNvSpPr>
          <p:nvPr/>
        </p:nvSpPr>
        <p:spPr bwMode="auto">
          <a:xfrm>
            <a:off x="2438400" y="48768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FCD441-D96B-48EF-890B-4E2297D7F0C8}"/>
                  </a:ext>
                </a:extLst>
              </p:cNvPr>
              <p:cNvSpPr txBox="1"/>
              <p:nvPr/>
            </p:nvSpPr>
            <p:spPr>
              <a:xfrm>
                <a:off x="3276600" y="6324600"/>
                <a:ext cx="23392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FCD441-D96B-48EF-890B-4E2297D7F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6324600"/>
                <a:ext cx="2339230" cy="400110"/>
              </a:xfrm>
              <a:prstGeom prst="rect">
                <a:avLst/>
              </a:prstGeom>
              <a:blipFill>
                <a:blip r:embed="rId2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63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/>
              <a:t>   </a:t>
            </a:r>
          </a:p>
        </p:txBody>
      </p:sp>
      <p:sp>
        <p:nvSpPr>
          <p:cNvPr id="318467" name="Oval 3"/>
          <p:cNvSpPr>
            <a:spLocks noChangeArrowheads="1"/>
          </p:cNvSpPr>
          <p:nvPr/>
        </p:nvSpPr>
        <p:spPr bwMode="auto">
          <a:xfrm>
            <a:off x="1524000" y="22098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318468" name="Oval 4"/>
          <p:cNvSpPr>
            <a:spLocks noChangeArrowheads="1"/>
          </p:cNvSpPr>
          <p:nvPr/>
        </p:nvSpPr>
        <p:spPr bwMode="auto">
          <a:xfrm>
            <a:off x="7543800" y="34290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f</a:t>
            </a:r>
          </a:p>
        </p:txBody>
      </p:sp>
      <p:sp>
        <p:nvSpPr>
          <p:cNvPr id="318471" name="Oval 7"/>
          <p:cNvSpPr>
            <a:spLocks noChangeArrowheads="1"/>
          </p:cNvSpPr>
          <p:nvPr/>
        </p:nvSpPr>
        <p:spPr bwMode="auto">
          <a:xfrm>
            <a:off x="3200400" y="34290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b</a:t>
            </a:r>
          </a:p>
        </p:txBody>
      </p:sp>
      <p:sp>
        <p:nvSpPr>
          <p:cNvPr id="318472" name="Oval 8"/>
          <p:cNvSpPr>
            <a:spLocks noChangeArrowheads="1"/>
          </p:cNvSpPr>
          <p:nvPr/>
        </p:nvSpPr>
        <p:spPr bwMode="auto">
          <a:xfrm>
            <a:off x="5486400" y="24384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d</a:t>
            </a:r>
          </a:p>
        </p:txBody>
      </p:sp>
      <p:sp>
        <p:nvSpPr>
          <p:cNvPr id="318473" name="Oval 9"/>
          <p:cNvSpPr>
            <a:spLocks noChangeArrowheads="1"/>
          </p:cNvSpPr>
          <p:nvPr/>
        </p:nvSpPr>
        <p:spPr bwMode="auto">
          <a:xfrm>
            <a:off x="685800" y="36576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s</a:t>
            </a:r>
          </a:p>
        </p:txBody>
      </p:sp>
      <p:sp>
        <p:nvSpPr>
          <p:cNvPr id="318474" name="Line 10"/>
          <p:cNvSpPr>
            <a:spLocks noChangeShapeType="1"/>
          </p:cNvSpPr>
          <p:nvPr/>
        </p:nvSpPr>
        <p:spPr bwMode="auto">
          <a:xfrm>
            <a:off x="2286000" y="2514600"/>
            <a:ext cx="320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75" name="Line 11"/>
          <p:cNvSpPr>
            <a:spLocks noChangeShapeType="1"/>
          </p:cNvSpPr>
          <p:nvPr/>
        </p:nvSpPr>
        <p:spPr bwMode="auto">
          <a:xfrm>
            <a:off x="2133600" y="2819400"/>
            <a:ext cx="1143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76" name="Line 12"/>
          <p:cNvSpPr>
            <a:spLocks noChangeShapeType="1"/>
          </p:cNvSpPr>
          <p:nvPr/>
        </p:nvSpPr>
        <p:spPr bwMode="auto">
          <a:xfrm flipH="1">
            <a:off x="1219200" y="2895600"/>
            <a:ext cx="4572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77" name="Line 13"/>
          <p:cNvSpPr>
            <a:spLocks noChangeShapeType="1"/>
          </p:cNvSpPr>
          <p:nvPr/>
        </p:nvSpPr>
        <p:spPr bwMode="auto">
          <a:xfrm>
            <a:off x="1295400" y="4343400"/>
            <a:ext cx="1143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78" name="Line 14"/>
          <p:cNvSpPr>
            <a:spLocks noChangeShapeType="1"/>
          </p:cNvSpPr>
          <p:nvPr/>
        </p:nvSpPr>
        <p:spPr bwMode="auto">
          <a:xfrm flipV="1">
            <a:off x="1447800" y="38862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79" name="Line 15"/>
          <p:cNvSpPr>
            <a:spLocks noChangeShapeType="1"/>
          </p:cNvSpPr>
          <p:nvPr/>
        </p:nvSpPr>
        <p:spPr bwMode="auto">
          <a:xfrm flipV="1">
            <a:off x="3048000" y="4191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80" name="Line 16"/>
          <p:cNvSpPr>
            <a:spLocks noChangeShapeType="1"/>
          </p:cNvSpPr>
          <p:nvPr/>
        </p:nvSpPr>
        <p:spPr bwMode="auto">
          <a:xfrm>
            <a:off x="3962400" y="3962400"/>
            <a:ext cx="13716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81" name="Line 17"/>
          <p:cNvSpPr>
            <a:spLocks noChangeShapeType="1"/>
          </p:cNvSpPr>
          <p:nvPr/>
        </p:nvSpPr>
        <p:spPr bwMode="auto">
          <a:xfrm flipV="1">
            <a:off x="3124200" y="51054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82" name="Line 18"/>
          <p:cNvSpPr>
            <a:spLocks noChangeShapeType="1"/>
          </p:cNvSpPr>
          <p:nvPr/>
        </p:nvSpPr>
        <p:spPr bwMode="auto">
          <a:xfrm flipH="1">
            <a:off x="5562600" y="32004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83" name="Line 19"/>
          <p:cNvSpPr>
            <a:spLocks noChangeShapeType="1"/>
          </p:cNvSpPr>
          <p:nvPr/>
        </p:nvSpPr>
        <p:spPr bwMode="auto">
          <a:xfrm flipV="1">
            <a:off x="3962400" y="3048000"/>
            <a:ext cx="1600200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84" name="Line 20"/>
          <p:cNvSpPr>
            <a:spLocks noChangeShapeType="1"/>
          </p:cNvSpPr>
          <p:nvPr/>
        </p:nvSpPr>
        <p:spPr bwMode="auto">
          <a:xfrm flipV="1">
            <a:off x="5943600" y="4038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85" name="Line 21"/>
          <p:cNvSpPr>
            <a:spLocks noChangeShapeType="1"/>
          </p:cNvSpPr>
          <p:nvPr/>
        </p:nvSpPr>
        <p:spPr bwMode="auto">
          <a:xfrm>
            <a:off x="6248400" y="2895600"/>
            <a:ext cx="13716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86" name="Text Box 22"/>
          <p:cNvSpPr txBox="1">
            <a:spLocks noChangeArrowheads="1"/>
          </p:cNvSpPr>
          <p:nvPr/>
        </p:nvSpPr>
        <p:spPr bwMode="auto">
          <a:xfrm>
            <a:off x="1050925" y="2860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8487" name="Text Box 23"/>
          <p:cNvSpPr txBox="1">
            <a:spLocks noChangeArrowheads="1"/>
          </p:cNvSpPr>
          <p:nvPr/>
        </p:nvSpPr>
        <p:spPr bwMode="auto">
          <a:xfrm>
            <a:off x="3489325" y="2174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8488" name="Text Box 24"/>
          <p:cNvSpPr txBox="1">
            <a:spLocks noChangeArrowheads="1"/>
          </p:cNvSpPr>
          <p:nvPr/>
        </p:nvSpPr>
        <p:spPr bwMode="auto">
          <a:xfrm>
            <a:off x="1965325" y="3470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8489" name="Text Box 25"/>
          <p:cNvSpPr txBox="1">
            <a:spLocks noChangeArrowheads="1"/>
          </p:cNvSpPr>
          <p:nvPr/>
        </p:nvSpPr>
        <p:spPr bwMode="auto">
          <a:xfrm>
            <a:off x="1660525" y="4689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8490" name="Text Box 26"/>
          <p:cNvSpPr txBox="1">
            <a:spLocks noChangeArrowheads="1"/>
          </p:cNvSpPr>
          <p:nvPr/>
        </p:nvSpPr>
        <p:spPr bwMode="auto">
          <a:xfrm>
            <a:off x="32607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8491" name="Text Box 27"/>
          <p:cNvSpPr txBox="1">
            <a:spLocks noChangeArrowheads="1"/>
          </p:cNvSpPr>
          <p:nvPr/>
        </p:nvSpPr>
        <p:spPr bwMode="auto">
          <a:xfrm>
            <a:off x="3870325" y="5299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8492" name="Text Box 28"/>
          <p:cNvSpPr txBox="1">
            <a:spLocks noChangeArrowheads="1"/>
          </p:cNvSpPr>
          <p:nvPr/>
        </p:nvSpPr>
        <p:spPr bwMode="auto">
          <a:xfrm>
            <a:off x="4479925" y="3851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318493" name="Text Box 29"/>
          <p:cNvSpPr txBox="1">
            <a:spLocks noChangeArrowheads="1"/>
          </p:cNvSpPr>
          <p:nvPr/>
        </p:nvSpPr>
        <p:spPr bwMode="auto">
          <a:xfrm>
            <a:off x="4327525" y="3013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8494" name="Text Box 30"/>
          <p:cNvSpPr txBox="1">
            <a:spLocks noChangeArrowheads="1"/>
          </p:cNvSpPr>
          <p:nvPr/>
        </p:nvSpPr>
        <p:spPr bwMode="auto">
          <a:xfrm>
            <a:off x="53943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8495" name="Text Box 31"/>
          <p:cNvSpPr txBox="1">
            <a:spLocks noChangeArrowheads="1"/>
          </p:cNvSpPr>
          <p:nvPr/>
        </p:nvSpPr>
        <p:spPr bwMode="auto">
          <a:xfrm>
            <a:off x="6689725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8496" name="Text Box 32"/>
          <p:cNvSpPr txBox="1">
            <a:spLocks noChangeArrowheads="1"/>
          </p:cNvSpPr>
          <p:nvPr/>
        </p:nvSpPr>
        <p:spPr bwMode="auto">
          <a:xfrm>
            <a:off x="6629400" y="4495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8497" name="Text Box 33"/>
          <p:cNvSpPr txBox="1">
            <a:spLocks noChangeArrowheads="1"/>
          </p:cNvSpPr>
          <p:nvPr/>
        </p:nvSpPr>
        <p:spPr bwMode="auto">
          <a:xfrm>
            <a:off x="8985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0</a:t>
            </a:r>
            <a:endParaRPr lang="en-US" altLang="en-US"/>
          </a:p>
        </p:txBody>
      </p:sp>
      <p:sp>
        <p:nvSpPr>
          <p:cNvPr id="318498" name="Text Box 34"/>
          <p:cNvSpPr txBox="1">
            <a:spLocks noChangeArrowheads="1"/>
          </p:cNvSpPr>
          <p:nvPr/>
        </p:nvSpPr>
        <p:spPr bwMode="auto">
          <a:xfrm>
            <a:off x="1676400" y="182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2</a:t>
            </a:r>
            <a:endParaRPr lang="en-US" altLang="en-US" b="1"/>
          </a:p>
        </p:txBody>
      </p:sp>
      <p:sp>
        <p:nvSpPr>
          <p:cNvPr id="318499" name="Text Box 35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8500" name="Text Box 36"/>
          <p:cNvSpPr txBox="1">
            <a:spLocks noChangeArrowheads="1"/>
          </p:cNvSpPr>
          <p:nvPr/>
        </p:nvSpPr>
        <p:spPr bwMode="auto">
          <a:xfrm>
            <a:off x="2667000" y="556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8501" name="Text Box 37"/>
          <p:cNvSpPr txBox="1">
            <a:spLocks noChangeArrowheads="1"/>
          </p:cNvSpPr>
          <p:nvPr/>
        </p:nvSpPr>
        <p:spPr bwMode="auto">
          <a:xfrm>
            <a:off x="5638800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18502" name="Text Box 38"/>
          <p:cNvSpPr txBox="1">
            <a:spLocks noChangeArrowheads="1"/>
          </p:cNvSpPr>
          <p:nvPr/>
        </p:nvSpPr>
        <p:spPr bwMode="auto">
          <a:xfrm>
            <a:off x="5334000" y="533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7</a:t>
            </a:r>
            <a:endParaRPr lang="en-US" altLang="en-US" b="1"/>
          </a:p>
        </p:txBody>
      </p:sp>
      <p:sp>
        <p:nvSpPr>
          <p:cNvPr id="318503" name="Text Box 39"/>
          <p:cNvSpPr txBox="1">
            <a:spLocks noChangeArrowheads="1"/>
          </p:cNvSpPr>
          <p:nvPr/>
        </p:nvSpPr>
        <p:spPr bwMode="auto">
          <a:xfrm>
            <a:off x="7680325" y="41560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318504" name="Text Box 40"/>
          <p:cNvSpPr txBox="1">
            <a:spLocks noChangeArrowheads="1"/>
          </p:cNvSpPr>
          <p:nvPr/>
        </p:nvSpPr>
        <p:spPr bwMode="auto">
          <a:xfrm>
            <a:off x="26670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8506" name="Oval 42"/>
          <p:cNvSpPr>
            <a:spLocks noChangeArrowheads="1"/>
          </p:cNvSpPr>
          <p:nvPr/>
        </p:nvSpPr>
        <p:spPr bwMode="auto">
          <a:xfrm>
            <a:off x="2438400" y="48768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c</a:t>
            </a:r>
          </a:p>
        </p:txBody>
      </p:sp>
      <p:sp>
        <p:nvSpPr>
          <p:cNvPr id="318507" name="Oval 43"/>
          <p:cNvSpPr>
            <a:spLocks noChangeArrowheads="1"/>
          </p:cNvSpPr>
          <p:nvPr/>
        </p:nvSpPr>
        <p:spPr bwMode="auto">
          <a:xfrm>
            <a:off x="5257800" y="46482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D2AFB1-5E80-4BE9-AC29-F4F22C293106}"/>
                  </a:ext>
                </a:extLst>
              </p:cNvPr>
              <p:cNvSpPr txBox="1"/>
              <p:nvPr/>
            </p:nvSpPr>
            <p:spPr>
              <a:xfrm>
                <a:off x="3276600" y="6324600"/>
                <a:ext cx="3086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D2AFB1-5E80-4BE9-AC29-F4F22C293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6324600"/>
                <a:ext cx="3086614" cy="400110"/>
              </a:xfrm>
              <a:prstGeom prst="rect">
                <a:avLst/>
              </a:prstGeom>
              <a:blipFill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25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006666"/>
                </a:solidFill>
              </a:rPr>
              <a:t>Single-Source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3146" name="Text Box 42"/>
              <p:cNvSpPr txBox="1">
                <a:spLocks noChangeArrowheads="1"/>
              </p:cNvSpPr>
              <p:nvPr/>
            </p:nvSpPr>
            <p:spPr bwMode="auto">
              <a:xfrm>
                <a:off x="457200" y="6019800"/>
                <a:ext cx="851470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>
                    <a:solidFill>
                      <a:schemeClr val="accent2"/>
                    </a:solidFill>
                  </a:rPr>
                  <a:t>path    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en-US" sz="24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03146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6019800"/>
                <a:ext cx="8514703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074" t="-10667" r="-143" b="-29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148" name="Text Box 44"/>
              <p:cNvSpPr txBox="1">
                <a:spLocks noChangeArrowheads="1"/>
              </p:cNvSpPr>
              <p:nvPr/>
            </p:nvSpPr>
            <p:spPr bwMode="auto">
              <a:xfrm>
                <a:off x="457200" y="5638800"/>
                <a:ext cx="761618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>
                    <a:solidFill>
                      <a:schemeClr val="accent2"/>
                    </a:solidFill>
                  </a:rPr>
                  <a:t>weight  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0         3         </m:t>
                    </m:r>
                    <m:r>
                      <a:rPr lang="en-US" alt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4               6             6            6                9 </m:t>
                    </m:r>
                  </m:oMath>
                </a14:m>
                <a:endParaRPr lang="en-US" altLang="en-US" sz="24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03148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5638800"/>
                <a:ext cx="761618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201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149" name="Text Box 45"/>
              <p:cNvSpPr txBox="1">
                <a:spLocks noChangeArrowheads="1"/>
              </p:cNvSpPr>
              <p:nvPr/>
            </p:nvSpPr>
            <p:spPr bwMode="auto">
              <a:xfrm>
                <a:off x="1447800" y="5181600"/>
                <a:ext cx="662360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en-US" sz="24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03149" name="Text 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5181600"/>
                <a:ext cx="6623608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84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8" name="Line 4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9" name="Text Box 48"/>
              <p:cNvSpPr txBox="1">
                <a:spLocks noChangeArrowheads="1"/>
              </p:cNvSpPr>
              <p:nvPr/>
            </p:nvSpPr>
            <p:spPr bwMode="auto">
              <a:xfrm>
                <a:off x="685800" y="1295400"/>
                <a:ext cx="8433975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1">
                    <a:solidFill>
                      <a:srgbClr val="33CC33"/>
                    </a:solidFill>
                  </a:rPr>
                  <a:t>Problem</a:t>
                </a:r>
                <a:r>
                  <a:rPr lang="en-US" altLang="en-US" sz="2400"/>
                  <a:t>  </a:t>
                </a:r>
                <a:r>
                  <a:rPr lang="en-US" altLang="en-US">
                    <a:solidFill>
                      <a:srgbClr val="008000"/>
                    </a:solidFill>
                  </a:rPr>
                  <a:t>Given a graph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altLang="en-US">
                    <a:solidFill>
                      <a:srgbClr val="008000"/>
                    </a:solidFill>
                  </a:rPr>
                  <a:t>where every edge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>
                    <a:solidFill>
                      <a:srgbClr val="008000"/>
                    </a:solidFill>
                  </a:rPr>
                  <a:t> has a weight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>
                    <a:solidFill>
                      <a:srgbClr val="008000"/>
                    </a:solidFill>
                  </a:rPr>
                  <a:t>,</a:t>
                </a:r>
                <a:r>
                  <a:rPr lang="en-US" altLang="en-US">
                    <a:solidFill>
                      <a:schemeClr val="tx1"/>
                    </a:solidFill>
                  </a:rPr>
                  <a:t> </a:t>
                </a:r>
                <a:endParaRPr lang="en-US" altLang="en-US">
                  <a:solidFill>
                    <a:srgbClr val="008000"/>
                  </a:solidFill>
                </a:endParaRPr>
              </a:p>
              <a:p>
                <a:r>
                  <a:rPr lang="en-US" altLang="en-US">
                    <a:solidFill>
                      <a:srgbClr val="008000"/>
                    </a:solidFill>
                  </a:rPr>
                  <a:t>                    and a source vertex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>
                    <a:solidFill>
                      <a:srgbClr val="C00000"/>
                    </a:solidFill>
                  </a:rPr>
                  <a:t> </a:t>
                </a:r>
                <a:r>
                  <a:rPr lang="en-US" altLang="en-US">
                    <a:solidFill>
                      <a:srgbClr val="008000"/>
                    </a:solidFill>
                  </a:rPr>
                  <a:t>in</a:t>
                </a:r>
                <a:r>
                  <a:rPr lang="en-US" altLang="en-US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>
                    <a:solidFill>
                      <a:srgbClr val="008000"/>
                    </a:solidFill>
                  </a:rPr>
                  <a:t>,  find the </a:t>
                </a:r>
                <a:r>
                  <a:rPr lang="en-US" altLang="en-US" b="1">
                    <a:solidFill>
                      <a:srgbClr val="FF33CC"/>
                    </a:solidFill>
                  </a:rPr>
                  <a:t>shortest</a:t>
                </a:r>
                <a:r>
                  <a:rPr lang="en-US" altLang="en-US">
                    <a:solidFill>
                      <a:srgbClr val="FF33CC"/>
                    </a:solidFill>
                  </a:rPr>
                  <a:t> </a:t>
                </a:r>
                <a:r>
                  <a:rPr lang="en-US" altLang="en-US" b="1">
                    <a:solidFill>
                      <a:srgbClr val="FF33CC"/>
                    </a:solidFill>
                  </a:rPr>
                  <a:t>path</a:t>
                </a:r>
                <a:r>
                  <a:rPr lang="en-US" altLang="en-US">
                    <a:solidFill>
                      <a:srgbClr val="008000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>
                    <a:solidFill>
                      <a:srgbClr val="008000"/>
                    </a:solidFill>
                  </a:rPr>
                  <a:t> to </a:t>
                </a:r>
                <a:r>
                  <a:rPr lang="en-US" altLang="en-US" b="1">
                    <a:solidFill>
                      <a:srgbClr val="FF33CC"/>
                    </a:solidFill>
                  </a:rPr>
                  <a:t>every</a:t>
                </a:r>
                <a:r>
                  <a:rPr lang="en-US" altLang="en-US">
                    <a:solidFill>
                      <a:srgbClr val="008000"/>
                    </a:solidFill>
                  </a:rPr>
                  <a:t> </a:t>
                </a:r>
              </a:p>
              <a:p>
                <a:r>
                  <a:rPr lang="en-US" altLang="en-US">
                    <a:solidFill>
                      <a:srgbClr val="008000"/>
                    </a:solidFill>
                  </a:rPr>
                  <a:t>                    other vertex. </a:t>
                </a:r>
              </a:p>
            </p:txBody>
          </p:sp>
        </mc:Choice>
        <mc:Fallback xmlns="">
          <p:sp>
            <p:nvSpPr>
              <p:cNvPr id="3079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95400"/>
                <a:ext cx="8433975" cy="1077218"/>
              </a:xfrm>
              <a:prstGeom prst="rect">
                <a:avLst/>
              </a:prstGeom>
              <a:blipFill rotWithShape="0">
                <a:blip r:embed="rId5"/>
                <a:stretch>
                  <a:fillRect l="-1157" t="-4545" b="-90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1445820" y="2519809"/>
            <a:ext cx="6096000" cy="2590800"/>
            <a:chOff x="912" y="1584"/>
            <a:chExt cx="3840" cy="1632"/>
          </a:xfrm>
        </p:grpSpPr>
        <p:sp>
          <p:nvSpPr>
            <p:cNvPr id="3088" name="Line 26"/>
            <p:cNvSpPr>
              <a:spLocks noChangeShapeType="1"/>
            </p:cNvSpPr>
            <p:nvPr/>
          </p:nvSpPr>
          <p:spPr bwMode="auto">
            <a:xfrm flipV="1">
              <a:off x="3292" y="1968"/>
              <a:ext cx="404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89" name="Group 57"/>
            <p:cNvGrpSpPr>
              <a:grpSpLocks/>
            </p:cNvGrpSpPr>
            <p:nvPr/>
          </p:nvGrpSpPr>
          <p:grpSpPr bwMode="auto">
            <a:xfrm>
              <a:off x="912" y="1584"/>
              <a:ext cx="3840" cy="1632"/>
              <a:chOff x="912" y="1584"/>
              <a:chExt cx="3840" cy="16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0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728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3090" name="Oval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208" y="1728"/>
                    <a:ext cx="336" cy="336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1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1456" y="2256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altLang="en-US" sz="2400"/>
                  </a:p>
                </p:txBody>
              </p:sp>
            </mc:Choice>
            <mc:Fallback xmlns="">
              <p:sp>
                <p:nvSpPr>
                  <p:cNvPr id="3091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456" y="2256"/>
                    <a:ext cx="336" cy="336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2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832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3092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208" y="2832"/>
                    <a:ext cx="336" cy="336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3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3093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00" y="2784"/>
                    <a:ext cx="336" cy="336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4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352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3094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16" y="2352"/>
                    <a:ext cx="336" cy="336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b="-8989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5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1680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3095" name="Oval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48" y="1680"/>
                    <a:ext cx="336" cy="336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256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3096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976" y="2256"/>
                    <a:ext cx="336" cy="336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97" name="Line 13"/>
              <p:cNvSpPr>
                <a:spLocks noChangeShapeType="1"/>
              </p:cNvSpPr>
              <p:nvPr/>
            </p:nvSpPr>
            <p:spPr bwMode="auto">
              <a:xfrm>
                <a:off x="2544" y="1824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8" name="Line 14"/>
              <p:cNvSpPr>
                <a:spLocks noChangeShapeType="1"/>
              </p:cNvSpPr>
              <p:nvPr/>
            </p:nvSpPr>
            <p:spPr bwMode="auto">
              <a:xfrm>
                <a:off x="3984" y="1968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9" name="Line 15"/>
              <p:cNvSpPr>
                <a:spLocks noChangeShapeType="1"/>
              </p:cNvSpPr>
              <p:nvPr/>
            </p:nvSpPr>
            <p:spPr bwMode="auto">
              <a:xfrm flipV="1">
                <a:off x="1728" y="192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0" name="Line 16"/>
              <p:cNvSpPr>
                <a:spLocks noChangeShapeType="1"/>
              </p:cNvSpPr>
              <p:nvPr/>
            </p:nvSpPr>
            <p:spPr bwMode="auto">
              <a:xfrm>
                <a:off x="1748" y="2547"/>
                <a:ext cx="508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1" name="Line 17"/>
              <p:cNvSpPr>
                <a:spLocks noChangeShapeType="1"/>
              </p:cNvSpPr>
              <p:nvPr/>
            </p:nvSpPr>
            <p:spPr bwMode="auto">
              <a:xfrm>
                <a:off x="2352" y="2064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2" name="Line 19"/>
              <p:cNvSpPr>
                <a:spLocks noChangeShapeType="1"/>
              </p:cNvSpPr>
              <p:nvPr/>
            </p:nvSpPr>
            <p:spPr bwMode="auto">
              <a:xfrm flipV="1">
                <a:off x="2544" y="2544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3" name="Line 21"/>
              <p:cNvSpPr>
                <a:spLocks noChangeShapeType="1"/>
              </p:cNvSpPr>
              <p:nvPr/>
            </p:nvSpPr>
            <p:spPr bwMode="auto">
              <a:xfrm>
                <a:off x="3264" y="2544"/>
                <a:ext cx="38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4" name="Line 22"/>
              <p:cNvSpPr>
                <a:spLocks noChangeShapeType="1"/>
              </p:cNvSpPr>
              <p:nvPr/>
            </p:nvSpPr>
            <p:spPr bwMode="auto">
              <a:xfrm>
                <a:off x="2544" y="2976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5" name="Line 23"/>
              <p:cNvSpPr>
                <a:spLocks noChangeShapeType="1"/>
              </p:cNvSpPr>
              <p:nvPr/>
            </p:nvSpPr>
            <p:spPr bwMode="auto">
              <a:xfrm flipV="1">
                <a:off x="3936" y="2592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6" name="Line 25"/>
              <p:cNvSpPr>
                <a:spLocks noChangeShapeType="1"/>
              </p:cNvSpPr>
              <p:nvPr/>
            </p:nvSpPr>
            <p:spPr bwMode="auto">
              <a:xfrm>
                <a:off x="2544" y="1920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7" name="Line 27"/>
              <p:cNvSpPr>
                <a:spLocks noChangeShapeType="1"/>
              </p:cNvSpPr>
              <p:nvPr/>
            </p:nvSpPr>
            <p:spPr bwMode="auto">
              <a:xfrm>
                <a:off x="3744" y="2016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8" name="Text Box 28"/>
              <p:cNvSpPr txBox="1">
                <a:spLocks noChangeArrowheads="1"/>
              </p:cNvSpPr>
              <p:nvPr/>
            </p:nvSpPr>
            <p:spPr bwMode="auto">
              <a:xfrm>
                <a:off x="1776" y="187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3</a:t>
                </a:r>
              </a:p>
            </p:txBody>
          </p:sp>
          <p:sp>
            <p:nvSpPr>
              <p:cNvPr id="3109" name="Text Box 29"/>
              <p:cNvSpPr txBox="1">
                <a:spLocks noChangeArrowheads="1"/>
              </p:cNvSpPr>
              <p:nvPr/>
            </p:nvSpPr>
            <p:spPr bwMode="auto">
              <a:xfrm>
                <a:off x="2880" y="15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3</a:t>
                </a:r>
              </a:p>
            </p:txBody>
          </p:sp>
          <p:sp>
            <p:nvSpPr>
              <p:cNvPr id="3110" name="Text Box 30"/>
              <p:cNvSpPr txBox="1">
                <a:spLocks noChangeArrowheads="1"/>
              </p:cNvSpPr>
              <p:nvPr/>
            </p:nvSpPr>
            <p:spPr bwMode="auto">
              <a:xfrm>
                <a:off x="2592" y="20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5</a:t>
                </a:r>
              </a:p>
            </p:txBody>
          </p:sp>
          <p:sp>
            <p:nvSpPr>
              <p:cNvPr id="3111" name="Text Box 31"/>
              <p:cNvSpPr txBox="1">
                <a:spLocks noChangeArrowheads="1"/>
              </p:cNvSpPr>
              <p:nvPr/>
            </p:nvSpPr>
            <p:spPr bwMode="auto">
              <a:xfrm>
                <a:off x="2160" y="22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1</a:t>
                </a:r>
              </a:p>
            </p:txBody>
          </p:sp>
          <p:sp>
            <p:nvSpPr>
              <p:cNvPr id="3112" name="Text Box 32"/>
              <p:cNvSpPr txBox="1">
                <a:spLocks noChangeArrowheads="1"/>
              </p:cNvSpPr>
              <p:nvPr/>
            </p:nvSpPr>
            <p:spPr bwMode="auto">
              <a:xfrm>
                <a:off x="2544" y="25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2</a:t>
                </a:r>
              </a:p>
            </p:txBody>
          </p:sp>
          <p:sp>
            <p:nvSpPr>
              <p:cNvPr id="3113" name="Text Box 33"/>
              <p:cNvSpPr txBox="1">
                <a:spLocks noChangeArrowheads="1"/>
              </p:cNvSpPr>
              <p:nvPr/>
            </p:nvSpPr>
            <p:spPr bwMode="auto">
              <a:xfrm>
                <a:off x="2880" y="292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2</a:t>
                </a:r>
              </a:p>
            </p:txBody>
          </p:sp>
          <p:sp>
            <p:nvSpPr>
              <p:cNvPr id="3114" name="Text Box 34"/>
              <p:cNvSpPr txBox="1">
                <a:spLocks noChangeArrowheads="1"/>
              </p:cNvSpPr>
              <p:nvPr/>
            </p:nvSpPr>
            <p:spPr bwMode="auto">
              <a:xfrm>
                <a:off x="3360" y="240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2</a:t>
                </a:r>
              </a:p>
            </p:txBody>
          </p:sp>
          <p:sp>
            <p:nvSpPr>
              <p:cNvPr id="3115" name="Text Box 35"/>
              <p:cNvSpPr txBox="1">
                <a:spLocks noChangeArrowheads="1"/>
              </p:cNvSpPr>
              <p:nvPr/>
            </p:nvSpPr>
            <p:spPr bwMode="auto">
              <a:xfrm>
                <a:off x="331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4</a:t>
                </a:r>
              </a:p>
            </p:txBody>
          </p:sp>
          <p:sp>
            <p:nvSpPr>
              <p:cNvPr id="3116" name="Text Box 36"/>
              <p:cNvSpPr txBox="1">
                <a:spLocks noChangeArrowheads="1"/>
              </p:cNvSpPr>
              <p:nvPr/>
            </p:nvSpPr>
            <p:spPr bwMode="auto">
              <a:xfrm>
                <a:off x="3744" y="22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1</a:t>
                </a:r>
              </a:p>
            </p:txBody>
          </p:sp>
          <p:sp>
            <p:nvSpPr>
              <p:cNvPr id="3117" name="Text Box 37"/>
              <p:cNvSpPr txBox="1">
                <a:spLocks noChangeArrowheads="1"/>
              </p:cNvSpPr>
              <p:nvPr/>
            </p:nvSpPr>
            <p:spPr bwMode="auto">
              <a:xfrm>
                <a:off x="4128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6</a:t>
                </a:r>
              </a:p>
            </p:txBody>
          </p:sp>
          <p:sp>
            <p:nvSpPr>
              <p:cNvPr id="3118" name="Text Box 38"/>
              <p:cNvSpPr txBox="1">
                <a:spLocks noChangeArrowheads="1"/>
              </p:cNvSpPr>
              <p:nvPr/>
            </p:nvSpPr>
            <p:spPr bwMode="auto">
              <a:xfrm>
                <a:off x="4080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3</a:t>
                </a:r>
              </a:p>
            </p:txBody>
          </p:sp>
          <p:sp>
            <p:nvSpPr>
              <p:cNvPr id="3119" name="Text Box 46"/>
              <p:cNvSpPr txBox="1">
                <a:spLocks noChangeArrowheads="1"/>
              </p:cNvSpPr>
              <p:nvPr/>
            </p:nvSpPr>
            <p:spPr bwMode="auto">
              <a:xfrm>
                <a:off x="1824" y="26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5</a:t>
                </a:r>
              </a:p>
            </p:txBody>
          </p:sp>
          <p:sp>
            <p:nvSpPr>
              <p:cNvPr id="3120" name="Text Box 49"/>
              <p:cNvSpPr txBox="1">
                <a:spLocks noChangeArrowheads="1"/>
              </p:cNvSpPr>
              <p:nvPr/>
            </p:nvSpPr>
            <p:spPr bwMode="auto">
              <a:xfrm>
                <a:off x="912" y="2064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>
                    <a:solidFill>
                      <a:schemeClr val="tx2"/>
                    </a:solidFill>
                  </a:rPr>
                  <a:t>source</a:t>
                </a:r>
              </a:p>
            </p:txBody>
          </p:sp>
        </p:grpSp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2743200" y="2895600"/>
            <a:ext cx="4310063" cy="1828800"/>
            <a:chOff x="1728" y="1824"/>
            <a:chExt cx="2715" cy="1152"/>
          </a:xfrm>
        </p:grpSpPr>
        <p:sp>
          <p:nvSpPr>
            <p:cNvPr id="3082" name="Line 51"/>
            <p:cNvSpPr>
              <a:spLocks noChangeShapeType="1"/>
            </p:cNvSpPr>
            <p:nvPr/>
          </p:nvSpPr>
          <p:spPr bwMode="auto">
            <a:xfrm>
              <a:off x="2352" y="2064"/>
              <a:ext cx="10" cy="77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Line 52"/>
            <p:cNvSpPr>
              <a:spLocks noChangeShapeType="1"/>
            </p:cNvSpPr>
            <p:nvPr/>
          </p:nvSpPr>
          <p:spPr bwMode="auto">
            <a:xfrm flipV="1">
              <a:off x="1728" y="1920"/>
              <a:ext cx="480" cy="38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Line 53"/>
            <p:cNvSpPr>
              <a:spLocks noChangeShapeType="1"/>
            </p:cNvSpPr>
            <p:nvPr/>
          </p:nvSpPr>
          <p:spPr bwMode="auto">
            <a:xfrm flipV="1">
              <a:off x="2514" y="2538"/>
              <a:ext cx="508" cy="34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Line 54"/>
            <p:cNvSpPr>
              <a:spLocks noChangeShapeType="1"/>
            </p:cNvSpPr>
            <p:nvPr/>
          </p:nvSpPr>
          <p:spPr bwMode="auto">
            <a:xfrm>
              <a:off x="2544" y="1824"/>
              <a:ext cx="1117" cy="1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Line 55"/>
            <p:cNvSpPr>
              <a:spLocks noChangeShapeType="1"/>
            </p:cNvSpPr>
            <p:nvPr/>
          </p:nvSpPr>
          <p:spPr bwMode="auto">
            <a:xfrm>
              <a:off x="2544" y="2976"/>
              <a:ext cx="1066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Line 56"/>
            <p:cNvSpPr>
              <a:spLocks noChangeShapeType="1"/>
            </p:cNvSpPr>
            <p:nvPr/>
          </p:nvSpPr>
          <p:spPr bwMode="auto">
            <a:xfrm flipV="1">
              <a:off x="3936" y="2599"/>
              <a:ext cx="507" cy="28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46" grpId="0"/>
      <p:bldP spid="303148" grpId="0"/>
      <p:bldP spid="30314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Algorithm Description</a:t>
            </a:r>
          </a:p>
        </p:txBody>
      </p:sp>
      <p:sp>
        <p:nvSpPr>
          <p:cNvPr id="323587" name="Line 102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3588" name="Text Box 1028"/>
              <p:cNvSpPr txBox="1">
                <a:spLocks noChangeArrowheads="1"/>
              </p:cNvSpPr>
              <p:nvPr/>
            </p:nvSpPr>
            <p:spPr bwMode="auto">
              <a:xfrm>
                <a:off x="1143000" y="1524000"/>
                <a:ext cx="8011296" cy="52629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Dijkstra(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en-US" i="1"/>
                  <a:t>s</a:t>
                </a:r>
                <a:r>
                  <a:rPr lang="en-US" altLang="en-US"/>
                  <a:t>)</a:t>
                </a:r>
              </a:p>
              <a:p>
                <a:r>
                  <a:rPr lang="en-US" altLang="en-US"/>
                  <a:t>      </a:t>
                </a:r>
                <a:r>
                  <a:rPr lang="en-US" altLang="en-US">
                    <a:solidFill>
                      <a:schemeClr val="accent2"/>
                    </a:solidFill>
                  </a:rPr>
                  <a:t>for</a:t>
                </a:r>
                <a:r>
                  <a:rPr lang="en-US" altLang="en-US"/>
                  <a:t> each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b="0" i="0">
                    <a:latin typeface="+mj-lt"/>
                    <a:sym typeface="Symbol" panose="05050102010706020507" pitchFamily="18" charset="2"/>
                  </a:rPr>
                  <a:t>in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         </m:t>
                    </m:r>
                  </m:oMath>
                </a14:m>
                <a:r>
                  <a:rPr lang="en-US" altLang="en-US">
                    <a:solidFill>
                      <a:srgbClr val="33CC33"/>
                    </a:solidFill>
                    <a:sym typeface="Symbol" panose="05050102010706020507" pitchFamily="18" charset="2"/>
                  </a:rPr>
                  <a:t>// initialization</a:t>
                </a:r>
              </a:p>
              <a:p>
                <a:r>
                  <a:rPr lang="en-US" altLang="en-US">
                    <a:sym typeface="Symbol" panose="05050102010706020507" pitchFamily="18" charset="2"/>
                  </a:rPr>
                  <a:t>            </a:t>
                </a:r>
                <a:r>
                  <a:rPr lang="en-US" altLang="en-US">
                    <a:solidFill>
                      <a:schemeClr val="accent2"/>
                    </a:solidFill>
                    <a:sym typeface="Symbol" panose="05050102010706020507" pitchFamily="18" charset="2"/>
                  </a:rPr>
                  <a:t>do</a:t>
                </a:r>
                <a:r>
                  <a:rPr lang="en-US" altLang="en-US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</m:t>
                    </m:r>
                  </m:oMath>
                </a14:m>
                <a:endParaRPr lang="en-US" altLang="en-US">
                  <a:sym typeface="Symbol" panose="05050102010706020507" pitchFamily="18" charset="2"/>
                </a:endParaRPr>
              </a:p>
              <a:p>
                <a:r>
                  <a:rPr lang="en-US" altLang="en-US">
                    <a:sym typeface="Symbol" panose="05050102010706020507" pitchFamily="18" charset="2"/>
                  </a:rPr>
                  <a:t>                 pred(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lang="en-US" altLang="en-US">
                    <a:sym typeface="Symbol" panose="05050102010706020507" pitchFamily="18" charset="2"/>
                  </a:rPr>
                  <a:t>) = null</a:t>
                </a:r>
              </a:p>
              <a:p>
                <a:r>
                  <a:rPr lang="en-US" altLang="en-US">
                    <a:sym typeface="Symbol" panose="05050102010706020507" pitchFamily="18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=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0 </m:t>
                    </m:r>
                  </m:oMath>
                </a14:m>
                <a:endParaRPr lang="en-US" altLang="en-US">
                  <a:sym typeface="Symbol" panose="05050102010706020507" pitchFamily="18" charset="2"/>
                </a:endParaRPr>
              </a:p>
              <a:p>
                <a:r>
                  <a:rPr lang="en-US" altLang="en-US">
                    <a:sym typeface="Symbol" panose="05050102010706020507" pitchFamily="18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𝑆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=</m:t>
                    </m:r>
                  </m:oMath>
                </a14:m>
                <a:r>
                  <a:rPr lang="en-US" altLang="en-US">
                    <a:sym typeface="Symbol" panose="05050102010706020507" pitchFamily="18" charset="2"/>
                  </a:rPr>
                  <a:t> null </a:t>
                </a:r>
              </a:p>
              <a:p>
                <a:r>
                  <a:rPr lang="en-US" altLang="en-US">
                    <a:sym typeface="Symbol" panose="05050102010706020507" pitchFamily="18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𝑄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=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  </m:t>
                    </m:r>
                  </m:oMath>
                </a14:m>
                <a:r>
                  <a:rPr lang="en-US" altLang="en-US">
                    <a:sym typeface="Symbol" panose="05050102010706020507" pitchFamily="18" charset="2"/>
                  </a:rPr>
                  <a:t>	       </a:t>
                </a:r>
                <a:r>
                  <a:rPr lang="en-US" altLang="en-US">
                    <a:solidFill>
                      <a:srgbClr val="33CC33"/>
                    </a:solidFill>
                  </a:rPr>
                  <a:t>// initializing priority queue</a:t>
                </a:r>
                <a:r>
                  <a:rPr lang="en-US" altLang="en-US"/>
                  <a:t> </a:t>
                </a:r>
              </a:p>
              <a:p>
                <a:r>
                  <a:rPr lang="en-US" altLang="en-US">
                    <a:sym typeface="Symbol" panose="05050102010706020507" pitchFamily="18" charset="2"/>
                  </a:rPr>
                  <a:t>      </a:t>
                </a:r>
                <a:r>
                  <a:rPr lang="en-US" altLang="en-US">
                    <a:solidFill>
                      <a:schemeClr val="accent2"/>
                    </a:solidFill>
                    <a:sym typeface="Symbol" panose="05050102010706020507" pitchFamily="18" charset="2"/>
                  </a:rPr>
                  <a:t>while</a:t>
                </a:r>
                <a:r>
                  <a:rPr lang="en-US" altLang="en-US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𝑄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!= </m:t>
                    </m:r>
                  </m:oMath>
                </a14:m>
                <a:r>
                  <a:rPr lang="en-US" altLang="en-US">
                    <a:sym typeface="Symbol" panose="05050102010706020507" pitchFamily="18" charset="2"/>
                  </a:rPr>
                  <a:t>null </a:t>
                </a:r>
              </a:p>
              <a:p>
                <a:r>
                  <a:rPr lang="en-US" altLang="en-US">
                    <a:sym typeface="Symbol" panose="05050102010706020507" pitchFamily="18" charset="2"/>
                  </a:rPr>
                  <a:t>	</a:t>
                </a:r>
                <a:r>
                  <a:rPr lang="en-US" altLang="en-US">
                    <a:solidFill>
                      <a:schemeClr val="accent2"/>
                    </a:solidFill>
                    <a:sym typeface="Symbol" panose="05050102010706020507" pitchFamily="18" charset="2"/>
                  </a:rPr>
                  <a:t>do</a:t>
                </a:r>
                <a:r>
                  <a:rPr lang="en-US" altLang="en-US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=</m:t>
                    </m:r>
                  </m:oMath>
                </a14:m>
                <a:r>
                  <a:rPr lang="en-US" altLang="en-US">
                    <a:sym typeface="Symbol" panose="05050102010706020507" pitchFamily="18" charset="2"/>
                  </a:rPr>
                  <a:t> Extract-Min(</a:t>
                </a:r>
                <a:r>
                  <a:rPr lang="en-US" altLang="en-US" i="1">
                    <a:sym typeface="Symbol" panose="05050102010706020507" pitchFamily="18" charset="2"/>
                  </a:rPr>
                  <a:t>Q</a:t>
                </a:r>
                <a:r>
                  <a:rPr lang="en-US" altLang="en-US">
                    <a:sym typeface="Symbol" panose="05050102010706020507" pitchFamily="18" charset="2"/>
                  </a:rPr>
                  <a:t>) </a:t>
                </a:r>
                <a:r>
                  <a:rPr lang="en-US" altLang="en-US">
                    <a:solidFill>
                      <a:srgbClr val="33CC33"/>
                    </a:solidFill>
                  </a:rPr>
                  <a:t>// 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en-US" b="0" i="0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>
                    <a:solidFill>
                      <a:srgbClr val="33CC33"/>
                    </a:solidFill>
                  </a:rPr>
                  <a:t> value in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>
                    <a:solidFill>
                      <a:srgbClr val="33CC33"/>
                    </a:solidFill>
                  </a:rPr>
                  <a:t> (a heap)</a:t>
                </a:r>
              </a:p>
              <a:p>
                <a:r>
                  <a:rPr lang="en-US" altLang="en-US">
                    <a:sym typeface="Symbol" panose="05050102010706020507" pitchFamily="18" charset="2"/>
                  </a:rPr>
                  <a:t>	     add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r>
                  <a:rPr lang="en-US" altLang="en-US">
                    <a:sym typeface="Symbol" panose="05050102010706020507" pitchFamily="18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r>
                  <a:rPr lang="en-US" altLang="en-US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en-US">
                    <a:sym typeface="Symbol" panose="05050102010706020507" pitchFamily="18" charset="2"/>
                  </a:rPr>
                  <a:t>	     </a:t>
                </a:r>
                <a:r>
                  <a:rPr lang="en-US" altLang="en-US">
                    <a:solidFill>
                      <a:schemeClr val="accent2"/>
                    </a:solidFill>
                    <a:sym typeface="Symbol" panose="05050102010706020507" pitchFamily="18" charset="2"/>
                  </a:rPr>
                  <a:t>for</a:t>
                </a:r>
                <a:r>
                  <a:rPr lang="en-US" altLang="en-US">
                    <a:sym typeface="Symbol" panose="05050102010706020507" pitchFamily="18" charset="2"/>
                  </a:rPr>
                  <a:t> each</a:t>
                </a:r>
                <a:r>
                  <a:rPr lang="en-US" altLang="en-US" i="1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lang="en-US" altLang="en-US">
                    <a:sym typeface="Symbol" panose="05050102010706020507" pitchFamily="18" charset="2"/>
                  </a:rPr>
                  <a:t> adjacent to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endParaRPr lang="en-US" altLang="en-US">
                  <a:sym typeface="Symbol" panose="05050102010706020507" pitchFamily="18" charset="2"/>
                </a:endParaRPr>
              </a:p>
              <a:p>
                <a:r>
                  <a:rPr lang="en-US" altLang="en-US">
                    <a:sym typeface="Symbol" panose="05050102010706020507" pitchFamily="18" charset="2"/>
                  </a:rPr>
                  <a:t>		</a:t>
                </a:r>
                <a:r>
                  <a:rPr lang="en-US" altLang="en-US">
                    <a:solidFill>
                      <a:schemeClr val="accent2"/>
                    </a:solidFill>
                    <a:sym typeface="Symbol" panose="05050102010706020507" pitchFamily="18" charset="2"/>
                  </a:rPr>
                  <a:t>do if</a:t>
                </a:r>
                <a:r>
                  <a:rPr lang="en-US" altLang="en-US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&gt; 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      </m:t>
                    </m:r>
                  </m:oMath>
                </a14:m>
                <a:r>
                  <a:rPr lang="en-US" altLang="en-US">
                    <a:solidFill>
                      <a:srgbClr val="33CC33"/>
                    </a:solidFill>
                    <a:sym typeface="Symbol" panose="05050102010706020507" pitchFamily="18" charset="2"/>
                  </a:rPr>
                  <a:t>// relaxation</a:t>
                </a:r>
              </a:p>
              <a:p>
                <a:r>
                  <a:rPr lang="en-US" altLang="en-US">
                    <a:sym typeface="Symbol" panose="05050102010706020507" pitchFamily="18" charset="2"/>
                  </a:rPr>
                  <a:t>		     </a:t>
                </a:r>
                <a:r>
                  <a:rPr lang="en-US" altLang="en-US">
                    <a:solidFill>
                      <a:schemeClr val="accent2"/>
                    </a:solidFill>
                    <a:sym typeface="Symbol" panose="05050102010706020507" pitchFamily="18" charset="2"/>
                  </a:rPr>
                  <a:t>then</a:t>
                </a:r>
                <a:r>
                  <a:rPr lang="en-US" altLang="en-US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= 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en-US">
                  <a:sym typeface="Symbol" panose="05050102010706020507" pitchFamily="18" charset="2"/>
                </a:endParaRPr>
              </a:p>
              <a:p>
                <a:r>
                  <a:rPr lang="en-US" altLang="en-US">
                    <a:sym typeface="Symbol" panose="05050102010706020507" pitchFamily="18" charset="2"/>
                  </a:rPr>
                  <a:t>			 pred(</a:t>
                </a:r>
                <a:r>
                  <a:rPr lang="en-US" altLang="en-US" i="1">
                    <a:sym typeface="Symbol" panose="05050102010706020507" pitchFamily="18" charset="2"/>
                  </a:rPr>
                  <a:t>v</a:t>
                </a:r>
                <a:r>
                  <a:rPr lang="en-US" altLang="en-US">
                    <a:sym typeface="Symbol" panose="05050102010706020507" pitchFamily="18" charset="2"/>
                  </a:rPr>
                  <a:t>) = </a:t>
                </a:r>
                <a:r>
                  <a:rPr lang="en-US" altLang="en-US" i="1">
                    <a:sym typeface="Symbol" panose="05050102010706020507" pitchFamily="18" charset="2"/>
                  </a:rPr>
                  <a:t>u</a:t>
                </a:r>
                <a:r>
                  <a:rPr lang="en-US" altLang="en-US">
                    <a:sym typeface="Symbol" panose="05050102010706020507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323588" name="Text Box 10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1524000"/>
                <a:ext cx="8011296" cy="5262979"/>
              </a:xfrm>
              <a:prstGeom prst="rect">
                <a:avLst/>
              </a:prstGeom>
              <a:blipFill rotWithShape="0">
                <a:blip r:embed="rId2"/>
                <a:stretch>
                  <a:fillRect l="-1218" t="-927" r="-1065" b="-17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356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9491" name="Text Box 3"/>
              <p:cNvSpPr txBox="1">
                <a:spLocks noChangeArrowheads="1"/>
              </p:cNvSpPr>
              <p:nvPr/>
            </p:nvSpPr>
            <p:spPr bwMode="auto">
              <a:xfrm>
                <a:off x="762000" y="2209800"/>
                <a:ext cx="7370763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 i="1">
                    <a:solidFill>
                      <a:schemeClr val="accent2"/>
                    </a:solidFill>
                  </a:rPr>
                  <a:t>   </a:t>
                </a:r>
                <a:r>
                  <a:rPr lang="en-US" altLang="en-US">
                    <a:solidFill>
                      <a:schemeClr val="accent2"/>
                    </a:solidFill>
                  </a:rPr>
                  <a:t>          build-queue      extract-min   decrease-key    total</a:t>
                </a:r>
              </a:p>
            </p:txBody>
          </p:sp>
        </mc:Choice>
        <mc:Fallback xmlns="">
          <p:sp>
            <p:nvSpPr>
              <p:cNvPr id="31949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209800"/>
                <a:ext cx="7370763" cy="457200"/>
              </a:xfrm>
              <a:prstGeom prst="rect">
                <a:avLst/>
              </a:prstGeom>
              <a:blipFill rotWithShape="0">
                <a:blip r:embed="rId2"/>
                <a:stretch>
                  <a:fillRect l="-579" t="-10667" r="-1241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9502" name="Group 14"/>
          <p:cNvGrpSpPr>
            <a:grpSpLocks/>
          </p:cNvGrpSpPr>
          <p:nvPr/>
        </p:nvGrpSpPr>
        <p:grpSpPr bwMode="auto">
          <a:xfrm>
            <a:off x="457200" y="3727456"/>
            <a:ext cx="8347076" cy="661989"/>
            <a:chOff x="326" y="1964"/>
            <a:chExt cx="5258" cy="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492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326" y="2090"/>
                  <a:ext cx="525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>
                      <a:solidFill>
                        <a:schemeClr val="accent2"/>
                      </a:solidFill>
                    </a:rPr>
                    <a:t>Array              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|)                  </m:t>
                      </m:r>
                      <m:r>
                        <a:rPr lang="en-US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|)              </m:t>
                      </m:r>
                      <m:r>
                        <a:rPr lang="en-US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(1)         </m:t>
                      </m:r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9492" name="Text 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" y="2090"/>
                  <a:ext cx="5258" cy="2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6" t="-10526" b="-2894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9494" name="Text Box 6"/>
            <p:cNvSpPr txBox="1">
              <a:spLocks noChangeArrowheads="1"/>
            </p:cNvSpPr>
            <p:nvPr/>
          </p:nvSpPr>
          <p:spPr bwMode="auto">
            <a:xfrm>
              <a:off x="5414" y="1964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FF0000"/>
                  </a:solidFill>
                </a:rPr>
                <a:t> 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19498" name="Line 10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9499" name="Line 11"/>
          <p:cNvSpPr>
            <a:spLocks noChangeShapeType="1"/>
          </p:cNvSpPr>
          <p:nvPr/>
        </p:nvSpPr>
        <p:spPr bwMode="auto">
          <a:xfrm>
            <a:off x="533400" y="28194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00" name="Text Box 12"/>
          <p:cNvSpPr txBox="1">
            <a:spLocks noChangeArrowheads="1"/>
          </p:cNvSpPr>
          <p:nvPr/>
        </p:nvSpPr>
        <p:spPr bwMode="auto">
          <a:xfrm>
            <a:off x="304800" y="3048000"/>
            <a:ext cx="66095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2"/>
                </a:solidFill>
              </a:rPr>
              <a:t>#operations</a:t>
            </a:r>
            <a:r>
              <a:rPr lang="en-US" altLang="en-US">
                <a:solidFill>
                  <a:schemeClr val="accent2"/>
                </a:solidFill>
              </a:rPr>
              <a:t>              1                  </a:t>
            </a:r>
            <a:r>
              <a:rPr lang="en-US" altLang="en-US" i="1">
                <a:solidFill>
                  <a:schemeClr val="accent2"/>
                </a:solidFill>
              </a:rPr>
              <a:t>     |V</a:t>
            </a:r>
            <a:r>
              <a:rPr lang="en-US" altLang="en-US">
                <a:solidFill>
                  <a:schemeClr val="accent2"/>
                </a:solidFill>
              </a:rPr>
              <a:t> |           </a:t>
            </a:r>
            <a:r>
              <a:rPr lang="en-US" altLang="en-US" i="1">
                <a:solidFill>
                  <a:schemeClr val="accent2"/>
                </a:solidFill>
              </a:rPr>
              <a:t>      |E|</a:t>
            </a:r>
            <a:endParaRPr lang="en-US" alt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9501" name="Text Box 13"/>
              <p:cNvSpPr txBox="1">
                <a:spLocks noChangeArrowheads="1"/>
              </p:cNvSpPr>
              <p:nvPr/>
            </p:nvSpPr>
            <p:spPr bwMode="auto">
              <a:xfrm>
                <a:off x="457200" y="4800600"/>
                <a:ext cx="904619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solidFill>
                      <a:schemeClr val="accent2"/>
                    </a:solidFill>
                  </a:rPr>
                  <a:t>Heap            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|)             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⁡|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|)        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func>
                    <m:r>
                      <a:rPr lang="en-US" alt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/>
              </a:p>
            </p:txBody>
          </p:sp>
        </mc:Choice>
        <mc:Fallback xmlns="">
          <p:sp>
            <p:nvSpPr>
              <p:cNvPr id="31950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800600"/>
                <a:ext cx="904619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11" t="-10667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65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00" grpId="0"/>
      <p:bldP spid="3195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006666"/>
                </a:solidFill>
              </a:rPr>
              <a:t>Applications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44515"/>
            <a:ext cx="8305800" cy="4114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0"/>
              </a:spcBef>
            </a:pPr>
            <a:r>
              <a:rPr lang="en-US" altLang="en-US" sz="2800" dirty="0">
                <a:solidFill>
                  <a:schemeClr val="accent2"/>
                </a:solidFill>
              </a:rPr>
              <a:t>Transportation </a:t>
            </a:r>
            <a:r>
              <a:rPr lang="en-US" altLang="en-US" sz="2000" dirty="0">
                <a:solidFill>
                  <a:schemeClr val="accent2"/>
                </a:solidFill>
              </a:rPr>
              <a:t>(shortest route from Ames to Phoenix?)</a:t>
            </a:r>
            <a:r>
              <a:rPr lang="en-US" altLang="en-US" sz="2800" dirty="0">
                <a:solidFill>
                  <a:schemeClr val="accent2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ts val="2000"/>
              </a:spcBef>
            </a:pPr>
            <a:r>
              <a:rPr lang="en-US" altLang="en-US" sz="2800" dirty="0">
                <a:solidFill>
                  <a:schemeClr val="accent2"/>
                </a:solidFill>
              </a:rPr>
              <a:t>Network routing </a:t>
            </a:r>
            <a:r>
              <a:rPr lang="en-US" altLang="en-US" sz="2000" dirty="0">
                <a:solidFill>
                  <a:schemeClr val="accent2"/>
                </a:solidFill>
              </a:rPr>
              <a:t>(how to direct packets to a destination across a network?)</a:t>
            </a:r>
          </a:p>
          <a:p>
            <a:pPr>
              <a:lnSpc>
                <a:spcPct val="80000"/>
              </a:lnSpc>
              <a:spcBef>
                <a:spcPts val="2000"/>
              </a:spcBef>
            </a:pPr>
            <a:r>
              <a:rPr lang="en-US" altLang="en-US" sz="2800" dirty="0">
                <a:solidFill>
                  <a:schemeClr val="accent2"/>
                </a:solidFill>
              </a:rPr>
              <a:t>Telecommunications</a:t>
            </a:r>
          </a:p>
          <a:p>
            <a:pPr>
              <a:lnSpc>
                <a:spcPct val="80000"/>
              </a:lnSpc>
              <a:spcBef>
                <a:spcPts val="2000"/>
              </a:spcBef>
            </a:pPr>
            <a:r>
              <a:rPr lang="en-US" altLang="en-US" sz="2800" dirty="0">
                <a:solidFill>
                  <a:schemeClr val="accent2"/>
                </a:solidFill>
              </a:rPr>
              <a:t>Speech interpretation </a:t>
            </a:r>
            <a:r>
              <a:rPr lang="en-US" altLang="en-US" sz="2000" dirty="0">
                <a:solidFill>
                  <a:schemeClr val="accent2"/>
                </a:solidFill>
              </a:rPr>
              <a:t>(best interpretation of a spoken sentence)</a:t>
            </a:r>
          </a:p>
          <a:p>
            <a:pPr>
              <a:lnSpc>
                <a:spcPct val="80000"/>
              </a:lnSpc>
              <a:spcBef>
                <a:spcPts val="2000"/>
              </a:spcBef>
            </a:pPr>
            <a:r>
              <a:rPr lang="en-US" altLang="en-US" sz="2800" dirty="0">
                <a:solidFill>
                  <a:schemeClr val="accent2"/>
                </a:solidFill>
              </a:rPr>
              <a:t>Robot path planning</a:t>
            </a:r>
          </a:p>
          <a:p>
            <a:pPr>
              <a:lnSpc>
                <a:spcPct val="80000"/>
              </a:lnSpc>
              <a:spcBef>
                <a:spcPts val="2000"/>
              </a:spcBef>
            </a:pPr>
            <a:r>
              <a:rPr lang="en-US" altLang="en-US" sz="2800" dirty="0">
                <a:solidFill>
                  <a:schemeClr val="accent2"/>
                </a:solidFill>
              </a:rPr>
              <a:t>Medical imaging</a:t>
            </a:r>
          </a:p>
          <a:p>
            <a:pPr>
              <a:lnSpc>
                <a:spcPct val="80000"/>
              </a:lnSpc>
              <a:spcBef>
                <a:spcPts val="2000"/>
              </a:spcBef>
            </a:pPr>
            <a:r>
              <a:rPr lang="en-US" altLang="en-US" sz="2800" dirty="0">
                <a:solidFill>
                  <a:schemeClr val="accent2"/>
                </a:solidFill>
              </a:rPr>
              <a:t>Building block for network algorithms</a:t>
            </a:r>
          </a:p>
          <a:p>
            <a:pPr>
              <a:lnSpc>
                <a:spcPct val="80000"/>
              </a:lnSpc>
              <a:spcBef>
                <a:spcPts val="2000"/>
              </a:spcBef>
            </a:pPr>
            <a:r>
              <a:rPr lang="en-US" altLang="en-US" sz="2800" dirty="0">
                <a:solidFill>
                  <a:schemeClr val="accent2"/>
                </a:solidFill>
              </a:rPr>
              <a:t>...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006666"/>
                </a:solidFill>
              </a:rPr>
              <a:t>Shortest-Path Tree</a:t>
            </a:r>
          </a:p>
        </p:txBody>
      </p:sp>
      <p:sp>
        <p:nvSpPr>
          <p:cNvPr id="5123" name="Line 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Oval 11"/>
              <p:cNvSpPr>
                <a:spLocks noChangeArrowheads="1"/>
              </p:cNvSpPr>
              <p:nvPr/>
            </p:nvSpPr>
            <p:spPr bwMode="auto">
              <a:xfrm>
                <a:off x="3505200" y="27432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5124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2743200"/>
                <a:ext cx="533400" cy="5334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5" name="Oval 12"/>
              <p:cNvSpPr>
                <a:spLocks noChangeArrowheads="1"/>
              </p:cNvSpPr>
              <p:nvPr/>
            </p:nvSpPr>
            <p:spPr bwMode="auto">
              <a:xfrm>
                <a:off x="2362200" y="35814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5125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3581400"/>
                <a:ext cx="533400" cy="5334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6" name="Oval 13"/>
              <p:cNvSpPr>
                <a:spLocks noChangeArrowheads="1"/>
              </p:cNvSpPr>
              <p:nvPr/>
            </p:nvSpPr>
            <p:spPr bwMode="auto">
              <a:xfrm>
                <a:off x="3505200" y="44958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5126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4495800"/>
                <a:ext cx="533400" cy="5334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7" name="Oval 14"/>
              <p:cNvSpPr>
                <a:spLocks noChangeArrowheads="1"/>
              </p:cNvSpPr>
              <p:nvPr/>
            </p:nvSpPr>
            <p:spPr bwMode="auto">
              <a:xfrm>
                <a:off x="5715000" y="44196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5127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4419600"/>
                <a:ext cx="533400" cy="5334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8" name="Oval 15"/>
              <p:cNvSpPr>
                <a:spLocks noChangeArrowheads="1"/>
              </p:cNvSpPr>
              <p:nvPr/>
            </p:nvSpPr>
            <p:spPr bwMode="auto">
              <a:xfrm>
                <a:off x="7010400" y="37338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5128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0400" y="3733800"/>
                <a:ext cx="533400" cy="533400"/>
              </a:xfrm>
              <a:prstGeom prst="ellipse">
                <a:avLst/>
              </a:prstGeom>
              <a:blipFill rotWithShape="0">
                <a:blip r:embed="rId6"/>
                <a:stretch>
                  <a:fillRect b="-8989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9" name="Oval 16"/>
              <p:cNvSpPr>
                <a:spLocks noChangeArrowheads="1"/>
              </p:cNvSpPr>
              <p:nvPr/>
            </p:nvSpPr>
            <p:spPr bwMode="auto">
              <a:xfrm>
                <a:off x="5791200" y="26670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5129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2667000"/>
                <a:ext cx="533400" cy="5334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30" name="Oval 17"/>
              <p:cNvSpPr>
                <a:spLocks noChangeArrowheads="1"/>
              </p:cNvSpPr>
              <p:nvPr/>
            </p:nvSpPr>
            <p:spPr bwMode="auto">
              <a:xfrm>
                <a:off x="4724400" y="35814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5130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3581400"/>
                <a:ext cx="533400" cy="5334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1" name="Line 18"/>
          <p:cNvSpPr>
            <a:spLocks noChangeShapeType="1"/>
          </p:cNvSpPr>
          <p:nvPr/>
        </p:nvSpPr>
        <p:spPr bwMode="auto">
          <a:xfrm>
            <a:off x="4038600" y="2895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20"/>
          <p:cNvSpPr>
            <a:spLocks noChangeShapeType="1"/>
          </p:cNvSpPr>
          <p:nvPr/>
        </p:nvSpPr>
        <p:spPr bwMode="auto">
          <a:xfrm flipV="1">
            <a:off x="2743200" y="3048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22"/>
          <p:cNvSpPr>
            <a:spLocks noChangeShapeType="1"/>
          </p:cNvSpPr>
          <p:nvPr/>
        </p:nvSpPr>
        <p:spPr bwMode="auto">
          <a:xfrm>
            <a:off x="37338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23"/>
          <p:cNvSpPr>
            <a:spLocks noChangeShapeType="1"/>
          </p:cNvSpPr>
          <p:nvPr/>
        </p:nvSpPr>
        <p:spPr bwMode="auto">
          <a:xfrm flipV="1">
            <a:off x="4038600" y="4038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Line 25"/>
          <p:cNvSpPr>
            <a:spLocks noChangeShapeType="1"/>
          </p:cNvSpPr>
          <p:nvPr/>
        </p:nvSpPr>
        <p:spPr bwMode="auto">
          <a:xfrm>
            <a:off x="4038600" y="4724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Line 26"/>
          <p:cNvSpPr>
            <a:spLocks noChangeShapeType="1"/>
          </p:cNvSpPr>
          <p:nvPr/>
        </p:nvSpPr>
        <p:spPr bwMode="auto">
          <a:xfrm flipV="1">
            <a:off x="6248400" y="41148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Text Box 29"/>
          <p:cNvSpPr txBox="1">
            <a:spLocks noChangeArrowheads="1"/>
          </p:cNvSpPr>
          <p:nvPr/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3</a:t>
            </a:r>
          </a:p>
        </p:txBody>
      </p:sp>
      <p:sp>
        <p:nvSpPr>
          <p:cNvPr id="5138" name="Text Box 30"/>
          <p:cNvSpPr txBox="1">
            <a:spLocks noChangeArrowheads="1"/>
          </p:cNvSpPr>
          <p:nvPr/>
        </p:nvSpPr>
        <p:spPr bwMode="auto">
          <a:xfrm>
            <a:off x="45720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3</a:t>
            </a:r>
          </a:p>
        </p:txBody>
      </p:sp>
      <p:sp>
        <p:nvSpPr>
          <p:cNvPr id="5139" name="Text Box 32"/>
          <p:cNvSpPr txBox="1">
            <a:spLocks noChangeArrowheads="1"/>
          </p:cNvSpPr>
          <p:nvPr/>
        </p:nvSpPr>
        <p:spPr bwMode="auto">
          <a:xfrm>
            <a:off x="34290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1</a:t>
            </a:r>
          </a:p>
        </p:txBody>
      </p:sp>
      <p:sp>
        <p:nvSpPr>
          <p:cNvPr id="5140" name="Text Box 33"/>
          <p:cNvSpPr txBox="1">
            <a:spLocks noChangeArrowheads="1"/>
          </p:cNvSpPr>
          <p:nvPr/>
        </p:nvSpPr>
        <p:spPr bwMode="auto">
          <a:xfrm>
            <a:off x="41148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2</a:t>
            </a:r>
          </a:p>
        </p:txBody>
      </p:sp>
      <p:sp>
        <p:nvSpPr>
          <p:cNvPr id="5141" name="Text Box 34"/>
          <p:cNvSpPr txBox="1">
            <a:spLocks noChangeArrowheads="1"/>
          </p:cNvSpPr>
          <p:nvPr/>
        </p:nvSpPr>
        <p:spPr bwMode="auto">
          <a:xfrm>
            <a:off x="4572000" y="4648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2</a:t>
            </a:r>
          </a:p>
        </p:txBody>
      </p:sp>
      <p:sp>
        <p:nvSpPr>
          <p:cNvPr id="5142" name="Text Box 39"/>
          <p:cNvSpPr txBox="1">
            <a:spLocks noChangeArrowheads="1"/>
          </p:cNvSpPr>
          <p:nvPr/>
        </p:nvSpPr>
        <p:spPr bwMode="auto">
          <a:xfrm>
            <a:off x="6477000" y="4343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3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743200" y="2895600"/>
            <a:ext cx="4267200" cy="1828800"/>
            <a:chOff x="1728" y="1824"/>
            <a:chExt cx="2688" cy="1152"/>
          </a:xfrm>
        </p:grpSpPr>
        <p:sp>
          <p:nvSpPr>
            <p:cNvPr id="5147" name="Line 43"/>
            <p:cNvSpPr>
              <a:spLocks noChangeShapeType="1"/>
            </p:cNvSpPr>
            <p:nvPr/>
          </p:nvSpPr>
          <p:spPr bwMode="auto">
            <a:xfrm>
              <a:off x="2352" y="2064"/>
              <a:ext cx="0" cy="76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44"/>
            <p:cNvSpPr>
              <a:spLocks noChangeShapeType="1"/>
            </p:cNvSpPr>
            <p:nvPr/>
          </p:nvSpPr>
          <p:spPr bwMode="auto">
            <a:xfrm flipV="1">
              <a:off x="1728" y="1920"/>
              <a:ext cx="480" cy="38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45"/>
            <p:cNvSpPr>
              <a:spLocks noChangeShapeType="1"/>
            </p:cNvSpPr>
            <p:nvPr/>
          </p:nvSpPr>
          <p:spPr bwMode="auto">
            <a:xfrm flipV="1">
              <a:off x="2544" y="2544"/>
              <a:ext cx="432" cy="33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46"/>
            <p:cNvSpPr>
              <a:spLocks noChangeShapeType="1"/>
            </p:cNvSpPr>
            <p:nvPr/>
          </p:nvSpPr>
          <p:spPr bwMode="auto">
            <a:xfrm>
              <a:off x="2544" y="1824"/>
              <a:ext cx="1104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47"/>
            <p:cNvSpPr>
              <a:spLocks noChangeShapeType="1"/>
            </p:cNvSpPr>
            <p:nvPr/>
          </p:nvSpPr>
          <p:spPr bwMode="auto">
            <a:xfrm>
              <a:off x="2544" y="2976"/>
              <a:ext cx="1056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Line 48"/>
            <p:cNvSpPr>
              <a:spLocks noChangeShapeType="1"/>
            </p:cNvSpPr>
            <p:nvPr/>
          </p:nvSpPr>
          <p:spPr bwMode="auto">
            <a:xfrm flipV="1">
              <a:off x="3936" y="2592"/>
              <a:ext cx="480" cy="2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4657" name="Text Box 49"/>
              <p:cNvSpPr txBox="1">
                <a:spLocks noChangeArrowheads="1"/>
              </p:cNvSpPr>
              <p:nvPr/>
            </p:nvSpPr>
            <p:spPr bwMode="auto">
              <a:xfrm>
                <a:off x="762000" y="1371600"/>
                <a:ext cx="7750712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>
                    <a:solidFill>
                      <a:srgbClr val="008000"/>
                    </a:solidFill>
                  </a:rPr>
                  <a:t>The</a:t>
                </a:r>
                <a:r>
                  <a:rPr lang="en-US" altLang="en-US" sz="2400">
                    <a:solidFill>
                      <a:srgbClr val="FF6600"/>
                    </a:solidFill>
                  </a:rPr>
                  <a:t> </a:t>
                </a:r>
                <a:r>
                  <a:rPr lang="en-US" altLang="en-US" sz="2400" i="1">
                    <a:solidFill>
                      <a:srgbClr val="FF33CC"/>
                    </a:solidFill>
                  </a:rPr>
                  <a:t>unique</a:t>
                </a:r>
                <a:r>
                  <a:rPr lang="en-US" altLang="en-US" sz="2400" i="1">
                    <a:solidFill>
                      <a:srgbClr val="FF6600"/>
                    </a:solidFill>
                  </a:rPr>
                  <a:t> </a:t>
                </a:r>
                <a:r>
                  <a:rPr lang="en-US" altLang="en-US" sz="2400">
                    <a:solidFill>
                      <a:srgbClr val="008000"/>
                    </a:solidFill>
                  </a:rPr>
                  <a:t>simple path from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400">
                    <a:solidFill>
                      <a:srgbClr val="FF6600"/>
                    </a:solidFill>
                  </a:rPr>
                  <a:t> </a:t>
                </a:r>
                <a:r>
                  <a:rPr lang="en-US" altLang="en-US" sz="2400">
                    <a:solidFill>
                      <a:srgbClr val="008000"/>
                    </a:solidFill>
                  </a:rPr>
                  <a:t>to any vertex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2400">
                    <a:solidFill>
                      <a:srgbClr val="FF6600"/>
                    </a:solidFill>
                  </a:rPr>
                  <a:t> </a:t>
                </a:r>
                <a:r>
                  <a:rPr lang="en-US" altLang="en-US" sz="2400">
                    <a:solidFill>
                      <a:srgbClr val="008000"/>
                    </a:solidFill>
                  </a:rPr>
                  <a:t>in the tree is a </a:t>
                </a:r>
              </a:p>
              <a:p>
                <a:r>
                  <a:rPr lang="en-US" altLang="en-US" sz="2400">
                    <a:solidFill>
                      <a:srgbClr val="008000"/>
                    </a:solidFill>
                  </a:rPr>
                  <a:t>shortest path from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400" i="1">
                    <a:solidFill>
                      <a:srgbClr val="FF6600"/>
                    </a:solidFill>
                  </a:rPr>
                  <a:t> </a:t>
                </a:r>
                <a:r>
                  <a:rPr lang="en-US" altLang="en-US" sz="2400">
                    <a:solidFill>
                      <a:srgbClr val="008000"/>
                    </a:solidFill>
                  </a:rPr>
                  <a:t>to</a:t>
                </a:r>
                <a:r>
                  <a:rPr lang="en-US" altLang="en-US" sz="2400">
                    <a:solidFill>
                      <a:srgbClr val="FF66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2400">
                    <a:solidFill>
                      <a:srgbClr val="FF6600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24657" name="Text 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371600"/>
                <a:ext cx="7750712" cy="830997"/>
              </a:xfrm>
              <a:prstGeom prst="rect">
                <a:avLst/>
              </a:prstGeom>
              <a:blipFill rotWithShape="0">
                <a:blip r:embed="rId9"/>
                <a:stretch>
                  <a:fillRect l="-1180" t="-5882" r="-787" b="-16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660" name="Text Box 52"/>
              <p:cNvSpPr txBox="1">
                <a:spLocks noChangeArrowheads="1"/>
              </p:cNvSpPr>
              <p:nvPr/>
            </p:nvSpPr>
            <p:spPr bwMode="auto">
              <a:xfrm>
                <a:off x="898525" y="5348288"/>
                <a:ext cx="668529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>
                    <a:solidFill>
                      <a:srgbClr val="000099"/>
                    </a:solidFill>
                  </a:rPr>
                  <a:t>The vertices in the tree are exactly those reachable from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>
                    <a:solidFill>
                      <a:srgbClr val="000099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>
                    <a:solidFill>
                      <a:srgbClr val="000099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24660" name="Text 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8525" y="5348288"/>
                <a:ext cx="6685292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912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4662" name="Text Box 54"/>
          <p:cNvSpPr txBox="1">
            <a:spLocks noChangeArrowheads="1"/>
          </p:cNvSpPr>
          <p:nvPr/>
        </p:nvSpPr>
        <p:spPr bwMode="auto">
          <a:xfrm>
            <a:off x="898525" y="5908675"/>
            <a:ext cx="8139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rgbClr val="000099"/>
                </a:solidFill>
              </a:rPr>
              <a:t>Similar to the breadth-first tree (where all edges have weight 1).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2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2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57" grpId="0"/>
      <p:bldP spid="324660" grpId="0"/>
      <p:bldP spid="3246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006666"/>
                </a:solidFill>
              </a:rPr>
              <a:t>Unreachable Vertices</a:t>
            </a:r>
          </a:p>
        </p:txBody>
      </p:sp>
      <p:sp>
        <p:nvSpPr>
          <p:cNvPr id="6147" name="Line 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8" name="Oval 7"/>
          <p:cNvSpPr>
            <a:spLocks noChangeArrowheads="1"/>
          </p:cNvSpPr>
          <p:nvPr/>
        </p:nvSpPr>
        <p:spPr bwMode="auto">
          <a:xfrm>
            <a:off x="990600" y="43434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/>
              <a:t>0</a:t>
            </a:r>
          </a:p>
        </p:txBody>
      </p:sp>
      <p:sp>
        <p:nvSpPr>
          <p:cNvPr id="6149" name="Oval 8"/>
          <p:cNvSpPr>
            <a:spLocks noChangeArrowheads="1"/>
          </p:cNvSpPr>
          <p:nvPr/>
        </p:nvSpPr>
        <p:spPr bwMode="auto">
          <a:xfrm>
            <a:off x="2133600" y="33528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/>
              <a:t>3</a:t>
            </a:r>
          </a:p>
        </p:txBody>
      </p:sp>
      <p:sp>
        <p:nvSpPr>
          <p:cNvPr id="6150" name="Oval 9"/>
          <p:cNvSpPr>
            <a:spLocks noChangeArrowheads="1"/>
          </p:cNvSpPr>
          <p:nvPr/>
        </p:nvSpPr>
        <p:spPr bwMode="auto">
          <a:xfrm>
            <a:off x="2209800" y="43434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/>
              <a:t>5</a:t>
            </a:r>
          </a:p>
        </p:txBody>
      </p:sp>
      <p:sp>
        <p:nvSpPr>
          <p:cNvPr id="6151" name="Oval 10"/>
          <p:cNvSpPr>
            <a:spLocks noChangeArrowheads="1"/>
          </p:cNvSpPr>
          <p:nvPr/>
        </p:nvSpPr>
        <p:spPr bwMode="auto">
          <a:xfrm>
            <a:off x="3505200" y="4267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/>
              <a:t>11</a:t>
            </a:r>
          </a:p>
        </p:txBody>
      </p:sp>
      <p:sp>
        <p:nvSpPr>
          <p:cNvPr id="6152" name="Oval 11"/>
          <p:cNvSpPr>
            <a:spLocks noChangeArrowheads="1"/>
          </p:cNvSpPr>
          <p:nvPr/>
        </p:nvSpPr>
        <p:spPr bwMode="auto">
          <a:xfrm>
            <a:off x="3505200" y="33528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/>
              <a:t>7</a:t>
            </a:r>
          </a:p>
        </p:txBody>
      </p:sp>
      <p:sp>
        <p:nvSpPr>
          <p:cNvPr id="6153" name="Oval 12"/>
          <p:cNvSpPr>
            <a:spLocks noChangeArrowheads="1"/>
          </p:cNvSpPr>
          <p:nvPr/>
        </p:nvSpPr>
        <p:spPr bwMode="auto">
          <a:xfrm>
            <a:off x="3505200" y="54864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sym typeface="Math1" pitchFamily="2" charset="2"/>
              </a:rPr>
              <a:t> 5</a:t>
            </a:r>
            <a:endParaRPr lang="en-US" altLang="en-US" sz="2400">
              <a:sym typeface="Symbol" panose="05050102010706020507" pitchFamily="18" charset="2"/>
            </a:endParaRPr>
          </a:p>
        </p:txBody>
      </p:sp>
      <p:sp>
        <p:nvSpPr>
          <p:cNvPr id="6154" name="Oval 14"/>
          <p:cNvSpPr>
            <a:spLocks noChangeArrowheads="1"/>
          </p:cNvSpPr>
          <p:nvPr/>
        </p:nvSpPr>
        <p:spPr bwMode="auto">
          <a:xfrm>
            <a:off x="4876800" y="43434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sym typeface="Math1" pitchFamily="2" charset="2"/>
              </a:rPr>
              <a:t>5</a:t>
            </a:r>
          </a:p>
        </p:txBody>
      </p:sp>
      <p:sp>
        <p:nvSpPr>
          <p:cNvPr id="6155" name="Oval 15"/>
          <p:cNvSpPr>
            <a:spLocks noChangeArrowheads="1"/>
          </p:cNvSpPr>
          <p:nvPr/>
        </p:nvSpPr>
        <p:spPr bwMode="auto">
          <a:xfrm>
            <a:off x="2286000" y="54864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sym typeface="Math1" pitchFamily="2" charset="2"/>
              </a:rPr>
              <a:t> 2</a:t>
            </a:r>
            <a:endParaRPr lang="en-US" altLang="en-US" sz="2400">
              <a:sym typeface="Symbol" panose="05050102010706020507" pitchFamily="18" charset="2"/>
            </a:endParaRPr>
          </a:p>
        </p:txBody>
      </p:sp>
      <p:sp>
        <p:nvSpPr>
          <p:cNvPr id="6156" name="Oval 16"/>
          <p:cNvSpPr>
            <a:spLocks noChangeArrowheads="1"/>
          </p:cNvSpPr>
          <p:nvPr/>
        </p:nvSpPr>
        <p:spPr bwMode="auto">
          <a:xfrm>
            <a:off x="6400800" y="40386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157" name="Oval 17"/>
          <p:cNvSpPr>
            <a:spLocks noChangeArrowheads="1"/>
          </p:cNvSpPr>
          <p:nvPr/>
        </p:nvSpPr>
        <p:spPr bwMode="auto">
          <a:xfrm>
            <a:off x="7772400" y="40386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158" name="Oval 18"/>
          <p:cNvSpPr>
            <a:spLocks noChangeArrowheads="1"/>
          </p:cNvSpPr>
          <p:nvPr/>
        </p:nvSpPr>
        <p:spPr bwMode="auto">
          <a:xfrm>
            <a:off x="7162800" y="51816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159" name="Line 19"/>
          <p:cNvSpPr>
            <a:spLocks noChangeShapeType="1"/>
          </p:cNvSpPr>
          <p:nvPr/>
        </p:nvSpPr>
        <p:spPr bwMode="auto">
          <a:xfrm flipV="1">
            <a:off x="1447800" y="3733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20"/>
          <p:cNvSpPr>
            <a:spLocks noChangeShapeType="1"/>
          </p:cNvSpPr>
          <p:nvPr/>
        </p:nvSpPr>
        <p:spPr bwMode="auto">
          <a:xfrm>
            <a:off x="1524000" y="4648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21"/>
          <p:cNvSpPr>
            <a:spLocks noChangeShapeType="1"/>
          </p:cNvSpPr>
          <p:nvPr/>
        </p:nvSpPr>
        <p:spPr bwMode="auto">
          <a:xfrm>
            <a:off x="1524000" y="48006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22"/>
          <p:cNvSpPr>
            <a:spLocks noChangeShapeType="1"/>
          </p:cNvSpPr>
          <p:nvPr/>
        </p:nvSpPr>
        <p:spPr bwMode="auto">
          <a:xfrm>
            <a:off x="2667000" y="3581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23"/>
          <p:cNvSpPr>
            <a:spLocks noChangeShapeType="1"/>
          </p:cNvSpPr>
          <p:nvPr/>
        </p:nvSpPr>
        <p:spPr bwMode="auto">
          <a:xfrm>
            <a:off x="4038600" y="35814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24"/>
          <p:cNvSpPr>
            <a:spLocks noChangeShapeType="1"/>
          </p:cNvSpPr>
          <p:nvPr/>
        </p:nvSpPr>
        <p:spPr bwMode="auto">
          <a:xfrm>
            <a:off x="4038600" y="4572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25"/>
          <p:cNvSpPr>
            <a:spLocks noChangeShapeType="1"/>
          </p:cNvSpPr>
          <p:nvPr/>
        </p:nvSpPr>
        <p:spPr bwMode="auto">
          <a:xfrm flipV="1">
            <a:off x="4038600" y="48006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26"/>
          <p:cNvSpPr>
            <a:spLocks noChangeShapeType="1"/>
          </p:cNvSpPr>
          <p:nvPr/>
        </p:nvSpPr>
        <p:spPr bwMode="auto">
          <a:xfrm>
            <a:off x="6934200" y="4267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27"/>
          <p:cNvSpPr>
            <a:spLocks noChangeShapeType="1"/>
          </p:cNvSpPr>
          <p:nvPr/>
        </p:nvSpPr>
        <p:spPr bwMode="auto">
          <a:xfrm flipH="1">
            <a:off x="7543800" y="4572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28"/>
          <p:cNvSpPr>
            <a:spLocks noChangeShapeType="1"/>
          </p:cNvSpPr>
          <p:nvPr/>
        </p:nvSpPr>
        <p:spPr bwMode="auto">
          <a:xfrm flipH="1" flipV="1">
            <a:off x="6858000" y="4495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Freeform 29"/>
          <p:cNvSpPr>
            <a:spLocks/>
          </p:cNvSpPr>
          <p:nvPr/>
        </p:nvSpPr>
        <p:spPr bwMode="auto">
          <a:xfrm>
            <a:off x="2667000" y="4267200"/>
            <a:ext cx="838200" cy="88900"/>
          </a:xfrm>
          <a:custGeom>
            <a:avLst/>
            <a:gdLst>
              <a:gd name="T0" fmla="*/ 0 w 528"/>
              <a:gd name="T1" fmla="*/ 56 h 56"/>
              <a:gd name="T2" fmla="*/ 144 w 528"/>
              <a:gd name="T3" fmla="*/ 8 h 56"/>
              <a:gd name="T4" fmla="*/ 192 w 528"/>
              <a:gd name="T5" fmla="*/ 8 h 56"/>
              <a:gd name="T6" fmla="*/ 336 w 528"/>
              <a:gd name="T7" fmla="*/ 8 h 56"/>
              <a:gd name="T8" fmla="*/ 528 w 528"/>
              <a:gd name="T9" fmla="*/ 56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56"/>
              <a:gd name="T17" fmla="*/ 528 w 528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56">
                <a:moveTo>
                  <a:pt x="0" y="56"/>
                </a:moveTo>
                <a:cubicBezTo>
                  <a:pt x="56" y="36"/>
                  <a:pt x="112" y="16"/>
                  <a:pt x="144" y="8"/>
                </a:cubicBezTo>
                <a:cubicBezTo>
                  <a:pt x="176" y="0"/>
                  <a:pt x="160" y="8"/>
                  <a:pt x="192" y="8"/>
                </a:cubicBezTo>
                <a:cubicBezTo>
                  <a:pt x="224" y="8"/>
                  <a:pt x="280" y="0"/>
                  <a:pt x="336" y="8"/>
                </a:cubicBezTo>
                <a:cubicBezTo>
                  <a:pt x="392" y="16"/>
                  <a:pt x="496" y="48"/>
                  <a:pt x="528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0" name="Freeform 30"/>
          <p:cNvSpPr>
            <a:spLocks/>
          </p:cNvSpPr>
          <p:nvPr/>
        </p:nvSpPr>
        <p:spPr bwMode="auto">
          <a:xfrm>
            <a:off x="2743200" y="4724400"/>
            <a:ext cx="838200" cy="177800"/>
          </a:xfrm>
          <a:custGeom>
            <a:avLst/>
            <a:gdLst>
              <a:gd name="T0" fmla="*/ 528 w 528"/>
              <a:gd name="T1" fmla="*/ 0 h 112"/>
              <a:gd name="T2" fmla="*/ 384 w 528"/>
              <a:gd name="T3" fmla="*/ 96 h 112"/>
              <a:gd name="T4" fmla="*/ 144 w 528"/>
              <a:gd name="T5" fmla="*/ 96 h 112"/>
              <a:gd name="T6" fmla="*/ 0 w 528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112"/>
              <a:gd name="T14" fmla="*/ 528 w 528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112">
                <a:moveTo>
                  <a:pt x="528" y="0"/>
                </a:moveTo>
                <a:cubicBezTo>
                  <a:pt x="488" y="40"/>
                  <a:pt x="448" y="80"/>
                  <a:pt x="384" y="96"/>
                </a:cubicBezTo>
                <a:cubicBezTo>
                  <a:pt x="320" y="112"/>
                  <a:pt x="208" y="112"/>
                  <a:pt x="144" y="96"/>
                </a:cubicBezTo>
                <a:cubicBezTo>
                  <a:pt x="80" y="80"/>
                  <a:pt x="40" y="4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1" name="Freeform 34"/>
          <p:cNvSpPr>
            <a:spLocks/>
          </p:cNvSpPr>
          <p:nvPr/>
        </p:nvSpPr>
        <p:spPr bwMode="auto">
          <a:xfrm>
            <a:off x="2743200" y="5486400"/>
            <a:ext cx="838200" cy="88900"/>
          </a:xfrm>
          <a:custGeom>
            <a:avLst/>
            <a:gdLst>
              <a:gd name="T0" fmla="*/ 0 w 528"/>
              <a:gd name="T1" fmla="*/ 56 h 56"/>
              <a:gd name="T2" fmla="*/ 144 w 528"/>
              <a:gd name="T3" fmla="*/ 8 h 56"/>
              <a:gd name="T4" fmla="*/ 192 w 528"/>
              <a:gd name="T5" fmla="*/ 8 h 56"/>
              <a:gd name="T6" fmla="*/ 336 w 528"/>
              <a:gd name="T7" fmla="*/ 8 h 56"/>
              <a:gd name="T8" fmla="*/ 528 w 528"/>
              <a:gd name="T9" fmla="*/ 56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56"/>
              <a:gd name="T17" fmla="*/ 528 w 528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56">
                <a:moveTo>
                  <a:pt x="0" y="56"/>
                </a:moveTo>
                <a:cubicBezTo>
                  <a:pt x="56" y="36"/>
                  <a:pt x="112" y="16"/>
                  <a:pt x="144" y="8"/>
                </a:cubicBezTo>
                <a:cubicBezTo>
                  <a:pt x="176" y="0"/>
                  <a:pt x="160" y="8"/>
                  <a:pt x="192" y="8"/>
                </a:cubicBezTo>
                <a:cubicBezTo>
                  <a:pt x="224" y="8"/>
                  <a:pt x="280" y="0"/>
                  <a:pt x="336" y="8"/>
                </a:cubicBezTo>
                <a:cubicBezTo>
                  <a:pt x="392" y="16"/>
                  <a:pt x="496" y="48"/>
                  <a:pt x="528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2" name="Freeform 35"/>
          <p:cNvSpPr>
            <a:spLocks/>
          </p:cNvSpPr>
          <p:nvPr/>
        </p:nvSpPr>
        <p:spPr bwMode="auto">
          <a:xfrm>
            <a:off x="2743200" y="5943600"/>
            <a:ext cx="838200" cy="177800"/>
          </a:xfrm>
          <a:custGeom>
            <a:avLst/>
            <a:gdLst>
              <a:gd name="T0" fmla="*/ 528 w 528"/>
              <a:gd name="T1" fmla="*/ 0 h 112"/>
              <a:gd name="T2" fmla="*/ 384 w 528"/>
              <a:gd name="T3" fmla="*/ 96 h 112"/>
              <a:gd name="T4" fmla="*/ 144 w 528"/>
              <a:gd name="T5" fmla="*/ 96 h 112"/>
              <a:gd name="T6" fmla="*/ 0 w 528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112"/>
              <a:gd name="T14" fmla="*/ 528 w 528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112">
                <a:moveTo>
                  <a:pt x="528" y="0"/>
                </a:moveTo>
                <a:cubicBezTo>
                  <a:pt x="488" y="40"/>
                  <a:pt x="448" y="80"/>
                  <a:pt x="384" y="96"/>
                </a:cubicBezTo>
                <a:cubicBezTo>
                  <a:pt x="320" y="112"/>
                  <a:pt x="208" y="112"/>
                  <a:pt x="144" y="96"/>
                </a:cubicBezTo>
                <a:cubicBezTo>
                  <a:pt x="80" y="80"/>
                  <a:pt x="40" y="4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3" name="Text Box 36"/>
          <p:cNvSpPr txBox="1">
            <a:spLocks noChangeArrowheads="1"/>
          </p:cNvSpPr>
          <p:nvPr/>
        </p:nvSpPr>
        <p:spPr bwMode="auto">
          <a:xfrm>
            <a:off x="16002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3</a:t>
            </a:r>
          </a:p>
        </p:txBody>
      </p:sp>
      <p:sp>
        <p:nvSpPr>
          <p:cNvPr id="6174" name="Text Box 37"/>
          <p:cNvSpPr txBox="1">
            <a:spLocks noChangeArrowheads="1"/>
          </p:cNvSpPr>
          <p:nvPr/>
        </p:nvSpPr>
        <p:spPr bwMode="auto">
          <a:xfrm>
            <a:off x="16002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5</a:t>
            </a:r>
          </a:p>
        </p:txBody>
      </p:sp>
      <p:sp>
        <p:nvSpPr>
          <p:cNvPr id="6175" name="Text Box 38"/>
          <p:cNvSpPr txBox="1">
            <a:spLocks noChangeArrowheads="1"/>
          </p:cNvSpPr>
          <p:nvPr/>
        </p:nvSpPr>
        <p:spPr bwMode="auto">
          <a:xfrm>
            <a:off x="1524000" y="5029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2</a:t>
            </a:r>
          </a:p>
        </p:txBody>
      </p:sp>
      <p:sp>
        <p:nvSpPr>
          <p:cNvPr id="6176" name="Text Box 39"/>
          <p:cNvSpPr txBox="1">
            <a:spLocks noChangeArrowheads="1"/>
          </p:cNvSpPr>
          <p:nvPr/>
        </p:nvSpPr>
        <p:spPr bwMode="auto">
          <a:xfrm>
            <a:off x="2971800" y="510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3</a:t>
            </a:r>
          </a:p>
        </p:txBody>
      </p:sp>
      <p:sp>
        <p:nvSpPr>
          <p:cNvPr id="6177" name="Text Box 40"/>
          <p:cNvSpPr txBox="1">
            <a:spLocks noChangeArrowheads="1"/>
          </p:cNvSpPr>
          <p:nvPr/>
        </p:nvSpPr>
        <p:spPr bwMode="auto">
          <a:xfrm>
            <a:off x="2819400" y="6019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-6</a:t>
            </a:r>
          </a:p>
        </p:txBody>
      </p:sp>
      <p:sp>
        <p:nvSpPr>
          <p:cNvPr id="6178" name="Text Box 41"/>
          <p:cNvSpPr txBox="1">
            <a:spLocks noChangeArrowheads="1"/>
          </p:cNvSpPr>
          <p:nvPr/>
        </p:nvSpPr>
        <p:spPr bwMode="auto">
          <a:xfrm>
            <a:off x="441960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7</a:t>
            </a:r>
          </a:p>
        </p:txBody>
      </p:sp>
      <p:sp>
        <p:nvSpPr>
          <p:cNvPr id="6179" name="Text Box 42"/>
          <p:cNvSpPr txBox="1">
            <a:spLocks noChangeArrowheads="1"/>
          </p:cNvSpPr>
          <p:nvPr/>
        </p:nvSpPr>
        <p:spPr bwMode="auto">
          <a:xfrm>
            <a:off x="41910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8</a:t>
            </a:r>
          </a:p>
        </p:txBody>
      </p:sp>
      <p:sp>
        <p:nvSpPr>
          <p:cNvPr id="6180" name="Text Box 43"/>
          <p:cNvSpPr txBox="1">
            <a:spLocks noChangeArrowheads="1"/>
          </p:cNvSpPr>
          <p:nvPr/>
        </p:nvSpPr>
        <p:spPr bwMode="auto">
          <a:xfrm>
            <a:off x="4343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4</a:t>
            </a:r>
          </a:p>
        </p:txBody>
      </p:sp>
      <p:sp>
        <p:nvSpPr>
          <p:cNvPr id="6181" name="Text Box 44"/>
          <p:cNvSpPr txBox="1">
            <a:spLocks noChangeArrowheads="1"/>
          </p:cNvSpPr>
          <p:nvPr/>
        </p:nvSpPr>
        <p:spPr bwMode="auto">
          <a:xfrm>
            <a:off x="2819400" y="31242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4</a:t>
            </a:r>
          </a:p>
        </p:txBody>
      </p:sp>
      <p:sp>
        <p:nvSpPr>
          <p:cNvPr id="6182" name="Text Box 45"/>
          <p:cNvSpPr txBox="1">
            <a:spLocks noChangeArrowheads="1"/>
          </p:cNvSpPr>
          <p:nvPr/>
        </p:nvSpPr>
        <p:spPr bwMode="auto">
          <a:xfrm>
            <a:off x="28956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6</a:t>
            </a:r>
          </a:p>
        </p:txBody>
      </p:sp>
      <p:sp>
        <p:nvSpPr>
          <p:cNvPr id="6183" name="Text Box 46"/>
          <p:cNvSpPr txBox="1">
            <a:spLocks noChangeArrowheads="1"/>
          </p:cNvSpPr>
          <p:nvPr/>
        </p:nvSpPr>
        <p:spPr bwMode="auto">
          <a:xfrm>
            <a:off x="2971800" y="44958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3</a:t>
            </a:r>
          </a:p>
        </p:txBody>
      </p:sp>
      <p:sp>
        <p:nvSpPr>
          <p:cNvPr id="6184" name="Text Box 47"/>
          <p:cNvSpPr txBox="1">
            <a:spLocks noChangeArrowheads="1"/>
          </p:cNvSpPr>
          <p:nvPr/>
        </p:nvSpPr>
        <p:spPr bwMode="auto">
          <a:xfrm>
            <a:off x="71628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2</a:t>
            </a:r>
          </a:p>
        </p:txBody>
      </p:sp>
      <p:sp>
        <p:nvSpPr>
          <p:cNvPr id="6185" name="Text Box 48"/>
          <p:cNvSpPr txBox="1">
            <a:spLocks noChangeArrowheads="1"/>
          </p:cNvSpPr>
          <p:nvPr/>
        </p:nvSpPr>
        <p:spPr bwMode="auto">
          <a:xfrm>
            <a:off x="6705600" y="4648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-8</a:t>
            </a:r>
          </a:p>
        </p:txBody>
      </p:sp>
      <p:sp>
        <p:nvSpPr>
          <p:cNvPr id="6186" name="Text Box 49"/>
          <p:cNvSpPr txBox="1">
            <a:spLocks noChangeArrowheads="1"/>
          </p:cNvSpPr>
          <p:nvPr/>
        </p:nvSpPr>
        <p:spPr bwMode="auto">
          <a:xfrm>
            <a:off x="7772400" y="4648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3</a:t>
            </a:r>
          </a:p>
        </p:txBody>
      </p:sp>
      <p:sp>
        <p:nvSpPr>
          <p:cNvPr id="6187" name="Text Box 50"/>
          <p:cNvSpPr txBox="1">
            <a:spLocks noChangeArrowheads="1"/>
          </p:cNvSpPr>
          <p:nvPr/>
        </p:nvSpPr>
        <p:spPr bwMode="auto">
          <a:xfrm>
            <a:off x="990600" y="3886200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s</a:t>
            </a:r>
          </a:p>
        </p:txBody>
      </p:sp>
      <p:sp>
        <p:nvSpPr>
          <p:cNvPr id="6188" name="Text Box 51"/>
          <p:cNvSpPr txBox="1">
            <a:spLocks noChangeArrowheads="1"/>
          </p:cNvSpPr>
          <p:nvPr/>
        </p:nvSpPr>
        <p:spPr bwMode="auto">
          <a:xfrm>
            <a:off x="22098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a</a:t>
            </a:r>
          </a:p>
        </p:txBody>
      </p:sp>
      <p:sp>
        <p:nvSpPr>
          <p:cNvPr id="6189" name="Text Box 52"/>
          <p:cNvSpPr txBox="1">
            <a:spLocks noChangeArrowheads="1"/>
          </p:cNvSpPr>
          <p:nvPr/>
        </p:nvSpPr>
        <p:spPr bwMode="auto">
          <a:xfrm>
            <a:off x="2286000" y="39624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c</a:t>
            </a:r>
          </a:p>
        </p:txBody>
      </p:sp>
      <p:sp>
        <p:nvSpPr>
          <p:cNvPr id="6190" name="Text Box 53"/>
          <p:cNvSpPr txBox="1">
            <a:spLocks noChangeArrowheads="1"/>
          </p:cNvSpPr>
          <p:nvPr/>
        </p:nvSpPr>
        <p:spPr bwMode="auto">
          <a:xfrm>
            <a:off x="2362200" y="51054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e</a:t>
            </a:r>
          </a:p>
        </p:txBody>
      </p:sp>
      <p:sp>
        <p:nvSpPr>
          <p:cNvPr id="6191" name="Text Box 54"/>
          <p:cNvSpPr txBox="1">
            <a:spLocks noChangeArrowheads="1"/>
          </p:cNvSpPr>
          <p:nvPr/>
        </p:nvSpPr>
        <p:spPr bwMode="auto">
          <a:xfrm>
            <a:off x="36576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b</a:t>
            </a:r>
          </a:p>
        </p:txBody>
      </p:sp>
      <p:sp>
        <p:nvSpPr>
          <p:cNvPr id="6192" name="Text Box 55"/>
          <p:cNvSpPr txBox="1">
            <a:spLocks noChangeArrowheads="1"/>
          </p:cNvSpPr>
          <p:nvPr/>
        </p:nvSpPr>
        <p:spPr bwMode="auto">
          <a:xfrm>
            <a:off x="35814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d</a:t>
            </a:r>
          </a:p>
        </p:txBody>
      </p:sp>
      <p:sp>
        <p:nvSpPr>
          <p:cNvPr id="6193" name="Text Box 56"/>
          <p:cNvSpPr txBox="1">
            <a:spLocks noChangeArrowheads="1"/>
          </p:cNvSpPr>
          <p:nvPr/>
        </p:nvSpPr>
        <p:spPr bwMode="auto">
          <a:xfrm>
            <a:off x="3581400" y="5029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f</a:t>
            </a:r>
          </a:p>
        </p:txBody>
      </p:sp>
      <p:sp>
        <p:nvSpPr>
          <p:cNvPr id="6194" name="Text Box 57"/>
          <p:cNvSpPr txBox="1">
            <a:spLocks noChangeArrowheads="1"/>
          </p:cNvSpPr>
          <p:nvPr/>
        </p:nvSpPr>
        <p:spPr bwMode="auto">
          <a:xfrm>
            <a:off x="50292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g</a:t>
            </a:r>
          </a:p>
        </p:txBody>
      </p:sp>
      <p:sp>
        <p:nvSpPr>
          <p:cNvPr id="6195" name="Text Box 58"/>
          <p:cNvSpPr txBox="1">
            <a:spLocks noChangeArrowheads="1"/>
          </p:cNvSpPr>
          <p:nvPr/>
        </p:nvSpPr>
        <p:spPr bwMode="auto">
          <a:xfrm>
            <a:off x="64770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h</a:t>
            </a:r>
          </a:p>
        </p:txBody>
      </p:sp>
      <p:sp>
        <p:nvSpPr>
          <p:cNvPr id="6196" name="Text Box 59"/>
          <p:cNvSpPr txBox="1">
            <a:spLocks noChangeArrowheads="1"/>
          </p:cNvSpPr>
          <p:nvPr/>
        </p:nvSpPr>
        <p:spPr bwMode="auto">
          <a:xfrm>
            <a:off x="7239000" y="56388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j</a:t>
            </a:r>
          </a:p>
        </p:txBody>
      </p:sp>
      <p:sp>
        <p:nvSpPr>
          <p:cNvPr id="6197" name="Text Box 60"/>
          <p:cNvSpPr txBox="1">
            <a:spLocks noChangeArrowheads="1"/>
          </p:cNvSpPr>
          <p:nvPr/>
        </p:nvSpPr>
        <p:spPr bwMode="auto">
          <a:xfrm>
            <a:off x="7924800" y="35814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i</a:t>
            </a:r>
          </a:p>
        </p:txBody>
      </p:sp>
      <p:sp>
        <p:nvSpPr>
          <p:cNvPr id="300094" name="Text Box 62"/>
          <p:cNvSpPr txBox="1">
            <a:spLocks noChangeArrowheads="1"/>
          </p:cNvSpPr>
          <p:nvPr/>
        </p:nvSpPr>
        <p:spPr bwMode="auto">
          <a:xfrm>
            <a:off x="6477000" y="6148388"/>
            <a:ext cx="2127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unreachable from </a:t>
            </a:r>
            <a:r>
              <a:rPr lang="en-US" altLang="en-US" i="1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6200" name="Text Box 65"/>
          <p:cNvSpPr txBox="1">
            <a:spLocks noChangeArrowheads="1"/>
          </p:cNvSpPr>
          <p:nvPr/>
        </p:nvSpPr>
        <p:spPr bwMode="auto">
          <a:xfrm>
            <a:off x="152400" y="4343400"/>
            <a:ext cx="846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006666"/>
                </a:solidFill>
              </a:rPr>
              <a:t>No Cycle in a Shortest Path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9974" name="AutoShape 6"/>
          <p:cNvSpPr>
            <a:spLocks noChangeArrowheads="1"/>
          </p:cNvSpPr>
          <p:nvPr/>
        </p:nvSpPr>
        <p:spPr bwMode="auto">
          <a:xfrm>
            <a:off x="935585" y="1469504"/>
            <a:ext cx="4572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9975" name="Text Box 7"/>
          <p:cNvSpPr txBox="1">
            <a:spLocks noChangeArrowheads="1"/>
          </p:cNvSpPr>
          <p:nvPr/>
        </p:nvSpPr>
        <p:spPr bwMode="auto">
          <a:xfrm>
            <a:off x="1529310" y="1434579"/>
            <a:ext cx="74238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rgbClr val="006666"/>
                </a:solidFill>
              </a:rPr>
              <a:t>A shortest path cannot contain a cycle because otherwise </a:t>
            </a:r>
          </a:p>
          <a:p>
            <a:r>
              <a:rPr lang="en-US" altLang="en-US" sz="2400">
                <a:solidFill>
                  <a:srgbClr val="006666"/>
                </a:solidFill>
              </a:rPr>
              <a:t>the removal of such a cycle would reduce the path weight. </a:t>
            </a:r>
          </a:p>
        </p:txBody>
      </p:sp>
      <p:sp>
        <p:nvSpPr>
          <p:cNvPr id="339976" name="AutoShape 8"/>
          <p:cNvSpPr>
            <a:spLocks noChangeArrowheads="1"/>
          </p:cNvSpPr>
          <p:nvPr/>
        </p:nvSpPr>
        <p:spPr bwMode="auto">
          <a:xfrm>
            <a:off x="918413" y="4986156"/>
            <a:ext cx="4572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9977" name="Text Box 9"/>
          <p:cNvSpPr txBox="1">
            <a:spLocks noChangeArrowheads="1"/>
          </p:cNvSpPr>
          <p:nvPr/>
        </p:nvSpPr>
        <p:spPr bwMode="auto">
          <a:xfrm>
            <a:off x="1515358" y="4969883"/>
            <a:ext cx="733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rgbClr val="006666"/>
                </a:solidFill>
              </a:rPr>
              <a:t>Any zero-weight cycle in a shortest path can be removed.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978" name="Text Box 10"/>
              <p:cNvSpPr txBox="1">
                <a:spLocks noChangeArrowheads="1"/>
              </p:cNvSpPr>
              <p:nvPr/>
            </p:nvSpPr>
            <p:spPr bwMode="auto">
              <a:xfrm>
                <a:off x="1010181" y="6109881"/>
                <a:ext cx="800154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>
                    <a:solidFill>
                      <a:srgbClr val="FF6600"/>
                    </a:solidFill>
                  </a:rPr>
                  <a:t>So we only need to consider shortest path of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  <m:r>
                      <a:rPr lang="en-US" altLang="en-US" sz="2400" i="1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sz="2400" i="1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2400" i="1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| – 1 </m:t>
                    </m:r>
                  </m:oMath>
                </a14:m>
                <a:r>
                  <a:rPr lang="en-US" altLang="en-US" sz="2400">
                    <a:solidFill>
                      <a:srgbClr val="FF6600"/>
                    </a:solidFill>
                  </a:rPr>
                  <a:t>edges. </a:t>
                </a:r>
              </a:p>
            </p:txBody>
          </p:sp>
        </mc:Choice>
        <mc:Fallback xmlns="">
          <p:sp>
            <p:nvSpPr>
              <p:cNvPr id="339978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0181" y="6109881"/>
                <a:ext cx="8001549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220" t="-10526" r="-229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/>
              <p:cNvSpPr/>
              <p:nvPr/>
            </p:nvSpPr>
            <p:spPr bwMode="auto">
              <a:xfrm>
                <a:off x="2667000" y="3159595"/>
                <a:ext cx="533400" cy="513473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Oval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3159595"/>
                <a:ext cx="533400" cy="513473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4005866" y="2744899"/>
                <a:ext cx="533400" cy="513473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5866" y="2744899"/>
                <a:ext cx="533400" cy="513473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5638800" y="3211911"/>
                <a:ext cx="533400" cy="513473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8800" y="3211911"/>
                <a:ext cx="533400" cy="513473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/>
          <p:cNvSpPr/>
          <p:nvPr/>
        </p:nvSpPr>
        <p:spPr bwMode="auto">
          <a:xfrm>
            <a:off x="3181082" y="2968547"/>
            <a:ext cx="824248" cy="302687"/>
          </a:xfrm>
          <a:custGeom>
            <a:avLst/>
            <a:gdLst>
              <a:gd name="connsiteX0" fmla="*/ 0 w 824248"/>
              <a:gd name="connsiteY0" fmla="*/ 302687 h 302687"/>
              <a:gd name="connsiteX1" fmla="*/ 296214 w 824248"/>
              <a:gd name="connsiteY1" fmla="*/ 32230 h 302687"/>
              <a:gd name="connsiteX2" fmla="*/ 669701 w 824248"/>
              <a:gd name="connsiteY2" fmla="*/ 6473 h 302687"/>
              <a:gd name="connsiteX3" fmla="*/ 824248 w 824248"/>
              <a:gd name="connsiteY3" fmla="*/ 45109 h 302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248" h="302687">
                <a:moveTo>
                  <a:pt x="0" y="302687"/>
                </a:moveTo>
                <a:cubicBezTo>
                  <a:pt x="92298" y="192143"/>
                  <a:pt x="184597" y="81599"/>
                  <a:pt x="296214" y="32230"/>
                </a:cubicBezTo>
                <a:cubicBezTo>
                  <a:pt x="407831" y="-17139"/>
                  <a:pt x="581695" y="4327"/>
                  <a:pt x="669701" y="6473"/>
                </a:cubicBezTo>
                <a:cubicBezTo>
                  <a:pt x="757707" y="8619"/>
                  <a:pt x="790977" y="26864"/>
                  <a:pt x="824248" y="45109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4546242" y="2846118"/>
            <a:ext cx="1146220" cy="476631"/>
          </a:xfrm>
          <a:custGeom>
            <a:avLst/>
            <a:gdLst>
              <a:gd name="connsiteX0" fmla="*/ 0 w 1146220"/>
              <a:gd name="connsiteY0" fmla="*/ 154659 h 476631"/>
              <a:gd name="connsiteX1" fmla="*/ 231820 w 1146220"/>
              <a:gd name="connsiteY1" fmla="*/ 12992 h 476631"/>
              <a:gd name="connsiteX2" fmla="*/ 605307 w 1146220"/>
              <a:gd name="connsiteY2" fmla="*/ 51628 h 476631"/>
              <a:gd name="connsiteX3" fmla="*/ 669702 w 1146220"/>
              <a:gd name="connsiteY3" fmla="*/ 412237 h 476631"/>
              <a:gd name="connsiteX4" fmla="*/ 1017431 w 1146220"/>
              <a:gd name="connsiteY4" fmla="*/ 463752 h 476631"/>
              <a:gd name="connsiteX5" fmla="*/ 1146220 w 1146220"/>
              <a:gd name="connsiteY5" fmla="*/ 476631 h 476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6220" h="476631">
                <a:moveTo>
                  <a:pt x="0" y="154659"/>
                </a:moveTo>
                <a:cubicBezTo>
                  <a:pt x="65468" y="92411"/>
                  <a:pt x="130936" y="30164"/>
                  <a:pt x="231820" y="12992"/>
                </a:cubicBezTo>
                <a:cubicBezTo>
                  <a:pt x="332704" y="-4180"/>
                  <a:pt x="532327" y="-14913"/>
                  <a:pt x="605307" y="51628"/>
                </a:cubicBezTo>
                <a:cubicBezTo>
                  <a:pt x="678287" y="118169"/>
                  <a:pt x="601015" y="343550"/>
                  <a:pt x="669702" y="412237"/>
                </a:cubicBezTo>
                <a:cubicBezTo>
                  <a:pt x="738389" y="480924"/>
                  <a:pt x="938011" y="453020"/>
                  <a:pt x="1017431" y="463752"/>
                </a:cubicBezTo>
                <a:cubicBezTo>
                  <a:pt x="1096851" y="474484"/>
                  <a:pt x="1121535" y="475557"/>
                  <a:pt x="1146220" y="476631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638818" y="3183176"/>
            <a:ext cx="1532049" cy="1453606"/>
            <a:chOff x="3638818" y="3183176"/>
            <a:chExt cx="1532049" cy="14536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 bwMode="auto">
                <a:xfrm>
                  <a:off x="3638818" y="3522588"/>
                  <a:ext cx="533400" cy="513473"/>
                </a:xfrm>
                <a:prstGeom prst="ellipse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38818" y="3522588"/>
                  <a:ext cx="533400" cy="513473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 bwMode="auto">
                <a:xfrm>
                  <a:off x="4637467" y="3678522"/>
                  <a:ext cx="533400" cy="513473"/>
                </a:xfrm>
                <a:prstGeom prst="ellipse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37467" y="3678522"/>
                  <a:ext cx="533400" cy="513473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>
              <a:stCxn id="11" idx="5"/>
              <a:endCxn id="14" idx="0"/>
            </p:cNvCxnSpPr>
            <p:nvPr/>
          </p:nvCxnSpPr>
          <p:spPr bwMode="auto">
            <a:xfrm>
              <a:off x="4461151" y="3183176"/>
              <a:ext cx="443016" cy="49534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/>
            <p:cNvCxnSpPr>
              <a:stCxn id="13" idx="0"/>
              <a:endCxn id="11" idx="3"/>
            </p:cNvCxnSpPr>
            <p:nvPr/>
          </p:nvCxnSpPr>
          <p:spPr bwMode="auto">
            <a:xfrm flipV="1">
              <a:off x="3905518" y="3183176"/>
              <a:ext cx="178463" cy="33941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Freeform 16"/>
            <p:cNvSpPr/>
            <p:nvPr/>
          </p:nvSpPr>
          <p:spPr bwMode="auto">
            <a:xfrm>
              <a:off x="3652345" y="4005330"/>
              <a:ext cx="1226337" cy="631452"/>
            </a:xfrm>
            <a:custGeom>
              <a:avLst/>
              <a:gdLst>
                <a:gd name="connsiteX0" fmla="*/ 1202990 w 1226337"/>
                <a:gd name="connsiteY0" fmla="*/ 180304 h 631452"/>
                <a:gd name="connsiteX1" fmla="*/ 1177232 w 1226337"/>
                <a:gd name="connsiteY1" fmla="*/ 553791 h 631452"/>
                <a:gd name="connsiteX2" fmla="*/ 765109 w 1226337"/>
                <a:gd name="connsiteY2" fmla="*/ 631064 h 631452"/>
                <a:gd name="connsiteX3" fmla="*/ 237075 w 1226337"/>
                <a:gd name="connsiteY3" fmla="*/ 540912 h 631452"/>
                <a:gd name="connsiteX4" fmla="*/ 5255 w 1226337"/>
                <a:gd name="connsiteY4" fmla="*/ 270456 h 631452"/>
                <a:gd name="connsiteX5" fmla="*/ 69649 w 1226337"/>
                <a:gd name="connsiteY5" fmla="*/ 0 h 631452"/>
                <a:gd name="connsiteX6" fmla="*/ 69649 w 1226337"/>
                <a:gd name="connsiteY6" fmla="*/ 0 h 63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6337" h="631452">
                  <a:moveTo>
                    <a:pt x="1202990" y="180304"/>
                  </a:moveTo>
                  <a:cubicBezTo>
                    <a:pt x="1226601" y="329484"/>
                    <a:pt x="1250212" y="478664"/>
                    <a:pt x="1177232" y="553791"/>
                  </a:cubicBezTo>
                  <a:cubicBezTo>
                    <a:pt x="1104252" y="628918"/>
                    <a:pt x="921802" y="633210"/>
                    <a:pt x="765109" y="631064"/>
                  </a:cubicBezTo>
                  <a:cubicBezTo>
                    <a:pt x="608416" y="628918"/>
                    <a:pt x="363717" y="601013"/>
                    <a:pt x="237075" y="540912"/>
                  </a:cubicBezTo>
                  <a:cubicBezTo>
                    <a:pt x="110433" y="480811"/>
                    <a:pt x="33159" y="360608"/>
                    <a:pt x="5255" y="270456"/>
                  </a:cubicBezTo>
                  <a:cubicBezTo>
                    <a:pt x="-22649" y="180304"/>
                    <a:pt x="69649" y="0"/>
                    <a:pt x="69649" y="0"/>
                  </a:cubicBezTo>
                  <a:lnTo>
                    <a:pt x="69649" y="0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3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6" grpId="0" animBg="1"/>
      <p:bldP spid="339977" grpId="0"/>
      <p:bldP spid="3399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006666"/>
                </a:solidFill>
              </a:rPr>
              <a:t>Subpath Must Be Shortest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69925" y="1489075"/>
            <a:ext cx="82654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8000"/>
                </a:solidFill>
              </a:rPr>
              <a:t>Any subpath of a shortest path is the </a:t>
            </a:r>
            <a:r>
              <a:rPr lang="en-US" altLang="en-US" sz="2400" i="1">
                <a:solidFill>
                  <a:srgbClr val="FF33CC"/>
                </a:solidFill>
              </a:rPr>
              <a:t>shortest</a:t>
            </a:r>
            <a:r>
              <a:rPr lang="en-US" altLang="en-US" sz="2400">
                <a:solidFill>
                  <a:srgbClr val="FF33CC"/>
                </a:solidFill>
              </a:rPr>
              <a:t> </a:t>
            </a:r>
            <a:r>
              <a:rPr lang="en-US" altLang="en-US" sz="2400">
                <a:solidFill>
                  <a:srgbClr val="008000"/>
                </a:solidFill>
              </a:rPr>
              <a:t>of all paths between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8000"/>
                </a:solidFill>
              </a:rPr>
              <a:t>the two intermediate vertices. </a:t>
            </a:r>
          </a:p>
        </p:txBody>
      </p:sp>
      <p:sp>
        <p:nvSpPr>
          <p:cNvPr id="8209" name="Text Box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874293" y="2493962"/>
            <a:ext cx="1713802" cy="707886"/>
          </a:xfrm>
          <a:prstGeom prst="rect">
            <a:avLst/>
          </a:prstGeom>
          <a:blipFill rotWithShape="0">
            <a:blip r:embed="rId2"/>
            <a:stretch>
              <a:fillRect l="-3915" t="-4310" b="-1465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85800" y="2590800"/>
            <a:ext cx="5562600" cy="2133600"/>
            <a:chOff x="432" y="1632"/>
            <a:chExt cx="3504" cy="1344"/>
          </a:xfrm>
        </p:grpSpPr>
        <p:sp>
          <p:nvSpPr>
            <p:cNvPr id="8201" name="Oval 6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688" y="2640"/>
              <a:ext cx="384" cy="336"/>
            </a:xfrm>
            <a:prstGeom prst="ellipse">
              <a:avLst/>
            </a:prstGeom>
            <a:blipFill rotWithShape="0">
              <a:blip r:embed="rId3"/>
              <a:stretch>
                <a:fillRect b="-2247"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1279" name="Oval 7"/>
            <p:cNvSpPr>
              <a:spLocks noChangeArrowheads="1"/>
            </p:cNvSpPr>
            <p:nvPr/>
          </p:nvSpPr>
          <p:spPr bwMode="auto">
            <a:xfrm>
              <a:off x="1536" y="2496"/>
              <a:ext cx="384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x</a:t>
              </a:r>
            </a:p>
          </p:txBody>
        </p:sp>
        <p:sp>
          <p:nvSpPr>
            <p:cNvPr id="8203" name="Oval 8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552" y="2064"/>
              <a:ext cx="384" cy="336"/>
            </a:xfrm>
            <a:prstGeom prst="ellipse">
              <a:avLst/>
            </a:prstGeom>
            <a:blipFill rotWithShape="0">
              <a:blip r:embed="rId4"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1281" name="Freeform 10"/>
            <p:cNvSpPr>
              <a:spLocks/>
            </p:cNvSpPr>
            <p:nvPr/>
          </p:nvSpPr>
          <p:spPr bwMode="auto">
            <a:xfrm>
              <a:off x="976" y="2208"/>
              <a:ext cx="608" cy="632"/>
            </a:xfrm>
            <a:custGeom>
              <a:avLst/>
              <a:gdLst>
                <a:gd name="T0" fmla="*/ 80 w 608"/>
                <a:gd name="T1" fmla="*/ 0 h 632"/>
                <a:gd name="T2" fmla="*/ 32 w 608"/>
                <a:gd name="T3" fmla="*/ 240 h 632"/>
                <a:gd name="T4" fmla="*/ 272 w 608"/>
                <a:gd name="T5" fmla="*/ 576 h 632"/>
                <a:gd name="T6" fmla="*/ 608 w 608"/>
                <a:gd name="T7" fmla="*/ 576 h 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8"/>
                <a:gd name="T13" fmla="*/ 0 h 632"/>
                <a:gd name="T14" fmla="*/ 608 w 608"/>
                <a:gd name="T15" fmla="*/ 632 h 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8" h="632">
                  <a:moveTo>
                    <a:pt x="80" y="0"/>
                  </a:moveTo>
                  <a:cubicBezTo>
                    <a:pt x="40" y="72"/>
                    <a:pt x="0" y="144"/>
                    <a:pt x="32" y="240"/>
                  </a:cubicBezTo>
                  <a:cubicBezTo>
                    <a:pt x="64" y="336"/>
                    <a:pt x="176" y="520"/>
                    <a:pt x="272" y="576"/>
                  </a:cubicBezTo>
                  <a:cubicBezTo>
                    <a:pt x="368" y="632"/>
                    <a:pt x="488" y="604"/>
                    <a:pt x="608" y="57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Freeform 11"/>
            <p:cNvSpPr>
              <a:spLocks/>
            </p:cNvSpPr>
            <p:nvPr/>
          </p:nvSpPr>
          <p:spPr bwMode="auto">
            <a:xfrm>
              <a:off x="1920" y="2296"/>
              <a:ext cx="864" cy="344"/>
            </a:xfrm>
            <a:custGeom>
              <a:avLst/>
              <a:gdLst>
                <a:gd name="T0" fmla="*/ 0 w 864"/>
                <a:gd name="T1" fmla="*/ 344 h 344"/>
                <a:gd name="T2" fmla="*/ 192 w 864"/>
                <a:gd name="T3" fmla="*/ 200 h 344"/>
                <a:gd name="T4" fmla="*/ 336 w 864"/>
                <a:gd name="T5" fmla="*/ 296 h 344"/>
                <a:gd name="T6" fmla="*/ 720 w 864"/>
                <a:gd name="T7" fmla="*/ 8 h 344"/>
                <a:gd name="T8" fmla="*/ 864 w 864"/>
                <a:gd name="T9" fmla="*/ 344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344"/>
                <a:gd name="T17" fmla="*/ 864 w 864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344">
                  <a:moveTo>
                    <a:pt x="0" y="344"/>
                  </a:moveTo>
                  <a:cubicBezTo>
                    <a:pt x="68" y="276"/>
                    <a:pt x="136" y="208"/>
                    <a:pt x="192" y="200"/>
                  </a:cubicBezTo>
                  <a:cubicBezTo>
                    <a:pt x="248" y="192"/>
                    <a:pt x="248" y="328"/>
                    <a:pt x="336" y="296"/>
                  </a:cubicBezTo>
                  <a:cubicBezTo>
                    <a:pt x="424" y="264"/>
                    <a:pt x="632" y="0"/>
                    <a:pt x="720" y="8"/>
                  </a:cubicBezTo>
                  <a:cubicBezTo>
                    <a:pt x="808" y="16"/>
                    <a:pt x="836" y="180"/>
                    <a:pt x="864" y="34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Freeform 12"/>
            <p:cNvSpPr>
              <a:spLocks/>
            </p:cNvSpPr>
            <p:nvPr/>
          </p:nvSpPr>
          <p:spPr bwMode="auto">
            <a:xfrm>
              <a:off x="3072" y="2304"/>
              <a:ext cx="480" cy="624"/>
            </a:xfrm>
            <a:custGeom>
              <a:avLst/>
              <a:gdLst>
                <a:gd name="T0" fmla="*/ 0 w 480"/>
                <a:gd name="T1" fmla="*/ 528 h 624"/>
                <a:gd name="T2" fmla="*/ 192 w 480"/>
                <a:gd name="T3" fmla="*/ 576 h 624"/>
                <a:gd name="T4" fmla="*/ 240 w 480"/>
                <a:gd name="T5" fmla="*/ 240 h 624"/>
                <a:gd name="T6" fmla="*/ 336 w 480"/>
                <a:gd name="T7" fmla="*/ 48 h 624"/>
                <a:gd name="T8" fmla="*/ 480 w 480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624"/>
                <a:gd name="T17" fmla="*/ 480 w 480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624">
                  <a:moveTo>
                    <a:pt x="0" y="528"/>
                  </a:moveTo>
                  <a:cubicBezTo>
                    <a:pt x="76" y="576"/>
                    <a:pt x="152" y="624"/>
                    <a:pt x="192" y="576"/>
                  </a:cubicBezTo>
                  <a:cubicBezTo>
                    <a:pt x="232" y="528"/>
                    <a:pt x="216" y="328"/>
                    <a:pt x="240" y="240"/>
                  </a:cubicBezTo>
                  <a:cubicBezTo>
                    <a:pt x="264" y="152"/>
                    <a:pt x="296" y="88"/>
                    <a:pt x="336" y="48"/>
                  </a:cubicBezTo>
                  <a:cubicBezTo>
                    <a:pt x="376" y="8"/>
                    <a:pt x="428" y="4"/>
                    <a:pt x="48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Text Box 1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32" y="1632"/>
              <a:ext cx="1809" cy="252"/>
            </a:xfrm>
            <a:prstGeom prst="rect">
              <a:avLst/>
            </a:prstGeom>
            <a:blipFill rotWithShape="0">
              <a:blip r:embed="rId5"/>
              <a:stretch>
                <a:fillRect l="-2335" t="-7576" r="-1274" b="-2575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8208" name="Oval 22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1008" y="1968"/>
              <a:ext cx="384" cy="336"/>
            </a:xfrm>
            <a:prstGeom prst="ellipse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</p:grpSp>
      <p:sp>
        <p:nvSpPr>
          <p:cNvPr id="6" name="Down Arrow 5"/>
          <p:cNvSpPr>
            <a:spLocks noChangeArrowheads="1"/>
          </p:cNvSpPr>
          <p:nvPr/>
        </p:nvSpPr>
        <p:spPr bwMode="auto">
          <a:xfrm>
            <a:off x="4152900" y="3206750"/>
            <a:ext cx="152400" cy="368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2792413" y="4516438"/>
            <a:ext cx="1739900" cy="1004887"/>
          </a:xfrm>
          <a:custGeom>
            <a:avLst/>
            <a:gdLst>
              <a:gd name="T0" fmla="*/ 6944 w 1739431"/>
              <a:gd name="T1" fmla="*/ 0 h 1005697"/>
              <a:gd name="T2" fmla="*/ 105418 w 1739431"/>
              <a:gd name="T3" fmla="*/ 576776 h 1005697"/>
              <a:gd name="T4" fmla="*/ 738464 w 1739431"/>
              <a:gd name="T5" fmla="*/ 984739 h 1005697"/>
              <a:gd name="T6" fmla="*/ 1582525 w 1739431"/>
              <a:gd name="T7" fmla="*/ 872197 h 1005697"/>
              <a:gd name="T8" fmla="*/ 1737270 w 1739431"/>
              <a:gd name="T9" fmla="*/ 239151 h 10056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39431" h="1005697">
                <a:moveTo>
                  <a:pt x="6944" y="0"/>
                </a:moveTo>
                <a:cubicBezTo>
                  <a:pt x="-4779" y="206326"/>
                  <a:pt x="-16502" y="412653"/>
                  <a:pt x="105418" y="576776"/>
                </a:cubicBezTo>
                <a:cubicBezTo>
                  <a:pt x="227338" y="740899"/>
                  <a:pt x="492280" y="935502"/>
                  <a:pt x="738464" y="984739"/>
                </a:cubicBezTo>
                <a:cubicBezTo>
                  <a:pt x="984649" y="1033976"/>
                  <a:pt x="1416057" y="996462"/>
                  <a:pt x="1582525" y="872197"/>
                </a:cubicBezTo>
                <a:cubicBezTo>
                  <a:pt x="1748993" y="747932"/>
                  <a:pt x="1743131" y="493541"/>
                  <a:pt x="1737270" y="23915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90600" y="5994400"/>
            <a:ext cx="6313716" cy="400110"/>
          </a:xfrm>
          <a:prstGeom prst="rect">
            <a:avLst/>
          </a:prstGeom>
          <a:blipFill rotWithShape="0">
            <a:blip r:embed="rId7"/>
            <a:stretch>
              <a:fillRect l="-1063" t="-7576" b="-25758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4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90600" y="6394510"/>
            <a:ext cx="7213513" cy="400110"/>
          </a:xfrm>
          <a:prstGeom prst="rect">
            <a:avLst/>
          </a:prstGeom>
          <a:blipFill rotWithShape="0">
            <a:blip r:embed="rId8"/>
            <a:stretch>
              <a:fillRect l="-930" t="-9091" b="-25758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62001" y="5060890"/>
            <a:ext cx="463588" cy="40011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85800" y="5641975"/>
            <a:ext cx="2659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Below is the reasoning: </a:t>
            </a:r>
          </a:p>
        </p:txBody>
      </p:sp>
      <p:sp>
        <p:nvSpPr>
          <p:cNvPr id="27" name="Freeform 11"/>
          <p:cNvSpPr>
            <a:spLocks/>
          </p:cNvSpPr>
          <p:nvPr/>
        </p:nvSpPr>
        <p:spPr bwMode="auto">
          <a:xfrm>
            <a:off x="3059723" y="3651989"/>
            <a:ext cx="1371600" cy="546100"/>
          </a:xfrm>
          <a:custGeom>
            <a:avLst/>
            <a:gdLst>
              <a:gd name="T0" fmla="*/ 0 w 864"/>
              <a:gd name="T1" fmla="*/ 546100 h 344"/>
              <a:gd name="T2" fmla="*/ 304800 w 864"/>
              <a:gd name="T3" fmla="*/ 317500 h 344"/>
              <a:gd name="T4" fmla="*/ 533400 w 864"/>
              <a:gd name="T5" fmla="*/ 469900 h 344"/>
              <a:gd name="T6" fmla="*/ 1143000 w 864"/>
              <a:gd name="T7" fmla="*/ 12700 h 344"/>
              <a:gd name="T8" fmla="*/ 1371600 w 864"/>
              <a:gd name="T9" fmla="*/ 546100 h 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"/>
              <a:gd name="T16" fmla="*/ 0 h 344"/>
              <a:gd name="T17" fmla="*/ 864 w 864"/>
              <a:gd name="T18" fmla="*/ 344 h 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" h="344">
                <a:moveTo>
                  <a:pt x="0" y="344"/>
                </a:moveTo>
                <a:cubicBezTo>
                  <a:pt x="68" y="276"/>
                  <a:pt x="136" y="208"/>
                  <a:pt x="192" y="200"/>
                </a:cubicBezTo>
                <a:cubicBezTo>
                  <a:pt x="248" y="192"/>
                  <a:pt x="248" y="328"/>
                  <a:pt x="336" y="296"/>
                </a:cubicBezTo>
                <a:cubicBezTo>
                  <a:pt x="424" y="264"/>
                  <a:pt x="632" y="0"/>
                  <a:pt x="720" y="8"/>
                </a:cubicBezTo>
                <a:cubicBezTo>
                  <a:pt x="808" y="16"/>
                  <a:pt x="836" y="180"/>
                  <a:pt x="864" y="344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2787650" y="4515589"/>
            <a:ext cx="1739900" cy="1004887"/>
          </a:xfrm>
          <a:custGeom>
            <a:avLst/>
            <a:gdLst>
              <a:gd name="T0" fmla="*/ 6944 w 1739431"/>
              <a:gd name="T1" fmla="*/ 0 h 1005697"/>
              <a:gd name="T2" fmla="*/ 105418 w 1739431"/>
              <a:gd name="T3" fmla="*/ 576776 h 1005697"/>
              <a:gd name="T4" fmla="*/ 738464 w 1739431"/>
              <a:gd name="T5" fmla="*/ 984739 h 1005697"/>
              <a:gd name="T6" fmla="*/ 1582525 w 1739431"/>
              <a:gd name="T7" fmla="*/ 872197 h 1005697"/>
              <a:gd name="T8" fmla="*/ 1737270 w 1739431"/>
              <a:gd name="T9" fmla="*/ 239151 h 10056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39431" h="1005697">
                <a:moveTo>
                  <a:pt x="6944" y="0"/>
                </a:moveTo>
                <a:cubicBezTo>
                  <a:pt x="-4779" y="206326"/>
                  <a:pt x="-16502" y="412653"/>
                  <a:pt x="105418" y="576776"/>
                </a:cubicBezTo>
                <a:cubicBezTo>
                  <a:pt x="227338" y="740899"/>
                  <a:pt x="492280" y="935502"/>
                  <a:pt x="738464" y="984739"/>
                </a:cubicBezTo>
                <a:cubicBezTo>
                  <a:pt x="984649" y="1033976"/>
                  <a:pt x="1416057" y="996462"/>
                  <a:pt x="1582525" y="872197"/>
                </a:cubicBezTo>
                <a:cubicBezTo>
                  <a:pt x="1748993" y="747932"/>
                  <a:pt x="1743131" y="493541"/>
                  <a:pt x="1737270" y="239151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reeform 1"/>
          <p:cNvSpPr/>
          <p:nvPr/>
        </p:nvSpPr>
        <p:spPr bwMode="auto">
          <a:xfrm>
            <a:off x="3038622" y="3587262"/>
            <a:ext cx="1645920" cy="928467"/>
          </a:xfrm>
          <a:custGeom>
            <a:avLst/>
            <a:gdLst>
              <a:gd name="connsiteX0" fmla="*/ 28135 w 1645920"/>
              <a:gd name="connsiteY0" fmla="*/ 42203 h 928467"/>
              <a:gd name="connsiteX1" fmla="*/ 14067 w 1645920"/>
              <a:gd name="connsiteY1" fmla="*/ 281353 h 928467"/>
              <a:gd name="connsiteX2" fmla="*/ 0 w 1645920"/>
              <a:gd name="connsiteY2" fmla="*/ 492369 h 928467"/>
              <a:gd name="connsiteX3" fmla="*/ 28135 w 1645920"/>
              <a:gd name="connsiteY3" fmla="*/ 731520 h 928467"/>
              <a:gd name="connsiteX4" fmla="*/ 351692 w 1645920"/>
              <a:gd name="connsiteY4" fmla="*/ 928467 h 928467"/>
              <a:gd name="connsiteX5" fmla="*/ 703384 w 1645920"/>
              <a:gd name="connsiteY5" fmla="*/ 773723 h 928467"/>
              <a:gd name="connsiteX6" fmla="*/ 1097280 w 1645920"/>
              <a:gd name="connsiteY6" fmla="*/ 717452 h 928467"/>
              <a:gd name="connsiteX7" fmla="*/ 1280160 w 1645920"/>
              <a:gd name="connsiteY7" fmla="*/ 633046 h 928467"/>
              <a:gd name="connsiteX8" fmla="*/ 1547446 w 1645920"/>
              <a:gd name="connsiteY8" fmla="*/ 576775 h 928467"/>
              <a:gd name="connsiteX9" fmla="*/ 1645920 w 1645920"/>
              <a:gd name="connsiteY9" fmla="*/ 253218 h 928467"/>
              <a:gd name="connsiteX10" fmla="*/ 1533378 w 1645920"/>
              <a:gd name="connsiteY10" fmla="*/ 70338 h 928467"/>
              <a:gd name="connsiteX11" fmla="*/ 914400 w 1645920"/>
              <a:gd name="connsiteY11" fmla="*/ 0 h 928467"/>
              <a:gd name="connsiteX12" fmla="*/ 295421 w 1645920"/>
              <a:gd name="connsiteY12" fmla="*/ 0 h 928467"/>
              <a:gd name="connsiteX13" fmla="*/ 126609 w 1645920"/>
              <a:gd name="connsiteY13" fmla="*/ 28135 h 92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45920" h="928467">
                <a:moveTo>
                  <a:pt x="28135" y="42203"/>
                </a:moveTo>
                <a:lnTo>
                  <a:pt x="14067" y="281353"/>
                </a:lnTo>
                <a:lnTo>
                  <a:pt x="0" y="492369"/>
                </a:lnTo>
                <a:lnTo>
                  <a:pt x="28135" y="731520"/>
                </a:lnTo>
                <a:lnTo>
                  <a:pt x="351692" y="928467"/>
                </a:lnTo>
                <a:lnTo>
                  <a:pt x="703384" y="773723"/>
                </a:lnTo>
                <a:lnTo>
                  <a:pt x="1097280" y="717452"/>
                </a:lnTo>
                <a:lnTo>
                  <a:pt x="1280160" y="633046"/>
                </a:lnTo>
                <a:lnTo>
                  <a:pt x="1547446" y="576775"/>
                </a:lnTo>
                <a:lnTo>
                  <a:pt x="1645920" y="253218"/>
                </a:lnTo>
                <a:lnTo>
                  <a:pt x="1533378" y="70338"/>
                </a:lnTo>
                <a:lnTo>
                  <a:pt x="914400" y="0"/>
                </a:lnTo>
                <a:lnTo>
                  <a:pt x="295421" y="0"/>
                </a:lnTo>
                <a:lnTo>
                  <a:pt x="126609" y="28135"/>
                </a:lnTo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27" grpId="0" animBg="1"/>
      <p:bldP spid="22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006666"/>
                </a:solidFill>
              </a:rPr>
              <a:t>Representing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181" name="Text Box 5"/>
              <p:cNvSpPr txBox="1">
                <a:spLocks noChangeArrowheads="1"/>
              </p:cNvSpPr>
              <p:nvPr/>
            </p:nvSpPr>
            <p:spPr bwMode="auto">
              <a:xfrm>
                <a:off x="1371600" y="2590800"/>
                <a:ext cx="6256393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2400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2400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/>
                  <a:t> </a:t>
                </a:r>
                <a:r>
                  <a:rPr lang="en-US" altLang="en-US" sz="2400">
                    <a:solidFill>
                      <a:schemeClr val="accent2"/>
                    </a:solidFill>
                  </a:rPr>
                  <a:t>= </a:t>
                </a:r>
                <a:r>
                  <a:rPr lang="en-US" altLang="en-US">
                    <a:solidFill>
                      <a:schemeClr val="accent6"/>
                    </a:solidFill>
                  </a:rPr>
                  <a:t>length of the shortest path from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i="1">
                    <a:solidFill>
                      <a:schemeClr val="accent6"/>
                    </a:solidFill>
                  </a:rPr>
                  <a:t> </a:t>
                </a:r>
                <a:r>
                  <a:rPr lang="en-US" altLang="en-US">
                    <a:solidFill>
                      <a:schemeClr val="accent6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>
                    <a:solidFill>
                      <a:schemeClr val="accent6"/>
                    </a:solidFill>
                  </a:rPr>
                  <a:t> found so far</a:t>
                </a:r>
              </a:p>
              <a:p>
                <a:r>
                  <a:rPr lang="en-US" altLang="en-US">
                    <a:solidFill>
                      <a:schemeClr val="accent6"/>
                    </a:solidFill>
                  </a:rPr>
                  <a:t>               (</a:t>
                </a:r>
                <a:r>
                  <a:rPr lang="en-US" altLang="en-US">
                    <a:solidFill>
                      <a:schemeClr val="accent6"/>
                    </a:solidFill>
                    <a:cs typeface="Times New Roman" panose="02020603050405020304" pitchFamily="18" charset="0"/>
                  </a:rPr>
                  <a:t>≥</a:t>
                </a:r>
                <a:r>
                  <a:rPr lang="en-US" altLang="en-US">
                    <a:solidFill>
                      <a:schemeClr val="accent6"/>
                    </a:solidFill>
                  </a:rPr>
                  <a:t> weight of the eventual shortest path).</a:t>
                </a:r>
              </a:p>
            </p:txBody>
          </p:sp>
        </mc:Choice>
        <mc:Fallback xmlns="">
          <p:sp>
            <p:nvSpPr>
              <p:cNvPr id="30618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2590800"/>
                <a:ext cx="6256393" cy="769441"/>
              </a:xfrm>
              <a:prstGeom prst="rect">
                <a:avLst/>
              </a:prstGeom>
              <a:blipFill rotWithShape="0">
                <a:blip r:embed="rId2"/>
                <a:stretch>
                  <a:fillRect l="-292" t="-6349" r="-1072" b="-134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6182" name="AutoShape 6"/>
          <p:cNvSpPr>
            <a:spLocks noChangeArrowheads="1"/>
          </p:cNvSpPr>
          <p:nvPr/>
        </p:nvSpPr>
        <p:spPr bwMode="auto">
          <a:xfrm>
            <a:off x="1066800" y="2667000"/>
            <a:ext cx="228600" cy="2286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6184" name="AutoShape 8"/>
          <p:cNvSpPr>
            <a:spLocks noChangeArrowheads="1"/>
          </p:cNvSpPr>
          <p:nvPr/>
        </p:nvSpPr>
        <p:spPr bwMode="auto">
          <a:xfrm>
            <a:off x="1066800" y="3589338"/>
            <a:ext cx="228600" cy="2286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185" name="Text Box 9"/>
              <p:cNvSpPr txBox="1">
                <a:spLocks noChangeArrowheads="1"/>
              </p:cNvSpPr>
              <p:nvPr/>
            </p:nvSpPr>
            <p:spPr bwMode="auto">
              <a:xfrm>
                <a:off x="1371600" y="3429000"/>
                <a:ext cx="5660524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>
                    <a:solidFill>
                      <a:srgbClr val="CC3300"/>
                    </a:solidFill>
                    <a:sym typeface="Symbol" panose="05050102010706020507" pitchFamily="18" charset="2"/>
                  </a:rPr>
                  <a:t>pred</a:t>
                </a:r>
                <a:r>
                  <a:rPr lang="en-US" altLang="en-US" sz="2400">
                    <a:solidFill>
                      <a:srgbClr val="CC33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2400">
                    <a:solidFill>
                      <a:srgbClr val="CC3300"/>
                    </a:solidFill>
                  </a:rPr>
                  <a:t>)</a:t>
                </a:r>
                <a:r>
                  <a:rPr lang="en-US" altLang="en-US" sz="2400"/>
                  <a:t> </a:t>
                </a:r>
                <a:r>
                  <a:rPr lang="en-US" altLang="en-US" sz="2400">
                    <a:solidFill>
                      <a:schemeClr val="accent2"/>
                    </a:solidFill>
                  </a:rPr>
                  <a:t>= </a:t>
                </a:r>
                <a:r>
                  <a:rPr lang="en-US" altLang="en-US">
                    <a:solidFill>
                      <a:schemeClr val="accent2"/>
                    </a:solidFill>
                  </a:rPr>
                  <a:t>the predecessor of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i="1">
                    <a:solidFill>
                      <a:schemeClr val="accent2"/>
                    </a:solidFill>
                  </a:rPr>
                  <a:t> </a:t>
                </a:r>
                <a:r>
                  <a:rPr lang="en-US" altLang="en-US">
                    <a:solidFill>
                      <a:schemeClr val="accent2"/>
                    </a:solidFill>
                  </a:rPr>
                  <a:t>in the above path</a:t>
                </a:r>
              </a:p>
              <a:p>
                <a:r>
                  <a:rPr lang="en-US" altLang="en-US">
                    <a:solidFill>
                      <a:schemeClr val="accent2"/>
                    </a:solidFill>
                  </a:rPr>
                  <a:t>                   (used for backtracking the shortest path). </a:t>
                </a:r>
              </a:p>
            </p:txBody>
          </p:sp>
        </mc:Choice>
        <mc:Fallback xmlns="">
          <p:sp>
            <p:nvSpPr>
              <p:cNvPr id="30618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3429000"/>
                <a:ext cx="5660524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1615" t="-6349" r="-108" b="-126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3" name="Line 1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4" name="Text Box 15"/>
          <p:cNvSpPr txBox="1">
            <a:spLocks noChangeArrowheads="1"/>
          </p:cNvSpPr>
          <p:nvPr/>
        </p:nvSpPr>
        <p:spPr bwMode="auto">
          <a:xfrm>
            <a:off x="838200" y="1600200"/>
            <a:ext cx="75680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rgbClr val="000099"/>
                </a:solidFill>
              </a:rPr>
              <a:t>During the execution of a shortest-path algorithm, maintain </a:t>
            </a:r>
          </a:p>
          <a:p>
            <a:r>
              <a:rPr lang="en-US" altLang="en-US" sz="2400">
                <a:solidFill>
                  <a:srgbClr val="000099"/>
                </a:solidFill>
              </a:rPr>
              <a:t>two maps: </a:t>
            </a:r>
          </a:p>
        </p:txBody>
      </p:sp>
      <p:sp>
        <p:nvSpPr>
          <p:cNvPr id="306193" name="Text Box 17"/>
          <p:cNvSpPr txBox="1">
            <a:spLocks noChangeArrowheads="1"/>
          </p:cNvSpPr>
          <p:nvPr/>
        </p:nvSpPr>
        <p:spPr bwMode="auto">
          <a:xfrm>
            <a:off x="914400" y="4419600"/>
            <a:ext cx="173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rgbClr val="800080"/>
                </a:solidFill>
              </a:rPr>
              <a:t>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194" name="Text Box 18"/>
              <p:cNvSpPr txBox="1">
                <a:spLocks noChangeArrowheads="1"/>
              </p:cNvSpPr>
              <p:nvPr/>
            </p:nvSpPr>
            <p:spPr bwMode="auto">
              <a:xfrm>
                <a:off x="2819400" y="4953000"/>
                <a:ext cx="2502608" cy="1323439"/>
              </a:xfrm>
              <a:prstGeom prst="rect">
                <a:avLst/>
              </a:prstGeom>
              <a:noFill/>
              <a:ln w="9525">
                <a:solidFill>
                  <a:srgbClr val="00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>
                    <a:solidFill>
                      <a:schemeClr val="accent2"/>
                    </a:solidFill>
                  </a:rPr>
                  <a:t>for</a:t>
                </a:r>
                <a:r>
                  <a:rPr lang="en-US" altLang="en-US"/>
                  <a:t> each vertex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/>
                  <a:t> in G</a:t>
                </a:r>
              </a:p>
              <a:p>
                <a:r>
                  <a:rPr lang="en-US" altLang="en-US"/>
                  <a:t>       </a:t>
                </a:r>
                <a:r>
                  <a:rPr lang="en-US" altLang="en-US">
                    <a:solidFill>
                      <a:schemeClr val="accent2"/>
                    </a:solidFill>
                  </a:rPr>
                  <a:t>do</a:t>
                </a:r>
                <a:r>
                  <a:rPr lang="en-US" altLang="en-US"/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en-US" i="1"/>
                  <a:t>v</a:t>
                </a:r>
                <a:r>
                  <a:rPr lang="en-US" altLang="en-US"/>
                  <a:t>) </a:t>
                </a:r>
                <a:r>
                  <a:rPr lang="en-US" altLang="en-US">
                    <a:sym typeface="Symbol" panose="05050102010706020507" pitchFamily="18" charset="2"/>
                  </a:rPr>
                  <a:t>= </a:t>
                </a:r>
              </a:p>
              <a:p>
                <a:r>
                  <a:rPr lang="en-US" altLang="en-US">
                    <a:sym typeface="Symbol" panose="05050102010706020507" pitchFamily="18" charset="2"/>
                  </a:rPr>
                  <a:t>            pred(</a:t>
                </a:r>
                <a:r>
                  <a:rPr lang="en-US" altLang="en-US" i="1">
                    <a:sym typeface="Symbol" panose="05050102010706020507" pitchFamily="18" charset="2"/>
                  </a:rPr>
                  <a:t>v</a:t>
                </a:r>
                <a:r>
                  <a:rPr lang="en-US" altLang="en-US">
                    <a:sym typeface="Symbol" panose="05050102010706020507" pitchFamily="18" charset="2"/>
                  </a:rPr>
                  <a:t>) = null</a:t>
                </a:r>
              </a:p>
              <a:p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>
                    <a:sym typeface="Symbol" panose="05050102010706020507" pitchFamily="18" charset="2"/>
                  </a:rPr>
                  <a:t> = 0 </a:t>
                </a:r>
              </a:p>
            </p:txBody>
          </p:sp>
        </mc:Choice>
        <mc:Fallback xmlns="">
          <p:sp>
            <p:nvSpPr>
              <p:cNvPr id="306194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4953000"/>
                <a:ext cx="2502608" cy="1323439"/>
              </a:xfrm>
              <a:prstGeom prst="rect">
                <a:avLst/>
              </a:prstGeom>
              <a:blipFill rotWithShape="0">
                <a:blip r:embed="rId4"/>
                <a:stretch>
                  <a:fillRect l="-2427" t="-2283" b="-6393"/>
                </a:stretch>
              </a:blipFill>
              <a:ln w="9525">
                <a:solidFill>
                  <a:srgbClr val="00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31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0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0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0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1" grpId="0"/>
      <p:bldP spid="306182" grpId="0" animBg="1"/>
      <p:bldP spid="306184" grpId="0" animBg="1"/>
      <p:bldP spid="306185" grpId="0"/>
      <p:bldP spid="306193" grpId="0"/>
      <p:bldP spid="306194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FF9900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4110</TotalTime>
  <Words>1783</Words>
  <Application>Microsoft Office PowerPoint</Application>
  <PresentationFormat>On-screen Show (4:3)</PresentationFormat>
  <Paragraphs>640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Math1</vt:lpstr>
      <vt:lpstr>Cambria Math</vt:lpstr>
      <vt:lpstr>Symbol</vt:lpstr>
      <vt:lpstr>Times New Roman</vt:lpstr>
      <vt:lpstr>Blank Presentation</vt:lpstr>
      <vt:lpstr>Weighted Graphs</vt:lpstr>
      <vt:lpstr>Length of a Path</vt:lpstr>
      <vt:lpstr>Single-Source Shortest Paths</vt:lpstr>
      <vt:lpstr>Applications</vt:lpstr>
      <vt:lpstr>Shortest-Path Tree</vt:lpstr>
      <vt:lpstr>Unreachable Vertices</vt:lpstr>
      <vt:lpstr>No Cycle in a Shortest Path</vt:lpstr>
      <vt:lpstr>Subpath Must Be Shortest</vt:lpstr>
      <vt:lpstr>Representing Shortest Paths</vt:lpstr>
      <vt:lpstr>Edge Relaxation</vt:lpstr>
      <vt:lpstr>Shortests Paths in DAGs</vt:lpstr>
      <vt:lpstr>An Example</vt:lpstr>
      <vt:lpstr> </vt:lpstr>
      <vt:lpstr> </vt:lpstr>
      <vt:lpstr> </vt:lpstr>
      <vt:lpstr> </vt:lpstr>
      <vt:lpstr>Finish</vt:lpstr>
      <vt:lpstr>Correctness </vt:lpstr>
      <vt:lpstr>Dijkstra’s Algorithm</vt:lpstr>
      <vt:lpstr>How to Find the Next Closest?</vt:lpstr>
      <vt:lpstr>Relaxation</vt:lpstr>
      <vt:lpstr>An Example</vt:lpstr>
      <vt:lpstr>   </vt:lpstr>
      <vt:lpstr>   </vt:lpstr>
      <vt:lpstr>   </vt:lpstr>
      <vt:lpstr>   </vt:lpstr>
      <vt:lpstr>   </vt:lpstr>
      <vt:lpstr>   </vt:lpstr>
      <vt:lpstr>   </vt:lpstr>
      <vt:lpstr>Algorithm Description</vt:lpstr>
      <vt:lpstr>Analysis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Jia, Yan-Bin [COM S]</cp:lastModifiedBy>
  <cp:revision>109</cp:revision>
  <dcterms:created xsi:type="dcterms:W3CDTF">1999-03-29T05:24:19Z</dcterms:created>
  <dcterms:modified xsi:type="dcterms:W3CDTF">2018-04-16T17:45:41Z</dcterms:modified>
</cp:coreProperties>
</file>