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75" r:id="rId13"/>
    <p:sldId id="294" r:id="rId14"/>
    <p:sldId id="276" r:id="rId15"/>
    <p:sldId id="279" r:id="rId16"/>
    <p:sldId id="280" r:id="rId17"/>
    <p:sldId id="281" r:id="rId18"/>
    <p:sldId id="277" r:id="rId19"/>
    <p:sldId id="278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89" r:id="rId28"/>
    <p:sldId id="290" r:id="rId29"/>
    <p:sldId id="291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6004-A46C-46DD-B809-BEFFAA60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18CBB-E0D8-4F72-8474-30951497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02F6-FEBB-4E1F-84D5-F9E8BBB7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212E-61B9-4C75-85C0-30A8D10D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00D1-61B5-4100-B380-FD8E86E0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6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157-B6B0-473B-8878-AFA81B3F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21159-343E-4439-B0EB-CE582BE60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E563-8C8B-48C6-B045-71B31F99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480-7A0E-40E9-ACC1-68792530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2527-903F-417C-ABEB-FD591E9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5894F-FB97-41A6-8C81-90CB0050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2CB0D-5493-42B7-825E-8ACCAC82D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5EB9-58C3-4CFD-A949-572CAAF2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596B-52E5-46A4-8874-41085D7B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CF18-CB10-41FF-9A23-F5E107C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0349-24D4-462D-B39D-98AD1653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A6CB-C853-441F-A08E-26EEF1FB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AC5A-B760-462E-8800-EA80ED04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D6E0-F69A-4A06-B017-69F6596E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B20D-D100-4B9A-8F17-63DEF920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3C-2273-4CF1-8E68-8C0CFA34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789-28FF-4B7B-8F42-2A6307305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AB46-9F13-43DF-AE16-AB6323E3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0D0E-CDF6-4D6C-B9F1-6D4D9A2D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08EB-8369-47EC-BDC7-A169D1C8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1CB-3CCF-48D4-AD5A-B3B4E66A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A5ED-A659-4966-AF64-6ADD7549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75C0-89DB-49AD-853C-72A6031E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09AAB-A1AB-4CB2-84C2-1C5E71EB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63AF-EFF9-4C90-BBE6-2A079DF5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E71BA-78B8-4258-BA86-9D5CF78D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D005-01E9-4DA1-B8AD-52197C52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6B8B-3C6D-4864-AB68-20AA33CB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9052A-73B1-4EEB-B3B2-BEC5057E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710AA-AE98-445E-9E87-4B341650E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ECB0A-1ECA-4FD6-8C63-240E249C7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DEF80-47E1-4B1A-9E9F-A0B9F1F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48D89-ADC6-49ED-8E9C-3A2BDB50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EA2E3-FF39-4E00-8A51-242E85FD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7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E087-06B7-4B8F-B697-8A1676A3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48E40-1B9D-43B3-81E1-1D75E4BB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94FE7-1C83-4BE4-8348-74E5D843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43C05-D5A2-437C-AD4B-8801CE65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9273B-4F8E-4FD7-90DB-9AB8A23E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E2BBA-98DA-433B-A57E-48889EE6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9C0D4-CB7C-465E-8A68-4250FD37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4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9C8A-B82B-4FBA-9116-C221B24C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5938-9970-47DC-AA9F-93CA83D7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1333C-4244-4345-89B4-F9D7627A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EE45-5CB3-4063-8DC5-5F91EBA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A578-2C70-49C8-8A73-CD099A0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31B5-FD07-4BA7-859A-B475CC6B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0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4864-6218-4F48-BDAA-265DEA0B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A55F8-EB5E-40DB-9606-2259ABAC8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ED393-D578-4B6D-98B3-C68DEC595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A240-48DF-49B4-9A35-29C76C01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92A1-AD7F-4983-8F31-EFC3DBD8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32EBE-E017-441C-A30B-E9A2B90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7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E21E3-B34D-496A-81E7-EB6146F0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4B50-B627-4A52-B0A8-296AC1FE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016F-B5F8-43BE-A5F8-3ABF9451B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E7BF-59FC-416F-A65A-99F671807448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C3B1-4596-40C9-B034-3FB9639DA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2901-8AE0-416A-9EF0-11F815AAD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C04B-B4E2-41C4-97E0-AD4EB605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7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2F5-BC7F-4E4B-B4B8-4ED5D98BB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71341"/>
            <a:ext cx="10969658" cy="763571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Database Approach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9E92B-C89B-468B-B08E-B4277AE2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1432874"/>
            <a:ext cx="10969658" cy="5288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In traditional file processing files are specific to the database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Example: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Application for s</a:t>
            </a:r>
            <a:r>
              <a:rPr lang="en-US" sz="1700" dirty="0"/>
              <a:t>tudents’ marks and grades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Application for students’ fees and payment details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Separate files, separate programs for each of the applications above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The above approach leads to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redundancy or duplication of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Wastage of storage 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Redundancy in efforts (programs)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In DBMS approach,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Single repository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Accessed by various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22587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Representation of STUDENT record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65836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77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Insulation between Programs and Data, Data 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Database users refers to the conceptual representation of files</a:t>
            </a:r>
          </a:p>
          <a:p>
            <a:r>
              <a:rPr lang="en-US" dirty="0"/>
              <a:t>DBMS extracts storage, organization details from catalog to provide the required information to the user</a:t>
            </a:r>
          </a:p>
          <a:p>
            <a:r>
              <a:rPr lang="en-US" dirty="0"/>
              <a:t>Data models provide data abstraction</a:t>
            </a:r>
          </a:p>
          <a:p>
            <a:r>
              <a:rPr lang="en-US" dirty="0"/>
              <a:t>The operation CALCULATE_GPA on student record to calculate grade point average is carried without the knowledge of implementation to the user. Such operations are called </a:t>
            </a:r>
            <a:r>
              <a:rPr lang="en-US" dirty="0">
                <a:solidFill>
                  <a:srgbClr val="FF0000"/>
                </a:solidFill>
              </a:rPr>
              <a:t>abstract operations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25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Multiple views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Different perspective of the database –</a:t>
            </a:r>
            <a:r>
              <a:rPr lang="en-US" dirty="0">
                <a:solidFill>
                  <a:srgbClr val="FF0000"/>
                </a:solidFill>
              </a:rPr>
              <a:t>View</a:t>
            </a:r>
            <a:r>
              <a:rPr lang="en-US" dirty="0"/>
              <a:t> of the database</a:t>
            </a:r>
          </a:p>
          <a:p>
            <a:r>
              <a:rPr lang="en-US" dirty="0"/>
              <a:t>View contains </a:t>
            </a:r>
          </a:p>
          <a:p>
            <a:pPr lvl="1"/>
            <a:r>
              <a:rPr lang="en-US" dirty="0"/>
              <a:t>Subset of database</a:t>
            </a:r>
          </a:p>
          <a:p>
            <a:pPr lvl="1"/>
            <a:r>
              <a:rPr lang="en-US" dirty="0"/>
              <a:t>Virtual data is derived from the database, but not explicitly stored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38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867E-0B5C-4855-887D-ADAD12A6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Student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0A51-A5D4-4765-A3E1-C366F33B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94612"/>
          </a:xfrm>
        </p:spPr>
        <p:txBody>
          <a:bodyPr/>
          <a:lstStyle/>
          <a:p>
            <a:r>
              <a:rPr lang="en-US" dirty="0"/>
              <a:t>Consider student database in the previous PP</a:t>
            </a:r>
          </a:p>
          <a:p>
            <a:r>
              <a:rPr lang="en-US" dirty="0"/>
              <a:t>Generate a transcript for a student</a:t>
            </a:r>
          </a:p>
          <a:p>
            <a:r>
              <a:rPr lang="en-US" dirty="0"/>
              <a:t>Looks like the following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18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Student Transcript 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EA3692-BC2B-4235-8402-957AD16D0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71265"/>
              </p:ext>
            </p:extLst>
          </p:nvPr>
        </p:nvGraphicFramePr>
        <p:xfrm>
          <a:off x="1156995" y="1629682"/>
          <a:ext cx="9647851" cy="434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861">
                  <a:extLst>
                    <a:ext uri="{9D8B030D-6E8A-4147-A177-3AD203B41FA5}">
                      <a16:colId xmlns:a16="http://schemas.microsoft.com/office/drawing/2014/main" val="2148237470"/>
                    </a:ext>
                  </a:extLst>
                </a:gridCol>
                <a:gridCol w="1606998">
                  <a:extLst>
                    <a:ext uri="{9D8B030D-6E8A-4147-A177-3AD203B41FA5}">
                      <a16:colId xmlns:a16="http://schemas.microsoft.com/office/drawing/2014/main" val="130097983"/>
                    </a:ext>
                  </a:extLst>
                </a:gridCol>
                <a:gridCol w="1606998">
                  <a:extLst>
                    <a:ext uri="{9D8B030D-6E8A-4147-A177-3AD203B41FA5}">
                      <a16:colId xmlns:a16="http://schemas.microsoft.com/office/drawing/2014/main" val="2893418188"/>
                    </a:ext>
                  </a:extLst>
                </a:gridCol>
                <a:gridCol w="1606998">
                  <a:extLst>
                    <a:ext uri="{9D8B030D-6E8A-4147-A177-3AD203B41FA5}">
                      <a16:colId xmlns:a16="http://schemas.microsoft.com/office/drawing/2014/main" val="3975904893"/>
                    </a:ext>
                  </a:extLst>
                </a:gridCol>
                <a:gridCol w="1606998">
                  <a:extLst>
                    <a:ext uri="{9D8B030D-6E8A-4147-A177-3AD203B41FA5}">
                      <a16:colId xmlns:a16="http://schemas.microsoft.com/office/drawing/2014/main" val="888110410"/>
                    </a:ext>
                  </a:extLst>
                </a:gridCol>
                <a:gridCol w="1606998">
                  <a:extLst>
                    <a:ext uri="{9D8B030D-6E8A-4147-A177-3AD203B41FA5}">
                      <a16:colId xmlns:a16="http://schemas.microsoft.com/office/drawing/2014/main" val="4212103207"/>
                    </a:ext>
                  </a:extLst>
                </a:gridCol>
              </a:tblGrid>
              <a:tr h="482434">
                <a:tc gridSpan="6">
                  <a:txBody>
                    <a:bodyPr/>
                    <a:lstStyle/>
                    <a:p>
                      <a:r>
                        <a:rPr lang="en-US" dirty="0"/>
                        <a:t>TRANSCRIPT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9040"/>
                  </a:ext>
                </a:extLst>
              </a:tr>
              <a:tr h="482434">
                <a:tc rowSpan="2"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Transcript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1258"/>
                  </a:ext>
                </a:extLst>
              </a:tr>
              <a:tr h="48243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36290"/>
                  </a:ext>
                </a:extLst>
              </a:tr>
              <a:tr h="482434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Smith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33273"/>
                  </a:ext>
                </a:extLst>
              </a:tr>
              <a:tr h="48243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MATH2410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Fall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25820"/>
                  </a:ext>
                </a:extLst>
              </a:tr>
              <a:tr h="482434">
                <a:tc rowSpan="4"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MATH2410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55123"/>
                  </a:ext>
                </a:extLst>
              </a:tr>
              <a:tr h="48243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4596"/>
                  </a:ext>
                </a:extLst>
              </a:tr>
              <a:tr h="48243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90207"/>
                  </a:ext>
                </a:extLst>
              </a:tr>
              <a:tr h="48243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CS3380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1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8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796"/>
            <a:ext cx="10515600" cy="8851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Section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341021"/>
              </p:ext>
            </p:extLst>
          </p:nvPr>
        </p:nvGraphicFramePr>
        <p:xfrm>
          <a:off x="1981200" y="1698171"/>
          <a:ext cx="82296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869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MATH2410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MATH2410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7732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Grade Report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05866"/>
              </p:ext>
            </p:extLst>
          </p:nvPr>
        </p:nvGraphicFramePr>
        <p:xfrm>
          <a:off x="1981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GRADE_REPORT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Student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317117"/>
              </p:ext>
            </p:extLst>
          </p:nvPr>
        </p:nvGraphicFramePr>
        <p:xfrm>
          <a:off x="1981200" y="1600200"/>
          <a:ext cx="65836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6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Prerequisites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39B1ED-40BE-4BC8-A0AC-AB9A9050D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56487"/>
              </p:ext>
            </p:extLst>
          </p:nvPr>
        </p:nvGraphicFramePr>
        <p:xfrm>
          <a:off x="783771" y="1825625"/>
          <a:ext cx="105700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11">
                  <a:extLst>
                    <a:ext uri="{9D8B030D-6E8A-4147-A177-3AD203B41FA5}">
                      <a16:colId xmlns:a16="http://schemas.microsoft.com/office/drawing/2014/main" val="39837301"/>
                    </a:ext>
                  </a:extLst>
                </a:gridCol>
                <a:gridCol w="3556516">
                  <a:extLst>
                    <a:ext uri="{9D8B030D-6E8A-4147-A177-3AD203B41FA5}">
                      <a16:colId xmlns:a16="http://schemas.microsoft.com/office/drawing/2014/main" val="31979489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01859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PREREQUISITES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Prerequisites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1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CS3380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CS3320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MATH2410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CS3320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40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0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of data &amp; Multiuser Transaction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Multiple users using the same database</a:t>
            </a:r>
          </a:p>
          <a:p>
            <a:r>
              <a:rPr lang="en-US" dirty="0"/>
              <a:t>DBMS should ensure </a:t>
            </a:r>
            <a:r>
              <a:rPr lang="en-US" dirty="0">
                <a:solidFill>
                  <a:srgbClr val="FF0000"/>
                </a:solidFill>
              </a:rPr>
              <a:t>concurrency control </a:t>
            </a:r>
            <a:endParaRPr lang="en-US" dirty="0"/>
          </a:p>
          <a:p>
            <a:r>
              <a:rPr lang="en-US" dirty="0"/>
              <a:t>Example of airline reservation system</a:t>
            </a:r>
          </a:p>
          <a:p>
            <a:r>
              <a:rPr lang="en-US" dirty="0">
                <a:solidFill>
                  <a:srgbClr val="FF0000"/>
                </a:solidFill>
              </a:rPr>
              <a:t>OLTP – online transaction processing applications </a:t>
            </a:r>
          </a:p>
          <a:p>
            <a:r>
              <a:rPr lang="en-US" dirty="0"/>
              <a:t> multiuser DBMS should ensure correct concurrent transactions</a:t>
            </a:r>
          </a:p>
          <a:p>
            <a:r>
              <a:rPr lang="en-US" dirty="0"/>
              <a:t>The above distinguishes DBMS from traditional file </a:t>
            </a:r>
            <a:r>
              <a:rPr lang="en-US"/>
              <a:t>processing applications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77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2F5-BC7F-4E4B-B4B8-4ED5D98BB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77" y="452485"/>
            <a:ext cx="10969658" cy="763571"/>
          </a:xfrm>
        </p:spPr>
        <p:txBody>
          <a:bodyPr>
            <a:normAutofit/>
          </a:bodyPr>
          <a:lstStyle/>
          <a:p>
            <a:r>
              <a:rPr lang="en-US" sz="4800" dirty="0"/>
              <a:t>Self-describing nature of a database system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9E92B-C89B-468B-B08E-B4277AE2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1432874"/>
            <a:ext cx="10969658" cy="5288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0000"/>
                </a:solidFill>
              </a:rPr>
              <a:t>Catalog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Data about data – definition of structure and constraints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F0000"/>
                </a:solidFill>
              </a:rPr>
              <a:t>Meta-data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Used by DBMS software and database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DBMS is general purpose – not specific – refers to catalog to know the structure and format of data to access (Ex. Fig 2 in last PPT)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DBMS works equally well for different database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Example-university database, banking database, company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In traditional file processing structure of database is part of the application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100" dirty="0"/>
              <a:t>Record in PASCAL; struct or class in C++;Data Division in COBOL</a:t>
            </a:r>
          </a:p>
        </p:txBody>
      </p:sp>
    </p:spTree>
    <p:extLst>
      <p:ext uri="{BB962C8B-B14F-4D97-AF65-F5344CB8AC3E}">
        <p14:creationId xmlns:p14="http://schemas.microsoft.com/office/powerpoint/2010/main" val="359690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Actors on the scene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100s of users may be interested in a large database</a:t>
            </a:r>
          </a:p>
          <a:p>
            <a:r>
              <a:rPr lang="en-US" dirty="0">
                <a:solidFill>
                  <a:srgbClr val="FF0000"/>
                </a:solidFill>
              </a:rPr>
              <a:t>Database Administrators</a:t>
            </a:r>
          </a:p>
          <a:p>
            <a:r>
              <a:rPr lang="en-US" dirty="0">
                <a:solidFill>
                  <a:srgbClr val="FF0000"/>
                </a:solidFill>
              </a:rPr>
              <a:t>Database Designers</a:t>
            </a:r>
          </a:p>
          <a:p>
            <a:r>
              <a:rPr lang="en-US" dirty="0">
                <a:solidFill>
                  <a:srgbClr val="FF0000"/>
                </a:solidFill>
              </a:rPr>
              <a:t>End Users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9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Database Administrators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database system,</a:t>
            </a:r>
          </a:p>
          <a:p>
            <a:pPr lvl="1"/>
            <a:r>
              <a:rPr lang="en-US" dirty="0"/>
              <a:t>Primary resource is the database</a:t>
            </a:r>
          </a:p>
          <a:p>
            <a:pPr lvl="1"/>
            <a:r>
              <a:rPr lang="en-US" dirty="0"/>
              <a:t>Secondary resource is the DBMS and related software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Database administrators administrate the above resources</a:t>
            </a:r>
          </a:p>
          <a:p>
            <a:pPr lvl="1"/>
            <a:r>
              <a:rPr lang="en-US" dirty="0"/>
              <a:t>Example-administrator in a </a:t>
            </a:r>
            <a:r>
              <a:rPr lang="en-US" dirty="0" err="1"/>
              <a:t>whatsapp</a:t>
            </a:r>
            <a:r>
              <a:rPr lang="en-US" dirty="0"/>
              <a:t>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Authorizing access to the database(user name, password, read, write access etc.)</a:t>
            </a:r>
          </a:p>
          <a:p>
            <a:pPr lvl="1"/>
            <a:r>
              <a:rPr lang="en-US" dirty="0"/>
              <a:t>Co-ordinating (sequence of operations)and monitoring use of the database</a:t>
            </a:r>
          </a:p>
          <a:p>
            <a:pPr lvl="1"/>
            <a:r>
              <a:rPr lang="en-US" dirty="0"/>
              <a:t>Acquiring hardware(hard disk) and software resources as needed</a:t>
            </a:r>
          </a:p>
        </p:txBody>
      </p:sp>
    </p:spTree>
    <p:extLst>
      <p:ext uri="{BB962C8B-B14F-4D97-AF65-F5344CB8AC3E}">
        <p14:creationId xmlns:p14="http://schemas.microsoft.com/office/powerpoint/2010/main" val="61613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Database Administrators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Accountable for</a:t>
            </a:r>
          </a:p>
          <a:p>
            <a:pPr lvl="1"/>
            <a:r>
              <a:rPr lang="en-US" dirty="0"/>
              <a:t>for breach of security (2016,Yahoo lost data of 500 million users)</a:t>
            </a:r>
          </a:p>
          <a:p>
            <a:pPr lvl="1"/>
            <a:r>
              <a:rPr lang="en-US" dirty="0"/>
              <a:t>Poor response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large organizations</a:t>
            </a:r>
          </a:p>
          <a:p>
            <a:pPr lvl="1"/>
            <a:r>
              <a:rPr lang="en-US" dirty="0"/>
              <a:t>Staff help DBA(Database Administrator)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25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Database Designers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-identifies data to be stored in the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-choosing appropriate structures to represent and store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-done before implementation of database and its population with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-communicate with database users and come up with the design (requirements engineering)</a:t>
            </a:r>
          </a:p>
        </p:txBody>
      </p:sp>
    </p:spTree>
    <p:extLst>
      <p:ext uri="{BB962C8B-B14F-4D97-AF65-F5344CB8AC3E}">
        <p14:creationId xmlns:p14="http://schemas.microsoft.com/office/powerpoint/2010/main" val="129055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4A10-2427-4989-82F1-D4AF3CA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Database Designers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9EA-4243-434E-B1BB-19B54299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-interact with potential group of users and develop a view of the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-integrate with views of other user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-design should support requirements of all user groups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58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402D-90C9-451D-886D-999FE933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0AD4-3309-456A-96A3-D3D97225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82645"/>
          </a:xfrm>
        </p:spPr>
        <p:txBody>
          <a:bodyPr/>
          <a:lstStyle/>
          <a:p>
            <a:r>
              <a:rPr lang="en-US" dirty="0"/>
              <a:t>Access the database for querying, updating and generating reports</a:t>
            </a:r>
          </a:p>
          <a:p>
            <a:pPr marL="0" indent="0">
              <a:buNone/>
            </a:pPr>
            <a:r>
              <a:rPr lang="en-US" dirty="0"/>
              <a:t>Types of End Users</a:t>
            </a:r>
          </a:p>
          <a:p>
            <a:r>
              <a:rPr lang="en-US" dirty="0">
                <a:solidFill>
                  <a:srgbClr val="FF0000"/>
                </a:solidFill>
              </a:rPr>
              <a:t>Casual End Users</a:t>
            </a:r>
          </a:p>
          <a:p>
            <a:r>
              <a:rPr lang="en-US" dirty="0">
                <a:solidFill>
                  <a:srgbClr val="FF0000"/>
                </a:solidFill>
              </a:rPr>
              <a:t>Naïve or parametric end users</a:t>
            </a:r>
          </a:p>
          <a:p>
            <a:r>
              <a:rPr lang="en-US" dirty="0">
                <a:solidFill>
                  <a:srgbClr val="FF0000"/>
                </a:solidFill>
              </a:rPr>
              <a:t>Sophisticated end users</a:t>
            </a:r>
          </a:p>
          <a:p>
            <a:r>
              <a:rPr lang="en-US" dirty="0">
                <a:solidFill>
                  <a:srgbClr val="FF0000"/>
                </a:solidFill>
              </a:rPr>
              <a:t>Stand-alone users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AE6D-8280-4BD9-93DF-9BA9283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A74A-5360-4776-95B7-907FBFD7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150596"/>
          </a:xfrm>
        </p:spPr>
        <p:txBody>
          <a:bodyPr/>
          <a:lstStyle/>
          <a:p>
            <a:r>
              <a:rPr lang="en-US" dirty="0"/>
              <a:t>Casual Users</a:t>
            </a:r>
          </a:p>
          <a:p>
            <a:pPr lvl="1"/>
            <a:r>
              <a:rPr lang="en-US" dirty="0"/>
              <a:t>Occasional use</a:t>
            </a:r>
          </a:p>
          <a:p>
            <a:pPr lvl="1"/>
            <a:r>
              <a:rPr lang="en-US" dirty="0"/>
              <a:t>Sophisticated database query language used</a:t>
            </a:r>
          </a:p>
          <a:p>
            <a:pPr lvl="1"/>
            <a:endParaRPr lang="en-US" dirty="0"/>
          </a:p>
          <a:p>
            <a:r>
              <a:rPr lang="en-US" dirty="0"/>
              <a:t>Naïve or parametric end users</a:t>
            </a:r>
          </a:p>
          <a:p>
            <a:pPr lvl="1"/>
            <a:r>
              <a:rPr lang="en-US" dirty="0"/>
              <a:t>Constant querying and updating</a:t>
            </a:r>
          </a:p>
          <a:p>
            <a:pPr lvl="1"/>
            <a:r>
              <a:rPr lang="en-US" dirty="0"/>
              <a:t>Example: Bank tellers, Reservation clerks for airlines, hotels </a:t>
            </a:r>
            <a:r>
              <a:rPr lang="en-US" dirty="0" err="1"/>
              <a:t>etc.,Clerks</a:t>
            </a:r>
            <a:r>
              <a:rPr lang="en-US" dirty="0"/>
              <a:t> reading barcode in courier mail and updating a central database</a:t>
            </a:r>
          </a:p>
          <a:p>
            <a:pPr lvl="1"/>
            <a:r>
              <a:rPr lang="en-US" dirty="0"/>
              <a:t>Above called </a:t>
            </a:r>
            <a:r>
              <a:rPr lang="en-US" dirty="0">
                <a:solidFill>
                  <a:srgbClr val="FF0000"/>
                </a:solidFill>
              </a:rPr>
              <a:t>Canned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6605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AE6D-8280-4BD9-93DF-9BA9283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A74A-5360-4776-95B7-907FBFD7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150596"/>
          </a:xfrm>
        </p:spPr>
        <p:txBody>
          <a:bodyPr/>
          <a:lstStyle/>
          <a:p>
            <a:r>
              <a:rPr lang="en-US" dirty="0"/>
              <a:t>Sophisticated End Users</a:t>
            </a:r>
          </a:p>
          <a:p>
            <a:pPr lvl="1"/>
            <a:r>
              <a:rPr lang="en-US" dirty="0"/>
              <a:t>Scientists, engineers, business analysts make a study of the DBMS and use it accordingly for their purpose</a:t>
            </a:r>
          </a:p>
          <a:p>
            <a:pPr lvl="1"/>
            <a:endParaRPr lang="en-US" dirty="0"/>
          </a:p>
          <a:p>
            <a:r>
              <a:rPr lang="en-US" dirty="0"/>
              <a:t>Stand alone Users</a:t>
            </a:r>
          </a:p>
          <a:p>
            <a:pPr lvl="1"/>
            <a:r>
              <a:rPr lang="en-US" dirty="0"/>
              <a:t>Maintain personal database using easy-to-use, packages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48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AE6D-8280-4BD9-93DF-9BA9283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8024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System Analysts and Application Programmers</a:t>
            </a:r>
            <a:br>
              <a:rPr lang="en-US" dirty="0"/>
            </a:br>
            <a:r>
              <a:rPr lang="en-US" dirty="0"/>
              <a:t>(Software Engineers)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A74A-5360-4776-95B7-907FBFD7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150596"/>
          </a:xfrm>
        </p:spPr>
        <p:txBody>
          <a:bodyPr/>
          <a:lstStyle/>
          <a:p>
            <a:r>
              <a:rPr lang="en-US" dirty="0"/>
              <a:t>Develop specifications for canned transactions</a:t>
            </a:r>
          </a:p>
          <a:p>
            <a:r>
              <a:rPr lang="en-US" dirty="0"/>
              <a:t>Implement these specifications 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Maintain</a:t>
            </a:r>
          </a:p>
          <a:p>
            <a:pPr lvl="1"/>
            <a:endParaRPr lang="en-US" dirty="0"/>
          </a:p>
          <a:p>
            <a:r>
              <a:rPr lang="en-US" dirty="0"/>
              <a:t>S/W Engineers should be fully familiar </a:t>
            </a:r>
            <a:r>
              <a:rPr lang="en-US"/>
              <a:t>with the DBMS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9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AE6D-8280-4BD9-93DF-9BA9283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 behind the scene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A74A-5360-4776-95B7-907FBFD7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1505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do with design(components and flow chart), development and operation of DBMS software and system environment.</a:t>
            </a:r>
          </a:p>
          <a:p>
            <a:r>
              <a:rPr lang="en-US" dirty="0"/>
              <a:t>PATH=C:\SQL is a system environment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DBMS system designers and implementers</a:t>
            </a:r>
          </a:p>
          <a:p>
            <a:pPr lvl="1"/>
            <a:r>
              <a:rPr lang="en-US" dirty="0"/>
              <a:t>Develop modules – Ex. For query language, catalog etc.</a:t>
            </a:r>
          </a:p>
          <a:p>
            <a:pPr lvl="1"/>
            <a:r>
              <a:rPr lang="en-US" dirty="0"/>
              <a:t>Interface with operating system and compilers</a:t>
            </a:r>
          </a:p>
          <a:p>
            <a:pPr lvl="1"/>
            <a:endParaRPr lang="en-US" dirty="0"/>
          </a:p>
          <a:p>
            <a:r>
              <a:rPr lang="en-US" dirty="0"/>
              <a:t>Tool Developers</a:t>
            </a:r>
          </a:p>
          <a:p>
            <a:pPr lvl="1"/>
            <a:r>
              <a:rPr lang="en-US" dirty="0"/>
              <a:t>Design and implement tools (separate software packages)</a:t>
            </a:r>
          </a:p>
          <a:p>
            <a:pPr lvl="1"/>
            <a:r>
              <a:rPr lang="en-US" dirty="0"/>
              <a:t>Facilitate system design and use, improve performance</a:t>
            </a:r>
          </a:p>
          <a:p>
            <a:pPr lvl="1"/>
            <a:r>
              <a:rPr lang="en-US" dirty="0"/>
              <a:t>Ex- for performance monitoring, natural language interfacing(UI in ATM-English and regional language)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0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99B-5A6A-433A-BF2C-90E713C7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Self describing nature of a database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B071-1C54-4949-A2FE-4C870384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345210"/>
          </a:xfrm>
        </p:spPr>
        <p:txBody>
          <a:bodyPr/>
          <a:lstStyle/>
          <a:p>
            <a:r>
              <a:rPr lang="en-US" dirty="0"/>
              <a:t>To access ‘Name’ of a student record (Fig 2 in PPT 1)</a:t>
            </a:r>
          </a:p>
          <a:p>
            <a:pPr lvl="1"/>
            <a:r>
              <a:rPr lang="en-US" dirty="0"/>
              <a:t>DBMS will read structure of Student file and find position and size of ‘Name’</a:t>
            </a:r>
          </a:p>
          <a:p>
            <a:pPr marL="457200" lvl="1" indent="0">
              <a:buNone/>
            </a:pPr>
            <a:r>
              <a:rPr lang="en-US" dirty="0"/>
              <a:t>    data</a:t>
            </a:r>
          </a:p>
          <a:p>
            <a:pPr lvl="1"/>
            <a:r>
              <a:rPr lang="en-US" dirty="0"/>
              <a:t>Traditional file processing application will have structure of the Student file, location and size of ‘Name’ embedded in the code</a:t>
            </a:r>
          </a:p>
          <a:p>
            <a:pPr lvl="1"/>
            <a:endParaRPr lang="en-US" dirty="0"/>
          </a:p>
          <a:p>
            <a:r>
              <a:rPr lang="en-US" dirty="0"/>
              <a:t>Name (char, 50)</a:t>
            </a:r>
          </a:p>
          <a:p>
            <a:r>
              <a:rPr lang="en-US" dirty="0"/>
              <a:t>Student Number(integer, 5)</a:t>
            </a:r>
          </a:p>
          <a:p>
            <a:r>
              <a:rPr lang="en-US" dirty="0"/>
              <a:t>Class(integer, 2)</a:t>
            </a:r>
          </a:p>
          <a:p>
            <a:r>
              <a:rPr lang="en-US" dirty="0"/>
              <a:t>Major(char, 40)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982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9265-0CF4-484B-B2EB-C425FFC4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Workers behind the scene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6C1-B1F7-45F0-85CE-1958C952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1"/>
          </a:xfrm>
        </p:spPr>
        <p:txBody>
          <a:bodyPr/>
          <a:lstStyle/>
          <a:p>
            <a:r>
              <a:rPr lang="en-US" dirty="0"/>
              <a:t>Operators and maintenance personnel</a:t>
            </a:r>
          </a:p>
          <a:p>
            <a:pPr lvl="1"/>
            <a:r>
              <a:rPr lang="en-US" dirty="0"/>
              <a:t>Responsible for the actual running and maintenance of hardware and software of the database system (Ex-maintenance of hardware such as failure of hard disk, maintenance of software such as fixing bugs)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6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Representation of STUDENT record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38737"/>
              </p:ext>
            </p:extLst>
          </p:nvPr>
        </p:nvGraphicFramePr>
        <p:xfrm>
          <a:off x="1940767" y="1609530"/>
          <a:ext cx="7324529" cy="29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019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859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Student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019">
                <a:tc>
                  <a:txBody>
                    <a:bodyPr/>
                    <a:lstStyle/>
                    <a:p>
                      <a:r>
                        <a:rPr lang="en-US" b="1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019">
                <a:tc>
                  <a:txBody>
                    <a:bodyPr/>
                    <a:lstStyle/>
                    <a:p>
                      <a:r>
                        <a:rPr lang="en-US" b="1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Program-data independence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Changes to data file leads to rewriting the access programs in traditional file processing application</a:t>
            </a:r>
          </a:p>
          <a:p>
            <a:r>
              <a:rPr lang="en-US" dirty="0"/>
              <a:t>Changes to catalog does not affect the access program in DBMS. This is called </a:t>
            </a:r>
            <a:r>
              <a:rPr lang="en-US" dirty="0">
                <a:solidFill>
                  <a:srgbClr val="FF0000"/>
                </a:solidFill>
              </a:rPr>
              <a:t>program data independence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Program operation independence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In object-oriented and object-relational databases, operation is isolated from 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Operation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includes name of operation and data types of its arguments or parameters</a:t>
            </a:r>
          </a:p>
          <a:p>
            <a:r>
              <a:rPr lang="en-US" dirty="0"/>
              <a:t>Add(int, int)</a:t>
            </a:r>
          </a:p>
          <a:p>
            <a:r>
              <a:rPr lang="en-US" dirty="0"/>
              <a:t>Change in data files needs change only in the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) and not in the interface.</a:t>
            </a:r>
          </a:p>
          <a:p>
            <a:r>
              <a:rPr lang="en-US" dirty="0"/>
              <a:t>The above is </a:t>
            </a:r>
            <a:r>
              <a:rPr lang="en-US" dirty="0">
                <a:solidFill>
                  <a:srgbClr val="FF0000"/>
                </a:solidFill>
              </a:rPr>
              <a:t>program-operation independence</a:t>
            </a:r>
          </a:p>
          <a:p>
            <a:r>
              <a:rPr lang="en-US" dirty="0"/>
              <a:t>Example – calculator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Programs that allow </a:t>
            </a:r>
          </a:p>
          <a:p>
            <a:pPr marL="0" indent="0">
              <a:buNone/>
            </a:pPr>
            <a:r>
              <a:rPr lang="en-US" dirty="0"/>
              <a:t>			PROGRAM-DATA INDEPENDENCE</a:t>
            </a:r>
          </a:p>
          <a:p>
            <a:pPr marL="0" indent="0">
              <a:buNone/>
            </a:pPr>
            <a:r>
              <a:rPr lang="en-US" dirty="0"/>
              <a:t>					+</a:t>
            </a:r>
          </a:p>
          <a:p>
            <a:pPr marL="0" indent="0">
              <a:buNone/>
            </a:pPr>
            <a:r>
              <a:rPr lang="en-US" dirty="0"/>
              <a:t>			PROGRAM-OPERATION INDEPENDENCE</a:t>
            </a:r>
          </a:p>
          <a:p>
            <a:pPr marL="0" indent="0">
              <a:buNone/>
            </a:pPr>
            <a:r>
              <a:rPr lang="en-US" dirty="0"/>
              <a:t>					=</a:t>
            </a:r>
          </a:p>
          <a:p>
            <a:pPr marL="0" indent="0">
              <a:buNone/>
            </a:pPr>
            <a:r>
              <a:rPr lang="en-US" dirty="0"/>
              <a:t>				DATA ABSTRACTION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01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Conceptual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r>
              <a:rPr lang="en-US" dirty="0"/>
              <a:t>Conceptual representation does not include many of the details regarding structure of data and implementation details</a:t>
            </a:r>
          </a:p>
          <a:p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is a type of data abstraction that provides conceptual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15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2DBD-0F75-4E68-8A18-6F5FCA16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651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Internal storage format for STUDENT record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99C-6C6E-403E-9D03-6F110691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9197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Data Item Name</a:t>
            </a:r>
            <a:r>
              <a:rPr lang="en-US" dirty="0"/>
              <a:t>	</a:t>
            </a:r>
            <a:r>
              <a:rPr lang="en-US" u="sng" dirty="0"/>
              <a:t>Starting Position</a:t>
            </a:r>
            <a:r>
              <a:rPr lang="en-US" dirty="0"/>
              <a:t>	</a:t>
            </a:r>
            <a:r>
              <a:rPr lang="en-US" u="sng" dirty="0"/>
              <a:t>Length in characters(bytes)</a:t>
            </a:r>
          </a:p>
          <a:p>
            <a:pPr marL="0" indent="0">
              <a:buNone/>
            </a:pPr>
            <a:r>
              <a:rPr lang="en-US" dirty="0"/>
              <a:t>			      </a:t>
            </a:r>
            <a:r>
              <a:rPr lang="en-US" u="sng" dirty="0"/>
              <a:t>in Record</a:t>
            </a:r>
          </a:p>
          <a:p>
            <a:pPr marL="0" indent="0">
              <a:buNone/>
            </a:pPr>
            <a:r>
              <a:rPr lang="en-US" dirty="0"/>
              <a:t>Name				1			30</a:t>
            </a:r>
          </a:p>
          <a:p>
            <a:pPr marL="0" indent="0">
              <a:buNone/>
            </a:pPr>
            <a:r>
              <a:rPr lang="en-US" dirty="0"/>
              <a:t>Student Number		31			4</a:t>
            </a:r>
          </a:p>
          <a:p>
            <a:pPr marL="0" indent="0">
              <a:buNone/>
            </a:pPr>
            <a:r>
              <a:rPr lang="en-US" dirty="0"/>
              <a:t>Class				35			4</a:t>
            </a:r>
          </a:p>
          <a:p>
            <a:pPr marL="0" indent="0">
              <a:buNone/>
            </a:pPr>
            <a:r>
              <a:rPr lang="en-US" dirty="0"/>
              <a:t>Major				39			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-user is not concerned with the implementation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15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1322</Words>
  <Application>Microsoft Office PowerPoint</Application>
  <PresentationFormat>Widescreen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Characteristics of Database Approach</vt:lpstr>
      <vt:lpstr>Self-describing nature of a database system</vt:lpstr>
      <vt:lpstr>Self describing nature of a database system</vt:lpstr>
      <vt:lpstr>Conceptual Representation of STUDENT record</vt:lpstr>
      <vt:lpstr>Program-data independence</vt:lpstr>
      <vt:lpstr>Program operation independence</vt:lpstr>
      <vt:lpstr>Data abstraction</vt:lpstr>
      <vt:lpstr>Conceptual Representation</vt:lpstr>
      <vt:lpstr>Internal storage format for STUDENT record</vt:lpstr>
      <vt:lpstr>Conceptual Representation of STUDENT record</vt:lpstr>
      <vt:lpstr>Insulation between Programs and Data, Data abstraction</vt:lpstr>
      <vt:lpstr>Multiple views of data</vt:lpstr>
      <vt:lpstr>Student database</vt:lpstr>
      <vt:lpstr>Student Transcript View</vt:lpstr>
      <vt:lpstr>Section data</vt:lpstr>
      <vt:lpstr>Grade Report Data</vt:lpstr>
      <vt:lpstr>Student data</vt:lpstr>
      <vt:lpstr>Prerequisites</vt:lpstr>
      <vt:lpstr>Sharing of data &amp; Multiuser Transaction Processing</vt:lpstr>
      <vt:lpstr>Actors on the scene</vt:lpstr>
      <vt:lpstr>Database Administrators</vt:lpstr>
      <vt:lpstr>Database Administrators</vt:lpstr>
      <vt:lpstr>Database Designers</vt:lpstr>
      <vt:lpstr>Database Designers</vt:lpstr>
      <vt:lpstr>End Users</vt:lpstr>
      <vt:lpstr>End Users</vt:lpstr>
      <vt:lpstr>End Users</vt:lpstr>
      <vt:lpstr>System Analysts and Application Programmers (Software Engineers)</vt:lpstr>
      <vt:lpstr>Workers behind the scene</vt:lpstr>
      <vt:lpstr>Workers behind the 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Sathya S [CSE]</dc:creator>
  <cp:lastModifiedBy>Dr. Sathya S [CSE]</cp:lastModifiedBy>
  <cp:revision>55</cp:revision>
  <dcterms:created xsi:type="dcterms:W3CDTF">2020-07-30T12:40:28Z</dcterms:created>
  <dcterms:modified xsi:type="dcterms:W3CDTF">2020-09-21T07:04:41Z</dcterms:modified>
</cp:coreProperties>
</file>