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65" r:id="rId29"/>
    <p:sldId id="266" r:id="rId30"/>
    <p:sldId id="267" r:id="rId31"/>
    <p:sldId id="268" r:id="rId32"/>
    <p:sldId id="269" r:id="rId33"/>
    <p:sldId id="271" r:id="rId34"/>
    <p:sldId id="278" r:id="rId35"/>
    <p:sldId id="272" r:id="rId36"/>
    <p:sldId id="270" r:id="rId37"/>
    <p:sldId id="273" r:id="rId38"/>
    <p:sldId id="274" r:id="rId39"/>
    <p:sldId id="275" r:id="rId40"/>
    <p:sldId id="276" r:id="rId41"/>
    <p:sldId id="277" r:id="rId42"/>
    <p:sldId id="2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18E11-B337-351A-D379-DA53608E4969}" v="4" dt="2022-10-04T10:00:19.638"/>
    <p1510:client id="{D249452F-7B4C-F4D8-935A-54AEF2243456}" v="1" dt="2022-10-04T17:16:24.441"/>
    <p1510:client id="{D66C391C-D4E8-A3E8-EA45-C79C11089C21}" v="1" dt="2022-09-15T03:18:15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 Padmavathi - CSE - ASE, Chennai Campus" userId="S::a_padmavathi@ch.amrita.edu::f7c13bb8-db77-4b25-b4f6-2587f0092b62" providerId="AD" clId="Web-{D66C391C-D4E8-A3E8-EA45-C79C11089C21}"/>
    <pc:docChg chg="modSld">
      <pc:chgData name="Dr. A Padmavathi - CSE - ASE, Chennai Campus" userId="S::a_padmavathi@ch.amrita.edu::f7c13bb8-db77-4b25-b4f6-2587f0092b62" providerId="AD" clId="Web-{D66C391C-D4E8-A3E8-EA45-C79C11089C21}" dt="2022-09-15T03:18:15.135" v="0" actId="1076"/>
      <pc:docMkLst>
        <pc:docMk/>
      </pc:docMkLst>
      <pc:sldChg chg="modSp">
        <pc:chgData name="Dr. A Padmavathi - CSE - ASE, Chennai Campus" userId="S::a_padmavathi@ch.amrita.edu::f7c13bb8-db77-4b25-b4f6-2587f0092b62" providerId="AD" clId="Web-{D66C391C-D4E8-A3E8-EA45-C79C11089C21}" dt="2022-09-15T03:18:15.135" v="0" actId="1076"/>
        <pc:sldMkLst>
          <pc:docMk/>
          <pc:sldMk cId="1031096704" sldId="265"/>
        </pc:sldMkLst>
        <pc:spChg chg="mod">
          <ac:chgData name="Dr. A Padmavathi - CSE - ASE, Chennai Campus" userId="S::a_padmavathi@ch.amrita.edu::f7c13bb8-db77-4b25-b4f6-2587f0092b62" providerId="AD" clId="Web-{D66C391C-D4E8-A3E8-EA45-C79C11089C21}" dt="2022-09-15T03:18:15.135" v="0" actId="1076"/>
          <ac:spMkLst>
            <pc:docMk/>
            <pc:sldMk cId="1031096704" sldId="265"/>
            <ac:spMk id="3" creationId="{8E82CDA1-A3A8-4D51-B416-EDBC1D528D66}"/>
          </ac:spMkLst>
        </pc:spChg>
      </pc:sldChg>
    </pc:docChg>
  </pc:docChgLst>
  <pc:docChgLst>
    <pc:chgData name="Arvapalli Manikanta Sasank - [CH.EN.U4CSE21007]" userId="S::ch.en.u4cse21007@ch.students.amrita.edu::cbaa405d-3cc6-4e2d-bcb8-2255d3ae18f8" providerId="AD" clId="Web-{D249452F-7B4C-F4D8-935A-54AEF2243456}"/>
    <pc:docChg chg="modSld">
      <pc:chgData name="Arvapalli Manikanta Sasank - [CH.EN.U4CSE21007]" userId="S::ch.en.u4cse21007@ch.students.amrita.edu::cbaa405d-3cc6-4e2d-bcb8-2255d3ae18f8" providerId="AD" clId="Web-{D249452F-7B4C-F4D8-935A-54AEF2243456}" dt="2022-10-04T17:16:24.441" v="0"/>
      <pc:docMkLst>
        <pc:docMk/>
      </pc:docMkLst>
      <pc:sldChg chg="mod modShow">
        <pc:chgData name="Arvapalli Manikanta Sasank - [CH.EN.U4CSE21007]" userId="S::ch.en.u4cse21007@ch.students.amrita.edu::cbaa405d-3cc6-4e2d-bcb8-2255d3ae18f8" providerId="AD" clId="Web-{D249452F-7B4C-F4D8-935A-54AEF2243456}" dt="2022-10-04T17:16:24.441" v="0"/>
        <pc:sldMkLst>
          <pc:docMk/>
          <pc:sldMk cId="2879610555" sldId="256"/>
        </pc:sldMkLst>
      </pc:sldChg>
    </pc:docChg>
  </pc:docChgLst>
  <pc:docChgLst>
    <pc:chgData name="Arvapalli Manikanta Sasank - [CH.EN.U4CSE21007]" userId="S::ch.en.u4cse21007@ch.students.amrita.edu::cbaa405d-3cc6-4e2d-bcb8-2255d3ae18f8" providerId="AD" clId="Web-{82418E11-B337-351A-D379-DA53608E4969}"/>
    <pc:docChg chg="modSld">
      <pc:chgData name="Arvapalli Manikanta Sasank - [CH.EN.U4CSE21007]" userId="S::ch.en.u4cse21007@ch.students.amrita.edu::cbaa405d-3cc6-4e2d-bcb8-2255d3ae18f8" providerId="AD" clId="Web-{82418E11-B337-351A-D379-DA53608E4969}" dt="2022-10-04T10:00:19.638" v="3"/>
      <pc:docMkLst>
        <pc:docMk/>
      </pc:docMkLst>
      <pc:sldChg chg="delSp">
        <pc:chgData name="Arvapalli Manikanta Sasank - [CH.EN.U4CSE21007]" userId="S::ch.en.u4cse21007@ch.students.amrita.edu::cbaa405d-3cc6-4e2d-bcb8-2255d3ae18f8" providerId="AD" clId="Web-{82418E11-B337-351A-D379-DA53608E4969}" dt="2022-10-04T09:27:05.624" v="0"/>
        <pc:sldMkLst>
          <pc:docMk/>
          <pc:sldMk cId="2879610555" sldId="256"/>
        </pc:sldMkLst>
        <pc:spChg chg="del">
          <ac:chgData name="Arvapalli Manikanta Sasank - [CH.EN.U4CSE21007]" userId="S::ch.en.u4cse21007@ch.students.amrita.edu::cbaa405d-3cc6-4e2d-bcb8-2255d3ae18f8" providerId="AD" clId="Web-{82418E11-B337-351A-D379-DA53608E4969}" dt="2022-10-04T09:27:05.624" v="0"/>
          <ac:spMkLst>
            <pc:docMk/>
            <pc:sldMk cId="2879610555" sldId="256"/>
            <ac:spMk id="2" creationId="{6C3096BA-F13D-4919-9C4D-04CA5AC71F07}"/>
          </ac:spMkLst>
        </pc:spChg>
      </pc:sldChg>
      <pc:sldChg chg="delSp">
        <pc:chgData name="Arvapalli Manikanta Sasank - [CH.EN.U4CSE21007]" userId="S::ch.en.u4cse21007@ch.students.amrita.edu::cbaa405d-3cc6-4e2d-bcb8-2255d3ae18f8" providerId="AD" clId="Web-{82418E11-B337-351A-D379-DA53608E4969}" dt="2022-10-04T09:59:05.839" v="1"/>
        <pc:sldMkLst>
          <pc:docMk/>
          <pc:sldMk cId="0" sldId="286"/>
        </pc:sldMkLst>
        <pc:spChg chg="del">
          <ac:chgData name="Arvapalli Manikanta Sasank - [CH.EN.U4CSE21007]" userId="S::ch.en.u4cse21007@ch.students.amrita.edu::cbaa405d-3cc6-4e2d-bcb8-2255d3ae18f8" providerId="AD" clId="Web-{82418E11-B337-351A-D379-DA53608E4969}" dt="2022-10-04T09:59:05.839" v="1"/>
          <ac:spMkLst>
            <pc:docMk/>
            <pc:sldMk cId="0" sldId="286"/>
            <ac:spMk id="3" creationId="{00000000-0000-0000-0000-000000000000}"/>
          </ac:spMkLst>
        </pc:spChg>
      </pc:sldChg>
      <pc:sldChg chg="delSp">
        <pc:chgData name="Arvapalli Manikanta Sasank - [CH.EN.U4CSE21007]" userId="S::ch.en.u4cse21007@ch.students.amrita.edu::cbaa405d-3cc6-4e2d-bcb8-2255d3ae18f8" providerId="AD" clId="Web-{82418E11-B337-351A-D379-DA53608E4969}" dt="2022-10-04T10:00:19.638" v="3"/>
        <pc:sldMkLst>
          <pc:docMk/>
          <pc:sldMk cId="0" sldId="288"/>
        </pc:sldMkLst>
        <pc:spChg chg="del">
          <ac:chgData name="Arvapalli Manikanta Sasank - [CH.EN.U4CSE21007]" userId="S::ch.en.u4cse21007@ch.students.amrita.edu::cbaa405d-3cc6-4e2d-bcb8-2255d3ae18f8" providerId="AD" clId="Web-{82418E11-B337-351A-D379-DA53608E4969}" dt="2022-10-04T10:00:15.981" v="2"/>
          <ac:spMkLst>
            <pc:docMk/>
            <pc:sldMk cId="0" sldId="288"/>
            <ac:spMk id="2" creationId="{00000000-0000-0000-0000-000000000000}"/>
          </ac:spMkLst>
        </pc:spChg>
        <pc:spChg chg="del">
          <ac:chgData name="Arvapalli Manikanta Sasank - [CH.EN.U4CSE21007]" userId="S::ch.en.u4cse21007@ch.students.amrita.edu::cbaa405d-3cc6-4e2d-bcb8-2255d3ae18f8" providerId="AD" clId="Web-{82418E11-B337-351A-D379-DA53608E4969}" dt="2022-10-04T10:00:19.638" v="3"/>
          <ac:spMkLst>
            <pc:docMk/>
            <pc:sldMk cId="0" sldId="2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3FC4B-01B4-4FAF-AFBB-216B9FF8A4B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B8F1F-BDFA-455A-A38A-9E2B3139E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0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FD5EB-194F-4C14-AD3C-895740AB932F}" type="slidenum">
              <a:rPr lang="en-US"/>
              <a:pPr/>
              <a:t>12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8EB74-B65F-44E7-8B5A-08CD9C45A7F1}" type="slidenum">
              <a:rPr lang="en-US"/>
              <a:pPr/>
              <a:t>22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83D4-7797-44AD-ABB7-C1B2B7EAAB1B}" type="slidenum">
              <a:rPr lang="en-US"/>
              <a:pPr/>
              <a:t>23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D3AB0-B0AE-412C-B395-46364BC2AF79}" type="slidenum">
              <a:rPr lang="en-US"/>
              <a:pPr/>
              <a:t>24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E6735-6B77-48C9-BC61-A79D7FCEC8CF}" type="slidenum">
              <a:rPr lang="en-US"/>
              <a:pPr/>
              <a:t>25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29F0A-FDE2-46D9-B033-608AC8581FBF}" type="slidenum">
              <a:rPr lang="en-US"/>
              <a:pPr/>
              <a:t>26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8E845-F0B5-463B-9B0F-B59E2906832C}" type="slidenum">
              <a:rPr lang="en-US"/>
              <a:pPr/>
              <a:t>27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E6C07-0CD8-47B4-8A4D-3C210A3292D1}" type="slidenum">
              <a:rPr lang="en-US"/>
              <a:pPr/>
              <a:t>14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B0836-011D-4445-B3BD-D4DB038F60A1}" type="slidenum">
              <a:rPr lang="en-US"/>
              <a:pPr/>
              <a:t>15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38E6E-63F0-407F-998A-E69A2F4975A9}" type="slidenum">
              <a:rPr lang="en-US"/>
              <a:pPr/>
              <a:t>16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6A2BE-8DED-42F8-8D8B-773A4614927D}" type="slidenum">
              <a:rPr lang="en-US"/>
              <a:pPr/>
              <a:t>17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2B0CC-668A-4348-8C87-F0BFF98E80AE}" type="slidenum">
              <a:rPr lang="en-US"/>
              <a:pPr/>
              <a:t>18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642A7-1BA2-48DF-A245-1152AADB51F7}" type="slidenum">
              <a:rPr lang="en-US"/>
              <a:pPr/>
              <a:t>19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4E529-AFAF-4C25-83E6-E78EC3E3DDB4}" type="slidenum">
              <a:rPr lang="en-US"/>
              <a:pPr/>
              <a:t>20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8437B-99F6-4C5F-9BA4-3F3DA3EBCBFF}" type="slidenum">
              <a:rPr lang="en-US"/>
              <a:pPr/>
              <a:t>21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E3C9-C13A-4870-94B7-BEF49CA52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C378E-59E9-4434-BCA6-D5D62C043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80C5-6A65-4B22-BE2F-BFC12626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6F0DB-9E27-4BB0-9726-54A143A0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3664-92E5-40F4-8946-879793D5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4586-D2C4-482A-BD8D-F28E0849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3234C-0144-410A-9A30-A6E85CF3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E8E0-5948-429B-A8E6-B46B8349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C6FF-CAE1-4CD6-8B51-3C077466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3B22-BA85-44D6-9081-D929E287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8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1B0D3-1036-448A-8800-EB6622B43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E6B0C-A43B-4723-8F80-AA492A27F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7DD5-9344-45FE-A4CD-EF42D5B0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80EF-A0D5-4E4C-AD7F-C9CCE6BE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68DB-52DE-4D55-ADA3-2F254E07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92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24C4405-047F-46FA-8788-8B4A2D8498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0DE1-D2B3-4758-8F9C-B013A385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5A1F-BCFC-4197-9970-D4DEA542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F95D-D557-435A-A292-2C85C277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0FC4-2BC1-4DFE-8DD4-12D6D1D0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E48E-EA25-4C02-8C64-8DF4E0EF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9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B186-4ABC-466F-A6B3-41CE7DE6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23E65-F97F-44AB-87F3-60180B12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C012-627F-4B9F-BE5A-9E10B863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83F4-F5BF-418F-86D3-F209F446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1C0B-0BBC-4B56-8FE7-B54348FE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82F3-3972-4497-8987-593BF66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026A-7306-4E5A-8649-2AEE8053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08CE-30B8-4775-846E-CF9A5AB5A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238A-4FFD-47E5-8303-DC0E86F5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B7A1-2C68-472B-9E31-85332072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6ADCE-A340-4F14-B54A-3D968BD4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4DA-6F1E-4CE1-84F4-31C14037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4B2B-BE65-43DA-A9BB-2C22BE21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FBD-D5F6-42A2-80F1-94478B9E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C89C4-504D-43B9-A51E-8584683B0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99537-9EC5-47B6-96BF-E4DF0F1D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B8E99-ED87-44BD-ADE7-5A2E0408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B93F3-33BB-4314-80F0-8E9D96B9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D9E09-AFA2-43C2-8D65-F1DECA5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79D5-1F97-45AA-8A94-7C437193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339C0-1CC3-4AE6-A27D-4F79A5E0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92-4E02-46D2-AA6A-6847088A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8C639-A8AA-4C40-AA34-A1D1553E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13413-0573-44E5-9818-1E306C55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7960D-5505-44E8-A810-81DC58A9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93B1B-C188-48DD-AF6A-F1FC4B2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8702-37D8-4D80-97D8-8207647E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E535-B1F7-4718-A276-48F45A6A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6433-9B3B-44D1-8FF8-8119A819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873-942F-4EC2-A625-75B0F851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F244-F66A-4978-BD9D-97BE13FF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94076-E753-42B2-BEA1-EA799C06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80E6-1291-4184-B624-910F43B4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B094F-9B1C-4E8D-8CDC-96266187C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B121C-C0C0-497B-BE58-0245F2D5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E0FC-ACBF-4D90-8562-0EB5D283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E58DC-855A-4AF1-A4AF-DEF5820A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944E-8FAD-4F65-983D-C108A625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3646A-F200-46E8-A384-BD8661FC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2C87-BCED-484E-AABF-4EBA677F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7B9E-52D9-495A-B869-34C7F09E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1DD5-29E3-4EBB-BA44-3864050052B2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CF71-311C-41A3-B83E-B4B7BD0C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7F10-790A-4CE9-85CC-9C322508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BF29-4F28-4536-B266-E30AF59DE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6C7181-C597-4FC8-B93C-2826CBFE9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25" y="1491449"/>
            <a:ext cx="10919534" cy="4820574"/>
          </a:xfrm>
        </p:spPr>
        <p:txBody>
          <a:bodyPr>
            <a:normAutofit/>
          </a:bodyPr>
          <a:lstStyle/>
          <a:p>
            <a:endParaRPr lang="en-US" sz="6000"/>
          </a:p>
          <a:p>
            <a:r>
              <a:rPr lang="en-US" sz="6000"/>
              <a:t>Database System Concepts and Architecture</a:t>
            </a:r>
            <a:endParaRPr lang="en-IN" sz="6000"/>
          </a:p>
        </p:txBody>
      </p:sp>
    </p:spTree>
    <p:extLst>
      <p:ext uri="{BB962C8B-B14F-4D97-AF65-F5344CB8AC3E}">
        <p14:creationId xmlns:p14="http://schemas.microsoft.com/office/powerpoint/2010/main" val="287961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FF706D64-A220-48BF-B907-8D70F7F5A024}" type="slidenum">
              <a:rPr lang="en-US"/>
              <a:pPr/>
              <a:t>10</a:t>
            </a:fld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Major Data Models</a:t>
            </a:r>
          </a:p>
        </p:txBody>
      </p:sp>
      <p:pic>
        <p:nvPicPr>
          <p:cNvPr id="258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60626" y="1600201"/>
            <a:ext cx="7978775" cy="4678363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Fig0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1524000"/>
            <a:ext cx="8610600" cy="46482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AB1FED74-8BBA-492F-A0B8-832C0F161DE0}" type="slidenum">
              <a:rPr lang="en-US"/>
              <a:pPr/>
              <a:t>12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/>
              <a:t>The Network Model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572000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/>
              <a:t>Created to </a:t>
            </a:r>
          </a:p>
          <a:p>
            <a:pPr lvl="1">
              <a:spcBef>
                <a:spcPct val="30000"/>
              </a:spcBef>
            </a:pPr>
            <a:r>
              <a:rPr lang="en-US"/>
              <a:t>Represent complex data relationships more effectively </a:t>
            </a:r>
          </a:p>
          <a:p>
            <a:pPr lvl="1">
              <a:spcBef>
                <a:spcPct val="30000"/>
              </a:spcBef>
            </a:pPr>
            <a:r>
              <a:rPr lang="en-US"/>
              <a:t>Improve database performance</a:t>
            </a:r>
          </a:p>
          <a:p>
            <a:pPr lvl="1">
              <a:spcBef>
                <a:spcPct val="30000"/>
              </a:spcBef>
            </a:pPr>
            <a:r>
              <a:rPr lang="en-US"/>
              <a:t>Impose a database standard</a:t>
            </a:r>
          </a:p>
          <a:p>
            <a:pPr>
              <a:spcBef>
                <a:spcPct val="30000"/>
              </a:spcBef>
            </a:pPr>
            <a:r>
              <a:rPr lang="en-US"/>
              <a:t>Conference on Data Systems Languages (CODASYL) </a:t>
            </a:r>
          </a:p>
          <a:p>
            <a:pPr>
              <a:spcBef>
                <a:spcPct val="30000"/>
              </a:spcBef>
            </a:pPr>
            <a:r>
              <a:rPr lang="en-US"/>
              <a:t>American National Standards Institute (ANSI)</a:t>
            </a:r>
          </a:p>
          <a:p>
            <a:pPr>
              <a:spcBef>
                <a:spcPct val="30000"/>
              </a:spcBef>
            </a:pPr>
            <a:r>
              <a:rPr lang="en-US"/>
              <a:t>Database Task Group (DBTG)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Fig0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09800" y="1700214"/>
            <a:ext cx="8229600" cy="4548187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DE23FE24-6B7F-459F-8704-81D621F317FB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Network Data Model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Advantages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Conceptual simplicity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Handles more relationship types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Data access flexibility – no need for a preorder traversal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Promotes database integrity – must first define the owner and then the member record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Data independence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Conformance to standards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9A206867-DEA8-466D-96F4-90424C8DF893}" type="slidenum">
              <a:rPr lang="en-US"/>
              <a:pPr/>
              <a:t>15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Network Data Model (</a:t>
            </a:r>
            <a:r>
              <a:rPr lang="en-US" sz="3800"/>
              <a:t>continued</a:t>
            </a:r>
            <a:r>
              <a:rPr lang="en-US"/>
              <a:t>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System complexity</a:t>
            </a:r>
          </a:p>
          <a:p>
            <a:pPr lvl="1">
              <a:spcBef>
                <a:spcPct val="80000"/>
              </a:spcBef>
            </a:pPr>
            <a:r>
              <a:rPr lang="en-US"/>
              <a:t>Lack of structural independence</a:t>
            </a:r>
          </a:p>
          <a:p>
            <a:pPr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3C3AC662-091F-49C4-A3EE-965AB633FA9B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/>
              <a:t>Developed by Codd (IBM) in 1970</a:t>
            </a:r>
          </a:p>
          <a:p>
            <a:pPr>
              <a:spcBef>
                <a:spcPct val="60000"/>
              </a:spcBef>
            </a:pPr>
            <a:r>
              <a:rPr lang="en-US"/>
              <a:t>Considered ingenious but impractical in 1970</a:t>
            </a:r>
          </a:p>
          <a:p>
            <a:pPr>
              <a:spcBef>
                <a:spcPct val="60000"/>
              </a:spcBef>
            </a:pPr>
            <a:r>
              <a:rPr lang="en-US"/>
              <a:t>Conceptually simple </a:t>
            </a:r>
          </a:p>
          <a:p>
            <a:pPr>
              <a:spcBef>
                <a:spcPct val="60000"/>
              </a:spcBef>
            </a:pPr>
            <a:r>
              <a:rPr lang="en-US"/>
              <a:t>Computers lacked power to implement the relational model</a:t>
            </a:r>
          </a:p>
          <a:p>
            <a:pPr>
              <a:spcBef>
                <a:spcPct val="60000"/>
              </a:spcBef>
            </a:pPr>
            <a:r>
              <a:rPr lang="en-US"/>
              <a:t>Today, microcomputers can run sophisticated relational database software</a:t>
            </a:r>
          </a:p>
          <a:p>
            <a:pPr>
              <a:spcBef>
                <a:spcPct val="6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4EE09B1C-EBE5-486E-8691-B34F62267ED9}" type="slidenum">
              <a:rPr lang="en-US"/>
              <a:pPr/>
              <a:t>17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77813"/>
            <a:ext cx="8534400" cy="762000"/>
          </a:xfrm>
        </p:spPr>
        <p:txBody>
          <a:bodyPr/>
          <a:lstStyle/>
          <a:p>
            <a:r>
              <a:rPr lang="en-US"/>
              <a:t>Linking Relational Tables</a:t>
            </a:r>
          </a:p>
        </p:txBody>
      </p:sp>
      <p:pic>
        <p:nvPicPr>
          <p:cNvPr id="107529" name="Picture 9" descr="Fig02-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1754188"/>
            <a:ext cx="8686800" cy="4418012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6C52D295-6FC6-4890-BAC4-4A37E03AF8BF}" type="slidenum">
              <a:rPr lang="en-US"/>
              <a:pPr/>
              <a:t>18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4582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Advantages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Structural independence – changes in the relational data structure do not affect the DBMS’s data access in any way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Improved conceptual simplicity by concentrating on the logical view 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Easier database design, implementation, management, and use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Ad hoc query capability - SQL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Powerful database management system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D45CB4D4-AA50-4682-8B71-19129709EAE7}" type="slidenum">
              <a:rPr lang="en-US"/>
              <a:pPr/>
              <a:t>19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</a:t>
            </a:r>
            <a:r>
              <a:rPr lang="en-US" sz="3800"/>
              <a:t>continued</a:t>
            </a:r>
            <a:r>
              <a:rPr lang="en-US"/>
              <a:t>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Substantial hardware and system software overhead</a:t>
            </a:r>
          </a:p>
          <a:p>
            <a:pPr lvl="1">
              <a:spcBef>
                <a:spcPct val="80000"/>
              </a:spcBef>
            </a:pPr>
            <a:r>
              <a:rPr lang="en-US"/>
              <a:t>Can facilitate poor design and implementation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May promote “islands of information” problems</a:t>
            </a:r>
          </a:p>
          <a:p>
            <a:pPr lvl="1"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911E-C1D6-439F-BB38-06A5605F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7"/>
            <a:ext cx="10515600" cy="47939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Database System Concepts and 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2331-64EB-476E-95B2-A9940771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r>
              <a:rPr lang="en-US"/>
              <a:t>Development of technology reflects on the type of DBMS available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Mainframe</a:t>
            </a:r>
            <a:r>
              <a:rPr lang="en-US"/>
              <a:t> technology-lead to single chunk of DBMS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Client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server</a:t>
            </a:r>
            <a:r>
              <a:rPr lang="en-US"/>
              <a:t> technology-resulted in small chunks called the </a:t>
            </a:r>
            <a:r>
              <a:rPr lang="en-US">
                <a:solidFill>
                  <a:srgbClr val="FF0000"/>
                </a:solidFill>
              </a:rPr>
              <a:t>client</a:t>
            </a:r>
            <a:r>
              <a:rPr lang="en-US"/>
              <a:t> module which can run on a PC. It has to do with user interface, </a:t>
            </a:r>
            <a:r>
              <a:rPr lang="en-US">
                <a:solidFill>
                  <a:srgbClr val="FF0000"/>
                </a:solidFill>
              </a:rPr>
              <a:t>GUI</a:t>
            </a:r>
            <a:r>
              <a:rPr lang="en-US"/>
              <a:t> etc. Example of client server technology in PEC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Server</a:t>
            </a:r>
            <a:r>
              <a:rPr lang="en-US"/>
              <a:t> module has to do with storage, access, search and such functions</a:t>
            </a:r>
          </a:p>
        </p:txBody>
      </p:sp>
    </p:spTree>
    <p:extLst>
      <p:ext uri="{BB962C8B-B14F-4D97-AF65-F5344CB8AC3E}">
        <p14:creationId xmlns:p14="http://schemas.microsoft.com/office/powerpoint/2010/main" val="320499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B2DEEB3F-E21D-4E5B-9DBC-CE466EF2A8A3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Widely accepted and adapted graphical tool for data modeling </a:t>
            </a:r>
          </a:p>
          <a:p>
            <a:pPr>
              <a:spcBef>
                <a:spcPct val="80000"/>
              </a:spcBef>
            </a:pPr>
            <a:r>
              <a:rPr lang="en-US"/>
              <a:t>Introduced by Peter Chen in 1976</a:t>
            </a:r>
          </a:p>
          <a:p>
            <a:pPr>
              <a:spcBef>
                <a:spcPct val="80000"/>
              </a:spcBef>
            </a:pPr>
            <a:r>
              <a:rPr lang="en-US"/>
              <a:t>Graphical representation of entities and their relationships in a database structure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967F7C8E-8657-466D-BF1E-6BD59F6D5A91}" type="slidenum">
              <a:rPr lang="en-US"/>
              <a:pPr/>
              <a:t>21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Exceptional conceptual simplicity</a:t>
            </a:r>
          </a:p>
          <a:p>
            <a:pPr lvl="1">
              <a:spcBef>
                <a:spcPct val="80000"/>
              </a:spcBef>
            </a:pPr>
            <a:r>
              <a:rPr lang="en-US"/>
              <a:t>Visual representation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Effective communication tool</a:t>
            </a:r>
          </a:p>
          <a:p>
            <a:pPr lvl="1">
              <a:spcBef>
                <a:spcPct val="80000"/>
              </a:spcBef>
            </a:pPr>
            <a:r>
              <a:rPr lang="en-US"/>
              <a:t>Integrated with the relational data model</a:t>
            </a:r>
          </a:p>
          <a:p>
            <a:pPr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04B0F1A0-F3ED-4183-86B4-85E3D5B2DB2B}" type="slidenum">
              <a:rPr lang="en-US"/>
              <a:pPr/>
              <a:t>22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Limited constraint representation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Limited relationship representation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No data manipulation language</a:t>
            </a:r>
          </a:p>
          <a:p>
            <a:pPr lvl="1">
              <a:spcBef>
                <a:spcPct val="80000"/>
              </a:spcBef>
            </a:pPr>
            <a:r>
              <a:rPr lang="en-US"/>
              <a:t>Loss of information content</a:t>
            </a:r>
          </a:p>
          <a:p>
            <a:pPr lvl="1"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6DBD0BF2-A7FC-46BD-B5A4-63B83F37D9BF}" type="slidenum">
              <a:rPr lang="en-US"/>
              <a:pPr/>
              <a:t>23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 Oriented Data Model—</a:t>
            </a:r>
            <a:br>
              <a:rPr lang="en-US"/>
            </a:br>
            <a:r>
              <a:rPr lang="en-US"/>
              <a:t>Basic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/>
              <a:t>Object: abstraction of a real-world entity</a:t>
            </a:r>
          </a:p>
          <a:p>
            <a:pPr>
              <a:spcBef>
                <a:spcPct val="40000"/>
              </a:spcBef>
            </a:pPr>
            <a:r>
              <a:rPr lang="en-US"/>
              <a:t>Attributes describe the properties of an object</a:t>
            </a:r>
          </a:p>
          <a:p>
            <a:pPr>
              <a:spcBef>
                <a:spcPct val="40000"/>
              </a:spcBef>
            </a:pPr>
            <a:r>
              <a:rPr lang="en-US"/>
              <a:t>Objects that share similar characteristics are grouped in classes</a:t>
            </a:r>
          </a:p>
          <a:p>
            <a:pPr>
              <a:spcBef>
                <a:spcPct val="40000"/>
              </a:spcBef>
            </a:pPr>
            <a:r>
              <a:rPr lang="en-US"/>
              <a:t>Classes are organized in a class hierarchy</a:t>
            </a:r>
          </a:p>
          <a:p>
            <a:pPr>
              <a:spcBef>
                <a:spcPct val="40000"/>
              </a:spcBef>
            </a:pPr>
            <a:r>
              <a:rPr lang="en-US"/>
              <a:t>Inheritance is the ability of an object within the class hierarchy to inherit the attributes and methods of classes above 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994C80CD-F1E5-4CB9-BCBB-A7C35DDB297C}" type="slidenum">
              <a:rPr lang="en-US"/>
              <a:pPr/>
              <a:t>24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Comparison of the OO Model </a:t>
            </a:r>
            <a:br>
              <a:rPr lang="en-US"/>
            </a:br>
            <a:r>
              <a:rPr lang="en-US"/>
              <a:t>and the ER Model</a:t>
            </a:r>
          </a:p>
        </p:txBody>
      </p:sp>
      <p:pic>
        <p:nvPicPr>
          <p:cNvPr id="125965" name="Picture 13" descr="Fig02-0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2058988"/>
            <a:ext cx="8153400" cy="4113212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A037A0F7-AF84-4AFA-BEB6-E3BC79645DA3}" type="slidenum">
              <a:rPr lang="en-US"/>
              <a:pPr/>
              <a:t>25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Oriented Model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Adds semantic content</a:t>
            </a:r>
          </a:p>
          <a:p>
            <a:pPr lvl="1">
              <a:spcBef>
                <a:spcPct val="80000"/>
              </a:spcBef>
            </a:pPr>
            <a:r>
              <a:rPr lang="en-US"/>
              <a:t>Visual presentation includes semantic content</a:t>
            </a:r>
          </a:p>
          <a:p>
            <a:pPr lvl="1">
              <a:spcBef>
                <a:spcPct val="80000"/>
              </a:spcBef>
            </a:pPr>
            <a:r>
              <a:rPr lang="en-US"/>
              <a:t>Database integrity</a:t>
            </a:r>
          </a:p>
          <a:p>
            <a:pPr lvl="1">
              <a:spcBef>
                <a:spcPct val="80000"/>
              </a:spcBef>
            </a:pPr>
            <a:r>
              <a:rPr lang="en-US"/>
              <a:t>Both structural and data independence</a:t>
            </a:r>
          </a:p>
          <a:p>
            <a:pPr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02E4C60F-4FF5-49B8-BFCB-08C32F73D0E9}" type="slidenum">
              <a:rPr lang="en-US"/>
              <a:pPr/>
              <a:t>26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Object Oriented Model (</a:t>
            </a:r>
            <a:r>
              <a:rPr lang="en-US" sz="3800"/>
              <a:t>continued</a:t>
            </a:r>
            <a:r>
              <a:rPr lang="en-US"/>
              <a:t>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Slow pace of OODM standards development</a:t>
            </a:r>
          </a:p>
          <a:p>
            <a:pPr lvl="1">
              <a:spcBef>
                <a:spcPct val="80000"/>
              </a:spcBef>
            </a:pPr>
            <a:r>
              <a:rPr lang="en-US"/>
              <a:t>Complex navigational data access</a:t>
            </a:r>
          </a:p>
          <a:p>
            <a:pPr lvl="1">
              <a:spcBef>
                <a:spcPct val="80000"/>
              </a:spcBef>
            </a:pPr>
            <a:r>
              <a:rPr lang="en-US"/>
              <a:t>Steep learning curve</a:t>
            </a:r>
          </a:p>
          <a:p>
            <a:pPr lvl="1">
              <a:spcBef>
                <a:spcPct val="80000"/>
              </a:spcBef>
            </a:pPr>
            <a:r>
              <a:rPr lang="en-US"/>
              <a:t>High system overhead slows transactions</a:t>
            </a:r>
          </a:p>
          <a:p>
            <a:pPr lvl="1">
              <a:spcBef>
                <a:spcPct val="80000"/>
              </a:spcBef>
            </a:pPr>
            <a:r>
              <a:rPr lang="en-US"/>
              <a:t>Lack of market penetration</a:t>
            </a:r>
          </a:p>
          <a:p>
            <a:pPr>
              <a:spcBef>
                <a:spcPct val="80000"/>
              </a:spcBef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C29F0BF0-A4FF-47C2-BF0B-8BE02E4B2979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The Development of Data Models</a:t>
            </a:r>
          </a:p>
        </p:txBody>
      </p:sp>
      <p:pic>
        <p:nvPicPr>
          <p:cNvPr id="133129" name="Picture 9" descr="Fig02-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1" y="914400"/>
            <a:ext cx="8901880" cy="5791200"/>
          </a:xfrm>
          <a:noFill/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D8EC-BB36-49A0-B7B7-78835DE1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Schema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CDA1-A3A8-4D51-B416-EDBC1D52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745"/>
            <a:ext cx="10515600" cy="5111643"/>
          </a:xfrm>
        </p:spPr>
        <p:txBody>
          <a:bodyPr/>
          <a:lstStyle/>
          <a:p>
            <a:r>
              <a:rPr lang="en-US"/>
              <a:t>Description of database is </a:t>
            </a:r>
            <a:r>
              <a:rPr lang="en-US">
                <a:solidFill>
                  <a:srgbClr val="FF0000"/>
                </a:solidFill>
              </a:rPr>
              <a:t>schema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/>
              <a:t>Formed during database design(collecting requirements)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 displayed schema is called a </a:t>
            </a:r>
            <a:r>
              <a:rPr lang="en-US">
                <a:solidFill>
                  <a:srgbClr val="FF0000"/>
                </a:solidFill>
              </a:rPr>
              <a:t>schema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diagram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/>
              <a:t>Each object in the schema-such as 	</a:t>
            </a:r>
            <a:r>
              <a:rPr lang="en-US">
                <a:solidFill>
                  <a:srgbClr val="FF0000"/>
                </a:solidFill>
              </a:rPr>
              <a:t>STUDENT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COURSE</a:t>
            </a:r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schema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construct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96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C998-5784-40D3-BAC5-190ED9B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Schema Diagram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03B1-D4B1-4D98-A961-4A9ACFB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550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STUDENT(Name, Student Number, Class, Major)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COURSE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PREREQUISITE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SECTION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GRADE-REPORT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DE7EEC-C074-4E29-806B-26490156A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33080"/>
              </p:ext>
            </p:extLst>
          </p:nvPr>
        </p:nvGraphicFramePr>
        <p:xfrm>
          <a:off x="1100831" y="1506327"/>
          <a:ext cx="7319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786">
                  <a:extLst>
                    <a:ext uri="{9D8B030D-6E8A-4147-A177-3AD203B41FA5}">
                      <a16:colId xmlns:a16="http://schemas.microsoft.com/office/drawing/2014/main" val="2385596051"/>
                    </a:ext>
                  </a:extLst>
                </a:gridCol>
                <a:gridCol w="1829786">
                  <a:extLst>
                    <a:ext uri="{9D8B030D-6E8A-4147-A177-3AD203B41FA5}">
                      <a16:colId xmlns:a16="http://schemas.microsoft.com/office/drawing/2014/main" val="279566548"/>
                    </a:ext>
                  </a:extLst>
                </a:gridCol>
                <a:gridCol w="1829786">
                  <a:extLst>
                    <a:ext uri="{9D8B030D-6E8A-4147-A177-3AD203B41FA5}">
                      <a16:colId xmlns:a16="http://schemas.microsoft.com/office/drawing/2014/main" val="4092519894"/>
                    </a:ext>
                  </a:extLst>
                </a:gridCol>
                <a:gridCol w="1829786">
                  <a:extLst>
                    <a:ext uri="{9D8B030D-6E8A-4147-A177-3AD203B41FA5}">
                      <a16:colId xmlns:a16="http://schemas.microsoft.com/office/drawing/2014/main" val="1232912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Student 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Major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529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601E62-EE3C-4338-AD53-C48402B0D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19953"/>
              </p:ext>
            </p:extLst>
          </p:nvPr>
        </p:nvGraphicFramePr>
        <p:xfrm>
          <a:off x="1064334" y="2530713"/>
          <a:ext cx="735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10">
                  <a:extLst>
                    <a:ext uri="{9D8B030D-6E8A-4147-A177-3AD203B41FA5}">
                      <a16:colId xmlns:a16="http://schemas.microsoft.com/office/drawing/2014/main" val="2823978908"/>
                    </a:ext>
                  </a:extLst>
                </a:gridCol>
                <a:gridCol w="1838910">
                  <a:extLst>
                    <a:ext uri="{9D8B030D-6E8A-4147-A177-3AD203B41FA5}">
                      <a16:colId xmlns:a16="http://schemas.microsoft.com/office/drawing/2014/main" val="2042815439"/>
                    </a:ext>
                  </a:extLst>
                </a:gridCol>
                <a:gridCol w="1838910">
                  <a:extLst>
                    <a:ext uri="{9D8B030D-6E8A-4147-A177-3AD203B41FA5}">
                      <a16:colId xmlns:a16="http://schemas.microsoft.com/office/drawing/2014/main" val="1250222306"/>
                    </a:ext>
                  </a:extLst>
                </a:gridCol>
                <a:gridCol w="1838910">
                  <a:extLst>
                    <a:ext uri="{9D8B030D-6E8A-4147-A177-3AD203B41FA5}">
                      <a16:colId xmlns:a16="http://schemas.microsoft.com/office/drawing/2014/main" val="230531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   </a:t>
                      </a:r>
                      <a:r>
                        <a:rPr lang="en-US" err="1"/>
                        <a:t>CourseName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CourseNumber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Credit Hours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6554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9F35D2-3C1B-4F63-A0CB-600E3AA39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05707"/>
              </p:ext>
            </p:extLst>
          </p:nvPr>
        </p:nvGraphicFramePr>
        <p:xfrm>
          <a:off x="1233007" y="3427357"/>
          <a:ext cx="4404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57">
                  <a:extLst>
                    <a:ext uri="{9D8B030D-6E8A-4147-A177-3AD203B41FA5}">
                      <a16:colId xmlns:a16="http://schemas.microsoft.com/office/drawing/2014/main" val="95266065"/>
                    </a:ext>
                  </a:extLst>
                </a:gridCol>
                <a:gridCol w="2202157">
                  <a:extLst>
                    <a:ext uri="{9D8B030D-6E8A-4147-A177-3AD203B41FA5}">
                      <a16:colId xmlns:a16="http://schemas.microsoft.com/office/drawing/2014/main" val="413112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Course 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Prerequisite Number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9247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7608ACC-9635-4348-B686-7DDEA371F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86391"/>
              </p:ext>
            </p:extLst>
          </p:nvPr>
        </p:nvGraphicFramePr>
        <p:xfrm>
          <a:off x="1312905" y="4510440"/>
          <a:ext cx="8496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4">
                  <a:extLst>
                    <a:ext uri="{9D8B030D-6E8A-4147-A177-3AD203B41FA5}">
                      <a16:colId xmlns:a16="http://schemas.microsoft.com/office/drawing/2014/main" val="2355830281"/>
                    </a:ext>
                  </a:extLst>
                </a:gridCol>
                <a:gridCol w="1699384">
                  <a:extLst>
                    <a:ext uri="{9D8B030D-6E8A-4147-A177-3AD203B41FA5}">
                      <a16:colId xmlns:a16="http://schemas.microsoft.com/office/drawing/2014/main" val="1565424509"/>
                    </a:ext>
                  </a:extLst>
                </a:gridCol>
                <a:gridCol w="1699384">
                  <a:extLst>
                    <a:ext uri="{9D8B030D-6E8A-4147-A177-3AD203B41FA5}">
                      <a16:colId xmlns:a16="http://schemas.microsoft.com/office/drawing/2014/main" val="2423240236"/>
                    </a:ext>
                  </a:extLst>
                </a:gridCol>
                <a:gridCol w="1699384">
                  <a:extLst>
                    <a:ext uri="{9D8B030D-6E8A-4147-A177-3AD203B41FA5}">
                      <a16:colId xmlns:a16="http://schemas.microsoft.com/office/drawing/2014/main" val="2494145475"/>
                    </a:ext>
                  </a:extLst>
                </a:gridCol>
                <a:gridCol w="1699384">
                  <a:extLst>
                    <a:ext uri="{9D8B030D-6E8A-4147-A177-3AD203B41FA5}">
                      <a16:colId xmlns:a16="http://schemas.microsoft.com/office/drawing/2014/main" val="56019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Section Identifier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CourseNumber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Semester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Instructor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5989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799D1CA-6BC5-47CB-ABDC-F7C436E41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34750"/>
              </p:ext>
            </p:extLst>
          </p:nvPr>
        </p:nvGraphicFramePr>
        <p:xfrm>
          <a:off x="1277393" y="5744440"/>
          <a:ext cx="56649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315">
                  <a:extLst>
                    <a:ext uri="{9D8B030D-6E8A-4147-A177-3AD203B41FA5}">
                      <a16:colId xmlns:a16="http://schemas.microsoft.com/office/drawing/2014/main" val="3693293788"/>
                    </a:ext>
                  </a:extLst>
                </a:gridCol>
                <a:gridCol w="1888315">
                  <a:extLst>
                    <a:ext uri="{9D8B030D-6E8A-4147-A177-3AD203B41FA5}">
                      <a16:colId xmlns:a16="http://schemas.microsoft.com/office/drawing/2014/main" val="1242363444"/>
                    </a:ext>
                  </a:extLst>
                </a:gridCol>
                <a:gridCol w="1888315">
                  <a:extLst>
                    <a:ext uri="{9D8B030D-6E8A-4147-A177-3AD203B41FA5}">
                      <a16:colId xmlns:a16="http://schemas.microsoft.com/office/drawing/2014/main" val="14861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Student 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Section Identifier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Grade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1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8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A2F-B768-43FA-AF5C-1CFF3B2B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E9A1-A494-4F92-8421-E803C928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>
            <a:normAutofit/>
          </a:bodyPr>
          <a:lstStyle/>
          <a:p>
            <a:r>
              <a:rPr lang="en-US"/>
              <a:t>Data model facilitates data abstraction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Done by a collection of concepts that are used to give the structure of the database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Describes data types, relationships and constraints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Most data models have a set of </a:t>
            </a:r>
            <a:r>
              <a:rPr lang="en-US">
                <a:solidFill>
                  <a:srgbClr val="FF0000"/>
                </a:solidFill>
              </a:rPr>
              <a:t>basic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operations</a:t>
            </a:r>
            <a:r>
              <a:rPr lang="en-US"/>
              <a:t> for specifying retrievals and updates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2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DED-F33B-4F67-B09F-DB5D1424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Schema Diagram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CEAF-35E9-45AF-B8C5-3772F66F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38276"/>
          </a:xfrm>
        </p:spPr>
        <p:txBody>
          <a:bodyPr/>
          <a:lstStyle/>
          <a:p>
            <a:r>
              <a:rPr lang="en-US"/>
              <a:t>The schema diagram represents only some aspects of a schema, such as names of record types, data-items and some types of constraints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It does not show the data type of data items, nor relationships among various files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Cannot represent a constraint like</a:t>
            </a:r>
          </a:p>
          <a:p>
            <a:pPr marL="0" indent="0">
              <a:buNone/>
            </a:pPr>
            <a:r>
              <a:rPr lang="en-US"/>
              <a:t>“students majoring in computer science must take CS1310 before the end of their sophomore year”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7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DED-F33B-4F67-B09F-DB5D1424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Instances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CEAF-35E9-45AF-B8C5-3772F66F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38276"/>
          </a:xfrm>
        </p:spPr>
        <p:txBody>
          <a:bodyPr>
            <a:normAutofit/>
          </a:bodyPr>
          <a:lstStyle/>
          <a:p>
            <a:r>
              <a:rPr lang="en-US"/>
              <a:t>The data inside the database at a given moment is called </a:t>
            </a:r>
            <a:r>
              <a:rPr lang="en-US">
                <a:solidFill>
                  <a:srgbClr val="FF0000"/>
                </a:solidFill>
              </a:rPr>
              <a:t>database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state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snapshot</a:t>
            </a:r>
            <a:r>
              <a:rPr lang="en-IN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IN"/>
          </a:p>
          <a:p>
            <a:r>
              <a:rPr lang="en-US"/>
              <a:t>It is also called set of </a:t>
            </a:r>
            <a:r>
              <a:rPr lang="en-US">
                <a:solidFill>
                  <a:srgbClr val="FF0000"/>
                </a:solidFill>
              </a:rPr>
              <a:t>occurrences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instances</a:t>
            </a:r>
            <a:r>
              <a:rPr lang="en-US"/>
              <a:t> in the database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Every time a record is deleted or inserted or a data-item value is changed, the state of the database changes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5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DED-F33B-4F67-B09F-DB5D1424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Database State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CEAF-35E9-45AF-B8C5-3772F66F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38276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Empty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state</a:t>
            </a:r>
            <a:r>
              <a:rPr lang="en-US"/>
              <a:t> – on creation of a new database, with no data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On </a:t>
            </a:r>
            <a:r>
              <a:rPr lang="en-US">
                <a:solidFill>
                  <a:srgbClr val="FF0000"/>
                </a:solidFill>
              </a:rPr>
              <a:t>populating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loading</a:t>
            </a:r>
            <a:r>
              <a:rPr lang="en-US"/>
              <a:t> first with initial data we get the </a:t>
            </a:r>
            <a:r>
              <a:rPr lang="en-US">
                <a:solidFill>
                  <a:srgbClr val="FF0000"/>
                </a:solidFill>
              </a:rPr>
              <a:t>initial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state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point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time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the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database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has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</a:t>
            </a:r>
            <a:r>
              <a:rPr lang="en-US">
                <a:solidFill>
                  <a:srgbClr val="FF0000"/>
                </a:solidFill>
              </a:rPr>
              <a:t> current state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Valid state</a:t>
            </a:r>
            <a:r>
              <a:rPr lang="en-US"/>
              <a:t>-state that satisfies the structure and constraints specified in the schema. Ensured that every state is a valid state by DBMS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DED-F33B-4F67-B09F-DB5D1424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Schema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CEAF-35E9-45AF-B8C5-3772F66F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38276"/>
          </a:xfrm>
        </p:spPr>
        <p:txBody>
          <a:bodyPr/>
          <a:lstStyle/>
          <a:p>
            <a:r>
              <a:rPr lang="en-US"/>
              <a:t>Schema constructs and constraints is called </a:t>
            </a:r>
            <a:r>
              <a:rPr lang="en-US">
                <a:solidFill>
                  <a:srgbClr val="FF0000"/>
                </a:solidFill>
              </a:rPr>
              <a:t>meta-data</a:t>
            </a:r>
            <a:r>
              <a:rPr lang="en-US"/>
              <a:t> and stored in </a:t>
            </a:r>
            <a:r>
              <a:rPr lang="en-US">
                <a:solidFill>
                  <a:srgbClr val="FF0000"/>
                </a:solidFill>
              </a:rPr>
              <a:t>catalog</a:t>
            </a:r>
          </a:p>
          <a:p>
            <a:endParaRPr lang="en-US"/>
          </a:p>
          <a:p>
            <a:r>
              <a:rPr lang="en-US"/>
              <a:t>The schema is called the </a:t>
            </a:r>
            <a:r>
              <a:rPr lang="en-US">
                <a:solidFill>
                  <a:srgbClr val="FF0000"/>
                </a:solidFill>
              </a:rPr>
              <a:t>intension</a:t>
            </a:r>
            <a:r>
              <a:rPr lang="en-US"/>
              <a:t> and a database state an </a:t>
            </a:r>
            <a:r>
              <a:rPr lang="en-US">
                <a:solidFill>
                  <a:srgbClr val="FF0000"/>
                </a:solidFill>
              </a:rPr>
              <a:t>extension</a:t>
            </a:r>
            <a:r>
              <a:rPr lang="en-US"/>
              <a:t> of the schema</a:t>
            </a:r>
          </a:p>
          <a:p>
            <a:endParaRPr lang="en-US"/>
          </a:p>
          <a:p>
            <a:r>
              <a:rPr lang="en-US"/>
              <a:t>Changes in the schema, such as including Date-of-birth in STUDENT schema is known as </a:t>
            </a:r>
            <a:r>
              <a:rPr lang="en-US">
                <a:solidFill>
                  <a:srgbClr val="FF0000"/>
                </a:solidFill>
              </a:rPr>
              <a:t>schema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evolution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52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5B53-76F9-4381-BCB4-3CC3F050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Three-Schema Architecture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B5D5F-EDF1-479B-9F77-0C509B48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1123950"/>
            <a:ext cx="5133975" cy="4914900"/>
          </a:xfrm>
        </p:spPr>
      </p:pic>
    </p:spTree>
    <p:extLst>
      <p:ext uri="{BB962C8B-B14F-4D97-AF65-F5344CB8AC3E}">
        <p14:creationId xmlns:p14="http://schemas.microsoft.com/office/powerpoint/2010/main" val="1136627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DED-F33B-4F67-B09F-DB5D1424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Three-Schema 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CEAF-35E9-45AF-B8C5-3772F66F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38276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internal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level</a:t>
            </a:r>
            <a:r>
              <a:rPr lang="en-US"/>
              <a:t> has an </a:t>
            </a:r>
            <a:r>
              <a:rPr lang="en-US">
                <a:solidFill>
                  <a:srgbClr val="FF0000"/>
                </a:solidFill>
              </a:rPr>
              <a:t>internal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schema</a:t>
            </a:r>
            <a:r>
              <a:rPr lang="en-US"/>
              <a:t>, which describes the physical storage structure of the database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Internal schema uses a physical data model and describes the complete details of data storage and access paths for the database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DED-F33B-4F67-B09F-DB5D1424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Three-Schema 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CEAF-35E9-45AF-B8C5-3772F66F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38276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conceptual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level</a:t>
            </a:r>
            <a:r>
              <a:rPr lang="en-US"/>
              <a:t> has a </a:t>
            </a:r>
            <a:r>
              <a:rPr lang="en-US">
                <a:solidFill>
                  <a:srgbClr val="FF0000"/>
                </a:solidFill>
              </a:rPr>
              <a:t>conceptual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schema</a:t>
            </a:r>
            <a:r>
              <a:rPr lang="en-US"/>
              <a:t> which describes the structure of the whole database for a community of users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conceptual schema hides the details of physical storage and describes entities, data types, relationships, operations and constraints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 high level data model or an implementation data model can be used at this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57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24E7-1F61-4285-83D3-2EC55BC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Three-Schema 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203C-A885-480D-A8D5-28E1ACFA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173786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external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view</a:t>
            </a:r>
            <a:r>
              <a:rPr lang="en-US"/>
              <a:t> level has a set of </a:t>
            </a:r>
            <a:r>
              <a:rPr lang="en-US">
                <a:solidFill>
                  <a:srgbClr val="FF0000"/>
                </a:solidFill>
              </a:rPr>
              <a:t>external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schemas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user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views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External schema describes the portion of database that a certain user group is interested in and hides the rest of the database from that user group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 high level or implementation data model can be used at this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66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24E7-1F61-4285-83D3-2EC55BC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Three Schema 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203C-A885-480D-A8D5-28E1ACFA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173786"/>
          </a:xfrm>
        </p:spPr>
        <p:txBody>
          <a:bodyPr/>
          <a:lstStyle/>
          <a:p>
            <a:r>
              <a:rPr lang="en-US"/>
              <a:t>Most DBMSs do not have demarcation among the three schema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requests made at the external level is converted into requests at conceptual level and finally to the physical level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process of transforming requests and results between levels are called </a:t>
            </a:r>
            <a:r>
              <a:rPr lang="en-US">
                <a:solidFill>
                  <a:srgbClr val="FF0000"/>
                </a:solidFill>
              </a:rPr>
              <a:t>mappings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52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24E7-1F61-4285-83D3-2EC55BC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Independence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203C-A885-480D-A8D5-28E1ACFA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1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Independence</a:t>
            </a:r>
          </a:p>
          <a:p>
            <a:r>
              <a:rPr lang="en-US"/>
              <a:t>Capacity to </a:t>
            </a:r>
            <a:r>
              <a:rPr lang="en-US">
                <a:solidFill>
                  <a:srgbClr val="FF0000"/>
                </a:solidFill>
              </a:rPr>
              <a:t>change</a:t>
            </a:r>
            <a:r>
              <a:rPr lang="en-US"/>
              <a:t> the schema at </a:t>
            </a:r>
            <a:r>
              <a:rPr lang="en-US">
                <a:solidFill>
                  <a:srgbClr val="FF0000"/>
                </a:solidFill>
              </a:rPr>
              <a:t>one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level</a:t>
            </a:r>
            <a:r>
              <a:rPr lang="en-US"/>
              <a:t> of a database system without having to change the schema at the </a:t>
            </a:r>
            <a:r>
              <a:rPr lang="en-US">
                <a:solidFill>
                  <a:srgbClr val="FF0000"/>
                </a:solidFill>
              </a:rPr>
              <a:t>next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higher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level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A2F-B768-43FA-AF5C-1CFF3B2B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E9A1-A494-4F92-8421-E803C928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/>
          <a:lstStyle/>
          <a:p>
            <a:r>
              <a:rPr lang="en-US"/>
              <a:t>Data models characterized by the types of concepts used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High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level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Conceptual</a:t>
            </a:r>
            <a:r>
              <a:rPr lang="en-US"/>
              <a:t> data model-concepts that are close to the ways users perceive data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Low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level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data model-concepts with the way data is stored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Between the above two is </a:t>
            </a:r>
            <a:r>
              <a:rPr lang="en-US">
                <a:solidFill>
                  <a:srgbClr val="FF0000"/>
                </a:solidFill>
              </a:rPr>
              <a:t>representational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implementation</a:t>
            </a:r>
            <a:r>
              <a:rPr lang="en-US"/>
              <a:t> data models which have concepts</a:t>
            </a:r>
          </a:p>
          <a:p>
            <a:pPr lvl="1"/>
            <a:r>
              <a:rPr lang="en-US"/>
              <a:t>May be understood by user but are not too far from storage details</a:t>
            </a:r>
          </a:p>
          <a:p>
            <a:pPr lvl="1"/>
            <a:r>
              <a:rPr lang="en-US"/>
              <a:t>Hides some details of the storage but can be implemented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75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24E7-1F61-4285-83D3-2EC55BC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Independence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203C-A885-480D-A8D5-28E1ACFA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17378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Logical</a:t>
            </a:r>
            <a:r>
              <a:rPr lang="en-US"/>
              <a:t> data Independence </a:t>
            </a:r>
          </a:p>
          <a:p>
            <a:r>
              <a:rPr lang="en-US"/>
              <a:t>Changes in the conceptual level does not affect changes in the external level or view. </a:t>
            </a:r>
          </a:p>
          <a:p>
            <a:pPr lvl="1"/>
            <a:r>
              <a:rPr lang="en-US"/>
              <a:t>Addition of data item or record type, </a:t>
            </a:r>
          </a:p>
          <a:p>
            <a:pPr lvl="1"/>
            <a:r>
              <a:rPr lang="en-US"/>
              <a:t>Deletion of record type </a:t>
            </a:r>
          </a:p>
          <a:p>
            <a:pPr lvl="1"/>
            <a:r>
              <a:rPr lang="en-US"/>
              <a:t>Changes to constraints</a:t>
            </a:r>
          </a:p>
          <a:p>
            <a:pPr marL="457200" lvl="1" indent="0">
              <a:buNone/>
            </a:pPr>
            <a:r>
              <a:rPr lang="en-US"/>
              <a:t>are examples of changes in the conceptual level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IN"/>
              <a:t>Application programs written for external level should work just the same</a:t>
            </a:r>
          </a:p>
        </p:txBody>
      </p:sp>
    </p:spTree>
    <p:extLst>
      <p:ext uri="{BB962C8B-B14F-4D97-AF65-F5344CB8AC3E}">
        <p14:creationId xmlns:p14="http://schemas.microsoft.com/office/powerpoint/2010/main" val="4122120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24E7-1F61-4285-83D3-2EC55BC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Independence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203C-A885-480D-A8D5-28E1ACFA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17378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data independence</a:t>
            </a:r>
          </a:p>
          <a:p>
            <a:r>
              <a:rPr lang="en-US"/>
              <a:t>Capacity to change internal schema without having to change the conceptual schema</a:t>
            </a:r>
          </a:p>
          <a:p>
            <a:r>
              <a:rPr lang="en-US"/>
              <a:t>Changes could be</a:t>
            </a:r>
          </a:p>
          <a:p>
            <a:pPr lvl="1"/>
            <a:r>
              <a:rPr lang="en-US"/>
              <a:t>Reorganization of physical files</a:t>
            </a:r>
          </a:p>
          <a:p>
            <a:r>
              <a:rPr lang="en-US"/>
              <a:t>Does not affect </a:t>
            </a:r>
            <a:r>
              <a:rPr lang="en-US">
                <a:solidFill>
                  <a:srgbClr val="FF0000"/>
                </a:solidFill>
              </a:rPr>
              <a:t>queries</a:t>
            </a:r>
            <a:r>
              <a:rPr lang="en-US"/>
              <a:t> for conceptual level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87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24E7-1F61-4285-83D3-2EC55BC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Independence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203C-A885-480D-A8D5-28E1ACFA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173786"/>
          </a:xfrm>
        </p:spPr>
        <p:txBody>
          <a:bodyPr/>
          <a:lstStyle/>
          <a:p>
            <a:r>
              <a:rPr lang="en-US"/>
              <a:t>Data independence achieved due to changes in mapping and not in the schema</a:t>
            </a:r>
          </a:p>
          <a:p>
            <a:r>
              <a:rPr lang="en-US"/>
              <a:t>Mapping between external view and conceptual schema</a:t>
            </a:r>
          </a:p>
          <a:p>
            <a:r>
              <a:rPr lang="en-US"/>
              <a:t>Mapping between conceptual schema and internal schema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9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A2F-B768-43FA-AF5C-1CFF3B2B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E9A1-A494-4F92-8421-E803C928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/>
          <a:lstStyle/>
          <a:p>
            <a:r>
              <a:rPr lang="en-US"/>
              <a:t>Conceptual data models use concepts such as </a:t>
            </a:r>
            <a:r>
              <a:rPr lang="en-US">
                <a:solidFill>
                  <a:srgbClr val="FF0000"/>
                </a:solidFill>
              </a:rPr>
              <a:t>entity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attribute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relationship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Entity</a:t>
            </a:r>
            <a:r>
              <a:rPr lang="en-US"/>
              <a:t> –real world object or concept, Employee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Attribute -</a:t>
            </a:r>
            <a:r>
              <a:rPr lang="en-US"/>
              <a:t>property of an entity, Employee name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Relationship -</a:t>
            </a:r>
            <a:r>
              <a:rPr lang="en-US"/>
              <a:t>relationship among object, </a:t>
            </a:r>
            <a:r>
              <a:rPr lang="en-US" err="1"/>
              <a:t>eg.</a:t>
            </a:r>
            <a:r>
              <a:rPr lang="en-US"/>
              <a:t> Employee and Project-employee works for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A2F-B768-43FA-AF5C-1CFF3B2B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Representational or Implementation Data Models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E9A1-A494-4F92-8421-E803C928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/>
          <a:lstStyle/>
          <a:p>
            <a:r>
              <a:rPr lang="en-US"/>
              <a:t>Models that are most frequently used in </a:t>
            </a:r>
            <a:r>
              <a:rPr lang="en-US">
                <a:solidFill>
                  <a:srgbClr val="FF0000"/>
                </a:solidFill>
              </a:rPr>
              <a:t>traditional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commercial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DBMS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Include </a:t>
            </a:r>
            <a:r>
              <a:rPr lang="en-US">
                <a:solidFill>
                  <a:srgbClr val="FF0000"/>
                </a:solidFill>
              </a:rPr>
              <a:t>relational</a:t>
            </a:r>
            <a:r>
              <a:rPr lang="en-US"/>
              <a:t> model and so called </a:t>
            </a:r>
            <a:r>
              <a:rPr lang="en-US">
                <a:solidFill>
                  <a:srgbClr val="FF0000"/>
                </a:solidFill>
              </a:rPr>
              <a:t>legacy</a:t>
            </a:r>
            <a:r>
              <a:rPr lang="en-US"/>
              <a:t> data models</a:t>
            </a:r>
            <a:r>
              <a:rPr lang="en-US">
                <a:solidFill>
                  <a:srgbClr val="FF0000"/>
                </a:solidFill>
              </a:rPr>
              <a:t> -network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hierarchical</a:t>
            </a:r>
            <a:r>
              <a:rPr lang="en-US"/>
              <a:t> data models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Data models represent data by using </a:t>
            </a:r>
            <a:r>
              <a:rPr lang="en-US">
                <a:solidFill>
                  <a:srgbClr val="FF0000"/>
                </a:solidFill>
              </a:rPr>
              <a:t>record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structures</a:t>
            </a:r>
            <a:r>
              <a:rPr lang="en-US"/>
              <a:t> and are hence called </a:t>
            </a:r>
            <a:r>
              <a:rPr lang="en-US">
                <a:solidFill>
                  <a:srgbClr val="FF0000"/>
                </a:solidFill>
              </a:rPr>
              <a:t>record-based</a:t>
            </a:r>
            <a:r>
              <a:rPr lang="en-US"/>
              <a:t> data models. Ex-student record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7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89FA-111E-49CC-846E-EAF07664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55815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Object Data Models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4F40-ED89-407C-A699-F785E371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5147153"/>
          </a:xfrm>
        </p:spPr>
        <p:txBody>
          <a:bodyPr/>
          <a:lstStyle/>
          <a:p>
            <a:r>
              <a:rPr lang="en-US"/>
              <a:t>A new family of higher-level implementation data models that are close to conceptual data models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6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1F4-737A-4738-9C59-80D4A641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Physical Data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410C-7612-4193-88EB-BEB79C75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5120520"/>
          </a:xfrm>
        </p:spPr>
        <p:txBody>
          <a:bodyPr/>
          <a:lstStyle/>
          <a:p>
            <a:r>
              <a:rPr lang="en-US"/>
              <a:t>Describes how data is stored by representing information such as record formats, record orderings and </a:t>
            </a:r>
            <a:r>
              <a:rPr lang="en-US">
                <a:solidFill>
                  <a:srgbClr val="FF0000"/>
                </a:solidFill>
              </a:rPr>
              <a:t>access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paths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/>
              <a:t>An access path is a structure that makes search for particular database records efficient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Models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38400" y="1600201"/>
            <a:ext cx="77724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80000"/>
              </a:spcBef>
              <a:buFont typeface="Arial" pitchFamily="34" charset="0"/>
              <a:buChar char="•"/>
              <a:defRPr/>
            </a:pPr>
            <a:r>
              <a:rPr lang="en-US" sz="3200"/>
              <a:t>Hierarchical</a:t>
            </a:r>
          </a:p>
          <a:p>
            <a:pPr marL="342900" indent="-342900">
              <a:spcBef>
                <a:spcPct val="80000"/>
              </a:spcBef>
              <a:buFont typeface="Arial" pitchFamily="34" charset="0"/>
              <a:buChar char="•"/>
              <a:defRPr/>
            </a:pPr>
            <a:r>
              <a:rPr lang="en-US" sz="3200"/>
              <a:t>Network</a:t>
            </a:r>
          </a:p>
          <a:p>
            <a:pPr marL="342900" indent="-342900">
              <a:spcBef>
                <a:spcPct val="80000"/>
              </a:spcBef>
              <a:buFont typeface="Arial" pitchFamily="34" charset="0"/>
              <a:buChar char="•"/>
              <a:defRPr/>
            </a:pPr>
            <a:r>
              <a:rPr lang="en-US" sz="3200"/>
              <a:t>Relational</a:t>
            </a:r>
          </a:p>
          <a:p>
            <a:pPr marL="342900" indent="-342900">
              <a:spcBef>
                <a:spcPct val="80000"/>
              </a:spcBef>
              <a:buFont typeface="Arial" pitchFamily="34" charset="0"/>
              <a:buChar char="•"/>
              <a:defRPr/>
            </a:pPr>
            <a:r>
              <a:rPr lang="en-US" sz="3200"/>
              <a:t>Entity relationship</a:t>
            </a:r>
          </a:p>
          <a:p>
            <a:pPr marL="342900" indent="-342900">
              <a:spcBef>
                <a:spcPct val="80000"/>
              </a:spcBef>
              <a:buFont typeface="Arial" pitchFamily="34" charset="0"/>
              <a:buChar char="•"/>
              <a:defRPr/>
            </a:pPr>
            <a:r>
              <a:rPr lang="en-US" sz="3200"/>
              <a:t>Object oriented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15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Database System Concepts and Architecture</vt:lpstr>
      <vt:lpstr>Data Model</vt:lpstr>
      <vt:lpstr>Data Model</vt:lpstr>
      <vt:lpstr>Data Model</vt:lpstr>
      <vt:lpstr>Representational or Implementation Data Models</vt:lpstr>
      <vt:lpstr>Object Data Models</vt:lpstr>
      <vt:lpstr>Physical Data Model</vt:lpstr>
      <vt:lpstr>Types of Data Models</vt:lpstr>
      <vt:lpstr>Evolution of Major Data Models</vt:lpstr>
      <vt:lpstr>PowerPoint Presentation</vt:lpstr>
      <vt:lpstr>The Network Model</vt:lpstr>
      <vt:lpstr>PowerPoint Presentation</vt:lpstr>
      <vt:lpstr>The Network Data Model</vt:lpstr>
      <vt:lpstr>The Network Data Model (continued)</vt:lpstr>
      <vt:lpstr>The Relational Model</vt:lpstr>
      <vt:lpstr>Linking Relational Tables</vt:lpstr>
      <vt:lpstr>The Relational Model</vt:lpstr>
      <vt:lpstr>The Relational Model (continued)</vt:lpstr>
      <vt:lpstr>The Entity Relationship Model</vt:lpstr>
      <vt:lpstr>The Entity Relationship Model</vt:lpstr>
      <vt:lpstr>The Entity Relationship Model</vt:lpstr>
      <vt:lpstr>Object Oriented Data Model— Basic Structure</vt:lpstr>
      <vt:lpstr>A Comparison of the OO Model  and the ER Model</vt:lpstr>
      <vt:lpstr>The Object Oriented Model</vt:lpstr>
      <vt:lpstr>The Object Oriented Model (continued)</vt:lpstr>
      <vt:lpstr>The Development of Data Models</vt:lpstr>
      <vt:lpstr>Schema</vt:lpstr>
      <vt:lpstr>Schema Diagram</vt:lpstr>
      <vt:lpstr>Schema Diagram</vt:lpstr>
      <vt:lpstr>Instances</vt:lpstr>
      <vt:lpstr>Database State</vt:lpstr>
      <vt:lpstr>Schema</vt:lpstr>
      <vt:lpstr>Three-Schema Architecture</vt:lpstr>
      <vt:lpstr>Three-Schema Architecture</vt:lpstr>
      <vt:lpstr>Three-Schema Architecture</vt:lpstr>
      <vt:lpstr>Three-Schema Architecture</vt:lpstr>
      <vt:lpstr>Three Schema Architecture</vt:lpstr>
      <vt:lpstr>Data Independence</vt:lpstr>
      <vt:lpstr>Data Independence</vt:lpstr>
      <vt:lpstr>Data Independence</vt:lpstr>
      <vt:lpstr>Data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Sathya S [CSE]</dc:creator>
  <cp:revision>6</cp:revision>
  <dcterms:created xsi:type="dcterms:W3CDTF">2020-08-05T07:25:08Z</dcterms:created>
  <dcterms:modified xsi:type="dcterms:W3CDTF">2022-10-04T17:16:24Z</dcterms:modified>
</cp:coreProperties>
</file>