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8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DA50B-156D-A426-9C78-8EF038CA3C24}" v="4" dt="2022-10-07T20:29:13.893"/>
    <p1510:client id="{ECE45269-F9CC-3DBB-ED7F-BD9E24B9C030}" v="1" dt="2022-09-15T06:19:3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b4a26a555d69229500d573bb3acdc7f5addbec4a158bef0bac450731c8d15d8::" providerId="AD" clId="Web-{83EDA50B-156D-A426-9C78-8EF038CA3C24}"/>
    <pc:docChg chg="delSld modSld">
      <pc:chgData name="Guest User" userId="S::urn:spo:anon#0b4a26a555d69229500d573bb3acdc7f5addbec4a158bef0bac450731c8d15d8::" providerId="AD" clId="Web-{83EDA50B-156D-A426-9C78-8EF038CA3C24}" dt="2022-10-07T20:29:13.893" v="2"/>
      <pc:docMkLst>
        <pc:docMk/>
      </pc:docMkLst>
      <pc:sldChg chg="modSp">
        <pc:chgData name="Guest User" userId="S::urn:spo:anon#0b4a26a555d69229500d573bb3acdc7f5addbec4a158bef0bac450731c8d15d8::" providerId="AD" clId="Web-{83EDA50B-156D-A426-9C78-8EF038CA3C24}" dt="2022-10-07T20:28:18.049" v="1" actId="20577"/>
        <pc:sldMkLst>
          <pc:docMk/>
          <pc:sldMk cId="3185136057" sldId="284"/>
        </pc:sldMkLst>
        <pc:spChg chg="mod">
          <ac:chgData name="Guest User" userId="S::urn:spo:anon#0b4a26a555d69229500d573bb3acdc7f5addbec4a158bef0bac450731c8d15d8::" providerId="AD" clId="Web-{83EDA50B-156D-A426-9C78-8EF038CA3C24}" dt="2022-10-07T20:28:18.049" v="1" actId="20577"/>
          <ac:spMkLst>
            <pc:docMk/>
            <pc:sldMk cId="3185136057" sldId="284"/>
            <ac:spMk id="3" creationId="{3C3EFEA6-4FBD-4001-A856-7BE06607A2D4}"/>
          </ac:spMkLst>
        </pc:spChg>
      </pc:sldChg>
      <pc:sldChg chg="del">
        <pc:chgData name="Guest User" userId="S::urn:spo:anon#0b4a26a555d69229500d573bb3acdc7f5addbec4a158bef0bac450731c8d15d8::" providerId="AD" clId="Web-{83EDA50B-156D-A426-9C78-8EF038CA3C24}" dt="2022-10-07T20:29:13.893" v="2"/>
        <pc:sldMkLst>
          <pc:docMk/>
          <pc:sldMk cId="2653033791" sldId="285"/>
        </pc:sldMkLst>
      </pc:sldChg>
    </pc:docChg>
  </pc:docChgLst>
  <pc:docChgLst>
    <pc:chgData name="Guest User" userId="S::urn:spo:anon#0b4a26a555d69229500d573bb3acdc7f5addbec4a158bef0bac450731c8d15d8::" providerId="AD" clId="Web-{ECE45269-F9CC-3DBB-ED7F-BD9E24B9C030}"/>
    <pc:docChg chg="addSld">
      <pc:chgData name="Guest User" userId="S::urn:spo:anon#0b4a26a555d69229500d573bb3acdc7f5addbec4a158bef0bac450731c8d15d8::" providerId="AD" clId="Web-{ECE45269-F9CC-3DBB-ED7F-BD9E24B9C030}" dt="2022-09-15T06:19:37.285" v="0"/>
      <pc:docMkLst>
        <pc:docMk/>
      </pc:docMkLst>
      <pc:sldChg chg="new">
        <pc:chgData name="Guest User" userId="S::urn:spo:anon#0b4a26a555d69229500d573bb3acdc7f5addbec4a158bef0bac450731c8d15d8::" providerId="AD" clId="Web-{ECE45269-F9CC-3DBB-ED7F-BD9E24B9C030}" dt="2022-09-15T06:19:37.285" v="0"/>
        <pc:sldMkLst>
          <pc:docMk/>
          <pc:sldMk cId="2653033791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C3B3-11FD-491A-90AB-EC632F726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5C994-4839-46A0-9699-802782061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6DBE-6BFA-4D84-85A1-CA65D834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DBE8-9D64-47E8-A869-EF860AE1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F06E-CBE8-41CD-9054-B0BA29AF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6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A88B-0C7A-4E68-A136-0FAC49D3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E43F-390D-410D-B07B-0C7626E18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1EA0-A895-4D68-AEA5-248D4B9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790B-CAE7-4FB9-9E11-1B926A00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C957-10CE-4A13-8A68-9743358C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AFC29-F6A6-4511-B9A2-D5B9C016F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D7D2B-2DC0-47AE-9BA8-C6DB7C97E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5159-5248-4056-A797-6132F17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F8BA-9B1C-44F7-813E-7C1B1A34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7355-2AA9-4D48-A701-93F64C8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2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380D-1745-4B7B-B628-C342715D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0878-6888-4DAC-9DF7-8BB8D7B2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5F42-1CEC-42A8-8368-E9A396C9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1AFD-F8C3-4045-B659-0D352D6E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BA5B-201E-46D4-AB78-BE93EDAF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42CB-22A6-462B-8D87-68770062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DA38-35AF-44BC-83BF-496A9A5C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A945-BC46-4E73-8C36-64D6999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FC76-C0A7-4A36-8212-D9F9DFD3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AB65-C3E3-46F2-86A3-12F1FFF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2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5D69-CD41-4D19-8DD2-50766C96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7A54-7D49-4B0A-B962-6277BB8B2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7145-6C72-4EA5-9F3B-60051C41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DB03-3C7B-4974-8E48-22BD8B70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2803-578B-4F5B-BB6F-CC4C9927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4520-B215-4205-9E4B-A8B6D50F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3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CE57-BF1F-48F2-9909-39D24236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076F-9836-48A0-B983-3173A012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46BA9-60CE-415C-8CBF-AF2212AC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3B08-89BE-430C-9331-04421587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60D21-79D8-4D76-BDDA-C9DF1C6E1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D6F38-7155-4B94-ABA9-8D088E3F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E8C65-FFB2-4251-A675-B49C930F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0DAA9-648E-441B-9162-10D87A9C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DD7B-45AE-47FB-A945-1961049D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B3386-0EDC-41C1-9251-224B9BD8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3B9F-67F5-4216-BBE3-4D35A083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378CA-C906-4A19-8805-5D45470E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8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83C36-CFE1-4977-92ED-1AD88173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A4B8-3987-49EF-9E0C-A3F5A552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5FE97-A8A3-4B49-8A0A-B4763AE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F97-B8A3-4429-B156-D08DDADD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5A39-8017-44D3-9C80-F6202ABC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81237-B1F2-449A-8BD7-FEFCC1714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807E-E6B7-4005-BC4E-76683D92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E8F0-C1FE-45E6-8D0B-E174948B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6E44-A91E-48F9-B9B7-6C77AA9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1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2806-4A01-49BD-9FAC-331B40BD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3C8EB-0DAB-4F96-950C-3D9696C08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CF6E-1FC5-4B05-B145-6D41F7583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FEAE9-9FCD-48F7-B572-5178731E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D390A-BEC2-4401-8CF8-4C3B5ABD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B05EF-265C-4B73-9771-F9C0C0C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8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6597A-3176-44BC-B9B0-B551C73B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D0B3-E112-4745-B911-33AFD06E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121C-9649-41BD-BDB6-2ECAFF27C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9184-EBED-4380-B8CF-22A3CF54B5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7F3E-FBEA-4EF1-8C88-C7FA0438A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BC59-4270-425C-A7E0-DF72243E4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100E-87D2-4AAA-9860-D97D5447A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288-1FB2-4BFD-8A5F-7087FF5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" y="213064"/>
            <a:ext cx="10733103" cy="763480"/>
          </a:xfrm>
        </p:spPr>
        <p:txBody>
          <a:bodyPr>
            <a:normAutofit fontScale="90000"/>
          </a:bodyPr>
          <a:lstStyle/>
          <a:p>
            <a:r>
              <a:rPr lang="en-US"/>
              <a:t>Entity-Relationship(ER) Model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76FD-AB5F-4DBB-9F69-A8AF24DA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3" y="1083075"/>
            <a:ext cx="10733103" cy="54464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Entity-Relationship Model is a high level conceptual data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Entity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“thing” in real world with independent existence (dependents don’t have independent existence)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Physical existence   - employee, student, tree, laptop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Conceptual existence – department, courses</a:t>
            </a:r>
          </a:p>
          <a:p>
            <a:pPr lvl="1" algn="l"/>
            <a:endParaRPr lang="en-US" sz="24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Has </a:t>
            </a:r>
            <a:r>
              <a:rPr lang="en-US" sz="2400">
                <a:solidFill>
                  <a:srgbClr val="FF0000"/>
                </a:solidFill>
              </a:rPr>
              <a:t>attributes – particular </a:t>
            </a:r>
            <a:r>
              <a:rPr lang="en-US" sz="2400"/>
              <a:t>properties that describe an entity</a:t>
            </a:r>
            <a:endParaRPr lang="en-US" sz="240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95F6-22A2-4B8D-B4BD-F29AB273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(ER)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FEA6-4FBD-4001-A856-7BE06607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/>
              <a:t>              </a:t>
            </a:r>
            <a:endParaRPr lang="en-US"/>
          </a:p>
          <a:p>
            <a:pPr marL="457200" lvl="1" indent="0">
              <a:buNone/>
            </a:pPr>
            <a:r>
              <a:rPr lang="en-US" dirty="0"/>
              <a:t>		{ </a:t>
            </a:r>
            <a:r>
              <a:rPr lang="en-US" baseline="-25000" dirty="0"/>
              <a:t>1 </a:t>
            </a:r>
            <a:r>
              <a:rPr lang="en-US" dirty="0" err="1"/>
              <a:t>AddressPhone</a:t>
            </a:r>
            <a:r>
              <a:rPr lang="en-US" dirty="0"/>
              <a:t>( </a:t>
            </a:r>
            <a:r>
              <a:rPr lang="en-US" baseline="-25000" dirty="0"/>
              <a:t>2</a:t>
            </a:r>
            <a:r>
              <a:rPr lang="en-US" dirty="0"/>
              <a:t> { </a:t>
            </a:r>
            <a:r>
              <a:rPr lang="en-US" baseline="-25000" dirty="0"/>
              <a:t>3</a:t>
            </a:r>
            <a:r>
              <a:rPr lang="en-US" dirty="0"/>
              <a:t> Phone( 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err="1"/>
              <a:t>AreaCode</a:t>
            </a:r>
            <a:r>
              <a:rPr lang="en-US" dirty="0"/>
              <a:t>, </a:t>
            </a:r>
            <a:r>
              <a:rPr lang="en-US" dirty="0" err="1"/>
              <a:t>PhoneNumber</a:t>
            </a:r>
            <a:r>
              <a:rPr lang="en-US" dirty="0"/>
              <a:t>  ) </a:t>
            </a:r>
            <a:r>
              <a:rPr lang="en-US" baseline="-25000" dirty="0"/>
              <a:t>4</a:t>
            </a:r>
            <a:r>
              <a:rPr lang="en-US" dirty="0"/>
              <a:t>    } </a:t>
            </a:r>
            <a:r>
              <a:rPr lang="en-US" baseline="-25000" dirty="0"/>
              <a:t>3</a:t>
            </a:r>
            <a:r>
              <a:rPr lang="en-US" dirty="0"/>
              <a:t> ,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Address( </a:t>
            </a:r>
            <a:r>
              <a:rPr lang="en-US" baseline="-25000" dirty="0"/>
              <a:t>5</a:t>
            </a:r>
            <a:r>
              <a:rPr lang="en-US" dirty="0"/>
              <a:t> </a:t>
            </a:r>
            <a:r>
              <a:rPr lang="en-US" dirty="0" err="1"/>
              <a:t>StreetAddress</a:t>
            </a:r>
            <a:r>
              <a:rPr lang="en-US" dirty="0"/>
              <a:t>(</a:t>
            </a:r>
            <a:r>
              <a:rPr lang="en-US" baseline="-25000" dirty="0"/>
              <a:t>6</a:t>
            </a:r>
            <a:r>
              <a:rPr lang="en-US" dirty="0"/>
              <a:t>  Number, Street, </a:t>
            </a:r>
            <a:r>
              <a:rPr lang="en-US" dirty="0" err="1"/>
              <a:t>ApartmentNumber</a:t>
            </a:r>
            <a:r>
              <a:rPr lang="en-US" dirty="0"/>
              <a:t> )</a:t>
            </a:r>
            <a:r>
              <a:rPr lang="en-US" baseline="-25000" dirty="0"/>
              <a:t> 6 </a:t>
            </a:r>
            <a:r>
              <a:rPr lang="en-US" dirty="0"/>
              <a:t>, City, </a:t>
            </a:r>
            <a:r>
              <a:rPr lang="en-US" dirty="0" err="1"/>
              <a:t>State,Zip</a:t>
            </a:r>
            <a:r>
              <a:rPr lang="en-US" dirty="0"/>
              <a:t>)</a:t>
            </a:r>
            <a:r>
              <a:rPr lang="en-US" baseline="-25000" dirty="0"/>
              <a:t>5</a:t>
            </a:r>
            <a:r>
              <a:rPr lang="en-US" dirty="0"/>
              <a:t>  ) </a:t>
            </a:r>
            <a:r>
              <a:rPr lang="en-US" baseline="-25000" dirty="0"/>
              <a:t>2</a:t>
            </a:r>
            <a:r>
              <a:rPr lang="en-US" dirty="0"/>
              <a:t> }  </a:t>
            </a:r>
            <a:r>
              <a:rPr lang="en-US" baseline="-25000" dirty="0"/>
              <a:t>1</a:t>
            </a:r>
            <a:endParaRPr lang="en-US" dirty="0"/>
          </a:p>
          <a:p>
            <a:endParaRPr lang="en-IN"/>
          </a:p>
          <a:p>
            <a:r>
              <a:rPr lang="en-IN" dirty="0" err="1"/>
              <a:t>AddressPhone</a:t>
            </a:r>
            <a:r>
              <a:rPr lang="en-IN" dirty="0"/>
              <a:t> made up of Phone and Address</a:t>
            </a:r>
            <a:endParaRPr lang="en-IN" dirty="0">
              <a:cs typeface="Calibri"/>
            </a:endParaRPr>
          </a:p>
          <a:p>
            <a:r>
              <a:rPr lang="en-IN" dirty="0"/>
              <a:t>Phone is a composite attribute, also multi valued</a:t>
            </a:r>
            <a:endParaRPr lang="en-IN" dirty="0">
              <a:cs typeface="Calibri"/>
            </a:endParaRPr>
          </a:p>
          <a:p>
            <a:r>
              <a:rPr lang="en-IN" dirty="0"/>
              <a:t>Street Address is composite</a:t>
            </a:r>
            <a:endParaRPr lang="en-IN" dirty="0">
              <a:cs typeface="Calibri"/>
            </a:endParaRPr>
          </a:p>
          <a:p>
            <a:r>
              <a:rPr lang="en-IN" dirty="0"/>
              <a:t>Address is composite and multi valued by virtue of multi valued Phone attribute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13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TYPE AND ENTITY SET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8E0563-AB3A-4631-8B89-85EDFA1CC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3" y="949911"/>
            <a:ext cx="9090733" cy="5655327"/>
          </a:xfrm>
        </p:spPr>
      </p:pic>
    </p:spTree>
    <p:extLst>
      <p:ext uri="{BB962C8B-B14F-4D97-AF65-F5344CB8AC3E}">
        <p14:creationId xmlns:p14="http://schemas.microsoft.com/office/powerpoint/2010/main" val="425801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TYPE AND ENTITY SET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DA6-D60F-4261-8301-4495DE1B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Entity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Type</a:t>
            </a:r>
          </a:p>
          <a:p>
            <a:pPr lvl="1"/>
            <a:r>
              <a:rPr lang="en-US"/>
              <a:t>Defines collection(set) of entities that have the same attributes</a:t>
            </a:r>
          </a:p>
          <a:p>
            <a:pPr lvl="1"/>
            <a:r>
              <a:rPr lang="en-US"/>
              <a:t>Employee has attributes Name, Age and Salary</a:t>
            </a:r>
          </a:p>
          <a:p>
            <a:pPr lvl="1"/>
            <a:r>
              <a:rPr lang="en-US"/>
              <a:t>Company has attributes Name, Headquarters and President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Schema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Intension</a:t>
            </a:r>
          </a:p>
          <a:p>
            <a:pPr lvl="1"/>
            <a:endParaRPr lang="en-US"/>
          </a:p>
          <a:p>
            <a:r>
              <a:rPr lang="en-US">
                <a:solidFill>
                  <a:srgbClr val="FF0000"/>
                </a:solidFill>
              </a:rPr>
              <a:t>Entity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Set</a:t>
            </a:r>
          </a:p>
          <a:p>
            <a:pPr lvl="1"/>
            <a:r>
              <a:rPr lang="en-US"/>
              <a:t>Collection of all entities of a particular entity in the database at any point in time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Extension</a:t>
            </a:r>
            <a:r>
              <a:rPr lang="en-US"/>
              <a:t> of 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337861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Employee entity in E-R diagram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F6789-141F-40F9-8787-F033B518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12" y="808038"/>
            <a:ext cx="9859576" cy="5368925"/>
          </a:xfrm>
        </p:spPr>
      </p:pic>
    </p:spTree>
    <p:extLst>
      <p:ext uri="{BB962C8B-B14F-4D97-AF65-F5344CB8AC3E}">
        <p14:creationId xmlns:p14="http://schemas.microsoft.com/office/powerpoint/2010/main" val="150482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Modifications to employee entity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DA6-D60F-4261-8301-4495DE1B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r>
              <a:rPr lang="en-US"/>
              <a:t>Include composite attribute address</a:t>
            </a:r>
          </a:p>
          <a:p>
            <a:r>
              <a:rPr lang="en-US"/>
              <a:t>Include number of degrees – multivalued attribute</a:t>
            </a:r>
          </a:p>
          <a:p>
            <a:endParaRPr lang="en-US"/>
          </a:p>
          <a:p>
            <a:r>
              <a:rPr lang="en-IN"/>
              <a:t>Representation of multivalued attribute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6D8559-F2D4-4BD9-BB0D-BCD02089D68F}"/>
              </a:ext>
            </a:extLst>
          </p:cNvPr>
          <p:cNvSpPr/>
          <p:nvPr/>
        </p:nvSpPr>
        <p:spPr>
          <a:xfrm>
            <a:off x="3861786" y="3275860"/>
            <a:ext cx="1997476" cy="816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ACB524-85D4-4EFF-A9AD-4AC405FB4FE3}"/>
              </a:ext>
            </a:extLst>
          </p:cNvPr>
          <p:cNvSpPr/>
          <p:nvPr/>
        </p:nvSpPr>
        <p:spPr>
          <a:xfrm>
            <a:off x="3764132" y="3169328"/>
            <a:ext cx="2175029" cy="1012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4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Multi-valued attributes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986C-7260-47D0-A939-97192AB86FA3}"/>
              </a:ext>
            </a:extLst>
          </p:cNvPr>
          <p:cNvSpPr txBox="1"/>
          <p:nvPr/>
        </p:nvSpPr>
        <p:spPr>
          <a:xfrm>
            <a:off x="4758431" y="3071674"/>
            <a:ext cx="1337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    PERSON</a:t>
            </a:r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67C1E4-717C-4A46-A243-FE673C6B9C3E}"/>
              </a:ext>
            </a:extLst>
          </p:cNvPr>
          <p:cNvSpPr/>
          <p:nvPr/>
        </p:nvSpPr>
        <p:spPr>
          <a:xfrm>
            <a:off x="3559946" y="1840389"/>
            <a:ext cx="1455937" cy="435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709D5-7005-4296-ABFC-9C7D80F0DD9F}"/>
              </a:ext>
            </a:extLst>
          </p:cNvPr>
          <p:cNvSpPr txBox="1"/>
          <p:nvPr/>
        </p:nvSpPr>
        <p:spPr>
          <a:xfrm>
            <a:off x="3928368" y="1905154"/>
            <a:ext cx="83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Name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32655-C014-4DAD-9B59-BC8CC834B50D}"/>
              </a:ext>
            </a:extLst>
          </p:cNvPr>
          <p:cNvSpPr/>
          <p:nvPr/>
        </p:nvSpPr>
        <p:spPr>
          <a:xfrm>
            <a:off x="6551719" y="1905154"/>
            <a:ext cx="2059621" cy="612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120-6977-4640-BF88-1AC4E00AC107}"/>
              </a:ext>
            </a:extLst>
          </p:cNvPr>
          <p:cNvSpPr txBox="1"/>
          <p:nvPr/>
        </p:nvSpPr>
        <p:spPr>
          <a:xfrm>
            <a:off x="6613862" y="2083580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No. of degrees</a:t>
            </a:r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F75914-35B2-46C9-A4C7-1195B84C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821" y="1840389"/>
            <a:ext cx="2237173" cy="797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286C6C-AAEE-4F45-91DB-A3F716CB71A8}"/>
              </a:ext>
            </a:extLst>
          </p:cNvPr>
          <p:cNvCxnSpPr/>
          <p:nvPr/>
        </p:nvCxnSpPr>
        <p:spPr>
          <a:xfrm>
            <a:off x="4483223" y="2274486"/>
            <a:ext cx="532660" cy="79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A3074-7E94-446E-8683-5BACB231869B}"/>
              </a:ext>
            </a:extLst>
          </p:cNvPr>
          <p:cNvCxnSpPr>
            <a:cxnSpLocks/>
            <a:stCxn id="13" idx="4"/>
            <a:endCxn id="5" idx="3"/>
          </p:cNvCxnSpPr>
          <p:nvPr/>
        </p:nvCxnSpPr>
        <p:spPr>
          <a:xfrm flipH="1">
            <a:off x="6096000" y="2637578"/>
            <a:ext cx="1494408" cy="618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A0CDCE3-1530-4461-8019-960CCC8C316C}"/>
              </a:ext>
            </a:extLst>
          </p:cNvPr>
          <p:cNvSpPr/>
          <p:nvPr/>
        </p:nvSpPr>
        <p:spPr>
          <a:xfrm>
            <a:off x="4065973" y="3773010"/>
            <a:ext cx="1828800" cy="559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A352D3-0D0A-489B-9BE4-201C2D95723B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4980373" y="3441006"/>
            <a:ext cx="446843" cy="3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7B3D22-F17A-4AD4-AFB1-F89C823D0587}"/>
              </a:ext>
            </a:extLst>
          </p:cNvPr>
          <p:cNvSpPr txBox="1"/>
          <p:nvPr/>
        </p:nvSpPr>
        <p:spPr>
          <a:xfrm>
            <a:off x="4616388" y="3906175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Ssn</a:t>
            </a:r>
            <a:endParaRPr lang="en-IN" u="sng"/>
          </a:p>
        </p:txBody>
      </p:sp>
    </p:spTree>
    <p:extLst>
      <p:ext uri="{BB962C8B-B14F-4D97-AF65-F5344CB8AC3E}">
        <p14:creationId xmlns:p14="http://schemas.microsoft.com/office/powerpoint/2010/main" val="389737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Entity-Relationship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DA6-D60F-4261-8301-4495DE1B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r>
              <a:rPr lang="en-US"/>
              <a:t>Key or Uniqueness constraint on attributes</a:t>
            </a:r>
          </a:p>
          <a:p>
            <a:r>
              <a:rPr lang="en-US"/>
              <a:t>Key attribute – key with distinct values for each individual entity</a:t>
            </a:r>
          </a:p>
          <a:p>
            <a:r>
              <a:rPr lang="en-US"/>
              <a:t>COMPANY entity </a:t>
            </a:r>
          </a:p>
          <a:p>
            <a:pPr lvl="1"/>
            <a:r>
              <a:rPr lang="en-US"/>
              <a:t> name is attribute key</a:t>
            </a:r>
          </a:p>
          <a:p>
            <a:pPr lvl="1"/>
            <a:r>
              <a:rPr lang="en-US"/>
              <a:t>No two companies can have the same name</a:t>
            </a:r>
          </a:p>
          <a:p>
            <a:pPr lvl="1"/>
            <a:endParaRPr lang="en-US"/>
          </a:p>
          <a:p>
            <a:r>
              <a:rPr lang="en-US"/>
              <a:t>PERSON entity</a:t>
            </a:r>
          </a:p>
          <a:p>
            <a:pPr lvl="1"/>
            <a:r>
              <a:rPr lang="en-US" err="1"/>
              <a:t>Ssn</a:t>
            </a:r>
            <a:r>
              <a:rPr lang="en-US"/>
              <a:t>-social security number (refer previous slide)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8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28D8-77FD-403F-AA62-14F73232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F470-DC20-42BC-8EBE-22A96F63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486400"/>
          </a:xfrm>
        </p:spPr>
        <p:txBody>
          <a:bodyPr/>
          <a:lstStyle/>
          <a:p>
            <a:r>
              <a:rPr lang="en-US"/>
              <a:t>Combination of attribute values must be distinct</a:t>
            </a:r>
          </a:p>
          <a:p>
            <a:r>
              <a:rPr lang="en-US"/>
              <a:t>Such a composite attribute becomes a key attribute</a:t>
            </a:r>
          </a:p>
          <a:p>
            <a:r>
              <a:rPr lang="en-US"/>
              <a:t>Composite attribute should be minimal</a:t>
            </a:r>
          </a:p>
          <a:p>
            <a:pPr lvl="1"/>
            <a:r>
              <a:rPr lang="en-US"/>
              <a:t>Each component should make the key attribute unique</a:t>
            </a:r>
          </a:p>
          <a:p>
            <a:r>
              <a:rPr lang="en-US"/>
              <a:t>Key is underlined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C8C2-7CB0-45A7-B6F7-4E7CF9D6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3F28-CCA0-4574-B5C5-59848271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468644"/>
          </a:xfrm>
        </p:spPr>
        <p:txBody>
          <a:bodyPr/>
          <a:lstStyle/>
          <a:p>
            <a:r>
              <a:rPr lang="en-US"/>
              <a:t>Some entities have more than one key</a:t>
            </a:r>
          </a:p>
          <a:p>
            <a:pPr lvl="1"/>
            <a:r>
              <a:rPr lang="en-US"/>
              <a:t>Called candidate keys</a:t>
            </a:r>
          </a:p>
          <a:p>
            <a:pPr lvl="1"/>
            <a:r>
              <a:rPr lang="en-US"/>
              <a:t>Any one is chosen as the primary key</a:t>
            </a:r>
          </a:p>
          <a:p>
            <a:pPr lvl="1"/>
            <a:r>
              <a:rPr lang="en-US"/>
              <a:t>Ex. License Number and Vehicle Number(Registration Number)</a:t>
            </a:r>
          </a:p>
          <a:p>
            <a:pPr lvl="1"/>
            <a:r>
              <a:rPr lang="en-US"/>
              <a:t>Registration Number is a combination of State and Registration Number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Entity without key is a weak entity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2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82B-C9A7-4AA1-9BF4-40F256D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7"/>
            <a:ext cx="10515600" cy="62587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(ER)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5B8-B1D0-4136-B539-B9C0A75F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62844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Value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Sets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Domains</a:t>
            </a:r>
            <a:r>
              <a:rPr lang="en-US"/>
              <a:t>) of Attributes</a:t>
            </a:r>
          </a:p>
          <a:p>
            <a:pPr lvl="1"/>
            <a:r>
              <a:rPr lang="en-US"/>
              <a:t>Each attribute is associated with a value set or domain</a:t>
            </a:r>
          </a:p>
          <a:p>
            <a:pPr lvl="1"/>
            <a:r>
              <a:rPr lang="en-US"/>
              <a:t>The values in the value set can be assigned to the attributes</a:t>
            </a:r>
          </a:p>
          <a:p>
            <a:pPr lvl="1"/>
            <a:r>
              <a:rPr lang="en-US"/>
              <a:t>Ex. Age attribute of employee can range from 16 to 70</a:t>
            </a:r>
          </a:p>
          <a:p>
            <a:pPr lvl="1"/>
            <a:r>
              <a:rPr lang="en-US"/>
              <a:t>Age can take any value in this range</a:t>
            </a:r>
          </a:p>
          <a:p>
            <a:pPr lvl="1"/>
            <a:r>
              <a:rPr lang="en-US"/>
              <a:t>Ex. Name attribute can take combinations of alphabets optionally separated by blanks.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E36E-3BA0-4B78-8838-C6C7E826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99"/>
            <a:ext cx="10515600" cy="710214"/>
          </a:xfrm>
        </p:spPr>
        <p:txBody>
          <a:bodyPr>
            <a:normAutofit/>
          </a:bodyPr>
          <a:lstStyle/>
          <a:p>
            <a:pPr algn="ctr"/>
            <a:r>
              <a:rPr lang="en-US"/>
              <a:t>Employee Entity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0F276-713B-4B65-985D-E611F5825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180306"/>
            <a:ext cx="7896225" cy="5238750"/>
          </a:xfrm>
        </p:spPr>
      </p:pic>
    </p:spTree>
    <p:extLst>
      <p:ext uri="{BB962C8B-B14F-4D97-AF65-F5344CB8AC3E}">
        <p14:creationId xmlns:p14="http://schemas.microsoft.com/office/powerpoint/2010/main" val="127952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82B-C9A7-4AA1-9BF4-40F256D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(ER)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5B8-B1D0-4136-B539-B9C0A75F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62844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			DEPARTMENT</a:t>
            </a:r>
          </a:p>
          <a:p>
            <a:pPr marL="0" indent="0">
              <a:buNone/>
            </a:pPr>
            <a:r>
              <a:rPr lang="en-US"/>
              <a:t>	Name, Number, {Locations}, Manager, </a:t>
            </a:r>
            <a:r>
              <a:rPr lang="en-US" err="1"/>
              <a:t>ManagerStartDate</a:t>
            </a:r>
            <a:endParaRPr lang="en-US"/>
          </a:p>
          <a:p>
            <a:r>
              <a:rPr lang="en-US"/>
              <a:t>Name and Number are separate keys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		PROJECT</a:t>
            </a:r>
          </a:p>
          <a:p>
            <a:pPr marL="0" indent="0">
              <a:buNone/>
            </a:pPr>
            <a:r>
              <a:rPr lang="en-US"/>
              <a:t>	     Name, Number, Location, Controlling Department</a:t>
            </a:r>
          </a:p>
          <a:p>
            <a:r>
              <a:rPr lang="en-IN"/>
              <a:t>Name and Number are separate key attributes</a:t>
            </a:r>
          </a:p>
        </p:txBody>
      </p:sp>
    </p:spTree>
    <p:extLst>
      <p:ext uri="{BB962C8B-B14F-4D97-AF65-F5344CB8AC3E}">
        <p14:creationId xmlns:p14="http://schemas.microsoft.com/office/powerpoint/2010/main" val="16270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82B-C9A7-4AA1-9BF4-40F256D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(ER)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5B8-B1D0-4136-B539-B9C0A75F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62844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			EMPLOYEE</a:t>
            </a:r>
          </a:p>
          <a:p>
            <a:pPr marL="0" indent="0">
              <a:buNone/>
            </a:pPr>
            <a:r>
              <a:rPr lang="en-US"/>
              <a:t>		Name(</a:t>
            </a:r>
            <a:r>
              <a:rPr lang="en-US" err="1"/>
              <a:t>FName,Minit</a:t>
            </a:r>
            <a:r>
              <a:rPr lang="en-US"/>
              <a:t>, </a:t>
            </a:r>
            <a:r>
              <a:rPr lang="en-US" err="1"/>
              <a:t>Lname</a:t>
            </a:r>
            <a:r>
              <a:rPr lang="en-US"/>
              <a:t>),SSN, Sex,</a:t>
            </a:r>
          </a:p>
          <a:p>
            <a:pPr marL="0" indent="0">
              <a:buNone/>
            </a:pPr>
            <a:r>
              <a:rPr lang="en-US"/>
              <a:t>		Address, Salary, </a:t>
            </a:r>
            <a:r>
              <a:rPr lang="en-US" err="1"/>
              <a:t>BirthDate</a:t>
            </a:r>
            <a:r>
              <a:rPr lang="en-US"/>
              <a:t>, Department,</a:t>
            </a:r>
          </a:p>
          <a:p>
            <a:pPr marL="0" indent="0">
              <a:buNone/>
            </a:pPr>
            <a:r>
              <a:rPr lang="en-US"/>
              <a:t>		Supervisor, (</a:t>
            </a:r>
            <a:r>
              <a:rPr lang="en-US" err="1"/>
              <a:t>WorksOn</a:t>
            </a:r>
            <a:r>
              <a:rPr lang="en-US"/>
              <a:t>{Project, Hours})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2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82B-C9A7-4AA1-9BF4-40F256D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 Relationship (ER)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5B8-B1D0-4136-B539-B9C0A75F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62844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DEPENDENT</a:t>
            </a:r>
          </a:p>
          <a:p>
            <a:pPr marL="0" indent="0" algn="ctr">
              <a:buNone/>
            </a:pPr>
            <a:r>
              <a:rPr lang="en-US"/>
              <a:t>Employee, </a:t>
            </a:r>
            <a:r>
              <a:rPr lang="en-US" err="1"/>
              <a:t>DependentName</a:t>
            </a:r>
            <a:r>
              <a:rPr lang="en-US"/>
              <a:t>, Sex, </a:t>
            </a:r>
            <a:r>
              <a:rPr lang="en-US" err="1"/>
              <a:t>BirthDate</a:t>
            </a:r>
            <a:r>
              <a:rPr lang="en-US"/>
              <a:t>, Relationship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82B-C9A7-4AA1-9BF4-40F256D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5B8-B1D0-4136-B539-B9C0A75F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62844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sz="4800"/>
              <a:t>	</a:t>
            </a:r>
            <a:r>
              <a:rPr lang="en-IN" sz="4800" err="1"/>
              <a:t>SmartDraw</a:t>
            </a:r>
            <a:r>
              <a:rPr lang="en-IN" sz="4800"/>
              <a:t> Tool for ER Diagrams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7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3FBE-CB0F-410A-AED3-AD05701A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Company Entity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B104D-6106-4BF0-BDA6-B93A6CF83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46" y="1119188"/>
            <a:ext cx="6463108" cy="5057775"/>
          </a:xfrm>
        </p:spPr>
      </p:pic>
    </p:spTree>
    <p:extLst>
      <p:ext uri="{BB962C8B-B14F-4D97-AF65-F5344CB8AC3E}">
        <p14:creationId xmlns:p14="http://schemas.microsoft.com/office/powerpoint/2010/main" val="395104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288-1FB2-4BFD-8A5F-7087FF5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" y="230820"/>
            <a:ext cx="10733103" cy="736846"/>
          </a:xfrm>
        </p:spPr>
        <p:txBody>
          <a:bodyPr>
            <a:normAutofit fontScale="90000"/>
          </a:bodyPr>
          <a:lstStyle/>
          <a:p>
            <a:r>
              <a:rPr lang="en-US"/>
              <a:t>Entity-Relationship(ER) Model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76FD-AB5F-4DBB-9F69-A8AF24DA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3" y="1083075"/>
            <a:ext cx="10733103" cy="54464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Simple</a:t>
            </a:r>
            <a:r>
              <a:rPr lang="en-US" sz="2800"/>
              <a:t>(</a:t>
            </a:r>
            <a:r>
              <a:rPr lang="en-US" sz="2800">
                <a:solidFill>
                  <a:srgbClr val="FF0000"/>
                </a:solidFill>
              </a:rPr>
              <a:t>Atomic</a:t>
            </a:r>
            <a:r>
              <a:rPr lang="en-US" sz="2800"/>
              <a:t>) and </a:t>
            </a:r>
            <a:r>
              <a:rPr lang="en-US" sz="2800">
                <a:solidFill>
                  <a:srgbClr val="FF0000"/>
                </a:solidFill>
              </a:rPr>
              <a:t>Composite</a:t>
            </a:r>
            <a:r>
              <a:rPr lang="en-US" sz="2800"/>
              <a:t>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Social Security Number (Aadhar Card Number)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Address made up of Door No., Street, Locality, District, State, </a:t>
            </a:r>
            <a:r>
              <a:rPr lang="en-US" sz="2400" err="1"/>
              <a:t>Pincode</a:t>
            </a:r>
            <a:endParaRPr lang="en-US" sz="24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Composite attribute is a concatenation of constituent simple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Composite attributes exist </a:t>
            </a:r>
            <a:r>
              <a:rPr lang="en-US" sz="2400" err="1"/>
              <a:t>b’cos</a:t>
            </a:r>
            <a:r>
              <a:rPr lang="en-US" sz="2400"/>
              <a:t> the components have to be individually addressed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Otherwise the entire attribute like the entire address can be treated as a simple attribute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2823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288-1FB2-4BFD-8A5F-7087FF5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" y="124691"/>
            <a:ext cx="10733103" cy="780832"/>
          </a:xfrm>
        </p:spPr>
        <p:txBody>
          <a:bodyPr>
            <a:normAutofit fontScale="90000"/>
          </a:bodyPr>
          <a:lstStyle/>
          <a:p>
            <a:r>
              <a:rPr lang="en-US"/>
              <a:t>Composite Attribute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76FD-AB5F-4DBB-9F69-A8AF24DA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3" y="1083075"/>
            <a:ext cx="10733103" cy="5446449"/>
          </a:xfrm>
        </p:spPr>
        <p:txBody>
          <a:bodyPr/>
          <a:lstStyle/>
          <a:p>
            <a:pPr algn="l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3C504-D1AB-4D93-A463-B96B3EFB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5" y="728662"/>
            <a:ext cx="1073310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288-1FB2-4BFD-8A5F-7087FF5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" y="168676"/>
            <a:ext cx="10733103" cy="736847"/>
          </a:xfrm>
        </p:spPr>
        <p:txBody>
          <a:bodyPr>
            <a:normAutofit fontScale="90000"/>
          </a:bodyPr>
          <a:lstStyle/>
          <a:p>
            <a:r>
              <a:rPr lang="en-US"/>
              <a:t>Entity-Relationship(ER) Model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76FD-AB5F-4DBB-9F69-A8AF24DA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3" y="1083075"/>
            <a:ext cx="10733103" cy="54464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Single</a:t>
            </a:r>
            <a:r>
              <a:rPr lang="en-US" sz="2800"/>
              <a:t> </a:t>
            </a:r>
            <a:r>
              <a:rPr lang="en-US" sz="2800">
                <a:solidFill>
                  <a:srgbClr val="FF0000"/>
                </a:solidFill>
              </a:rPr>
              <a:t>valued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</a:rPr>
              <a:t>Multi-valued</a:t>
            </a:r>
            <a:r>
              <a:rPr lang="en-US" sz="2800"/>
              <a:t>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Age – single valued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/>
              <a:t>No. of degrees – multi valued ; different values for different people, example, 0,1,3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/>
              <a:t>Range of values for multi valued attributes </a:t>
            </a:r>
            <a:r>
              <a:rPr lang="en-IN" sz="2400" err="1"/>
              <a:t>eg.</a:t>
            </a:r>
            <a:r>
              <a:rPr lang="en-IN" sz="2400"/>
              <a:t>, 0 to 3 in the above case</a:t>
            </a:r>
          </a:p>
        </p:txBody>
      </p:sp>
    </p:spTree>
    <p:extLst>
      <p:ext uri="{BB962C8B-B14F-4D97-AF65-F5344CB8AC3E}">
        <p14:creationId xmlns:p14="http://schemas.microsoft.com/office/powerpoint/2010/main" val="2062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288-1FB2-4BFD-8A5F-7087FF5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" y="150920"/>
            <a:ext cx="10733103" cy="754603"/>
          </a:xfrm>
        </p:spPr>
        <p:txBody>
          <a:bodyPr>
            <a:normAutofit fontScale="90000"/>
          </a:bodyPr>
          <a:lstStyle/>
          <a:p>
            <a:r>
              <a:rPr lang="en-US"/>
              <a:t>Entity-Relationship Model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76FD-AB5F-4DBB-9F69-A8AF24DA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3" y="1083075"/>
            <a:ext cx="10733103" cy="54464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Stored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</a:rPr>
              <a:t>Derived</a:t>
            </a:r>
            <a:r>
              <a:rPr lang="en-US" sz="2800"/>
              <a:t>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Deriving age from date-of-birth and current 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Age is a derived attribute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Deriving from related attribute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Ex. Department using related entity employee to calculate staff strength</a:t>
            </a:r>
          </a:p>
          <a:p>
            <a:pPr lvl="1"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288-1FB2-4BFD-8A5F-7087FF55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3" y="142043"/>
            <a:ext cx="10733103" cy="763480"/>
          </a:xfrm>
        </p:spPr>
        <p:txBody>
          <a:bodyPr>
            <a:normAutofit fontScale="90000"/>
          </a:bodyPr>
          <a:lstStyle/>
          <a:p>
            <a:r>
              <a:rPr lang="en-US"/>
              <a:t>Entity-Relationship Model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76FD-AB5F-4DBB-9F69-A8AF24DA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3" y="1083075"/>
            <a:ext cx="10733103" cy="54464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Null</a:t>
            </a:r>
            <a:r>
              <a:rPr lang="en-US" sz="2800"/>
              <a:t>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Ex.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 Apartment number for a single house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College Degrees for a person without degree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1</a:t>
            </a:r>
            <a:r>
              <a:rPr lang="en-US" sz="2800" baseline="30000"/>
              <a:t>st</a:t>
            </a:r>
            <a:r>
              <a:rPr lang="en-US" sz="2800"/>
              <a:t> case-attribute exists, but value is not known Ex. Height of a person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2</a:t>
            </a:r>
            <a:r>
              <a:rPr lang="en-US" sz="2800" baseline="30000"/>
              <a:t>nd</a:t>
            </a:r>
            <a:r>
              <a:rPr lang="en-US" sz="2800"/>
              <a:t> case-attribute does not exist, Ex </a:t>
            </a:r>
            <a:r>
              <a:rPr lang="en-US" sz="2800" err="1"/>
              <a:t>HomePhone</a:t>
            </a:r>
            <a:r>
              <a:rPr lang="en-US" sz="2800"/>
              <a:t> No. of </a:t>
            </a:r>
            <a:r>
              <a:rPr lang="en-US" sz="2800" err="1"/>
              <a:t>JohnSmith</a:t>
            </a:r>
            <a:r>
              <a:rPr lang="en-US" sz="2800"/>
              <a:t> does not exist</a:t>
            </a:r>
            <a:endParaRPr lang="en-US" sz="24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65684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CED-576A-49CE-B026-DA532BB3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56562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Entity-Relationship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DA6-D60F-4261-8301-4495DE1B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Complex</a:t>
            </a:r>
            <a:r>
              <a:rPr lang="en-US"/>
              <a:t> Attributes</a:t>
            </a:r>
          </a:p>
          <a:p>
            <a:pPr lvl="1"/>
            <a:r>
              <a:rPr lang="en-US"/>
              <a:t>Arbitrary nesting of composite and multivalued attributes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Composite</a:t>
            </a:r>
            <a:r>
              <a:rPr lang="en-US"/>
              <a:t> attributes – components grouped within () and separated by comma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Multivalued</a:t>
            </a:r>
            <a:r>
              <a:rPr lang="en-US"/>
              <a:t> attributes – grouped within {}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Ex:</a:t>
            </a:r>
          </a:p>
          <a:p>
            <a:pPr marL="457200" lvl="1" indent="0">
              <a:buNone/>
            </a:pPr>
            <a:r>
              <a:rPr lang="en-US"/>
              <a:t>              {</a:t>
            </a:r>
            <a:r>
              <a:rPr lang="en-US" err="1"/>
              <a:t>AddressPhone</a:t>
            </a:r>
            <a:r>
              <a:rPr lang="en-US"/>
              <a:t>( {Phone(</a:t>
            </a:r>
            <a:r>
              <a:rPr lang="en-US" err="1"/>
              <a:t>AreaCode</a:t>
            </a:r>
            <a:r>
              <a:rPr lang="en-US"/>
              <a:t>, </a:t>
            </a:r>
            <a:r>
              <a:rPr lang="en-US" err="1"/>
              <a:t>PhoneNumber</a:t>
            </a:r>
            <a:r>
              <a:rPr lang="en-US"/>
              <a:t>)},</a:t>
            </a:r>
          </a:p>
          <a:p>
            <a:pPr marL="457200" lvl="1" indent="0">
              <a:buNone/>
            </a:pPr>
            <a:r>
              <a:rPr lang="en-US"/>
              <a:t>Address(</a:t>
            </a:r>
            <a:r>
              <a:rPr lang="en-US" err="1"/>
              <a:t>StreetAddress</a:t>
            </a:r>
            <a:r>
              <a:rPr lang="en-US"/>
              <a:t>(Number, Street, </a:t>
            </a:r>
            <a:r>
              <a:rPr lang="en-US" err="1"/>
              <a:t>ApartmentNumber</a:t>
            </a:r>
            <a:r>
              <a:rPr lang="en-US"/>
              <a:t>), City, </a:t>
            </a:r>
            <a:r>
              <a:rPr lang="en-US" err="1"/>
              <a:t>State,Zip</a:t>
            </a:r>
            <a:r>
              <a:rPr lang="en-US"/>
              <a:t>))}</a:t>
            </a:r>
          </a:p>
          <a:p>
            <a:pPr marL="457200" lvl="1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1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Entity-Relationship(ER) Model</vt:lpstr>
      <vt:lpstr>Employee Entity</vt:lpstr>
      <vt:lpstr>Company Entity</vt:lpstr>
      <vt:lpstr>Entity-Relationship(ER) Model</vt:lpstr>
      <vt:lpstr>Composite Attribute</vt:lpstr>
      <vt:lpstr>Entity-Relationship(ER) Model</vt:lpstr>
      <vt:lpstr>Entity-Relationship Model</vt:lpstr>
      <vt:lpstr>Entity-Relationship Model</vt:lpstr>
      <vt:lpstr>Entity-Relationship Model</vt:lpstr>
      <vt:lpstr>Entity Relationship (ER) Model</vt:lpstr>
      <vt:lpstr>ENTITY TYPE AND ENTITY SET</vt:lpstr>
      <vt:lpstr>ENTITY TYPE AND ENTITY SET</vt:lpstr>
      <vt:lpstr>Employee entity in E-R diagram</vt:lpstr>
      <vt:lpstr>Modifications to employee entity</vt:lpstr>
      <vt:lpstr>Multi-valued attributes</vt:lpstr>
      <vt:lpstr>Entity-Relationship Model</vt:lpstr>
      <vt:lpstr>Entity Relationship Model</vt:lpstr>
      <vt:lpstr>Entity Relationship Model</vt:lpstr>
      <vt:lpstr>Entity Relationship (ER) Model</vt:lpstr>
      <vt:lpstr>Entity Relationship (ER) Model</vt:lpstr>
      <vt:lpstr>Entity Relationship (ER) Model</vt:lpstr>
      <vt:lpstr>Entity Relationship (ER)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Entity-Relationship(ER) Model</dc:title>
  <dc:creator>Dr. Sathya S [CSE]</dc:creator>
  <cp:revision>4</cp:revision>
  <dcterms:created xsi:type="dcterms:W3CDTF">2020-08-11T06:52:17Z</dcterms:created>
  <dcterms:modified xsi:type="dcterms:W3CDTF">2022-10-07T20:29:14Z</dcterms:modified>
</cp:coreProperties>
</file>