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8" r:id="rId6"/>
    <p:sldId id="298" r:id="rId7"/>
    <p:sldId id="265" r:id="rId8"/>
    <p:sldId id="266" r:id="rId9"/>
    <p:sldId id="268" r:id="rId10"/>
    <p:sldId id="269" r:id="rId11"/>
    <p:sldId id="270" r:id="rId12"/>
    <p:sldId id="287" r:id="rId13"/>
    <p:sldId id="289" r:id="rId14"/>
    <p:sldId id="288" r:id="rId15"/>
    <p:sldId id="299" r:id="rId16"/>
    <p:sldId id="290" r:id="rId17"/>
    <p:sldId id="300" r:id="rId18"/>
    <p:sldId id="271" r:id="rId19"/>
    <p:sldId id="272" r:id="rId20"/>
    <p:sldId id="273" r:id="rId21"/>
    <p:sldId id="274" r:id="rId22"/>
    <p:sldId id="275" r:id="rId23"/>
    <p:sldId id="276" r:id="rId24"/>
    <p:sldId id="291" r:id="rId25"/>
    <p:sldId id="293" r:id="rId26"/>
    <p:sldId id="294" r:id="rId27"/>
    <p:sldId id="295" r:id="rId28"/>
    <p:sldId id="301" r:id="rId29"/>
    <p:sldId id="297" r:id="rId30"/>
    <p:sldId id="302" r:id="rId31"/>
    <p:sldId id="279" r:id="rId32"/>
    <p:sldId id="280" r:id="rId33"/>
    <p:sldId id="283" r:id="rId34"/>
  </p:sldIdLst>
  <p:sldSz cx="9144000" cy="5143500" type="screen16x9"/>
  <p:notesSz cx="6858000" cy="9144000"/>
  <p:embeddedFontLst>
    <p:embeddedFont>
      <p:font typeface="Helvetica Neue" panose="020B0604020202020204" charset="0"/>
      <p:regular r:id="rId36"/>
      <p:bold r:id="rId37"/>
      <p:italic r:id="rId38"/>
      <p:boldItalic r:id="rId39"/>
    </p:embeddedFont>
    <p:embeddedFont>
      <p:font typeface="Oswald" panose="020B0604020202020204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R1LlEbHjCM7lNJ814q5EI7u9y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0E8F3-9FAE-BD93-5DCA-1570C65D66A4}" v="24" dt="2020-07-19T11:27:37.618"/>
  </p1510:revLst>
</p1510:revInfo>
</file>

<file path=ppt/tableStyles.xml><?xml version="1.0" encoding="utf-8"?>
<a:tblStyleLst xmlns:a="http://schemas.openxmlformats.org/drawingml/2006/main" def="{5A400968-9BC4-4FE6-88F3-DB3BCD77C3E5}">
  <a:tblStyle styleId="{5A400968-9BC4-4FE6-88F3-DB3BCD77C3E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EED"/>
          </a:solidFill>
        </a:fill>
      </a:tcStyle>
    </a:wholeTbl>
    <a:band1H>
      <a:tcTxStyle b="off" i="off"/>
      <a:tcStyle>
        <a:tcBdr/>
        <a:fill>
          <a:solidFill>
            <a:srgbClr val="CADCD9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CD9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72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du K.R (CSE)" userId="S::j_bindu@cb.amrita.edu::ce9ce353-3c4c-45ef-953b-b22b4870ac55" providerId="AD" clId="Web-{2830E8F3-9FAE-BD93-5DCA-1570C65D66A4}"/>
    <pc:docChg chg="addSld modSld">
      <pc:chgData name="Bindu K.R (CSE)" userId="S::j_bindu@cb.amrita.edu::ce9ce353-3c4c-45ef-953b-b22b4870ac55" providerId="AD" clId="Web-{2830E8F3-9FAE-BD93-5DCA-1570C65D66A4}" dt="2020-07-19T11:27:37.618" v="21" actId="1076"/>
      <pc:docMkLst>
        <pc:docMk/>
      </pc:docMkLst>
      <pc:sldChg chg="addSp delSp modSp add replId">
        <pc:chgData name="Bindu K.R (CSE)" userId="S::j_bindu@cb.amrita.edu::ce9ce353-3c4c-45ef-953b-b22b4870ac55" providerId="AD" clId="Web-{2830E8F3-9FAE-BD93-5DCA-1570C65D66A4}" dt="2020-07-19T11:27:37.618" v="21" actId="1076"/>
        <pc:sldMkLst>
          <pc:docMk/>
          <pc:sldMk cId="2210600921" sldId="286"/>
        </pc:sldMkLst>
        <pc:spChg chg="add mod">
          <ac:chgData name="Bindu K.R (CSE)" userId="S::j_bindu@cb.amrita.edu::ce9ce353-3c4c-45ef-953b-b22b4870ac55" providerId="AD" clId="Web-{2830E8F3-9FAE-BD93-5DCA-1570C65D66A4}" dt="2020-07-19T11:27:21.867" v="18" actId="20577"/>
          <ac:spMkLst>
            <pc:docMk/>
            <pc:sldMk cId="2210600921" sldId="286"/>
            <ac:spMk id="2" creationId="{79AC2D33-400B-4C2B-849C-90C1DBD14131}"/>
          </ac:spMkLst>
        </pc:spChg>
        <pc:spChg chg="mod">
          <ac:chgData name="Bindu K.R (CSE)" userId="S::j_bindu@cb.amrita.edu::ce9ce353-3c4c-45ef-953b-b22b4870ac55" providerId="AD" clId="Web-{2830E8F3-9FAE-BD93-5DCA-1570C65D66A4}" dt="2020-07-19T11:26:56.992" v="4" actId="20577"/>
          <ac:spMkLst>
            <pc:docMk/>
            <pc:sldMk cId="2210600921" sldId="286"/>
            <ac:spMk id="285" creationId="{00000000-0000-0000-0000-000000000000}"/>
          </ac:spMkLst>
        </pc:spChg>
        <pc:spChg chg="del">
          <ac:chgData name="Bindu K.R (CSE)" userId="S::j_bindu@cb.amrita.edu::ce9ce353-3c4c-45ef-953b-b22b4870ac55" providerId="AD" clId="Web-{2830E8F3-9FAE-BD93-5DCA-1570C65D66A4}" dt="2020-07-19T11:26:43.507" v="1"/>
          <ac:spMkLst>
            <pc:docMk/>
            <pc:sldMk cId="2210600921" sldId="286"/>
            <ac:spMk id="287" creationId="{00000000-0000-0000-0000-000000000000}"/>
          </ac:spMkLst>
        </pc:spChg>
        <pc:picChg chg="add mod">
          <ac:chgData name="Bindu K.R (CSE)" userId="S::j_bindu@cb.amrita.edu::ce9ce353-3c4c-45ef-953b-b22b4870ac55" providerId="AD" clId="Web-{2830E8F3-9FAE-BD93-5DCA-1570C65D66A4}" dt="2020-07-19T11:27:37.618" v="21" actId="1076"/>
          <ac:picMkLst>
            <pc:docMk/>
            <pc:sldMk cId="2210600921" sldId="286"/>
            <ac:picMk id="3" creationId="{74AE9B2D-68C8-4877-A070-65B19E54A2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10113e24_2_62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g8a10113e2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8a10113e24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405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10113e2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a10113e24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5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10113e24_0_12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g8a10113e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8a10113e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10113e24_0_12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g8a10113e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8a10113e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713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10113e2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a10113e24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73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10113e2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a10113e24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10113e24_0_12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g8a10113e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8a10113e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0629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10113e2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a10113e24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68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10113e24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8a10113e24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Not covering all.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10113e2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a10113e24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64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297962a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8a297962a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10113e2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8a10113e2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10113e2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a10113e24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86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62384.36268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0" y="3742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 dirty="0">
                <a:latin typeface="Oswald"/>
                <a:ea typeface="Oswald"/>
                <a:cs typeface="Oswald"/>
                <a:sym typeface="Oswald"/>
              </a:rPr>
              <a:t>19CSE202 </a:t>
            </a:r>
            <a:r>
              <a:rPr lang="en-US" sz="3600" dirty="0">
                <a:latin typeface="Oswald"/>
                <a:ea typeface="Oswald"/>
                <a:cs typeface="Oswald"/>
                <a:sym typeface="Oswald"/>
              </a:rPr>
              <a:t>Database Management Systems</a:t>
            </a:r>
            <a:br>
              <a:rPr lang="en-US" sz="44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sz="3200" dirty="0">
                <a:latin typeface="Oswald"/>
                <a:ea typeface="Oswald"/>
                <a:cs typeface="Oswald"/>
                <a:sym typeface="Oswald"/>
              </a:rPr>
              <a:t>Lecture 1    </a:t>
            </a:r>
            <a:r>
              <a:rPr lang="en-US" sz="44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Introduction </a:t>
            </a:r>
            <a:br>
              <a:rPr lang="en-US" sz="4400" dirty="0">
                <a:latin typeface="Oswald"/>
                <a:ea typeface="Oswald"/>
                <a:cs typeface="Oswald"/>
                <a:sym typeface="Oswald"/>
              </a:rPr>
            </a:br>
            <a:endParaRPr sz="1500" b="1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 b="1" dirty="0">
                <a:solidFill>
                  <a:srgbClr val="F1C232"/>
                </a:solidFill>
              </a:rPr>
              <a:t>                                                       	   </a:t>
            </a:r>
            <a:endParaRPr sz="44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931" y="720292"/>
            <a:ext cx="8357528" cy="3226675"/>
          </a:xfrm>
        </p:spPr>
        <p:txBody>
          <a:bodyPr/>
          <a:lstStyle/>
          <a:p>
            <a:r>
              <a:rPr lang="en-IN" dirty="0"/>
              <a:t>Database </a:t>
            </a:r>
            <a:r>
              <a:rPr lang="en-IN" dirty="0">
                <a:solidFill>
                  <a:srgbClr val="00B0F0"/>
                </a:solidFill>
              </a:rPr>
              <a:t>Management</a:t>
            </a:r>
            <a:r>
              <a:rPr lang="en-IN" dirty="0"/>
              <a:t>  System</a:t>
            </a:r>
          </a:p>
          <a:p>
            <a:pPr lvl="1"/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Management of data involves</a:t>
            </a:r>
          </a:p>
          <a:p>
            <a:pPr lvl="2"/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Defining the </a:t>
            </a:r>
            <a:r>
              <a:rPr lang="en-IN" sz="1800" b="1" dirty="0">
                <a:solidFill>
                  <a:srgbClr val="00B0F0"/>
                </a:solidFill>
              </a:rPr>
              <a:t>structure</a:t>
            </a:r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for the storage.</a:t>
            </a:r>
          </a:p>
          <a:p>
            <a:pPr lvl="2"/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Providing mechanism for </a:t>
            </a:r>
            <a:r>
              <a:rPr lang="en-IN" sz="1800" b="1" dirty="0">
                <a:solidFill>
                  <a:srgbClr val="00B0F0"/>
                </a:solidFill>
              </a:rPr>
              <a:t>manipulation</a:t>
            </a:r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Ensuring </a:t>
            </a:r>
            <a:r>
              <a:rPr lang="en-IN" sz="1800" b="1" dirty="0">
                <a:solidFill>
                  <a:srgbClr val="00B0F0"/>
                </a:solidFill>
              </a:rPr>
              <a:t>safety</a:t>
            </a:r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from unauthorized access.</a:t>
            </a:r>
          </a:p>
          <a:p>
            <a:pPr lvl="2"/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Providing data </a:t>
            </a:r>
            <a:r>
              <a:rPr lang="en-IN" sz="1800" b="1" dirty="0">
                <a:solidFill>
                  <a:srgbClr val="00B0F0"/>
                </a:solidFill>
              </a:rPr>
              <a:t>sharing</a:t>
            </a:r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– for multiple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Google Shape;181;p4"/>
          <p:cNvSpPr txBox="1">
            <a:spLocks noGrp="1"/>
          </p:cNvSpPr>
          <p:nvPr>
            <p:ph type="title"/>
          </p:nvPr>
        </p:nvSpPr>
        <p:spPr>
          <a:xfrm>
            <a:off x="0" y="1475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343" y="4041154"/>
            <a:ext cx="8630857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Computer Scientist have developed a large body of concepts and techniques for all the above – Learning them is the objective of this course </a:t>
            </a:r>
          </a:p>
        </p:txBody>
      </p:sp>
    </p:spTree>
    <p:extLst>
      <p:ext uri="{BB962C8B-B14F-4D97-AF65-F5344CB8AC3E}">
        <p14:creationId xmlns:p14="http://schemas.microsoft.com/office/powerpoint/2010/main" val="226553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6243" y="723798"/>
            <a:ext cx="41726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9250" algn="just">
              <a:lnSpc>
                <a:spcPct val="115000"/>
              </a:lnSpc>
              <a:buClr>
                <a:srgbClr val="007066"/>
              </a:buClr>
              <a:buSzPts val="19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Database Systems typically have high cost and they require high end hardware configurations.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1022" y="2482681"/>
            <a:ext cx="4572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9250" algn="just">
              <a:lnSpc>
                <a:spcPct val="115000"/>
              </a:lnSpc>
              <a:buClr>
                <a:srgbClr val="007066"/>
              </a:buClr>
              <a:buSzPts val="1900"/>
              <a:buFont typeface="Noto Sans Symbols"/>
              <a:buChar char="⮚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An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Application Program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interacts with a database by issuing an appropriate request (typically a SQL statement)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017725"/>
            <a:ext cx="4047716" cy="2385232"/>
          </a:xfrm>
          <a:prstGeom prst="rect">
            <a:avLst/>
          </a:prstGeom>
        </p:spPr>
      </p:pic>
      <p:sp>
        <p:nvSpPr>
          <p:cNvPr id="8" name="Google Shape;181;p4"/>
          <p:cNvSpPr txBox="1">
            <a:spLocks noGrp="1"/>
          </p:cNvSpPr>
          <p:nvPr>
            <p:ph type="title"/>
          </p:nvPr>
        </p:nvSpPr>
        <p:spPr>
          <a:xfrm>
            <a:off x="226208" y="1510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9445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0113e24_2_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311700" y="1023275"/>
            <a:ext cx="4796400" cy="254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Terminologies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Database System Applications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Purpose of Database Systems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Views of Data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Components of a DBMS</a:t>
            </a:r>
            <a:r>
              <a:rPr lang="en-US" sz="2800" dirty="0">
                <a:latin typeface="Oswald"/>
                <a:ea typeface="Oswald"/>
                <a:cs typeface="Oswald"/>
                <a:sym typeface="Oswald"/>
              </a:rPr>
              <a:t> 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g8a10113e24_2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8" name="Google Shape;78;g8a10113e24_2_44" descr="Top 10 Free and Open-Source Database Management Software Soluti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8a10113e24_2_44" descr="13 Application and Uses of Database Management System(DBM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5687" y="954157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28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10113e24_2_62"/>
          <p:cNvSpPr txBox="1">
            <a:spLocks noGrp="1"/>
          </p:cNvSpPr>
          <p:nvPr>
            <p:ph type="title" idx="4294967295"/>
          </p:nvPr>
        </p:nvSpPr>
        <p:spPr>
          <a:xfrm>
            <a:off x="145700" y="25668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65">
                <a:latin typeface="Oswald"/>
                <a:ea typeface="Oswald"/>
                <a:cs typeface="Oswald"/>
                <a:sym typeface="Oswald"/>
              </a:rPr>
              <a:t>Database Applications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520"/>
          </a:p>
        </p:txBody>
      </p:sp>
      <p:sp>
        <p:nvSpPr>
          <p:cNvPr id="248" name="Google Shape;248;g8a10113e24_2_62"/>
          <p:cNvSpPr txBox="1">
            <a:spLocks noGrp="1"/>
          </p:cNvSpPr>
          <p:nvPr>
            <p:ph type="body" idx="4294967295"/>
          </p:nvPr>
        </p:nvSpPr>
        <p:spPr>
          <a:xfrm>
            <a:off x="715975" y="858446"/>
            <a:ext cx="3547912" cy="32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Banking: transactions</a:t>
            </a:r>
            <a:endParaRPr sz="2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Airlines: reservations, schedules</a:t>
            </a:r>
            <a:endParaRPr sz="2400"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Universities:  registration, grades</a:t>
            </a:r>
            <a:endParaRPr sz="2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Sales: customers, products, purchases</a:t>
            </a:r>
            <a:endParaRPr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Online retailers: order tracking, customized recommendations</a:t>
            </a:r>
            <a:endParaRPr sz="2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Manufacturing: production, inventory, orders, supply chain</a:t>
            </a:r>
            <a:endParaRPr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Human resources:  employee records, salaries, tax deductions</a:t>
            </a:r>
            <a:endParaRPr sz="2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EF8600"/>
              </a:solidFill>
            </a:endParaRPr>
          </a:p>
          <a:p>
            <a:pPr marL="365760" lvl="0" indent="-1417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600"/>
          </a:p>
          <a:p>
            <a:pPr marL="365760" lvl="0" indent="-1417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600"/>
          </a:p>
        </p:txBody>
      </p:sp>
      <p:sp>
        <p:nvSpPr>
          <p:cNvPr id="249" name="Google Shape;249;g8a10113e24_2_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50" name="Google Shape;250;g8a10113e24_2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9161" y="596347"/>
            <a:ext cx="2693505" cy="1496392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51" name="Google Shape;251;g8a10113e24_2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2558" y="723657"/>
            <a:ext cx="1607369" cy="1241771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52" name="Google Shape;252;g8a10113e24_2_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0478" y="2244814"/>
            <a:ext cx="3747054" cy="2783927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6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0113e24_2_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311700" y="1023275"/>
            <a:ext cx="4796400" cy="254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Terminologies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System Applications</a:t>
            </a:r>
          </a:p>
          <a:p>
            <a:pPr lvl="0" indent="-457200"/>
            <a:r>
              <a:rPr lang="en-US" sz="28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Purpose of Database Systems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Views of Data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Components of a DBMS</a:t>
            </a:r>
            <a:r>
              <a:rPr lang="en-US" sz="2800" dirty="0">
                <a:latin typeface="Oswald"/>
                <a:ea typeface="Oswald"/>
                <a:cs typeface="Oswald"/>
                <a:sym typeface="Oswald"/>
              </a:rPr>
              <a:t> 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g8a10113e24_2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8" name="Google Shape;78;g8a10113e24_2_44" descr="Top 10 Free and Open-Source Database Management Software Soluti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8a10113e24_2_44" descr="13 Application and Uses of Database Management System(DBM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5687" y="954157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66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-48142" y="110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Purpose of Database Systems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-48142" y="603019"/>
            <a:ext cx="7199453" cy="406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800"/>
              <a:buFont typeface="Noto Sans Symbols"/>
              <a:buChar char="⮚"/>
            </a:pPr>
            <a:r>
              <a:rPr lang="en-US" sz="1600" dirty="0">
                <a:latin typeface="Oswald"/>
                <a:ea typeface="Oswald"/>
                <a:cs typeface="Oswald"/>
                <a:sym typeface="Oswald"/>
              </a:rPr>
              <a:t>Data used to be stored in </a:t>
            </a:r>
            <a:r>
              <a:rPr lang="en-US" sz="1600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flat files </a:t>
            </a:r>
            <a:r>
              <a:rPr lang="en-US" sz="1600" dirty="0">
                <a:latin typeface="Oswald"/>
                <a:ea typeface="Oswald"/>
                <a:cs typeface="Oswald"/>
                <a:sym typeface="Oswald"/>
              </a:rPr>
              <a:t>and can be accessed using any programming language.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800"/>
              <a:buFont typeface="Noto Sans Symbols"/>
              <a:buChar char="⮚"/>
            </a:pPr>
            <a:endParaRPr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800"/>
              <a:buFont typeface="Noto Sans Symbols"/>
              <a:buChar char="⮚"/>
            </a:pPr>
            <a:r>
              <a:rPr lang="en-US" sz="16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The file based approach suffers following problems:</a:t>
            </a:r>
            <a:endParaRPr sz="1600" dirty="0"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27FFE9"/>
                </a:solidFill>
                <a:latin typeface="Oswald"/>
                <a:ea typeface="Oswald"/>
                <a:cs typeface="Oswald"/>
                <a:sym typeface="Oswald"/>
              </a:rPr>
              <a:t>Dependency of program on physical structure of data</a:t>
            </a:r>
            <a:endParaRPr sz="1600" dirty="0">
              <a:solidFill>
                <a:srgbClr val="27FFE9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DAF000"/>
                </a:solidFill>
                <a:latin typeface="Oswald"/>
                <a:ea typeface="Oswald"/>
                <a:cs typeface="Oswald"/>
                <a:sym typeface="Oswald"/>
              </a:rPr>
              <a:t>Complex process to retrieve data</a:t>
            </a:r>
            <a:endParaRPr sz="1600" dirty="0">
              <a:solidFill>
                <a:srgbClr val="DAF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Loss of data on concurrent access</a:t>
            </a:r>
            <a:endParaRPr sz="1600" dirty="0">
              <a:solidFill>
                <a:srgbClr val="00B0F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Inability to give access based on record (Security)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Data redundancy</a:t>
            </a:r>
            <a:endParaRPr sz="1600" dirty="0">
              <a:solidFill>
                <a:srgbClr val="00B0F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/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40" y="958286"/>
            <a:ext cx="3842741" cy="39017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10113e24_0_12"/>
          <p:cNvSpPr txBox="1">
            <a:spLocks noGrp="1"/>
          </p:cNvSpPr>
          <p:nvPr>
            <p:ph type="title" idx="4294967295"/>
          </p:nvPr>
        </p:nvSpPr>
        <p:spPr>
          <a:xfrm>
            <a:off x="106680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Oswald"/>
                <a:ea typeface="Oswald"/>
                <a:cs typeface="Oswald"/>
                <a:sym typeface="Oswald"/>
              </a:rPr>
              <a:t>Drawbacks of using file systems to store dat</a:t>
            </a:r>
            <a:r>
              <a:rPr lang="en-US" sz="2800"/>
              <a:t>a</a:t>
            </a:r>
            <a:endParaRPr/>
          </a:p>
        </p:txBody>
      </p:sp>
      <p:sp>
        <p:nvSpPr>
          <p:cNvPr id="199" name="Google Shape;199;g8a10113e24_0_12"/>
          <p:cNvSpPr txBox="1">
            <a:spLocks noGrp="1"/>
          </p:cNvSpPr>
          <p:nvPr>
            <p:ph type="body" idx="4294967295"/>
          </p:nvPr>
        </p:nvSpPr>
        <p:spPr>
          <a:xfrm>
            <a:off x="474677" y="66795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redundancy and inconsistency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Difficulty in accessing data 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isolation</a:t>
            </a:r>
            <a:r>
              <a:rPr lang="en-US" sz="20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Integrity problems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Atomicity of updates</a:t>
            </a:r>
            <a:endParaRPr sz="1100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Concurrent access by multiple users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Security problems</a:t>
            </a:r>
            <a:endParaRPr sz="20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lang="en-US" sz="256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r>
              <a:rPr lang="en-US" sz="256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systems offer solutions to all the above problems</a:t>
            </a: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g8a10113e24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01" name="Google Shape;201;g8a10113e24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8a10113e24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03" name="Google Shape;203;g8a10113e24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0933" y="2072515"/>
            <a:ext cx="2269875" cy="1108007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title" idx="4294967295"/>
          </p:nvPr>
        </p:nvSpPr>
        <p:spPr>
          <a:xfrm>
            <a:off x="106680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redundancy and inconsistency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4294967295"/>
          </p:nvPr>
        </p:nvSpPr>
        <p:spPr>
          <a:xfrm>
            <a:off x="213008" y="758417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redundancy and inconsistency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22860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None/>
            </a:pP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lang="en-IN"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lang="en-IN"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lang="en-IN"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IN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Redundancy leads to inconsistency… </a:t>
            </a:r>
            <a:r>
              <a:rPr lang="en-IN" sz="2000" b="1" dirty="0" err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Eg</a:t>
            </a:r>
            <a:r>
              <a:rPr lang="en-IN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, Updating student address.</a:t>
            </a: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743" y="1709100"/>
            <a:ext cx="5734050" cy="2019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>
            <a:spLocks noGrp="1"/>
          </p:cNvSpPr>
          <p:nvPr>
            <p:ph type="title" idx="4294967295"/>
          </p:nvPr>
        </p:nvSpPr>
        <p:spPr>
          <a:xfrm>
            <a:off x="1464365" y="267011"/>
            <a:ext cx="522467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Difficulty in accessing data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Google Shape;221;p6"/>
          <p:cNvSpPr txBox="1">
            <a:spLocks noGrp="1"/>
          </p:cNvSpPr>
          <p:nvPr>
            <p:ph type="body" idx="4294967295"/>
          </p:nvPr>
        </p:nvSpPr>
        <p:spPr>
          <a:xfrm>
            <a:off x="474677" y="66795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457200" lvl="0" indent="-45720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Char char="●"/>
            </a:pPr>
            <a:r>
              <a:rPr lang="en-US" sz="256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File processing is very difficult.</a:t>
            </a: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636" y="1843915"/>
            <a:ext cx="5291138" cy="258279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 idx="4294967295"/>
          </p:nvPr>
        </p:nvSpPr>
        <p:spPr>
          <a:xfrm>
            <a:off x="0" y="-22399"/>
            <a:ext cx="522467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isolation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7"/>
          <p:cNvSpPr txBox="1">
            <a:spLocks noGrp="1"/>
          </p:cNvSpPr>
          <p:nvPr>
            <p:ph type="body" idx="4294967295"/>
          </p:nvPr>
        </p:nvSpPr>
        <p:spPr>
          <a:xfrm>
            <a:off x="-219919" y="40470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8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 Isolation Means Scattered Data</a:t>
            </a:r>
            <a:endParaRPr sz="28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908" y="1227672"/>
            <a:ext cx="5849376" cy="2017642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95" y="3370811"/>
            <a:ext cx="7312909" cy="17326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0113e24_2_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311700" y="1023275"/>
            <a:ext cx="4796400" cy="254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Database Terminologies</a:t>
            </a:r>
            <a:endParaRPr sz="2800" dirty="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System Applications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Purpose of Database Systems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Views of Data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Components of a DBMS</a:t>
            </a:r>
            <a:r>
              <a:rPr lang="en-US" sz="2800" dirty="0">
                <a:latin typeface="Oswald"/>
                <a:ea typeface="Oswald"/>
                <a:cs typeface="Oswald"/>
                <a:sym typeface="Oswald"/>
              </a:rPr>
              <a:t> 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g8a10113e24_2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8" name="Google Shape;78;g8a10113e24_2_44" descr="Top 10 Free and Open-Source Database Management Software Soluti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8a10113e24_2_44" descr="13 Application and Uses of Database Management System(DBM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5687" y="954157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>
            <a:spLocks noGrp="1"/>
          </p:cNvSpPr>
          <p:nvPr>
            <p:ph type="title" idx="4294967295"/>
          </p:nvPr>
        </p:nvSpPr>
        <p:spPr>
          <a:xfrm>
            <a:off x="331305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2800"/>
              <a:buNone/>
            </a:pPr>
            <a:r>
              <a:rPr lang="en-US"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Integrity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8"/>
          <p:cNvSpPr txBox="1">
            <a:spLocks noGrp="1"/>
          </p:cNvSpPr>
          <p:nvPr>
            <p:ph type="body" idx="4294967295"/>
          </p:nvPr>
        </p:nvSpPr>
        <p:spPr>
          <a:xfrm>
            <a:off x="474677" y="66795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 Integrity </a:t>
            </a:r>
            <a:r>
              <a:rPr lang="en-US" sz="2800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Deals with the Correctness and Accuracy of Data.</a:t>
            </a: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800" dirty="0">
                <a:solidFill>
                  <a:srgbClr val="FFFF00"/>
                </a:solidFill>
                <a:latin typeface="Oswald"/>
                <a:sym typeface="Oswald"/>
              </a:rPr>
              <a:t>The data values stored in the database must satisfy certain consistency constraints. </a:t>
            </a: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endParaRPr dirty="0"/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r>
              <a:rPr lang="en-US" sz="28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E.g. Age Limit to Apply for a Job should be less than 30.</a:t>
            </a:r>
            <a:endParaRPr dirty="0"/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r>
              <a:rPr lang="en-US" sz="28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       Roll Number cannot be Negative.</a:t>
            </a:r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endParaRPr lang="en-US" sz="2800" dirty="0">
              <a:solidFill>
                <a:srgbClr val="00B0F0"/>
              </a:solidFill>
              <a:latin typeface="Oswald"/>
              <a:sym typeface="Oswald"/>
            </a:endParaRPr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sym typeface="Oswald"/>
              </a:rPr>
              <a:t>Setting such constraints are difficult in files.</a:t>
            </a:r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endParaRPr sz="2800" dirty="0">
              <a:solidFill>
                <a:srgbClr val="00B0F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92597" y="0"/>
            <a:ext cx="90282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Atomicity Problem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Computer is subject to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If a failure occurs, the data to be restored to the consistent state, that existed prior to the failure.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tx1"/>
                </a:solidFill>
              </a:rPr>
              <a:t>Eg</a:t>
            </a:r>
            <a:r>
              <a:rPr lang="en-IN" sz="2400" b="1" dirty="0">
                <a:solidFill>
                  <a:schemeClr val="tx1"/>
                </a:solidFill>
              </a:rPr>
              <a:t>. Transaction – Transferring money from one account to another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transaction to be atomic – it must happen in its entirely or not at 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It is difficult to ensure atomicity in a file systems. </a:t>
            </a:r>
          </a:p>
          <a:p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64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919" y="0"/>
            <a:ext cx="8611565" cy="514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 Concurrent Access Anomalies…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Many systems allow multiple users to update the data simultaneously.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tx1"/>
                </a:solidFill>
              </a:rPr>
              <a:t>Eg</a:t>
            </a:r>
            <a:r>
              <a:rPr lang="en-IN" sz="2400" b="1" dirty="0">
                <a:solidFill>
                  <a:schemeClr val="tx1"/>
                </a:solidFill>
              </a:rPr>
              <a:t>. Online shopping, online course registration </a:t>
            </a:r>
            <a:r>
              <a:rPr lang="en-IN" sz="2400" b="1" dirty="0" err="1">
                <a:solidFill>
                  <a:schemeClr val="tx1"/>
                </a:solidFill>
              </a:rPr>
              <a:t>etc</a:t>
            </a:r>
            <a:r>
              <a:rPr lang="en-IN" sz="2400" b="1" dirty="0">
                <a:solidFill>
                  <a:schemeClr val="tx1"/>
                </a:solidFill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This concurrent updates may result in inconsistent data.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			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Account of a customer – Balance $1000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(1) Clerk A                    (2) Clerk B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Debit: 900                        Debit : 400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Balance: 9100          (or)               Balance: 9600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…it should be 1000 –(900+400) = 8700</a:t>
            </a:r>
          </a:p>
          <a:p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DBMS has solution for these anomalies.</a:t>
            </a:r>
          </a:p>
        </p:txBody>
      </p:sp>
    </p:spTree>
    <p:extLst>
      <p:ext uri="{BB962C8B-B14F-4D97-AF65-F5344CB8AC3E}">
        <p14:creationId xmlns:p14="http://schemas.microsoft.com/office/powerpoint/2010/main" val="234828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919" y="0"/>
            <a:ext cx="86115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 Security Problems…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Not every user of a system need to access all the data.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      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Eg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. A student need not have access to faculty salary information.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Setting such security constraints is difficult in file systems.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DBMS have solutions.</a:t>
            </a:r>
          </a:p>
        </p:txBody>
      </p:sp>
    </p:spTree>
    <p:extLst>
      <p:ext uri="{BB962C8B-B14F-4D97-AF65-F5344CB8AC3E}">
        <p14:creationId xmlns:p14="http://schemas.microsoft.com/office/powerpoint/2010/main" val="2803725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10113e24_0_12"/>
          <p:cNvSpPr txBox="1">
            <a:spLocks noGrp="1"/>
          </p:cNvSpPr>
          <p:nvPr>
            <p:ph type="title" idx="4294967295"/>
          </p:nvPr>
        </p:nvSpPr>
        <p:spPr>
          <a:xfrm>
            <a:off x="106680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Oswald"/>
                <a:ea typeface="Oswald"/>
                <a:cs typeface="Oswald"/>
                <a:sym typeface="Oswald"/>
              </a:rPr>
              <a:t>Drawbacks of using file systems to store dat</a:t>
            </a:r>
            <a:r>
              <a:rPr lang="en-US" sz="2800"/>
              <a:t>a</a:t>
            </a:r>
            <a:endParaRPr/>
          </a:p>
        </p:txBody>
      </p:sp>
      <p:sp>
        <p:nvSpPr>
          <p:cNvPr id="199" name="Google Shape;199;g8a10113e24_0_12"/>
          <p:cNvSpPr txBox="1">
            <a:spLocks noGrp="1"/>
          </p:cNvSpPr>
          <p:nvPr>
            <p:ph type="body" idx="4294967295"/>
          </p:nvPr>
        </p:nvSpPr>
        <p:spPr>
          <a:xfrm>
            <a:off x="474677" y="66795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redundancy and inconsistency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Difficulty in accessing data 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isolation</a:t>
            </a:r>
            <a:r>
              <a:rPr lang="en-US" sz="20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Integrity problems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Atomicity of updates</a:t>
            </a:r>
            <a:endParaRPr sz="1100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Concurrent access by multiple users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Security problems</a:t>
            </a:r>
            <a:endParaRPr sz="20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lang="en-US" sz="256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r>
              <a:rPr lang="en-US" sz="256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systems offer solutions to all the above problems</a:t>
            </a: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g8a10113e24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01" name="Google Shape;201;g8a10113e24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8a10113e24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03" name="Google Shape;203;g8a10113e24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0933" y="2072515"/>
            <a:ext cx="2269875" cy="1108007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06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0113e24_2_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311700" y="1023275"/>
            <a:ext cx="4796400" cy="254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Terminologies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System Applications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Purpose of Database Systems</a:t>
            </a:r>
          </a:p>
          <a:p>
            <a:pPr lvl="0" indent="-457200"/>
            <a:r>
              <a:rPr lang="en-US" sz="28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Views of Data</a:t>
            </a:r>
            <a:endParaRPr sz="2800" dirty="0">
              <a:solidFill>
                <a:srgbClr val="FF0000"/>
              </a:solidFill>
              <a:latin typeface="Oswald"/>
              <a:ea typeface="Oswald"/>
              <a:cs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Components of a DBMS</a:t>
            </a:r>
            <a:r>
              <a:rPr lang="en-US" sz="2800" dirty="0">
                <a:latin typeface="Oswald"/>
                <a:ea typeface="Oswald"/>
                <a:cs typeface="Oswald"/>
                <a:sym typeface="Oswald"/>
              </a:rPr>
              <a:t> 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g8a10113e24_2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8" name="Google Shape;78;g8a10113e24_2_44" descr="Top 10 Free and Open-Source Database Management Software Soluti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8a10113e24_2_44" descr="13 Application and Uses of Database Management System(DBM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5687" y="954157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56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10113e24_0_1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latin typeface="Oswald"/>
                <a:ea typeface="Oswald"/>
                <a:cs typeface="Oswald"/>
                <a:sym typeface="Oswald"/>
              </a:rPr>
              <a:t>Views of Data</a:t>
            </a:r>
            <a:endParaRPr dirty="0"/>
          </a:p>
        </p:txBody>
      </p:sp>
      <p:sp>
        <p:nvSpPr>
          <p:cNvPr id="199" name="Google Shape;199;g8a10113e24_0_12"/>
          <p:cNvSpPr txBox="1">
            <a:spLocks noGrp="1"/>
          </p:cNvSpPr>
          <p:nvPr>
            <p:ph type="body" idx="4294967295"/>
          </p:nvPr>
        </p:nvSpPr>
        <p:spPr>
          <a:xfrm>
            <a:off x="33759" y="561617"/>
            <a:ext cx="8693552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IN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 database system is a collection of interrelated </a:t>
            </a: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data</a:t>
            </a:r>
            <a:r>
              <a:rPr lang="en-IN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and a set of </a:t>
            </a: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programs</a:t>
            </a:r>
            <a:r>
              <a:rPr lang="en-IN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that allows the </a:t>
            </a: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-IN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to </a:t>
            </a: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access</a:t>
            </a:r>
            <a:r>
              <a:rPr lang="en-IN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and modify those data.</a:t>
            </a: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endParaRPr lang="en-IN" sz="20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IN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 major purpose of database system is to provide user with an </a:t>
            </a: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abstract</a:t>
            </a:r>
            <a:r>
              <a:rPr lang="en-IN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view of data.</a:t>
            </a: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endParaRPr sz="20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lnSpc>
                <a:spcPct val="95000"/>
              </a:lnSpc>
              <a:spcBef>
                <a:spcPts val="324"/>
              </a:spcBef>
              <a:buNone/>
            </a:pPr>
            <a:r>
              <a:rPr lang="en-IN" sz="256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Data Abstraction</a:t>
            </a:r>
          </a:p>
          <a:p>
            <a:pPr marL="342900">
              <a:lnSpc>
                <a:spcPct val="95000"/>
              </a:lnSpc>
              <a:spcBef>
                <a:spcPts val="324"/>
              </a:spcBef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Physical Level</a:t>
            </a:r>
          </a:p>
          <a:p>
            <a:pPr marL="342900">
              <a:lnSpc>
                <a:spcPct val="95000"/>
              </a:lnSpc>
              <a:spcBef>
                <a:spcPts val="324"/>
              </a:spcBef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Logical Level</a:t>
            </a:r>
          </a:p>
          <a:p>
            <a:pPr marL="342900">
              <a:lnSpc>
                <a:spcPct val="95000"/>
              </a:lnSpc>
              <a:spcBef>
                <a:spcPts val="324"/>
              </a:spcBef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View Level</a:t>
            </a: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lang="en-US" sz="256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g8a10113e24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43125"/>
            <a:ext cx="4905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0113e24_2_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311700" y="1023275"/>
            <a:ext cx="4796400" cy="254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Terminologies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System Applications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Purpose of Database Systems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Views of Data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Components of a DBMS </a:t>
            </a: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g8a10113e24_2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8" name="Google Shape;78;g8a10113e24_2_44" descr="Top 10 Free and Open-Source Database Management Software Soluti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8a10113e24_2_44" descr="13 Application and Uses of Database Management System(DBM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5687" y="954157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8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a10113e24_2_54"/>
          <p:cNvSpPr txBox="1">
            <a:spLocks noGrp="1"/>
          </p:cNvSpPr>
          <p:nvPr>
            <p:ph type="title"/>
          </p:nvPr>
        </p:nvSpPr>
        <p:spPr>
          <a:xfrm>
            <a:off x="213875" y="7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Components of a Database System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5" name="Google Shape;265;g8a10113e24_2_54"/>
          <p:cNvPicPr preferRelativeResize="0"/>
          <p:nvPr/>
        </p:nvPicPr>
        <p:blipFill rotWithShape="1">
          <a:blip r:embed="rId3">
            <a:alphaModFix/>
          </a:blip>
          <a:srcRect l="5506" t="9099" r="1323" b="1948"/>
          <a:stretch/>
        </p:blipFill>
        <p:spPr>
          <a:xfrm>
            <a:off x="1918252" y="805070"/>
            <a:ext cx="5227983" cy="382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8a10113e24_2_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>
            <a:spLocks noGrp="1"/>
          </p:cNvSpPr>
          <p:nvPr>
            <p:ph type="title"/>
          </p:nvPr>
        </p:nvSpPr>
        <p:spPr>
          <a:xfrm>
            <a:off x="213875" y="7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Summary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665921" y="983975"/>
            <a:ext cx="702696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Database Terminologies</a:t>
            </a:r>
            <a:endParaRPr dirty="0">
              <a:solidFill>
                <a:srgbClr val="FF0000"/>
              </a:solidFill>
            </a:endParaRPr>
          </a:p>
          <a:p>
            <a:pPr marL="114300" indent="-114300"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Database System Applications</a:t>
            </a:r>
            <a:endParaRPr lang="en-US" sz="4000" dirty="0">
              <a:solidFill>
                <a:srgbClr val="FF0000"/>
              </a:solidFill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Purpose of Database Systems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dirty="0">
                <a:solidFill>
                  <a:srgbClr val="FF0000"/>
                </a:solidFill>
                <a:latin typeface="Oswald"/>
                <a:sym typeface="Oswald"/>
              </a:rPr>
              <a:t>View of Data</a:t>
            </a:r>
            <a:endParaRPr dirty="0">
              <a:solidFill>
                <a:srgbClr val="FF0000"/>
              </a:solidFill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Components of a DBMS</a:t>
            </a:r>
            <a:endParaRPr sz="4000" b="0" i="0" u="none" strike="noStrike" cap="none" dirty="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0113e24_2_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311700" y="1023275"/>
            <a:ext cx="4796400" cy="254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Terminologies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System Applications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Purpose of Database Systems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Views of Data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Components of a DBMS</a:t>
            </a:r>
            <a:r>
              <a:rPr lang="en-US" sz="2800" dirty="0">
                <a:latin typeface="Oswald"/>
                <a:ea typeface="Oswald"/>
                <a:cs typeface="Oswald"/>
                <a:sym typeface="Oswald"/>
              </a:rPr>
              <a:t> 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g8a10113e24_2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8" name="Google Shape;78;g8a10113e24_2_44" descr="Top 10 Free and Open-Source Database Management Software Soluti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8a10113e24_2_44" descr="13 Application and Uses of Database Management System(DBM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5687" y="954157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640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>
            <a:spLocks noGrp="1"/>
          </p:cNvSpPr>
          <p:nvPr>
            <p:ph type="title"/>
          </p:nvPr>
        </p:nvSpPr>
        <p:spPr>
          <a:xfrm>
            <a:off x="311700" y="94600"/>
            <a:ext cx="8520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Happy to answer any questions ! ! !</a:t>
            </a:r>
            <a:endParaRPr/>
          </a:p>
        </p:txBody>
      </p:sp>
      <p:sp>
        <p:nvSpPr>
          <p:cNvPr id="293" name="Google Shape;293;p60"/>
          <p:cNvSpPr txBox="1">
            <a:spLocks noGrp="1"/>
          </p:cNvSpPr>
          <p:nvPr>
            <p:ph type="title"/>
          </p:nvPr>
        </p:nvSpPr>
        <p:spPr>
          <a:xfrm>
            <a:off x="311700" y="4265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                      </a:t>
            </a:r>
            <a:endParaRPr sz="2400"/>
          </a:p>
        </p:txBody>
      </p:sp>
      <p:sp>
        <p:nvSpPr>
          <p:cNvPr id="294" name="Google Shape;29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226208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Terminologies</a:t>
            </a:r>
            <a:endParaRPr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Data, Information and Knowledge</a:t>
            </a:r>
            <a:endParaRPr sz="3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283" y="2215531"/>
            <a:ext cx="4714875" cy="276225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sp>
        <p:nvSpPr>
          <p:cNvPr id="140" name="Google Shape;140;p17"/>
          <p:cNvSpPr/>
          <p:nvPr/>
        </p:nvSpPr>
        <p:spPr>
          <a:xfrm>
            <a:off x="3939247" y="2203948"/>
            <a:ext cx="685800" cy="73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735867" y="3149752"/>
            <a:ext cx="1158000" cy="785100"/>
          </a:xfrm>
          <a:prstGeom prst="trapezoid">
            <a:avLst>
              <a:gd name="adj" fmla="val 25000"/>
            </a:avLst>
          </a:prstGeom>
          <a:solidFill>
            <a:srgbClr val="27FFE9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>
            <a:spLocks noGrp="1"/>
          </p:cNvSpPr>
          <p:nvPr>
            <p:ph type="body" idx="1"/>
          </p:nvPr>
        </p:nvSpPr>
        <p:spPr>
          <a:xfrm>
            <a:off x="3489884" y="4125781"/>
            <a:ext cx="1650000" cy="852000"/>
          </a:xfrm>
          <a:prstGeom prst="trapezoid">
            <a:avLst>
              <a:gd name="adj" fmla="val 25000"/>
            </a:avLst>
          </a:prstGeom>
          <a:solidFill>
            <a:srgbClr val="6FFFF0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297962a4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Terminologies 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Data, Information and Knowledge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g8a297962a4_0_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1" name="Google Shape;151;g8a297962a4_0_13"/>
          <p:cNvPicPr preferRelativeResize="0"/>
          <p:nvPr/>
        </p:nvPicPr>
        <p:blipFill rotWithShape="1">
          <a:blip r:embed="rId3">
            <a:alphaModFix/>
          </a:blip>
          <a:srcRect r="5875"/>
          <a:stretch/>
        </p:blipFill>
        <p:spPr>
          <a:xfrm>
            <a:off x="1440325" y="1667350"/>
            <a:ext cx="5199013" cy="321945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10113e24_2_49"/>
          <p:cNvSpPr txBox="1">
            <a:spLocks noGrp="1"/>
          </p:cNvSpPr>
          <p:nvPr>
            <p:ph type="title"/>
          </p:nvPr>
        </p:nvSpPr>
        <p:spPr>
          <a:xfrm>
            <a:off x="311700" y="16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Edgar F. Codd 🡪</a:t>
            </a:r>
            <a:r>
              <a:rPr lang="en-US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Creator of Databases</a:t>
            </a:r>
            <a:endParaRPr>
              <a:solidFill>
                <a:srgbClr val="00B0F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g8a10113e24_2_49"/>
          <p:cNvSpPr txBox="1">
            <a:spLocks noGrp="1"/>
          </p:cNvSpPr>
          <p:nvPr>
            <p:ph type="body" idx="1"/>
          </p:nvPr>
        </p:nvSpPr>
        <p:spPr>
          <a:xfrm>
            <a:off x="148675" y="740575"/>
            <a:ext cx="8856000" cy="4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 sz="19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E. F. Codd</a:t>
            </a: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 first described </a:t>
            </a:r>
            <a:r>
              <a:rPr lang="en-US" sz="1900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relational database theory </a:t>
            </a: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in his landmark paper “</a:t>
            </a:r>
            <a:r>
              <a:rPr lang="en-US" sz="19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A Relational Model of Data for Large Shared Data Banks</a:t>
            </a: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,” published in the </a:t>
            </a:r>
            <a:r>
              <a:rPr lang="en-US" sz="19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Communications of the ACM </a:t>
            </a: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(Association for Computing Machinery) in</a:t>
            </a:r>
            <a:r>
              <a:rPr lang="en-US" sz="19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June, 1970.</a:t>
            </a: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                            </a:t>
            </a:r>
            <a:r>
              <a:rPr lang="en-US" sz="1900" dirty="0">
                <a:solidFill>
                  <a:schemeClr val="hlink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https://dl.acm.org/doi/pdf/10.1145/362384.362685</a:t>
            </a:r>
            <a:endParaRPr lang="en-US" sz="1900" dirty="0">
              <a:solidFill>
                <a:schemeClr val="hlink"/>
              </a:solidFill>
              <a:uFill>
                <a:noFill/>
              </a:u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 sz="19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E.F. Codd </a:t>
            </a: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passed away on </a:t>
            </a:r>
            <a:r>
              <a:rPr lang="en-US" sz="19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April 18, 2003</a:t>
            </a: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, at the age of </a:t>
            </a:r>
            <a:r>
              <a:rPr lang="en-US" sz="19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79</a:t>
            </a:r>
            <a:endParaRPr sz="1900" dirty="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65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swald"/>
              <a:buNone/>
            </a:pP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g8a10113e24_2_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6" name="Google Shape;166;g8a10113e24_2_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539" y="2934586"/>
            <a:ext cx="1786964" cy="1853588"/>
          </a:xfrm>
          <a:prstGeom prst="round2DiagRect">
            <a:avLst>
              <a:gd name="adj1" fmla="val 16667"/>
              <a:gd name="adj2" fmla="val 13932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67" name="Google Shape;167;g8a10113e24_2_49"/>
          <p:cNvPicPr preferRelativeResize="0"/>
          <p:nvPr/>
        </p:nvPicPr>
        <p:blipFill rotWithShape="1">
          <a:blip r:embed="rId5">
            <a:alphaModFix/>
          </a:blip>
          <a:srcRect l="19661" t="16725" r="22609" b="5262"/>
          <a:stretch/>
        </p:blipFill>
        <p:spPr>
          <a:xfrm>
            <a:off x="5502692" y="2690366"/>
            <a:ext cx="3329608" cy="2300909"/>
          </a:xfrm>
          <a:prstGeom prst="round2DiagRect">
            <a:avLst>
              <a:gd name="adj1" fmla="val 16667"/>
              <a:gd name="adj2" fmla="val 1987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6877283" y="32137"/>
            <a:ext cx="18695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Codd's rules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1"/>
          </p:nvPr>
        </p:nvSpPr>
        <p:spPr>
          <a:xfrm>
            <a:off x="0" y="86683"/>
            <a:ext cx="6095258" cy="315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 </a:t>
            </a:r>
            <a:r>
              <a:rPr lang="en-US" sz="24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Codd's 12 rules is a set of thirteen rules </a:t>
            </a: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(numbered zero to twelve) </a:t>
            </a:r>
            <a:r>
              <a:rPr lang="en-US" sz="24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proposed by </a:t>
            </a:r>
            <a:r>
              <a:rPr lang="en-US" sz="2400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Edgar F. Codd</a:t>
            </a:r>
            <a:r>
              <a:rPr lang="en-US" sz="24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, a pioneer of the relational model for databases, </a:t>
            </a:r>
            <a:r>
              <a:rPr lang="en-US" sz="2400" dirty="0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designed to define what is required from a database management system </a:t>
            </a:r>
            <a:r>
              <a:rPr lang="en-US" sz="24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 order for it to be considered relational </a:t>
            </a:r>
            <a:r>
              <a:rPr lang="en-US" sz="2400" dirty="0">
                <a:solidFill>
                  <a:srgbClr val="DAF000"/>
                </a:solidFill>
                <a:latin typeface="Oswald"/>
                <a:ea typeface="Oswald"/>
                <a:cs typeface="Oswald"/>
                <a:sym typeface="Oswald"/>
              </a:rPr>
              <a:t>i.e., a relational database management system RDBMS.</a:t>
            </a:r>
            <a:endParaRPr sz="24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9304" y="2634027"/>
            <a:ext cx="2145196" cy="202919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E075B8-8E9D-43A0-895A-2FD3AAD1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59" y="531384"/>
            <a:ext cx="2653431" cy="42052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311700" y="16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337930" y="824947"/>
            <a:ext cx="4812698" cy="309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Char char="⮚"/>
            </a:pP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-US" sz="19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 is a shared collection of logically related data and description of these data, designed to meet the information needs of an organization.</a:t>
            </a: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Char char="⮚"/>
            </a:pPr>
            <a:endParaRPr lang="en-US" sz="1900" dirty="0">
              <a:latin typeface="Oswald"/>
              <a:sym typeface="Oswald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Char char="⮚"/>
            </a:pPr>
            <a:endParaRPr sz="1900" dirty="0"/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Char char="⮚"/>
            </a:pPr>
            <a:endParaRPr sz="15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None/>
            </a:pPr>
            <a:endParaRPr sz="2000" dirty="0"/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None/>
            </a:pP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65" dirty="0"/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swald"/>
              <a:buNone/>
            </a:pP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85" y="253300"/>
            <a:ext cx="3492815" cy="47294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281" y="871328"/>
            <a:ext cx="8663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Database Management System </a:t>
            </a:r>
            <a:r>
              <a:rPr lang="en-US" sz="2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is a software system that enables users to define, create, maintain, and control access to the database</a:t>
            </a:r>
          </a:p>
          <a:p>
            <a:endParaRPr lang="en-US" sz="2000" dirty="0">
              <a:solidFill>
                <a:schemeClr val="tx1"/>
              </a:solidFill>
              <a:latin typeface="Oswald"/>
              <a:sym typeface="Oswald"/>
            </a:endParaRPr>
          </a:p>
          <a:p>
            <a:r>
              <a:rPr lang="en-US" sz="2000" dirty="0">
                <a:solidFill>
                  <a:schemeClr val="tx1"/>
                </a:solidFill>
                <a:latin typeface="Oswald"/>
                <a:sym typeface="Oswald"/>
              </a:rPr>
              <a:t>DBMS = Data + Program</a:t>
            </a:r>
          </a:p>
          <a:p>
            <a:endParaRPr lang="en-US" sz="2000" dirty="0">
              <a:solidFill>
                <a:schemeClr val="tx1"/>
              </a:solidFill>
              <a:latin typeface="Oswald"/>
              <a:sym typeface="Oswald"/>
            </a:endParaRPr>
          </a:p>
          <a:p>
            <a:r>
              <a:rPr lang="en-US" sz="2000" dirty="0">
                <a:solidFill>
                  <a:schemeClr val="tx1"/>
                </a:solidFill>
                <a:latin typeface="Oswald"/>
                <a:sym typeface="Oswald"/>
              </a:rPr>
              <a:t>Data – refers to the database.</a:t>
            </a:r>
          </a:p>
          <a:p>
            <a:endParaRPr lang="en-US" sz="2000" dirty="0">
              <a:solidFill>
                <a:schemeClr val="tx1"/>
              </a:solidFill>
              <a:latin typeface="Oswald"/>
              <a:sym typeface="Oswald"/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sym typeface="Oswald"/>
              </a:rPr>
              <a:t>Goal of DBMS -  To provide a way </a:t>
            </a:r>
            <a:r>
              <a:rPr lang="en-US" sz="2000" dirty="0">
                <a:solidFill>
                  <a:srgbClr val="00B0F0"/>
                </a:solidFill>
                <a:latin typeface="Oswald"/>
                <a:sym typeface="Oswald"/>
              </a:rPr>
              <a:t>to store and retrieve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sym typeface="Oswald"/>
              </a:rPr>
              <a:t>database information that is both </a:t>
            </a:r>
            <a:r>
              <a:rPr lang="en-US" sz="2000" dirty="0">
                <a:solidFill>
                  <a:srgbClr val="00B0F0"/>
                </a:solidFill>
                <a:latin typeface="Oswald"/>
                <a:sym typeface="Oswald"/>
              </a:rPr>
              <a:t>convenient and efficient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sym typeface="Oswald"/>
              </a:rPr>
              <a:t>. 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181;p4"/>
          <p:cNvSpPr txBox="1">
            <a:spLocks noGrp="1"/>
          </p:cNvSpPr>
          <p:nvPr>
            <p:ph type="title"/>
          </p:nvPr>
        </p:nvSpPr>
        <p:spPr>
          <a:xfrm>
            <a:off x="0" y="1475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247937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CDDFCD07FDB419BEBB9B91234499A" ma:contentTypeVersion="2" ma:contentTypeDescription="Create a new document." ma:contentTypeScope="" ma:versionID="571a0a2c69f9e17892871c73958046cf">
  <xsd:schema xmlns:xsd="http://www.w3.org/2001/XMLSchema" xmlns:xs="http://www.w3.org/2001/XMLSchema" xmlns:p="http://schemas.microsoft.com/office/2006/metadata/properties" xmlns:ns2="97cd9f33-8359-4024-be12-60c33cbfb47a" targetNamespace="http://schemas.microsoft.com/office/2006/metadata/properties" ma:root="true" ma:fieldsID="b20ca7272a947a631f5adeafb163d3b4" ns2:_="">
    <xsd:import namespace="97cd9f33-8359-4024-be12-60c33cbfb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d9f33-8359-4024-be12-60c33cbfb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27942F-059A-48D1-AF35-228FB039C9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d9f33-8359-4024-be12-60c33cbfb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B44CB9-1D37-458B-BD40-8CCA84306A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EA2DE1-69BE-4E33-B495-C44FFABD40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1069</Words>
  <Application>Microsoft Office PowerPoint</Application>
  <PresentationFormat>On-screen Show (16:9)</PresentationFormat>
  <Paragraphs>241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Oswald</vt:lpstr>
      <vt:lpstr>Noto Sans Symbols</vt:lpstr>
      <vt:lpstr>Helvetica Neue</vt:lpstr>
      <vt:lpstr>Arial</vt:lpstr>
      <vt:lpstr>Times New Roman</vt:lpstr>
      <vt:lpstr>Simple Dark</vt:lpstr>
      <vt:lpstr>19CSE202 Database Management Systems Lecture 1    Introduction                                                              </vt:lpstr>
      <vt:lpstr>Contents</vt:lpstr>
      <vt:lpstr>Contents</vt:lpstr>
      <vt:lpstr>Database Terminologies  Data, Information and Knowledge </vt:lpstr>
      <vt:lpstr>Database Terminologies  Data, Information and Knowledge </vt:lpstr>
      <vt:lpstr>Edgar F. Codd 🡪Creator of Databases</vt:lpstr>
      <vt:lpstr>Codd's rules</vt:lpstr>
      <vt:lpstr>Terminologies</vt:lpstr>
      <vt:lpstr>Terminologies</vt:lpstr>
      <vt:lpstr>Terminologies</vt:lpstr>
      <vt:lpstr>Terminologies</vt:lpstr>
      <vt:lpstr>Contents</vt:lpstr>
      <vt:lpstr>Database Applications </vt:lpstr>
      <vt:lpstr>Contents</vt:lpstr>
      <vt:lpstr>Purpose of Database Systems</vt:lpstr>
      <vt:lpstr>Drawbacks of using file systems to store data</vt:lpstr>
      <vt:lpstr>Data redundancy and inconsistency</vt:lpstr>
      <vt:lpstr>Difficulty in accessing data</vt:lpstr>
      <vt:lpstr>Data isolation</vt:lpstr>
      <vt:lpstr>Data Integrity</vt:lpstr>
      <vt:lpstr>PowerPoint Presentation</vt:lpstr>
      <vt:lpstr>PowerPoint Presentation</vt:lpstr>
      <vt:lpstr>PowerPoint Presentation</vt:lpstr>
      <vt:lpstr>Drawbacks of using file systems to store data</vt:lpstr>
      <vt:lpstr>Contents</vt:lpstr>
      <vt:lpstr>Views of Data</vt:lpstr>
      <vt:lpstr>Contents</vt:lpstr>
      <vt:lpstr>Components of a Database System</vt:lpstr>
      <vt:lpstr>Summary</vt:lpstr>
      <vt:lpstr>Thank You  Happy to answer any questions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15CSE302 Database Management Systems Lecture 1    Introduction  B.Tech /III Year CSE/V Semester                           L T P C  2 0 2 3</dc:title>
  <dc:creator>bindukr</dc:creator>
  <cp:lastModifiedBy>PADAMAVATY</cp:lastModifiedBy>
  <cp:revision>31</cp:revision>
  <dcterms:modified xsi:type="dcterms:W3CDTF">2022-10-07T08:09:23Z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0x01010007ACDDFCD07FDB419BEBB9B91234499A</vt:lpwstr>
  </property>
</Properties>
</file>