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48" r:id="rId4"/>
  </p:sldMasterIdLst>
  <p:notesMasterIdLst>
    <p:notesMasterId r:id="rId73"/>
  </p:notesMasterIdLst>
  <p:sldIdLst>
    <p:sldId id="256" r:id="rId5"/>
    <p:sldId id="566" r:id="rId6"/>
    <p:sldId id="598" r:id="rId7"/>
    <p:sldId id="634" r:id="rId8"/>
    <p:sldId id="599" r:id="rId9"/>
    <p:sldId id="600" r:id="rId10"/>
    <p:sldId id="601" r:id="rId11"/>
    <p:sldId id="603" r:id="rId12"/>
    <p:sldId id="604" r:id="rId13"/>
    <p:sldId id="587" r:id="rId14"/>
    <p:sldId id="568" r:id="rId15"/>
    <p:sldId id="588" r:id="rId16"/>
    <p:sldId id="569" r:id="rId17"/>
    <p:sldId id="570" r:id="rId18"/>
    <p:sldId id="571" r:id="rId19"/>
    <p:sldId id="572" r:id="rId20"/>
    <p:sldId id="574" r:id="rId21"/>
    <p:sldId id="575" r:id="rId22"/>
    <p:sldId id="576" r:id="rId23"/>
    <p:sldId id="342" r:id="rId24"/>
    <p:sldId id="577" r:id="rId25"/>
    <p:sldId id="287" r:id="rId26"/>
    <p:sldId id="307" r:id="rId27"/>
    <p:sldId id="308" r:id="rId28"/>
    <p:sldId id="594" r:id="rId29"/>
    <p:sldId id="597" r:id="rId30"/>
    <p:sldId id="606" r:id="rId31"/>
    <p:sldId id="608" r:id="rId32"/>
    <p:sldId id="609" r:id="rId33"/>
    <p:sldId id="615" r:id="rId34"/>
    <p:sldId id="578" r:id="rId35"/>
    <p:sldId id="288" r:id="rId36"/>
    <p:sldId id="309" r:id="rId37"/>
    <p:sldId id="310" r:id="rId38"/>
    <p:sldId id="289" r:id="rId39"/>
    <p:sldId id="290" r:id="rId40"/>
    <p:sldId id="300" r:id="rId41"/>
    <p:sldId id="311" r:id="rId42"/>
    <p:sldId id="312" r:id="rId43"/>
    <p:sldId id="313" r:id="rId44"/>
    <p:sldId id="314" r:id="rId45"/>
    <p:sldId id="610" r:id="rId46"/>
    <p:sldId id="611" r:id="rId47"/>
    <p:sldId id="612" r:id="rId48"/>
    <p:sldId id="613" r:id="rId49"/>
    <p:sldId id="614" r:id="rId50"/>
    <p:sldId id="616" r:id="rId51"/>
    <p:sldId id="357" r:id="rId52"/>
    <p:sldId id="625" r:id="rId53"/>
    <p:sldId id="380" r:id="rId54"/>
    <p:sldId id="617" r:id="rId55"/>
    <p:sldId id="618" r:id="rId56"/>
    <p:sldId id="619" r:id="rId57"/>
    <p:sldId id="628" r:id="rId58"/>
    <p:sldId id="620" r:id="rId59"/>
    <p:sldId id="621" r:id="rId60"/>
    <p:sldId id="622" r:id="rId61"/>
    <p:sldId id="623" r:id="rId62"/>
    <p:sldId id="624" r:id="rId63"/>
    <p:sldId id="626" r:id="rId64"/>
    <p:sldId id="627" r:id="rId65"/>
    <p:sldId id="630" r:id="rId66"/>
    <p:sldId id="629" r:id="rId67"/>
    <p:sldId id="631" r:id="rId68"/>
    <p:sldId id="632" r:id="rId69"/>
    <p:sldId id="585" r:id="rId70"/>
    <p:sldId id="586" r:id="rId71"/>
    <p:sldId id="277" r:id="rId72"/>
  </p:sldIdLst>
  <p:sldSz cx="9144000" cy="5143500" type="screen16x9"/>
  <p:notesSz cx="6858000" cy="9144000"/>
  <p:embeddedFontLst>
    <p:embeddedFont>
      <p:font typeface="Oswald" panose="020B0604020202020204" pitchFamily="2" charset="0"/>
      <p:regular r:id="rId74"/>
      <p:bold r:id="rId75"/>
    </p:embeddedFont>
    <p:embeddedFont>
      <p:font typeface="Tahoma" panose="020B0604030504040204" pitchFamily="34" charset="0"/>
      <p:regular r:id="rId76"/>
      <p:bold r:id="rId77"/>
    </p:embeddedFont>
    <p:embeddedFont>
      <p:font typeface="Verdana" panose="020B0604030504040204" pitchFamily="34" charset="0"/>
      <p:regular r:id="rId78"/>
      <p:bold r:id="rId79"/>
      <p:italic r:id="rId80"/>
      <p:boldItalic r:id="rId81"/>
    </p:embeddedFont>
    <p:embeddedFont>
      <p:font typeface="Wingdings 3" panose="05040102010807070707" pitchFamily="18" charset="2"/>
      <p:regular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3" roundtripDataSignature="AMtx7mjXoohuYs3Dcp357QLBHbMpyTd0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A9808-288F-8D3F-F650-5CBC1C5F4A51}" v="516" dt="2020-08-29T00:41:51.355"/>
    <p1510:client id="{8AD6033E-AC54-6266-F62D-121EFE62FD67}" v="94" dt="2020-09-07T09:39:52.615"/>
    <p1510:client id="{CBCC0A76-4D12-A217-169D-71F217C1B3FD}" v="1" dt="2020-09-03T04:13:55.456"/>
    <p1510:client id="{E291F11C-8A8B-716D-9F26-005E43924DD5}" v="222" dt="2020-09-02T05:28:04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07" Type="http://schemas.openxmlformats.org/officeDocument/2006/relationships/tableStyles" Target="tableStyle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4.fntdata"/><Relationship Id="rId105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customschemas.google.com/relationships/presentationmetadata" Target="metadata"/><Relationship Id="rId108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microsoft.com/office/2015/10/relationships/revisionInfo" Target="revisionInfo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3.fntdata"/><Relationship Id="rId10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font" Target="fonts/font9.fntdata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du K.R (CSE)" userId="S::j_bindu@cb.amrita.edu::ce9ce353-3c4c-45ef-953b-b22b4870ac55" providerId="AD" clId="Web-{CBCC0A76-4D12-A217-169D-71F217C1B3FD}"/>
    <pc:docChg chg="modSld">
      <pc:chgData name="Bindu K.R (CSE)" userId="S::j_bindu@cb.amrita.edu::ce9ce353-3c4c-45ef-953b-b22b4870ac55" providerId="AD" clId="Web-{CBCC0A76-4D12-A217-169D-71F217C1B3FD}" dt="2020-09-03T04:13:55.456" v="0"/>
      <pc:docMkLst>
        <pc:docMk/>
      </pc:docMkLst>
      <pc:sldChg chg="delSp delAnim">
        <pc:chgData name="Bindu K.R (CSE)" userId="S::j_bindu@cb.amrita.edu::ce9ce353-3c4c-45ef-953b-b22b4870ac55" providerId="AD" clId="Web-{CBCC0A76-4D12-A217-169D-71F217C1B3FD}" dt="2020-09-03T04:13:55.456" v="0"/>
        <pc:sldMkLst>
          <pc:docMk/>
          <pc:sldMk cId="802080209" sldId="580"/>
        </pc:sldMkLst>
        <pc:picChg chg="del">
          <ac:chgData name="Bindu K.R (CSE)" userId="S::j_bindu@cb.amrita.edu::ce9ce353-3c4c-45ef-953b-b22b4870ac55" providerId="AD" clId="Web-{CBCC0A76-4D12-A217-169D-71F217C1B3FD}" dt="2020-09-03T04:13:55.456" v="0"/>
          <ac:picMkLst>
            <pc:docMk/>
            <pc:sldMk cId="802080209" sldId="580"/>
            <ac:picMk id="2" creationId="{2E4FFA4C-1689-4CCC-A6DB-56F029922271}"/>
          </ac:picMkLst>
        </pc:picChg>
      </pc:sldChg>
    </pc:docChg>
  </pc:docChgLst>
  <pc:docChgLst>
    <pc:chgData name="Bindu K.R (CSE)" userId="S::j_bindu@cb.amrita.edu::ce9ce353-3c4c-45ef-953b-b22b4870ac55" providerId="AD" clId="Web-{8AD6033E-AC54-6266-F62D-121EFE62FD67}"/>
    <pc:docChg chg="addSld delSld modSld">
      <pc:chgData name="Bindu K.R (CSE)" userId="S::j_bindu@cb.amrita.edu::ce9ce353-3c4c-45ef-953b-b22b4870ac55" providerId="AD" clId="Web-{8AD6033E-AC54-6266-F62D-121EFE62FD67}" dt="2020-09-07T09:39:52.615" v="74" actId="20577"/>
      <pc:docMkLst>
        <pc:docMk/>
      </pc:docMkLst>
      <pc:sldChg chg="modSp">
        <pc:chgData name="Bindu K.R (CSE)" userId="S::j_bindu@cb.amrita.edu::ce9ce353-3c4c-45ef-953b-b22b4870ac55" providerId="AD" clId="Web-{8AD6033E-AC54-6266-F62D-121EFE62FD67}" dt="2020-09-07T09:39:52.615" v="74" actId="20577"/>
        <pc:sldMkLst>
          <pc:docMk/>
          <pc:sldMk cId="0" sldId="256"/>
        </pc:sldMkLst>
        <pc:spChg chg="mod">
          <ac:chgData name="Bindu K.R (CSE)" userId="S::j_bindu@cb.amrita.edu::ce9ce353-3c4c-45ef-953b-b22b4870ac55" providerId="AD" clId="Web-{8AD6033E-AC54-6266-F62D-121EFE62FD67}" dt="2020-09-07T09:39:52.615" v="74" actId="20577"/>
          <ac:spMkLst>
            <pc:docMk/>
            <pc:sldMk cId="0" sldId="256"/>
            <ac:spMk id="58" creationId="{00000000-0000-0000-0000-000000000000}"/>
          </ac:spMkLst>
        </pc:spChg>
      </pc:sldChg>
      <pc:sldChg chg="del">
        <pc:chgData name="Bindu K.R (CSE)" userId="S::j_bindu@cb.amrita.edu::ce9ce353-3c4c-45ef-953b-b22b4870ac55" providerId="AD" clId="Web-{8AD6033E-AC54-6266-F62D-121EFE62FD67}" dt="2020-09-07T09:38:41.316" v="53"/>
        <pc:sldMkLst>
          <pc:docMk/>
          <pc:sldMk cId="2406322699" sldId="584"/>
        </pc:sldMkLst>
      </pc:sldChg>
      <pc:sldChg chg="modSp">
        <pc:chgData name="Bindu K.R (CSE)" userId="S::j_bindu@cb.amrita.edu::ce9ce353-3c4c-45ef-953b-b22b4870ac55" providerId="AD" clId="Web-{8AD6033E-AC54-6266-F62D-121EFE62FD67}" dt="2020-09-07T09:39:27.896" v="67" actId="20577"/>
        <pc:sldMkLst>
          <pc:docMk/>
          <pc:sldMk cId="2615576320" sldId="585"/>
        </pc:sldMkLst>
        <pc:spChg chg="mod">
          <ac:chgData name="Bindu K.R (CSE)" userId="S::j_bindu@cb.amrita.edu::ce9ce353-3c4c-45ef-953b-b22b4870ac55" providerId="AD" clId="Web-{8AD6033E-AC54-6266-F62D-121EFE62FD67}" dt="2020-09-07T09:39:27.896" v="67" actId="20577"/>
          <ac:spMkLst>
            <pc:docMk/>
            <pc:sldMk cId="2615576320" sldId="585"/>
            <ac:spMk id="30722" creationId="{BEE2F962-45DD-43DA-BEC9-943221B32DEB}"/>
          </ac:spMkLst>
        </pc:spChg>
      </pc:sldChg>
      <pc:sldChg chg="addSp delSp modSp add replId">
        <pc:chgData name="Bindu K.R (CSE)" userId="S::j_bindu@cb.amrita.edu::ce9ce353-3c4c-45ef-953b-b22b4870ac55" providerId="AD" clId="Web-{8AD6033E-AC54-6266-F62D-121EFE62FD67}" dt="2020-09-07T08:21:56.146" v="20" actId="20577"/>
        <pc:sldMkLst>
          <pc:docMk/>
          <pc:sldMk cId="1845839881" sldId="593"/>
        </pc:sldMkLst>
        <pc:spChg chg="add del mod">
          <ac:chgData name="Bindu K.R (CSE)" userId="S::j_bindu@cb.amrita.edu::ce9ce353-3c4c-45ef-953b-b22b4870ac55" providerId="AD" clId="Web-{8AD6033E-AC54-6266-F62D-121EFE62FD67}" dt="2020-09-07T08:21:22.002" v="7"/>
          <ac:spMkLst>
            <pc:docMk/>
            <pc:sldMk cId="1845839881" sldId="593"/>
            <ac:spMk id="3" creationId="{34D69949-6668-42E7-8419-C7E8508B9AD8}"/>
          </ac:spMkLst>
        </pc:spChg>
        <pc:spChg chg="add del mod">
          <ac:chgData name="Bindu K.R (CSE)" userId="S::j_bindu@cb.amrita.edu::ce9ce353-3c4c-45ef-953b-b22b4870ac55" providerId="AD" clId="Web-{8AD6033E-AC54-6266-F62D-121EFE62FD67}" dt="2020-09-07T08:21:31.659" v="9"/>
          <ac:spMkLst>
            <pc:docMk/>
            <pc:sldMk cId="1845839881" sldId="593"/>
            <ac:spMk id="5" creationId="{A940BEEE-3FDC-4F38-85AA-36237143F9C7}"/>
          </ac:spMkLst>
        </pc:spChg>
        <pc:spChg chg="del">
          <ac:chgData name="Bindu K.R (CSE)" userId="S::j_bindu@cb.amrita.edu::ce9ce353-3c4c-45ef-953b-b22b4870ac55" providerId="AD" clId="Web-{8AD6033E-AC54-6266-F62D-121EFE62FD67}" dt="2020-09-07T08:21:17.393" v="6"/>
          <ac:spMkLst>
            <pc:docMk/>
            <pc:sldMk cId="1845839881" sldId="593"/>
            <ac:spMk id="7" creationId="{47A70FEC-C6DA-44A1-B98F-D4D9F2CB8050}"/>
          </ac:spMkLst>
        </pc:spChg>
        <pc:spChg chg="add del mod">
          <ac:chgData name="Bindu K.R (CSE)" userId="S::j_bindu@cb.amrita.edu::ce9ce353-3c4c-45ef-953b-b22b4870ac55" providerId="AD" clId="Web-{8AD6033E-AC54-6266-F62D-121EFE62FD67}" dt="2020-09-07T08:21:29.175" v="8"/>
          <ac:spMkLst>
            <pc:docMk/>
            <pc:sldMk cId="1845839881" sldId="593"/>
            <ac:spMk id="9" creationId="{0CD22E61-E8A0-4F5C-B7FF-859744D7ED22}"/>
          </ac:spMkLst>
        </pc:spChg>
        <pc:spChg chg="del">
          <ac:chgData name="Bindu K.R (CSE)" userId="S::j_bindu@cb.amrita.edu::ce9ce353-3c4c-45ef-953b-b22b4870ac55" providerId="AD" clId="Web-{8AD6033E-AC54-6266-F62D-121EFE62FD67}" dt="2020-09-07T08:20:59.782" v="1"/>
          <ac:spMkLst>
            <pc:docMk/>
            <pc:sldMk cId="1845839881" sldId="593"/>
            <ac:spMk id="74" creationId="{99B8FDF3-5569-4C7A-8976-D40D24580341}"/>
          </ac:spMkLst>
        </pc:spChg>
        <pc:spChg chg="mod">
          <ac:chgData name="Bindu K.R (CSE)" userId="S::j_bindu@cb.amrita.edu::ce9ce353-3c4c-45ef-953b-b22b4870ac55" providerId="AD" clId="Web-{8AD6033E-AC54-6266-F62D-121EFE62FD67}" dt="2020-09-07T08:21:56.146" v="20" actId="20577"/>
          <ac:spMkLst>
            <pc:docMk/>
            <pc:sldMk cId="1845839881" sldId="593"/>
            <ac:spMk id="17410" creationId="{1B714E91-A9D6-4585-AFDF-9A6D88B95ED2}"/>
          </ac:spMkLst>
        </pc:spChg>
        <pc:graphicFrameChg chg="del">
          <ac:chgData name="Bindu K.R (CSE)" userId="S::j_bindu@cb.amrita.edu::ce9ce353-3c4c-45ef-953b-b22b4870ac55" providerId="AD" clId="Web-{8AD6033E-AC54-6266-F62D-121EFE62FD67}" dt="2020-09-07T08:21:10.939" v="5"/>
          <ac:graphicFrameMkLst>
            <pc:docMk/>
            <pc:sldMk cId="1845839881" sldId="593"/>
            <ac:graphicFrameMk id="6" creationId="{83AC5044-3778-4352-8B96-D9DDA489E299}"/>
          </ac:graphicFrameMkLst>
        </pc:graphicFrameChg>
        <pc:graphicFrameChg chg="del mod modGraphic">
          <ac:chgData name="Bindu K.R (CSE)" userId="S::j_bindu@cb.amrita.edu::ce9ce353-3c4c-45ef-953b-b22b4870ac55" providerId="AD" clId="Web-{8AD6033E-AC54-6266-F62D-121EFE62FD67}" dt="2020-09-07T08:21:06.892" v="4"/>
          <ac:graphicFrameMkLst>
            <pc:docMk/>
            <pc:sldMk cId="1845839881" sldId="593"/>
            <ac:graphicFrameMk id="17695" creationId="{419962A8-B2B4-420A-A460-B5EF4C62F872}"/>
          </ac:graphicFrameMkLst>
        </pc:graphicFrameChg>
        <pc:picChg chg="add mod ord">
          <ac:chgData name="Bindu K.R (CSE)" userId="S::j_bindu@cb.amrita.edu::ce9ce353-3c4c-45ef-953b-b22b4870ac55" providerId="AD" clId="Web-{8AD6033E-AC54-6266-F62D-121EFE62FD67}" dt="2020-09-07T08:21:35.879" v="11" actId="14100"/>
          <ac:picMkLst>
            <pc:docMk/>
            <pc:sldMk cId="1845839881" sldId="593"/>
            <ac:picMk id="10" creationId="{B7D41628-43A0-43E8-A560-6CA7758D2E71}"/>
          </ac:picMkLst>
        </pc:picChg>
      </pc:sldChg>
      <pc:sldChg chg="addSp delSp modSp add replId">
        <pc:chgData name="Bindu K.R (CSE)" userId="S::j_bindu@cb.amrita.edu::ce9ce353-3c4c-45ef-953b-b22b4870ac55" providerId="AD" clId="Web-{8AD6033E-AC54-6266-F62D-121EFE62FD67}" dt="2020-09-07T08:22:49.557" v="26" actId="14100"/>
        <pc:sldMkLst>
          <pc:docMk/>
          <pc:sldMk cId="2095199475" sldId="594"/>
        </pc:sldMkLst>
        <pc:spChg chg="add del mod">
          <ac:chgData name="Bindu K.R (CSE)" userId="S::j_bindu@cb.amrita.edu::ce9ce353-3c4c-45ef-953b-b22b4870ac55" providerId="AD" clId="Web-{8AD6033E-AC54-6266-F62D-121EFE62FD67}" dt="2020-09-07T08:22:42.634" v="23"/>
          <ac:spMkLst>
            <pc:docMk/>
            <pc:sldMk cId="2095199475" sldId="594"/>
            <ac:spMk id="3" creationId="{0D160F4D-7201-4DF4-8A42-287869153B08}"/>
          </ac:spMkLst>
        </pc:spChg>
        <pc:picChg chg="add mod">
          <ac:chgData name="Bindu K.R (CSE)" userId="S::j_bindu@cb.amrita.edu::ce9ce353-3c4c-45ef-953b-b22b4870ac55" providerId="AD" clId="Web-{8AD6033E-AC54-6266-F62D-121EFE62FD67}" dt="2020-09-07T08:22:49.557" v="26" actId="14100"/>
          <ac:picMkLst>
            <pc:docMk/>
            <pc:sldMk cId="2095199475" sldId="594"/>
            <ac:picMk id="4" creationId="{CE2DFCAE-A158-442B-961D-D1E304626EFD}"/>
          </ac:picMkLst>
        </pc:picChg>
        <pc:picChg chg="del">
          <ac:chgData name="Bindu K.R (CSE)" userId="S::j_bindu@cb.amrita.edu::ce9ce353-3c4c-45ef-953b-b22b4870ac55" providerId="AD" clId="Web-{8AD6033E-AC54-6266-F62D-121EFE62FD67}" dt="2020-09-07T08:22:02.443" v="22"/>
          <ac:picMkLst>
            <pc:docMk/>
            <pc:sldMk cId="2095199475" sldId="594"/>
            <ac:picMk id="10" creationId="{B7D41628-43A0-43E8-A560-6CA7758D2E71}"/>
          </ac:picMkLst>
        </pc:picChg>
      </pc:sldChg>
      <pc:sldChg chg="addSp delSp modSp add replId">
        <pc:chgData name="Bindu K.R (CSE)" userId="S::j_bindu@cb.amrita.edu::ce9ce353-3c4c-45ef-953b-b22b4870ac55" providerId="AD" clId="Web-{8AD6033E-AC54-6266-F62D-121EFE62FD67}" dt="2020-09-07T08:23:51.077" v="32" actId="1076"/>
        <pc:sldMkLst>
          <pc:docMk/>
          <pc:sldMk cId="2381301808" sldId="595"/>
        </pc:sldMkLst>
        <pc:picChg chg="add mod">
          <ac:chgData name="Bindu K.R (CSE)" userId="S::j_bindu@cb.amrita.edu::ce9ce353-3c4c-45ef-953b-b22b4870ac55" providerId="AD" clId="Web-{8AD6033E-AC54-6266-F62D-121EFE62FD67}" dt="2020-09-07T08:23:51.077" v="32" actId="1076"/>
          <ac:picMkLst>
            <pc:docMk/>
            <pc:sldMk cId="2381301808" sldId="595"/>
            <ac:picMk id="2" creationId="{4E5DD1E5-5E50-4D9B-9633-80C8CC9D23D1}"/>
          </ac:picMkLst>
        </pc:picChg>
        <pc:picChg chg="del">
          <ac:chgData name="Bindu K.R (CSE)" userId="S::j_bindu@cb.amrita.edu::ce9ce353-3c4c-45ef-953b-b22b4870ac55" providerId="AD" clId="Web-{8AD6033E-AC54-6266-F62D-121EFE62FD67}" dt="2020-09-07T08:22:56.901" v="28"/>
          <ac:picMkLst>
            <pc:docMk/>
            <pc:sldMk cId="2381301808" sldId="595"/>
            <ac:picMk id="4" creationId="{CE2DFCAE-A158-442B-961D-D1E304626EFD}"/>
          </ac:picMkLst>
        </pc:picChg>
      </pc:sldChg>
      <pc:sldChg chg="addSp delSp modSp add replId">
        <pc:chgData name="Bindu K.R (CSE)" userId="S::j_bindu@cb.amrita.edu::ce9ce353-3c4c-45ef-953b-b22b4870ac55" providerId="AD" clId="Web-{8AD6033E-AC54-6266-F62D-121EFE62FD67}" dt="2020-09-07T08:24:45.504" v="42" actId="1076"/>
        <pc:sldMkLst>
          <pc:docMk/>
          <pc:sldMk cId="878871075" sldId="596"/>
        </pc:sldMkLst>
        <pc:picChg chg="del">
          <ac:chgData name="Bindu K.R (CSE)" userId="S::j_bindu@cb.amrita.edu::ce9ce353-3c4c-45ef-953b-b22b4870ac55" providerId="AD" clId="Web-{8AD6033E-AC54-6266-F62D-121EFE62FD67}" dt="2020-09-07T08:24:21.205" v="36"/>
          <ac:picMkLst>
            <pc:docMk/>
            <pc:sldMk cId="878871075" sldId="596"/>
            <ac:picMk id="2" creationId="{4E5DD1E5-5E50-4D9B-9633-80C8CC9D23D1}"/>
          </ac:picMkLst>
        </pc:picChg>
        <pc:picChg chg="add mod">
          <ac:chgData name="Bindu K.R (CSE)" userId="S::j_bindu@cb.amrita.edu::ce9ce353-3c4c-45ef-953b-b22b4870ac55" providerId="AD" clId="Web-{8AD6033E-AC54-6266-F62D-121EFE62FD67}" dt="2020-09-07T08:24:45.504" v="42" actId="1076"/>
          <ac:picMkLst>
            <pc:docMk/>
            <pc:sldMk cId="878871075" sldId="596"/>
            <ac:picMk id="3" creationId="{2745F19F-ADCC-4CD1-92D1-668A6CA1F3EA}"/>
          </ac:picMkLst>
        </pc:picChg>
      </pc:sldChg>
      <pc:sldChg chg="new del">
        <pc:chgData name="Bindu K.R (CSE)" userId="S::j_bindu@cb.amrita.edu::ce9ce353-3c4c-45ef-953b-b22b4870ac55" providerId="AD" clId="Web-{8AD6033E-AC54-6266-F62D-121EFE62FD67}" dt="2020-09-07T08:24:14.892" v="34"/>
        <pc:sldMkLst>
          <pc:docMk/>
          <pc:sldMk cId="3501239035" sldId="596"/>
        </pc:sldMkLst>
      </pc:sldChg>
      <pc:sldChg chg="addSp delSp modSp add replId">
        <pc:chgData name="Bindu K.R (CSE)" userId="S::j_bindu@cb.amrita.edu::ce9ce353-3c4c-45ef-953b-b22b4870ac55" providerId="AD" clId="Web-{8AD6033E-AC54-6266-F62D-121EFE62FD67}" dt="2020-09-07T08:26:37.185" v="52" actId="1076"/>
        <pc:sldMkLst>
          <pc:docMk/>
          <pc:sldMk cId="4028986434" sldId="597"/>
        </pc:sldMkLst>
        <pc:picChg chg="add mod modCrop">
          <ac:chgData name="Bindu K.R (CSE)" userId="S::j_bindu@cb.amrita.edu::ce9ce353-3c4c-45ef-953b-b22b4870ac55" providerId="AD" clId="Web-{8AD6033E-AC54-6266-F62D-121EFE62FD67}" dt="2020-09-07T08:26:37.185" v="52" actId="1076"/>
          <ac:picMkLst>
            <pc:docMk/>
            <pc:sldMk cId="4028986434" sldId="597"/>
            <ac:picMk id="2" creationId="{F5570DA1-A177-43BA-9AA7-17B2F2EEE2D0}"/>
          </ac:picMkLst>
        </pc:picChg>
        <pc:picChg chg="del">
          <ac:chgData name="Bindu K.R (CSE)" userId="S::j_bindu@cb.amrita.edu::ce9ce353-3c4c-45ef-953b-b22b4870ac55" providerId="AD" clId="Web-{8AD6033E-AC54-6266-F62D-121EFE62FD67}" dt="2020-09-07T08:24:56.271" v="44"/>
          <ac:picMkLst>
            <pc:docMk/>
            <pc:sldMk cId="4028986434" sldId="597"/>
            <ac:picMk id="3" creationId="{2745F19F-ADCC-4CD1-92D1-668A6CA1F3EA}"/>
          </ac:picMkLst>
        </pc:picChg>
      </pc:sldChg>
    </pc:docChg>
  </pc:docChgLst>
  <pc:docChgLst>
    <pc:chgData name="Bindu K.R (CSE)" userId="S::j_bindu@cb.amrita.edu::ce9ce353-3c4c-45ef-953b-b22b4870ac55" providerId="AD" clId="Web-{E291F11C-8A8B-716D-9F26-005E43924DD5}"/>
    <pc:docChg chg="delSld modSld">
      <pc:chgData name="Bindu K.R (CSE)" userId="S::j_bindu@cb.amrita.edu::ce9ce353-3c4c-45ef-953b-b22b4870ac55" providerId="AD" clId="Web-{E291F11C-8A8B-716D-9F26-005E43924DD5}" dt="2020-09-02T05:28:04.291" v="221" actId="1076"/>
      <pc:docMkLst>
        <pc:docMk/>
      </pc:docMkLst>
      <pc:sldChg chg="delSp delAnim">
        <pc:chgData name="Bindu K.R (CSE)" userId="S::j_bindu@cb.amrita.edu::ce9ce353-3c4c-45ef-953b-b22b4870ac55" providerId="AD" clId="Web-{E291F11C-8A8B-716D-9F26-005E43924DD5}" dt="2020-09-02T01:26:15.082" v="0"/>
        <pc:sldMkLst>
          <pc:docMk/>
          <pc:sldMk cId="320726353" sldId="566"/>
        </pc:sldMkLst>
        <pc:picChg chg="del">
          <ac:chgData name="Bindu K.R (CSE)" userId="S::j_bindu@cb.amrita.edu::ce9ce353-3c4c-45ef-953b-b22b4870ac55" providerId="AD" clId="Web-{E291F11C-8A8B-716D-9F26-005E43924DD5}" dt="2020-09-02T01:26:15.082" v="0"/>
          <ac:picMkLst>
            <pc:docMk/>
            <pc:sldMk cId="320726353" sldId="566"/>
            <ac:picMk id="2" creationId="{25CBB7E9-0586-4B42-959F-CF8BF37625B5}"/>
          </ac:picMkLst>
        </pc:picChg>
      </pc:sldChg>
      <pc:sldChg chg="modSp">
        <pc:chgData name="Bindu K.R (CSE)" userId="S::j_bindu@cb.amrita.edu::ce9ce353-3c4c-45ef-953b-b22b4870ac55" providerId="AD" clId="Web-{E291F11C-8A8B-716D-9F26-005E43924DD5}" dt="2020-09-02T05:22:39.864" v="23" actId="1076"/>
        <pc:sldMkLst>
          <pc:docMk/>
          <pc:sldMk cId="4230000446" sldId="571"/>
        </pc:sldMkLst>
        <pc:graphicFrameChg chg="mod">
          <ac:chgData name="Bindu K.R (CSE)" userId="S::j_bindu@cb.amrita.edu::ce9ce353-3c4c-45ef-953b-b22b4870ac55" providerId="AD" clId="Web-{E291F11C-8A8B-716D-9F26-005E43924DD5}" dt="2020-09-02T05:22:39.864" v="23" actId="1076"/>
          <ac:graphicFrameMkLst>
            <pc:docMk/>
            <pc:sldMk cId="4230000446" sldId="571"/>
            <ac:graphicFrameMk id="5" creationId="{B22358C8-327B-4A2F-A838-A59EC7872E00}"/>
          </ac:graphicFrameMkLst>
        </pc:graphicFrameChg>
      </pc:sldChg>
      <pc:sldChg chg="del">
        <pc:chgData name="Bindu K.R (CSE)" userId="S::j_bindu@cb.amrita.edu::ce9ce353-3c4c-45ef-953b-b22b4870ac55" providerId="AD" clId="Web-{E291F11C-8A8B-716D-9F26-005E43924DD5}" dt="2020-09-02T01:26:37.894" v="2"/>
        <pc:sldMkLst>
          <pc:docMk/>
          <pc:sldMk cId="4283675080" sldId="573"/>
        </pc:sldMkLst>
      </pc:sldChg>
      <pc:sldChg chg="addSp modSp">
        <pc:chgData name="Bindu K.R (CSE)" userId="S::j_bindu@cb.amrita.edu::ce9ce353-3c4c-45ef-953b-b22b4870ac55" providerId="AD" clId="Web-{E291F11C-8A8B-716D-9F26-005E43924DD5}" dt="2020-09-02T05:26:10.378" v="185" actId="1076"/>
        <pc:sldMkLst>
          <pc:docMk/>
          <pc:sldMk cId="2963786870" sldId="574"/>
        </pc:sldMkLst>
        <pc:spChg chg="mod">
          <ac:chgData name="Bindu K.R (CSE)" userId="S::j_bindu@cb.amrita.edu::ce9ce353-3c4c-45ef-953b-b22b4870ac55" providerId="AD" clId="Web-{E291F11C-8A8B-716D-9F26-005E43924DD5}" dt="2020-09-02T05:26:10.378" v="185" actId="1076"/>
          <ac:spMkLst>
            <pc:docMk/>
            <pc:sldMk cId="2963786870" sldId="574"/>
            <ac:spMk id="2" creationId="{D8ECED01-D035-4507-B75C-68515A8E15D5}"/>
          </ac:spMkLst>
        </pc:spChg>
        <pc:spChg chg="mod">
          <ac:chgData name="Bindu K.R (CSE)" userId="S::j_bindu@cb.amrita.edu::ce9ce353-3c4c-45ef-953b-b22b4870ac55" providerId="AD" clId="Web-{E291F11C-8A8B-716D-9F26-005E43924DD5}" dt="2020-09-02T05:26:07.596" v="183" actId="20577"/>
          <ac:spMkLst>
            <pc:docMk/>
            <pc:sldMk cId="2963786870" sldId="574"/>
            <ac:spMk id="15363" creationId="{166C8CA5-9A00-4217-9F4C-D55A19470A52}"/>
          </ac:spMkLst>
        </pc:spChg>
        <pc:graphicFrameChg chg="add mod modGraphic">
          <ac:chgData name="Bindu K.R (CSE)" userId="S::j_bindu@cb.amrita.edu::ce9ce353-3c4c-45ef-953b-b22b4870ac55" providerId="AD" clId="Web-{E291F11C-8A8B-716D-9F26-005E43924DD5}" dt="2020-09-02T05:25:35.297" v="180" actId="1076"/>
          <ac:graphicFrameMkLst>
            <pc:docMk/>
            <pc:sldMk cId="2963786870" sldId="574"/>
            <ac:graphicFrameMk id="3" creationId="{21EB28C1-0E6F-40D3-B462-A2CD88155E9E}"/>
          </ac:graphicFrameMkLst>
        </pc:graphicFrameChg>
      </pc:sldChg>
      <pc:sldChg chg="addSp modSp">
        <pc:chgData name="Bindu K.R (CSE)" userId="S::j_bindu@cb.amrita.edu::ce9ce353-3c4c-45ef-953b-b22b4870ac55" providerId="AD" clId="Web-{E291F11C-8A8B-716D-9F26-005E43924DD5}" dt="2020-09-02T05:28:04.291" v="221" actId="1076"/>
        <pc:sldMkLst>
          <pc:docMk/>
          <pc:sldMk cId="1467431278" sldId="575"/>
        </pc:sldMkLst>
        <pc:spChg chg="mod">
          <ac:chgData name="Bindu K.R (CSE)" userId="S::j_bindu@cb.amrita.edu::ce9ce353-3c4c-45ef-953b-b22b4870ac55" providerId="AD" clId="Web-{E291F11C-8A8B-716D-9F26-005E43924DD5}" dt="2020-09-02T05:26:25.769" v="194" actId="1076"/>
          <ac:spMkLst>
            <pc:docMk/>
            <pc:sldMk cId="1467431278" sldId="575"/>
            <ac:spMk id="2" creationId="{A6E05856-2BB8-49F9-BC44-62FFC6614AB5}"/>
          </ac:spMkLst>
        </pc:spChg>
        <pc:spChg chg="mod">
          <ac:chgData name="Bindu K.R (CSE)" userId="S::j_bindu@cb.amrita.edu::ce9ce353-3c4c-45ef-953b-b22b4870ac55" providerId="AD" clId="Web-{E291F11C-8A8B-716D-9F26-005E43924DD5}" dt="2020-09-02T05:27:52.119" v="219" actId="1076"/>
          <ac:spMkLst>
            <pc:docMk/>
            <pc:sldMk cId="1467431278" sldId="575"/>
            <ac:spMk id="16387" creationId="{12BC6C66-9083-4D2E-828D-A021CC5B96F9}"/>
          </ac:spMkLst>
        </pc:spChg>
        <pc:graphicFrameChg chg="add mod modGraphic">
          <ac:chgData name="Bindu K.R (CSE)" userId="S::j_bindu@cb.amrita.edu::ce9ce353-3c4c-45ef-953b-b22b4870ac55" providerId="AD" clId="Web-{E291F11C-8A8B-716D-9F26-005E43924DD5}" dt="2020-09-02T05:28:04.291" v="221" actId="1076"/>
          <ac:graphicFrameMkLst>
            <pc:docMk/>
            <pc:sldMk cId="1467431278" sldId="575"/>
            <ac:graphicFrameMk id="3" creationId="{945385B5-7A40-4C22-8A42-CA858DF7C921}"/>
          </ac:graphicFrameMkLst>
        </pc:graphicFrameChg>
      </pc:sldChg>
      <pc:sldChg chg="modSp">
        <pc:chgData name="Bindu K.R (CSE)" userId="S::j_bindu@cb.amrita.edu::ce9ce353-3c4c-45ef-953b-b22b4870ac55" providerId="AD" clId="Web-{E291F11C-8A8B-716D-9F26-005E43924DD5}" dt="2020-09-02T01:28:54.286" v="17" actId="20577"/>
        <pc:sldMkLst>
          <pc:docMk/>
          <pc:sldMk cId="3956985620" sldId="576"/>
        </pc:sldMkLst>
        <pc:spChg chg="mod">
          <ac:chgData name="Bindu K.R (CSE)" userId="S::j_bindu@cb.amrita.edu::ce9ce353-3c4c-45ef-953b-b22b4870ac55" providerId="AD" clId="Web-{E291F11C-8A8B-716D-9F26-005E43924DD5}" dt="2020-09-02T01:28:54.286" v="17" actId="20577"/>
          <ac:spMkLst>
            <pc:docMk/>
            <pc:sldMk cId="3956985620" sldId="576"/>
            <ac:spMk id="21506" creationId="{689C16A4-64AB-4DFD-87F3-069A7B75CF7E}"/>
          </ac:spMkLst>
        </pc:spChg>
      </pc:sldChg>
      <pc:sldChg chg="delSp delAnim">
        <pc:chgData name="Bindu K.R (CSE)" userId="S::j_bindu@cb.amrita.edu::ce9ce353-3c4c-45ef-953b-b22b4870ac55" providerId="AD" clId="Web-{E291F11C-8A8B-716D-9F26-005E43924DD5}" dt="2020-09-02T01:26:22.691" v="1"/>
        <pc:sldMkLst>
          <pc:docMk/>
          <pc:sldMk cId="3114670166" sldId="587"/>
        </pc:sldMkLst>
        <pc:picChg chg="del">
          <ac:chgData name="Bindu K.R (CSE)" userId="S::j_bindu@cb.amrita.edu::ce9ce353-3c4c-45ef-953b-b22b4870ac55" providerId="AD" clId="Web-{E291F11C-8A8B-716D-9F26-005E43924DD5}" dt="2020-09-02T01:26:22.691" v="1"/>
          <ac:picMkLst>
            <pc:docMk/>
            <pc:sldMk cId="3114670166" sldId="587"/>
            <ac:picMk id="2" creationId="{FB016BC8-463B-40FB-92E3-82E2EF8F65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14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0B5930-C1B1-475C-882F-9625B74B5289}" type="slidenum">
              <a:rPr lang="en-US"/>
              <a:pPr/>
              <a:t>41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Not covering all.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70BA0-88F1-41C6-8016-3AC8619C4291}" type="slidenum">
              <a:rPr lang="en-US"/>
              <a:pPr/>
              <a:t>23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algn="just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Having scalar values also means that all instances of a record type must contain the same number of fields.</a:t>
            </a:r>
          </a:p>
          <a:p>
            <a:pPr algn="just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table not in first normal form is called un normalized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DC078-F3FB-462E-9C1F-65DD40D0BE8B}" type="slidenum">
              <a:rPr lang="en-US"/>
              <a:pPr/>
              <a:t>24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algn="just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1.</a:t>
            </a:r>
            <a:r>
              <a:rPr lang="en-US">
                <a:cs typeface="Times New Roman" pitchFamily="18" charset="0"/>
              </a:rPr>
              <a:t> The designated key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will be the primary key of the original table concatenated with one or more data items from the new table.</a:t>
            </a:r>
          </a:p>
          <a:p>
            <a:pPr algn="just">
              <a:buFontTx/>
              <a:buChar char="•"/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the first table the primary key is ISBN</a:t>
            </a:r>
          </a:p>
          <a:p>
            <a:pPr algn="just">
              <a:buFontTx/>
              <a:buChar char="•"/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the second table the primary key is ISBN + Author Name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16BF3-6C4E-4160-A4B8-603686985D7C}" type="slidenum">
              <a:rPr lang="en-US"/>
              <a:pPr/>
              <a:t>33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/>
              <a:t>Notes to Instructor: Need more rigor in the functional dependencies. With a few examples. May be create a class assignment for functional dependencies.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E288-1274-4913-8FB0-7D1E5B4AC701}" type="slidenum">
              <a:rPr lang="en-US"/>
              <a:pPr/>
              <a:t>34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0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B70C2-435A-4484-AE47-B34817BD0737}" type="slidenum">
              <a:rPr lang="en-US"/>
              <a:pPr/>
              <a:t>38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F17F27-4CD3-492C-980C-4A5FA5EF16F6}" type="slidenum">
              <a:rPr lang="en-US"/>
              <a:pPr/>
              <a:t>39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marL="228600" indent="-228600" algn="just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 us consider the problems with the movie studio database:</a:t>
            </a:r>
          </a:p>
          <a:p>
            <a:pPr marL="228600" indent="-228600" algn="just">
              <a:buFontTx/>
              <a:buAutoNum type="arabicPeriod"/>
            </a:pPr>
            <a:r>
              <a:rPr lang="en-US"/>
              <a:t>Redundancy – City Population is repeated many times</a:t>
            </a:r>
          </a:p>
          <a:p>
            <a:pPr marL="228600" indent="-228600" algn="just">
              <a:buFontTx/>
              <a:buAutoNum type="arabicPeriod"/>
            </a:pPr>
            <a:r>
              <a:rPr lang="en-US"/>
              <a:t>Insertion anomaly – Whenever we add a new record we have to add unnecessary information. We can not add record until we know information about the city population</a:t>
            </a:r>
          </a:p>
          <a:p>
            <a:pPr marL="228600" indent="-228600" algn="just">
              <a:buFontTx/>
              <a:buAutoNum type="arabicPeriod"/>
            </a:pPr>
            <a:r>
              <a:rPr lang="en-US"/>
              <a:t>Deletion anomaly – Whenever we delete a record, useful information is deleted.</a:t>
            </a:r>
          </a:p>
          <a:p>
            <a:pPr marL="228600" indent="-228600" algn="just"/>
            <a:r>
              <a:rPr lang="en-US">
                <a:cs typeface="Times New Roman" pitchFamily="18" charset="0"/>
              </a:rPr>
              <a:t>Update anomaly – The City Population needs to be updated in more than one location if it changes.</a:t>
            </a: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756AE-751A-41AC-A4DB-B54EA888E461}" type="slidenum">
              <a:rPr lang="en-US"/>
              <a:pPr/>
              <a:t>40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algn="just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there is a table with columns A,B,C,D with Primary Key (A,B) &amp; D is dependant on A (alone) then to be 2NF, you should reduce (split) tables as:</a:t>
            </a:r>
            <a:endParaRPr lang="en-US">
              <a:solidFill>
                <a:srgbClr val="0000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buFontTx/>
              <a:buChar char="•"/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Table with columns A,D with  Primary Key (A)</a:t>
            </a:r>
          </a:p>
          <a:p>
            <a:pPr lvl="1">
              <a:buFontTx/>
              <a:buChar char="•"/>
            </a:pPr>
            <a:r>
              <a:rPr lang="en-US">
                <a:cs typeface="Times New Roman" pitchFamily="18" charset="0"/>
              </a:rPr>
              <a:t>Table with columns A,B,C with  Primary Key (A,B)</a:t>
            </a: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Blip>
                <a:blip r:embed="rId2"/>
              </a:buBlip>
              <a:defRPr>
                <a:latin typeface="Oswald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4" name="Google Shape;24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C000"/>
                </a:solidFill>
                <a:latin typeface="Oswald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086100"/>
            <a:ext cx="40386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4B5ACB-C017-439E-846C-8EDA1B4E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CC73D8-6830-4776-A1B2-3B8E7AD1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201536-946C-422A-8503-9C7D1B9B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8A863BF-285F-4BC2-852C-873BF587C0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71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12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7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tx1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9939" y="4817994"/>
            <a:ext cx="9144000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Bindu</a:t>
            </a:r>
            <a:r>
              <a:rPr lang="en-US" dirty="0"/>
              <a:t> K. R.               Dept. </a:t>
            </a:r>
            <a:r>
              <a:rPr lang="en-US" baseline="0" dirty="0"/>
              <a:t> of CSE., Amrita School of Engineering, Coimbatore  September 2020           </a:t>
            </a:r>
            <a:fld id="{AA38AEA9-3F7A-4958-B159-6D970D4C804A}" type="slidenum">
              <a:rPr lang="en-US" baseline="0" smtClean="0"/>
              <a:t>‹#›</a:t>
            </a:fld>
            <a:r>
              <a:rPr lang="en-US" baseline="0" dirty="0"/>
              <a:t>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C000"/>
                </a:solidFill>
                <a:latin typeface="Oswald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6" name="Google Shape;36;p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Tx/>
              <a:buBlip>
                <a:blip r:embed="rId2"/>
              </a:buBlip>
              <a:defRPr sz="1200">
                <a:latin typeface="Oswald" pitchFamily="2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000"/>
                </a:solidFill>
                <a:latin typeface="Oswald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40" name="Google Shape;4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0"/>
          <p:cNvSpPr/>
          <p:nvPr/>
        </p:nvSpPr>
        <p:spPr>
          <a:xfrm>
            <a:off x="4572000" y="25"/>
            <a:ext cx="4572000" cy="45620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4" name="Google Shape;44;p8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45" name="Google Shape;45;p8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  <a:latin typeface="Oswald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2" name="Google Shape;52;p8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Blip>
                <a:blip r:embed="rId2"/>
              </a:buBlip>
              <a:defRPr>
                <a:latin typeface="Oswald" pitchFamily="2" charset="0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3" name="Google Shape;53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79785"/>
            <a:ext cx="8574088" cy="384572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Oswa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26282"/>
            <a:ext cx="4191000" cy="3788569"/>
          </a:xfrm>
        </p:spPr>
        <p:txBody>
          <a:bodyPr/>
          <a:lstStyle>
            <a:lvl1pPr marL="457200" indent="-342900">
              <a:buFontTx/>
              <a:buBlip>
                <a:blip r:embed="rId2"/>
              </a:buBlip>
              <a:defRPr>
                <a:latin typeface="Oswald" pitchFamily="2" charset="0"/>
              </a:defRPr>
            </a:lvl1pPr>
            <a:lvl2pPr marL="914400" indent="-317500">
              <a:buFontTx/>
              <a:buBlip>
                <a:blip r:embed="rId3"/>
              </a:buBlip>
              <a:defRPr>
                <a:latin typeface="Oswald" pitchFamily="2" charset="0"/>
              </a:defRPr>
            </a:lvl2pPr>
            <a:lvl3pPr>
              <a:defRPr>
                <a:latin typeface="Oswald" pitchFamily="2" charset="0"/>
              </a:defRPr>
            </a:lvl3pPr>
            <a:lvl4pPr>
              <a:defRPr>
                <a:latin typeface="Oswald" pitchFamily="2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26282"/>
            <a:ext cx="4191000" cy="3788569"/>
          </a:xfrm>
        </p:spPr>
        <p:txBody>
          <a:bodyPr/>
          <a:lstStyle>
            <a:lvl1pPr>
              <a:defRPr>
                <a:latin typeface="Oswald" pitchFamily="2" charset="0"/>
              </a:defRPr>
            </a:lvl1pPr>
            <a:lvl2pPr>
              <a:defRPr>
                <a:latin typeface="Oswald" pitchFamily="2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5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5" name="Rectangle 4"/>
          <p:cNvSpPr/>
          <p:nvPr userDrawn="1"/>
        </p:nvSpPr>
        <p:spPr>
          <a:xfrm>
            <a:off x="9939" y="4817994"/>
            <a:ext cx="9144000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Bindu</a:t>
            </a:r>
            <a:r>
              <a:rPr lang="en-US" dirty="0"/>
              <a:t> K. R.  Dept. </a:t>
            </a:r>
            <a:r>
              <a:rPr lang="en-US" baseline="0" dirty="0"/>
              <a:t> of CSE., Amrita School of Engineering, Coimbatore   September 2020           </a:t>
            </a:r>
            <a:fld id="{AA38AEA9-3F7A-4958-B159-6D970D4C804A}" type="slidenum">
              <a:rPr lang="en-US" baseline="0" smtClean="0"/>
              <a:t>‹#›</a:t>
            </a:fld>
            <a:r>
              <a:rPr lang="en-US" baseline="0" dirty="0"/>
              <a:t>  </a:t>
            </a:r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73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 dirty="0">
          <a:solidFill>
            <a:srgbClr val="FFC000"/>
          </a:solidFill>
          <a:latin typeface="Oswald" pitchFamily="2" charset="0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Tx/>
        <a:buBlip>
          <a:blip r:embed="rId13"/>
        </a:buBlip>
        <a:defRPr sz="2000" b="0" i="0" u="none" strike="noStrike" cap="none">
          <a:solidFill>
            <a:srgbClr val="000000"/>
          </a:solidFill>
          <a:latin typeface="Oswald" pitchFamily="2" charset="0"/>
          <a:ea typeface="Oswald" pitchFamily="2" charset="0"/>
          <a:cs typeface="Arial"/>
          <a:sym typeface="Arial"/>
        </a:defRPr>
      </a:lvl1pPr>
      <a:lvl2pPr marL="914400" marR="0" lvl="1" indent="-3175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Tx/>
        <a:buBlip>
          <a:blip r:embed="rId13"/>
        </a:buBlip>
        <a:defRPr sz="1400" b="0" i="0" u="none" strike="noStrike" cap="none">
          <a:solidFill>
            <a:srgbClr val="000000"/>
          </a:solidFill>
          <a:latin typeface="Oswald" pitchFamily="2" charset="0"/>
          <a:ea typeface="Oswald" pitchFamily="2" charset="0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et" TargetMode="External"/><Relationship Id="rId2" Type="http://schemas.openxmlformats.org/officeDocument/2006/relationships/hyperlink" Target="http://en.wikipedia.org/wiki/If_and_only_i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Candidate_key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hyperlink" Target="https://beginnersbook.com/2015/04/transitive-dependency-in-db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crosoft.com/kb/283878" TargetMode="External"/><Relationship Id="rId2" Type="http://schemas.openxmlformats.org/officeDocument/2006/relationships/hyperlink" Target="http://dev.mysql.com/tech-resources/articles/intro-to-normalization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mfVCesoMaGA&amp;list=PLroEs25KGvwzmvIxYHRhoGTz9w8LeXek0&amp;index=22" TargetMode="External"/><Relationship Id="rId5" Type="http://schemas.openxmlformats.org/officeDocument/2006/relationships/hyperlink" Target="https://www.db-book.com/db6/index.html" TargetMode="External"/><Relationship Id="rId4" Type="http://schemas.openxmlformats.org/officeDocument/2006/relationships/hyperlink" Target="http://en.wikipedia.org/wiki/Database_normalization.html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311700" y="374275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latin typeface="Oswald"/>
                <a:ea typeface="Oswald"/>
                <a:cs typeface="Oswald"/>
                <a:sym typeface="Oswald"/>
              </a:rPr>
              <a:t>19CSE202 </a:t>
            </a:r>
            <a:r>
              <a:rPr lang="en-US" sz="3600" dirty="0">
                <a:latin typeface="Oswald"/>
                <a:ea typeface="Oswald"/>
                <a:cs typeface="Oswald"/>
                <a:sym typeface="Oswald"/>
              </a:rPr>
              <a:t>Database Management Systems</a:t>
            </a:r>
            <a:br>
              <a:rPr lang="en-US" sz="3600" dirty="0">
                <a:latin typeface="Oswald"/>
                <a:ea typeface="Oswald"/>
                <a:cs typeface="Oswald"/>
                <a:sym typeface="Oswald"/>
              </a:rPr>
            </a:br>
            <a:br>
              <a:rPr lang="en-US" sz="4400" dirty="0">
                <a:latin typeface="Oswald"/>
                <a:ea typeface="Oswald"/>
                <a:cs typeface="Oswald"/>
                <a:sym typeface="Oswald"/>
              </a:rPr>
            </a:br>
            <a:r>
              <a:rPr lang="en-US" altLang="en-US" sz="3600" b="1" dirty="0">
                <a:solidFill>
                  <a:srgbClr val="FFC000"/>
                </a:solidFill>
                <a:latin typeface="Oswald"/>
                <a:ea typeface="Oswald"/>
                <a:cs typeface="Oswald"/>
              </a:rPr>
              <a:t>Normalization</a:t>
            </a:r>
            <a:br>
              <a:rPr lang="en-US" altLang="en-US" sz="4400" dirty="0"/>
            </a:br>
            <a:endParaRPr sz="1500" b="1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100" b="1" dirty="0">
                <a:solidFill>
                  <a:srgbClr val="F1C232"/>
                </a:solidFill>
              </a:rPr>
              <a:t>                                                       	   </a:t>
            </a:r>
            <a:endParaRPr sz="4400" dirty="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D654A07D-0D87-4F82-ABFD-3022530CD6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0" eaLnBrk="1" hangingPunct="1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The main goal of Database Normalization is to restructure the logical data model of a database to:</a:t>
            </a:r>
          </a:p>
          <a:p>
            <a:pPr lvl="1">
              <a:buBlip>
                <a:blip r:embed="rId2"/>
              </a:buBlip>
            </a:pPr>
            <a:r>
              <a:rPr lang="en-US" altLang="en-US" sz="2000" dirty="0">
                <a:solidFill>
                  <a:schemeClr val="tx1"/>
                </a:solidFill>
                <a:latin typeface="Oswald" pitchFamily="2" charset="0"/>
              </a:rPr>
              <a:t>Eliminate redundancy.</a:t>
            </a:r>
          </a:p>
          <a:p>
            <a:pPr lvl="1">
              <a:buBlip>
                <a:blip r:embed="rId2"/>
              </a:buBlip>
            </a:pPr>
            <a:r>
              <a:rPr lang="en-US" altLang="en-US" sz="2000" dirty="0">
                <a:solidFill>
                  <a:schemeClr val="tx1"/>
                </a:solidFill>
                <a:latin typeface="Oswald" pitchFamily="2" charset="0"/>
              </a:rPr>
              <a:t>Organize data efficiently.</a:t>
            </a:r>
          </a:p>
          <a:p>
            <a:pPr lvl="1">
              <a:buBlip>
                <a:blip r:embed="rId2"/>
              </a:buBlip>
            </a:pPr>
            <a:r>
              <a:rPr lang="en-US" altLang="en-US" sz="2000" dirty="0">
                <a:solidFill>
                  <a:schemeClr val="tx1"/>
                </a:solidFill>
                <a:latin typeface="Oswald" pitchFamily="2" charset="0"/>
              </a:rPr>
              <a:t>Reduce the potential for data anomalies</a:t>
            </a:r>
            <a:r>
              <a:rPr lang="en-US" altLang="en-US" sz="4000" dirty="0"/>
              <a:t>.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FA5C8033-52FA-43EA-B883-E6F1C8E2C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Why Database Normalization?</a:t>
            </a:r>
          </a:p>
        </p:txBody>
      </p:sp>
    </p:spTree>
    <p:extLst>
      <p:ext uri="{BB962C8B-B14F-4D97-AF65-F5344CB8AC3E}">
        <p14:creationId xmlns:p14="http://schemas.microsoft.com/office/powerpoint/2010/main" val="311467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9153-8A90-45E9-A901-C6256185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789385"/>
            <a:ext cx="8229600" cy="4050506"/>
          </a:xfrm>
        </p:spPr>
        <p:txBody>
          <a:bodyPr rtlCol="0">
            <a:normAutofit lnSpcReduction="10000"/>
          </a:bodyPr>
          <a:lstStyle/>
          <a:p>
            <a:pPr marL="342900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Normalization is </a:t>
            </a:r>
            <a:r>
              <a:rPr lang="en-US" sz="2000" b="1" dirty="0">
                <a:solidFill>
                  <a:srgbClr val="FFFF00"/>
                </a:solidFill>
              </a:rPr>
              <a:t>formal method to check tables for potential data storage problems termed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anomalies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  <a:p>
            <a:pPr marL="342900" eaLnBrk="1" fontAlgn="auto" hangingPunct="1"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In order to clarify the discussion, we will formalize the definition of several terms.</a:t>
            </a:r>
          </a:p>
          <a:p>
            <a:pPr marL="724662" lvl="1" indent="-285750" eaLnBrk="1" fontAlgn="auto" hangingPunct="1">
              <a:spcBef>
                <a:spcPts val="324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sz="1600" b="1" dirty="0">
                <a:solidFill>
                  <a:srgbClr val="00B0F0"/>
                </a:solidFill>
                <a:latin typeface="Oswald" pitchFamily="2" charset="0"/>
              </a:rPr>
              <a:t>KEYS</a:t>
            </a:r>
            <a:r>
              <a:rPr lang="en-US" sz="1600" b="1" dirty="0">
                <a:solidFill>
                  <a:schemeClr val="tx1"/>
                </a:solidFill>
                <a:latin typeface="Oswald" pitchFamily="2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Oswald" pitchFamily="2" charset="0"/>
              </a:rPr>
              <a:t>The term KEY is often confusing because it has different meanings during design and implementation of a system.</a:t>
            </a:r>
          </a:p>
          <a:p>
            <a:pPr marL="621792" lvl="1" indent="-18288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>
              <a:latin typeface="Oswald" pitchFamily="2" charset="0"/>
            </a:endParaRPr>
          </a:p>
          <a:p>
            <a:pPr marL="621792" lvl="1" indent="-18288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b="1" dirty="0">
                <a:solidFill>
                  <a:srgbClr val="00B0F0"/>
                </a:solidFill>
                <a:latin typeface="Oswald" pitchFamily="2" charset="0"/>
              </a:rPr>
              <a:t>DESIGN</a:t>
            </a:r>
            <a:r>
              <a:rPr lang="en-US" sz="1600" b="1" dirty="0">
                <a:solidFill>
                  <a:schemeClr val="tx1"/>
                </a:solidFill>
                <a:latin typeface="Oswald" pitchFamily="2" charset="0"/>
              </a:rPr>
              <a:t>: During design, KEY means a combination of one or more attributes (columns) of a relational table that uniquely identify rows in the table.</a:t>
            </a:r>
          </a:p>
          <a:p>
            <a:pPr marL="621792" lvl="1" indent="-18288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1600" b="1" dirty="0">
              <a:solidFill>
                <a:schemeClr val="tx1"/>
              </a:solidFill>
              <a:latin typeface="Oswald" pitchFamily="2" charset="0"/>
            </a:endParaRPr>
          </a:p>
          <a:p>
            <a:pPr marL="621792" lvl="1" indent="-18288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b="1" dirty="0">
                <a:solidFill>
                  <a:srgbClr val="00B0F0"/>
                </a:solidFill>
                <a:latin typeface="Oswald" pitchFamily="2" charset="0"/>
              </a:rPr>
              <a:t>KEY</a:t>
            </a:r>
            <a:r>
              <a:rPr lang="en-US" sz="1600" b="1" dirty="0">
                <a:solidFill>
                  <a:schemeClr val="tx1"/>
                </a:solidFill>
                <a:latin typeface="Oswald" pitchFamily="2" charset="0"/>
              </a:rPr>
              <a:t> guarantees uniqueness; no two rows can be identical.</a:t>
            </a:r>
            <a:r>
              <a:rPr lang="en-US" dirty="0"/>
              <a:t>.</a:t>
            </a:r>
          </a:p>
          <a:p>
            <a:pPr marL="182880" indent="-18288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F29E0-7A25-488A-B8F5-E15E00A1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98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250782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9153-8A90-45E9-A901-C6256185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56" y="681964"/>
            <a:ext cx="8675687" cy="3969059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rtlCol="0">
            <a:normAutofit fontScale="92500"/>
          </a:bodyPr>
          <a:lstStyle/>
          <a:p>
            <a:pPr marL="438912" lvl="1" indent="0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/>
                </a:solidFill>
                <a:latin typeface="Oswald" pitchFamily="2" charset="0"/>
              </a:rPr>
              <a:t>IMPLEMENTATION:</a:t>
            </a:r>
            <a:r>
              <a:rPr lang="en-US" sz="2800" dirty="0">
                <a:solidFill>
                  <a:schemeClr val="tx1"/>
                </a:solidFill>
                <a:latin typeface="Oswald" pitchFamily="2" charset="0"/>
              </a:rPr>
              <a:t> </a:t>
            </a:r>
          </a:p>
          <a:p>
            <a:pPr marL="896112" lvl="1" indent="-457200" eaLnBrk="1" fontAlgn="auto" hangingPunct="1">
              <a:spcBef>
                <a:spcPts val="324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sz="2800" dirty="0">
                <a:solidFill>
                  <a:schemeClr val="tx1"/>
                </a:solidFill>
                <a:latin typeface="Oswald" pitchFamily="2" charset="0"/>
              </a:rPr>
              <a:t>During implementation, the term </a:t>
            </a:r>
            <a:r>
              <a:rPr lang="en-US" sz="2800" b="1" dirty="0">
                <a:solidFill>
                  <a:schemeClr val="tx1"/>
                </a:solidFill>
                <a:latin typeface="Oswald" pitchFamily="2" charset="0"/>
              </a:rPr>
              <a:t>KEY</a:t>
            </a:r>
            <a:r>
              <a:rPr lang="en-US" sz="2800" dirty="0">
                <a:solidFill>
                  <a:schemeClr val="tx1"/>
                </a:solidFill>
                <a:latin typeface="Oswald" pitchFamily="2" charset="0"/>
              </a:rPr>
              <a:t> is a column on which the DBMS builds an index or other data structure, to allow quick access to rows.  </a:t>
            </a:r>
          </a:p>
          <a:p>
            <a:pPr marL="438912" lvl="1" indent="0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sz="2800" dirty="0">
              <a:solidFill>
                <a:schemeClr val="tx1"/>
              </a:solidFill>
              <a:latin typeface="Oswald" pitchFamily="2" charset="0"/>
            </a:endParaRPr>
          </a:p>
          <a:p>
            <a:pPr marL="896112" lvl="1" indent="-457200" eaLnBrk="1" fontAlgn="auto" hangingPunct="1">
              <a:spcBef>
                <a:spcPts val="324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sz="2800" dirty="0">
                <a:solidFill>
                  <a:schemeClr val="tx1"/>
                </a:solidFill>
                <a:latin typeface="Oswald" pitchFamily="2" charset="0"/>
              </a:rPr>
              <a:t>Such keys need not be unique - they may be secondary keys enabling access  to a SET of rows.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F29E0-7A25-488A-B8F5-E15E00A1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22" y="0"/>
            <a:ext cx="8229600" cy="4798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53313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22939F45-5AD9-4217-9CB8-B6AA21957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3266" y="941916"/>
            <a:ext cx="8517467" cy="3259667"/>
          </a:xfrm>
        </p:spPr>
        <p:txBody>
          <a:bodyPr>
            <a:normAutofit fontScale="92500" lnSpcReduction="20000"/>
          </a:bodyPr>
          <a:lstStyle/>
          <a:p>
            <a:pPr marL="365760" indent="-256032" algn="just" eaLnBrk="1" fontAlgn="auto" hangingPunct="1">
              <a:lnSpc>
                <a:spcPct val="80000"/>
              </a:lnSpc>
              <a:spcAft>
                <a:spcPts val="100"/>
              </a:spcAft>
              <a:buFont typeface="Wingdings 3"/>
              <a:buChar char=""/>
              <a:defRPr/>
            </a:pPr>
            <a:r>
              <a:rPr lang="en-US" sz="2800" dirty="0">
                <a:solidFill>
                  <a:srgbClr val="00B0F0"/>
                </a:solidFill>
              </a:rPr>
              <a:t>Data anomalies </a:t>
            </a:r>
            <a:r>
              <a:rPr lang="en-US" sz="2800" dirty="0">
                <a:solidFill>
                  <a:schemeClr val="tx1"/>
                </a:solidFill>
              </a:rPr>
              <a:t>are </a:t>
            </a:r>
            <a:r>
              <a:rPr lang="en-US" sz="2800" dirty="0">
                <a:solidFill>
                  <a:srgbClr val="FFFF00"/>
                </a:solidFill>
              </a:rPr>
              <a:t>inconsistencies in the data stored in a database as a result of an operation such as update, insertion, and/or deletion.</a:t>
            </a:r>
          </a:p>
          <a:p>
            <a:pPr marL="365760" indent="-256032" algn="just" eaLnBrk="1" fontAlgn="auto" hangingPunct="1">
              <a:lnSpc>
                <a:spcPct val="80000"/>
              </a:lnSpc>
              <a:spcAft>
                <a:spcPts val="100"/>
              </a:spcAft>
              <a:buFont typeface="Wingdings 3"/>
              <a:buChar char=""/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marL="365760" indent="-256032" algn="just" eaLnBrk="1" fontAlgn="auto" hangingPunct="1">
              <a:lnSpc>
                <a:spcPct val="80000"/>
              </a:lnSpc>
              <a:spcAft>
                <a:spcPts val="100"/>
              </a:spcAft>
              <a:buFont typeface="Wingdings 3"/>
              <a:buChar char=""/>
              <a:defRPr/>
            </a:pPr>
            <a:r>
              <a:rPr lang="en-US" sz="2800" dirty="0">
                <a:solidFill>
                  <a:schemeClr val="tx1"/>
                </a:solidFill>
              </a:rPr>
              <a:t>Such inconsistencies may arise when have a </a:t>
            </a:r>
            <a:r>
              <a:rPr lang="en-US" sz="2800" dirty="0">
                <a:solidFill>
                  <a:srgbClr val="FFFF00"/>
                </a:solidFill>
              </a:rPr>
              <a:t>particular record stored in multiple locations and not all of the copies are updated.</a:t>
            </a:r>
          </a:p>
          <a:p>
            <a:pPr marL="365760" indent="-256032" algn="just" eaLnBrk="1" fontAlgn="auto" hangingPunct="1">
              <a:lnSpc>
                <a:spcPct val="80000"/>
              </a:lnSpc>
              <a:spcAft>
                <a:spcPts val="100"/>
              </a:spcAft>
              <a:buFont typeface="Wingdings" pitchFamily="2" charset="2"/>
              <a:buNone/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marL="365760" indent="-256032" algn="just" eaLnBrk="1" fontAlgn="auto" hangingPunct="1">
              <a:lnSpc>
                <a:spcPct val="80000"/>
              </a:lnSpc>
              <a:spcAft>
                <a:spcPts val="100"/>
              </a:spcAft>
              <a:buFont typeface="Wingdings 3"/>
              <a:buChar char=""/>
              <a:defRPr/>
            </a:pPr>
            <a:r>
              <a:rPr lang="en-US" sz="2800" dirty="0">
                <a:solidFill>
                  <a:schemeClr val="tx1"/>
                </a:solidFill>
              </a:rPr>
              <a:t>We can prevent such anomalies by implementing different level of normalization called </a:t>
            </a:r>
            <a:r>
              <a:rPr lang="en-US" sz="2800" dirty="0">
                <a:solidFill>
                  <a:srgbClr val="FFFF00"/>
                </a:solidFill>
              </a:rPr>
              <a:t>Normal Forms (NF)</a:t>
            </a:r>
          </a:p>
          <a:p>
            <a:pPr marL="365760" indent="-256032" algn="just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A95DAFF-962A-452F-B5F3-3B1F2DE06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534" y="81800"/>
            <a:ext cx="8229600" cy="65127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Data Anomalies</a:t>
            </a:r>
          </a:p>
        </p:txBody>
      </p:sp>
    </p:spTree>
    <p:extLst>
      <p:ext uri="{BB962C8B-B14F-4D97-AF65-F5344CB8AC3E}">
        <p14:creationId xmlns:p14="http://schemas.microsoft.com/office/powerpoint/2010/main" val="2709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5FFC83-22DF-4FF0-ABEA-2D629CE3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Student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020EAC-5C68-4F91-A732-74FBC143C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61080"/>
              </p:ext>
            </p:extLst>
          </p:nvPr>
        </p:nvGraphicFramePr>
        <p:xfrm>
          <a:off x="1172816" y="1321902"/>
          <a:ext cx="6480313" cy="264381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50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76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marT="34290" marB="3429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T="34290" marB="3429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marT="34290" marB="3429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HOD</a:t>
                      </a:r>
                    </a:p>
                  </a:txBody>
                  <a:tcPr marT="34290" marB="3429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OFFICE_TEL</a:t>
                      </a:r>
                    </a:p>
                  </a:txBody>
                  <a:tcPr marT="34290" marB="3429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76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401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Asha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CSE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Mr. Sam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53337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76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402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Babu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CSE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Mr. Sam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53337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6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403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Cini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CSE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Mr. Sam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53337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76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404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Dilip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CSE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Mr. Sam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53337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28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2358C8-327B-4A2F-A838-A59EC7872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549037"/>
              </p:ext>
            </p:extLst>
          </p:nvPr>
        </p:nvGraphicFramePr>
        <p:xfrm>
          <a:off x="478766" y="1607797"/>
          <a:ext cx="8229600" cy="2255760"/>
        </p:xfrm>
        <a:graphic>
          <a:graphicData uri="http://schemas.openxmlformats.org/drawingml/2006/table">
            <a:tbl>
              <a:tblPr/>
              <a:tblGrid>
                <a:gridCol w="106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439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,Helvetica"/>
                        </a:rPr>
                        <a:t>EmpId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,Helvetica"/>
                        </a:rPr>
                        <a:t>Name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,Helvetica"/>
                        </a:rPr>
                        <a:t>Dept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,Helvetica"/>
                        </a:rPr>
                        <a:t>Salary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,Helvetica"/>
                        </a:rPr>
                        <a:t>Course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,Helvetica"/>
                        </a:rPr>
                        <a:t>DateTook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,Helvetica"/>
                        </a:rPr>
                        <a:t>Fee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130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Margaret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45,000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Calculus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01/15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150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130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Margaret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45,000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Biology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02/15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Susan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2"/>
                          </a:solidFill>
                          <a:latin typeface="Arial,Helvetica"/>
                        </a:rPr>
                        <a:t>Sci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38,000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Biology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01/15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250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Chris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52,000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Calculus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03/15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150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250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Chris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52,000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Biology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03/15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425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Bill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/>
                          </a:solidFill>
                          <a:latin typeface="Arial,Helvetica"/>
                        </a:rPr>
                        <a:t>48,000</a:t>
                      </a:r>
                      <a:r>
                        <a:rPr lang="en-US" sz="140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Algebra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03/15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425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Bill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48,000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Calculus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rial,Helvetica"/>
                        </a:rPr>
                        <a:t>04/15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331CECE-AA94-4AED-8751-92BF945C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423000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442A54BD-D745-4E7C-8350-A5A6BC5E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eaLnBrk="1" hangingPunct="1">
              <a:buNone/>
            </a:pPr>
            <a:r>
              <a:rPr lang="en-US" altLang="en-US" sz="4000" dirty="0">
                <a:solidFill>
                  <a:schemeClr val="tx1"/>
                </a:solidFill>
              </a:rPr>
              <a:t>Problems With This Table: </a:t>
            </a:r>
          </a:p>
          <a:p>
            <a:pPr lvl="1" eaLnBrk="1" hangingPunct="1">
              <a:buBlip>
                <a:blip r:embed="rId2"/>
              </a:buBlip>
            </a:pPr>
            <a:r>
              <a:rPr lang="en-US" altLang="en-US" sz="4000" dirty="0">
                <a:solidFill>
                  <a:schemeClr val="tx1"/>
                </a:solidFill>
                <a:latin typeface="Oswald" pitchFamily="2" charset="0"/>
              </a:rPr>
              <a:t>Redundancy of data storage.</a:t>
            </a:r>
          </a:p>
          <a:p>
            <a:pPr lvl="1" eaLnBrk="1" hangingPunct="1">
              <a:buBlip>
                <a:blip r:embed="rId2"/>
              </a:buBlip>
            </a:pPr>
            <a:r>
              <a:rPr lang="en-US" altLang="en-US" sz="4000" dirty="0">
                <a:solidFill>
                  <a:schemeClr val="tx1"/>
                </a:solidFill>
                <a:latin typeface="Oswald" pitchFamily="2" charset="0"/>
              </a:rPr>
              <a:t>Potential inconsistencies on updating data.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C83AE-CD4F-4D95-AA2D-850B1830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/>
              <a:t>Normalisation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721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66C8CA5-9A00-4217-9F4C-D55A1947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624107"/>
            <a:ext cx="8520600" cy="4052597"/>
          </a:xfrm>
        </p:spPr>
        <p:txBody>
          <a:bodyPr>
            <a:normAutofit fontScale="92500" lnSpcReduction="10000"/>
          </a:bodyPr>
          <a:lstStyle/>
          <a:p>
            <a:pPr marL="10922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>
                <a:solidFill>
                  <a:srgbClr val="FFFF00"/>
                </a:solidFill>
                <a:latin typeface="Oswald"/>
              </a:rPr>
              <a:t>Data Anomalies</a:t>
            </a:r>
            <a:r>
              <a:rPr lang="en-US" altLang="en-US" sz="2000" dirty="0">
                <a:solidFill>
                  <a:srgbClr val="FFFF00"/>
                </a:solidFill>
                <a:latin typeface="Oswald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Oswald"/>
              </a:rPr>
              <a:t>are problems with data storage caused by poorly structured tables. </a:t>
            </a: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en-US" sz="1600" b="1" dirty="0">
              <a:solidFill>
                <a:schemeClr val="tx1"/>
              </a:solidFill>
            </a:endParaRP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en-US" sz="1600" b="1" dirty="0">
              <a:solidFill>
                <a:schemeClr val="tx1"/>
              </a:solidFill>
            </a:endParaRPr>
          </a:p>
          <a:p>
            <a:pPr marL="365760" indent="-255905">
              <a:lnSpc>
                <a:spcPct val="114999"/>
              </a:lnSpc>
              <a:buFont typeface="Wingdings 3"/>
              <a:buChar char=""/>
              <a:defRPr/>
            </a:pPr>
            <a:endParaRPr lang="en-US" altLang="en-US" sz="1600" b="1" dirty="0">
              <a:solidFill>
                <a:schemeClr val="tx1"/>
              </a:solidFill>
              <a:latin typeface="Oswald"/>
            </a:endParaRPr>
          </a:p>
          <a:p>
            <a:pPr marL="365760" indent="-255905">
              <a:lnSpc>
                <a:spcPct val="114999"/>
              </a:lnSpc>
              <a:buFont typeface="Wingdings 3"/>
              <a:buChar char=""/>
              <a:defRPr/>
            </a:pPr>
            <a:endParaRPr lang="en-US" altLang="en-US" sz="1600" b="1" dirty="0">
              <a:solidFill>
                <a:schemeClr val="tx1"/>
              </a:solidFill>
              <a:latin typeface="Oswald"/>
            </a:endParaRPr>
          </a:p>
          <a:p>
            <a:pPr marL="365760" indent="-255905">
              <a:lnSpc>
                <a:spcPct val="114999"/>
              </a:lnSpc>
              <a:buFont typeface="Wingdings 3"/>
              <a:buChar char=""/>
              <a:defRPr/>
            </a:pPr>
            <a:endParaRPr lang="en-US" altLang="en-US" sz="1600" b="1" dirty="0">
              <a:solidFill>
                <a:schemeClr val="tx1"/>
              </a:solidFill>
              <a:latin typeface="Oswald"/>
            </a:endParaRPr>
          </a:p>
          <a:p>
            <a:pPr marL="365760" indent="-255905">
              <a:lnSpc>
                <a:spcPct val="114999"/>
              </a:lnSpc>
              <a:buFont typeface="Wingdings 3"/>
              <a:buChar char=""/>
              <a:defRPr/>
            </a:pPr>
            <a:endParaRPr lang="en-US" altLang="en-US" sz="1600" b="1" dirty="0">
              <a:solidFill>
                <a:schemeClr val="tx1"/>
              </a:solidFill>
              <a:latin typeface="Oswald"/>
            </a:endParaRPr>
          </a:p>
          <a:p>
            <a:pPr marL="109220" indent="0">
              <a:buNone/>
              <a:defRPr/>
            </a:pPr>
            <a:endParaRPr lang="en-US" altLang="en-US" sz="2400" b="1" dirty="0">
              <a:solidFill>
                <a:srgbClr val="00B0F0"/>
              </a:solidFill>
              <a:latin typeface="Oswald"/>
            </a:endParaRPr>
          </a:p>
          <a:p>
            <a:pPr marL="109220" indent="0">
              <a:lnSpc>
                <a:spcPct val="114999"/>
              </a:lnSpc>
              <a:spcAft>
                <a:spcPts val="0"/>
              </a:spcAft>
              <a:buNone/>
              <a:defRPr/>
            </a:pPr>
            <a:r>
              <a:rPr lang="en-US" altLang="en-US" sz="2400" b="1">
                <a:solidFill>
                  <a:srgbClr val="00B0F0"/>
                </a:solidFill>
                <a:latin typeface="Oswald"/>
              </a:rPr>
              <a:t>Insertion Anomaly</a:t>
            </a:r>
            <a:endParaRPr lang="en-US" altLang="en-US" sz="2400">
              <a:solidFill>
                <a:srgbClr val="00B0F0"/>
              </a:solidFill>
              <a:latin typeface="Oswald"/>
            </a:endParaRPr>
          </a:p>
          <a:p>
            <a:pPr marL="394970" indent="-285750" eaLnBrk="1" fontAlgn="auto" hangingPunct="1">
              <a:spcAft>
                <a:spcPts val="0"/>
              </a:spcAft>
              <a:defRPr/>
            </a:pPr>
            <a:r>
              <a:rPr lang="en-US" altLang="en-US" sz="1600" dirty="0">
                <a:solidFill>
                  <a:schemeClr val="tx1"/>
                </a:solidFill>
                <a:latin typeface="Oswald"/>
              </a:rPr>
              <a:t>If the primary key is </a:t>
            </a:r>
            <a:r>
              <a:rPr lang="en-US" altLang="en-US" sz="1600" b="1" err="1">
                <a:solidFill>
                  <a:schemeClr val="tx1"/>
                </a:solidFill>
                <a:latin typeface="Oswald"/>
              </a:rPr>
              <a:t>EmpId</a:t>
            </a:r>
            <a:r>
              <a:rPr lang="en-US" altLang="en-US" sz="1600" b="1" dirty="0">
                <a:solidFill>
                  <a:schemeClr val="tx1"/>
                </a:solidFill>
                <a:latin typeface="Oswald"/>
              </a:rPr>
              <a:t> + Course</a:t>
            </a:r>
            <a:r>
              <a:rPr lang="en-US" altLang="en-US" sz="1600" dirty="0">
                <a:solidFill>
                  <a:schemeClr val="tx1"/>
                </a:solidFill>
                <a:latin typeface="Oswald"/>
              </a:rPr>
              <a:t>, to add a new employee, the employee must first be enrolled in a course.</a:t>
            </a:r>
          </a:p>
          <a:p>
            <a:pPr marL="394970" indent="-285750">
              <a:defRPr/>
            </a:pPr>
            <a:r>
              <a:rPr lang="en-US" altLang="en-US" sz="1600" dirty="0">
                <a:solidFill>
                  <a:schemeClr val="tx1"/>
                </a:solidFill>
                <a:latin typeface="Oswald"/>
              </a:rPr>
              <a:t> If an employee is not enrolled in a course, then the </a:t>
            </a:r>
            <a:r>
              <a:rPr lang="en-US" altLang="en-US" sz="1600" b="1" dirty="0">
                <a:solidFill>
                  <a:schemeClr val="tx1"/>
                </a:solidFill>
                <a:latin typeface="Oswald"/>
              </a:rPr>
              <a:t>COURSE</a:t>
            </a:r>
            <a:r>
              <a:rPr lang="en-US" altLang="en-US" sz="1600" dirty="0">
                <a:solidFill>
                  <a:schemeClr val="tx1"/>
                </a:solidFill>
                <a:latin typeface="Oswald"/>
              </a:rPr>
              <a:t> column that is part of the composite primary key will be </a:t>
            </a:r>
            <a:r>
              <a:rPr lang="en-US" altLang="en-US" sz="1600" b="1" dirty="0">
                <a:solidFill>
                  <a:schemeClr val="tx1"/>
                </a:solidFill>
                <a:latin typeface="Oswald"/>
              </a:rPr>
              <a:t>null</a:t>
            </a:r>
            <a:r>
              <a:rPr lang="en-US" altLang="en-US" sz="1600" dirty="0">
                <a:solidFill>
                  <a:schemeClr val="tx1"/>
                </a:solidFill>
                <a:latin typeface="Oswald"/>
              </a:rPr>
              <a:t>, and null key values are </a:t>
            </a:r>
            <a:r>
              <a:rPr lang="en-US" altLang="en-US" sz="1600" b="1" u="sng" dirty="0">
                <a:solidFill>
                  <a:schemeClr val="tx1"/>
                </a:solidFill>
                <a:latin typeface="Oswald"/>
              </a:rPr>
              <a:t>not</a:t>
            </a:r>
            <a:r>
              <a:rPr lang="en-US" altLang="en-US" sz="1600" dirty="0">
                <a:solidFill>
                  <a:schemeClr val="tx1"/>
                </a:solidFill>
                <a:latin typeface="Oswald"/>
              </a:rPr>
              <a:t> allowed.</a:t>
            </a: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CED01-D035-4507-B75C-68515A8E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22"/>
            <a:ext cx="8520600" cy="5727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Data Anomalies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1EB28C1-0E6F-40D3-B462-A2CD88155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33525"/>
              </p:ext>
            </p:extLst>
          </p:nvPr>
        </p:nvGraphicFramePr>
        <p:xfrm>
          <a:off x="1509622" y="1035169"/>
          <a:ext cx="6824670" cy="1905240"/>
        </p:xfrm>
        <a:graphic>
          <a:graphicData uri="http://schemas.openxmlformats.org/drawingml/2006/table">
            <a:tbl>
              <a:tblPr/>
              <a:tblGrid>
                <a:gridCol w="1050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1148">
                <a:tc>
                  <a:txBody>
                    <a:bodyPr/>
                    <a:lstStyle/>
                    <a:p>
                      <a:r>
                        <a:rPr lang="en-US" sz="1100" b="1" err="1">
                          <a:latin typeface="Arial,Helvetica"/>
                        </a:rPr>
                        <a:t>EmpId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,Helvetica"/>
                        </a:rPr>
                        <a:t>Name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err="1">
                          <a:latin typeface="Arial,Helvetica"/>
                        </a:rPr>
                        <a:t>Dept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,Helvetica"/>
                        </a:rPr>
                        <a:t>Salary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,Helvetica"/>
                        </a:rPr>
                        <a:t>Course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err="1">
                          <a:latin typeface="Arial,Helvetica"/>
                        </a:rPr>
                        <a:t>DateTook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,Helvetica"/>
                        </a:rPr>
                        <a:t>Fee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130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Margaret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45,000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Calculus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01/15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150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130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Margaret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45,000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Biology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02/15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Susan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solidFill>
                            <a:schemeClr val="bg2"/>
                          </a:solidFill>
                          <a:latin typeface="Arial,Helvetica"/>
                        </a:rPr>
                        <a:t>Sci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38,000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Biology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01/15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250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Chris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52,000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Calculus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03/15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150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250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Chris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52,000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Biology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03/15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425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Bill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48,000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Algebra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03/15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20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425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Bill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48,000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Calculus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04/15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78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2BC6C66-9083-4D2E-828D-A021CC5B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2601418"/>
            <a:ext cx="8520600" cy="2176353"/>
          </a:xfrm>
        </p:spPr>
        <p:txBody>
          <a:bodyPr>
            <a:normAutofit fontScale="92500" lnSpcReduction="10000"/>
          </a:bodyPr>
          <a:lstStyle/>
          <a:p>
            <a:pPr marL="109220" indent="0">
              <a:lnSpc>
                <a:spcPct val="114999"/>
              </a:lnSpc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latin typeface="Oswald"/>
              </a:rPr>
              <a:t>Deletion Anomaly</a:t>
            </a:r>
            <a:r>
              <a:rPr lang="en-US" altLang="en-US" dirty="0">
                <a:solidFill>
                  <a:srgbClr val="FFFF00"/>
                </a:solidFill>
                <a:latin typeface="Oswald"/>
              </a:rPr>
              <a:t>. </a:t>
            </a:r>
            <a:endParaRPr lang="en-US" dirty="0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>
                <a:solidFill>
                  <a:schemeClr val="tx1"/>
                </a:solidFill>
                <a:latin typeface="Oswald"/>
              </a:rPr>
              <a:t>Deleting data for</a:t>
            </a:r>
            <a:r>
              <a:rPr lang="en-US" altLang="en-US" dirty="0">
                <a:solidFill>
                  <a:srgbClr val="FFFF00"/>
                </a:solidFill>
                <a:latin typeface="Oswald"/>
              </a:rPr>
              <a:t> Employee #425 (Bill)</a:t>
            </a:r>
            <a:r>
              <a:rPr lang="en-US" altLang="en-US" dirty="0">
                <a:solidFill>
                  <a:schemeClr val="tx1"/>
                </a:solidFill>
                <a:latin typeface="Oswald"/>
              </a:rPr>
              <a:t> causes us to lose data about Algebra and the course fee for Algebra because Bill is the only employee who has enrolled in Algebra.</a:t>
            </a:r>
          </a:p>
          <a:p>
            <a:pPr marL="109220" indent="0"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latin typeface="Oswald"/>
              </a:rPr>
              <a:t>Modification Anomaly</a:t>
            </a:r>
            <a:r>
              <a:rPr lang="en-US" altLang="en-US" dirty="0">
                <a:solidFill>
                  <a:srgbClr val="FFFF00"/>
                </a:solidFill>
                <a:latin typeface="Oswald"/>
              </a:rPr>
              <a:t>. </a:t>
            </a:r>
            <a:endParaRPr lang="en-US" altLang="en-US" dirty="0">
              <a:solidFill>
                <a:srgbClr val="FFFF00"/>
              </a:solidFill>
            </a:endParaRP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>
                <a:solidFill>
                  <a:schemeClr val="tx1"/>
                </a:solidFill>
                <a:latin typeface="Oswald"/>
              </a:rPr>
              <a:t>If the fee for Calculus is increased, the data must be updated for more than one row.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05856-2BB8-49F9-BC44-62FFC661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Data Anomalies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945385B5-7A40-4C22-8A42-CA858DF7C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169405"/>
              </p:ext>
            </p:extLst>
          </p:nvPr>
        </p:nvGraphicFramePr>
        <p:xfrm>
          <a:off x="1273061" y="556288"/>
          <a:ext cx="6824670" cy="2035958"/>
        </p:xfrm>
        <a:graphic>
          <a:graphicData uri="http://schemas.openxmlformats.org/drawingml/2006/table">
            <a:tbl>
              <a:tblPr/>
              <a:tblGrid>
                <a:gridCol w="1050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914">
                <a:tc>
                  <a:txBody>
                    <a:bodyPr/>
                    <a:lstStyle/>
                    <a:p>
                      <a:r>
                        <a:rPr lang="en-US" sz="1100" b="1" err="1">
                          <a:latin typeface="Arial,Helvetica"/>
                        </a:rPr>
                        <a:t>EmpId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,Helvetica"/>
                        </a:rPr>
                        <a:t>Name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err="1">
                          <a:latin typeface="Arial,Helvetica"/>
                        </a:rPr>
                        <a:t>Dept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,Helvetica"/>
                        </a:rPr>
                        <a:t>Salary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,Helvetica"/>
                        </a:rPr>
                        <a:t>Course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err="1">
                          <a:latin typeface="Arial,Helvetica"/>
                        </a:rPr>
                        <a:t>DateTook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,Helvetica"/>
                        </a:rPr>
                        <a:t>Fee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130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Margaret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45,000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Calculus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01/15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150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9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130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Margaret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45,000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Biology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02/15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Susan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solidFill>
                            <a:schemeClr val="bg2"/>
                          </a:solidFill>
                          <a:latin typeface="Arial,Helvetica"/>
                        </a:rPr>
                        <a:t>Sci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38,000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Biology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01/15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9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250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Chris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52,000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Calculus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03/15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150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9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250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Chris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52,000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Biology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03/15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9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425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Bill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/>
                          </a:solidFill>
                          <a:latin typeface="Arial,Helvetica"/>
                        </a:rPr>
                        <a:t>48,000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Algebra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03/15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200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56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425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Bill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Math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48,000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Calculus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  <a:latin typeface="Arial,Helvetica"/>
                        </a:rPr>
                        <a:t>04/15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 </a:t>
                      </a: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43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689C16A4-64AB-4DFD-87F3-069A7B75C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8003"/>
            <a:ext cx="8229600" cy="340399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Oswald"/>
              </a:rPr>
              <a:t>Database Normalization was first proposed by </a:t>
            </a:r>
            <a:r>
              <a:rPr lang="en-US" altLang="en-US" sz="2400" dirty="0">
                <a:solidFill>
                  <a:srgbClr val="FFFF00"/>
                </a:solidFill>
                <a:latin typeface="Oswald"/>
              </a:rPr>
              <a:t>Edgar F. Codd</a:t>
            </a:r>
            <a:r>
              <a:rPr lang="en-US" altLang="en-US" sz="2000" dirty="0">
                <a:solidFill>
                  <a:srgbClr val="FFFF00"/>
                </a:solidFill>
                <a:latin typeface="Oswald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Oswald"/>
              </a:rPr>
              <a:t>Codd defined the </a:t>
            </a:r>
            <a:r>
              <a:rPr lang="en-US" altLang="en-US" sz="2000" dirty="0">
                <a:solidFill>
                  <a:srgbClr val="FFFF00"/>
                </a:solidFill>
                <a:latin typeface="Oswald"/>
              </a:rPr>
              <a:t>first three Normal Forms.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tx1"/>
              </a:solidFill>
              <a:latin typeface="Oswald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Oswald"/>
              </a:rPr>
              <a:t>In order to do normalization we must know what the </a:t>
            </a:r>
            <a:r>
              <a:rPr lang="en-US" altLang="en-US" sz="2000" dirty="0">
                <a:solidFill>
                  <a:srgbClr val="00B0F0"/>
                </a:solidFill>
                <a:latin typeface="Oswald"/>
              </a:rPr>
              <a:t>requirements are for each of </a:t>
            </a:r>
            <a:r>
              <a:rPr lang="en-US" altLang="en-US" sz="2000">
                <a:solidFill>
                  <a:srgbClr val="00B0F0"/>
                </a:solidFill>
                <a:latin typeface="Oswald"/>
              </a:rPr>
              <a:t>the three Normal Forms 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Oswald"/>
              </a:rPr>
              <a:t>One of the key requirements to remember is that </a:t>
            </a:r>
            <a:r>
              <a:rPr lang="en-US" altLang="en-US" sz="2000" dirty="0">
                <a:solidFill>
                  <a:srgbClr val="00B050"/>
                </a:solidFill>
                <a:latin typeface="Oswald"/>
              </a:rPr>
              <a:t>Normal Forms are progressive</a:t>
            </a:r>
            <a:r>
              <a:rPr lang="en-US" altLang="en-US" sz="2000" dirty="0">
                <a:solidFill>
                  <a:schemeClr val="tx1"/>
                </a:solidFill>
                <a:latin typeface="Oswald"/>
              </a:rPr>
              <a:t>. 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Oswald"/>
              </a:rPr>
              <a:t>That is,</a:t>
            </a:r>
            <a:r>
              <a:rPr lang="en-US" altLang="en-US" dirty="0">
                <a:solidFill>
                  <a:srgbClr val="FFFF00"/>
                </a:solidFill>
                <a:latin typeface="Oswald"/>
              </a:rPr>
              <a:t> in order to have </a:t>
            </a:r>
            <a:r>
              <a:rPr lang="en-US" altLang="en-US" dirty="0">
                <a:solidFill>
                  <a:srgbClr val="00B0F0"/>
                </a:solidFill>
                <a:latin typeface="Oswald"/>
              </a:rPr>
              <a:t>3</a:t>
            </a:r>
            <a:r>
              <a:rPr lang="en-US" altLang="en-US" baseline="30000" dirty="0">
                <a:solidFill>
                  <a:srgbClr val="00B0F0"/>
                </a:solidFill>
                <a:latin typeface="Oswald"/>
              </a:rPr>
              <a:t>rd</a:t>
            </a:r>
            <a:r>
              <a:rPr lang="en-US" altLang="en-US" dirty="0">
                <a:solidFill>
                  <a:srgbClr val="00B0F0"/>
                </a:solidFill>
                <a:latin typeface="Oswald"/>
              </a:rPr>
              <a:t> NF w</a:t>
            </a:r>
            <a:r>
              <a:rPr lang="en-US" altLang="en-US" sz="2000" dirty="0">
                <a:solidFill>
                  <a:srgbClr val="00B0F0"/>
                </a:solidFill>
                <a:latin typeface="Oswald"/>
              </a:rPr>
              <a:t>e must have</a:t>
            </a:r>
            <a:r>
              <a:rPr lang="en-US" altLang="en-US" sz="2000" dirty="0">
                <a:solidFill>
                  <a:srgbClr val="FFFF00"/>
                </a:solidFill>
                <a:latin typeface="Oswald"/>
              </a:rPr>
              <a:t> </a:t>
            </a:r>
            <a:r>
              <a:rPr lang="en-US" altLang="en-US" sz="2000" dirty="0">
                <a:solidFill>
                  <a:srgbClr val="00B050"/>
                </a:solidFill>
                <a:latin typeface="Oswald"/>
              </a:rPr>
              <a:t>2</a:t>
            </a:r>
            <a:r>
              <a:rPr lang="en-US" altLang="en-US" sz="2000" baseline="30000" dirty="0">
                <a:solidFill>
                  <a:srgbClr val="00B050"/>
                </a:solidFill>
                <a:latin typeface="Oswald"/>
              </a:rPr>
              <a:t>nd</a:t>
            </a:r>
            <a:r>
              <a:rPr lang="en-US" altLang="en-US" sz="2000" dirty="0">
                <a:solidFill>
                  <a:srgbClr val="00B050"/>
                </a:solidFill>
                <a:latin typeface="Oswald"/>
              </a:rPr>
              <a:t> NF and in order to have </a:t>
            </a:r>
            <a:r>
              <a:rPr lang="en-US" altLang="en-US" sz="2000" dirty="0">
                <a:solidFill>
                  <a:srgbClr val="FFC000"/>
                </a:solidFill>
                <a:latin typeface="Oswald"/>
              </a:rPr>
              <a:t>2</a:t>
            </a:r>
            <a:r>
              <a:rPr lang="en-US" altLang="en-US" sz="2000" baseline="30000" dirty="0">
                <a:solidFill>
                  <a:srgbClr val="FFC000"/>
                </a:solidFill>
                <a:latin typeface="Oswald"/>
              </a:rPr>
              <a:t>nd</a:t>
            </a:r>
            <a:r>
              <a:rPr lang="en-US" altLang="en-US" sz="2000" dirty="0">
                <a:solidFill>
                  <a:srgbClr val="FFC000"/>
                </a:solidFill>
                <a:latin typeface="Oswald"/>
              </a:rPr>
              <a:t> NF we must have 1</a:t>
            </a:r>
            <a:r>
              <a:rPr lang="en-US" altLang="en-US" sz="2000" baseline="30000" dirty="0">
                <a:solidFill>
                  <a:srgbClr val="FFC000"/>
                </a:solidFill>
                <a:latin typeface="Oswald"/>
              </a:rPr>
              <a:t>st</a:t>
            </a:r>
            <a:r>
              <a:rPr lang="en-US" altLang="en-US" sz="2000" dirty="0">
                <a:solidFill>
                  <a:srgbClr val="FFC000"/>
                </a:solidFill>
                <a:latin typeface="Oswald"/>
              </a:rPr>
              <a:t> NF</a:t>
            </a:r>
            <a:r>
              <a:rPr lang="en-US" altLang="en-US" sz="2400" dirty="0">
                <a:solidFill>
                  <a:srgbClr val="FFC000"/>
                </a:solidFill>
                <a:latin typeface="Oswald"/>
              </a:rPr>
              <a:t>.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D734CF5-E665-4301-9675-3C966905B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200" y="375451"/>
            <a:ext cx="8520600" cy="572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Brief History/Overview</a:t>
            </a:r>
          </a:p>
        </p:txBody>
      </p:sp>
    </p:spTree>
    <p:extLst>
      <p:ext uri="{BB962C8B-B14F-4D97-AF65-F5344CB8AC3E}">
        <p14:creationId xmlns:p14="http://schemas.microsoft.com/office/powerpoint/2010/main" val="395698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6C85EA8A-E03D-45F3-BCE8-460B18493C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3227" y="282580"/>
            <a:ext cx="5185989" cy="384391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114300" indent="0" eaLnBrk="1" hangingPunct="1"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Today we’ll discuss</a:t>
            </a:r>
          </a:p>
          <a:p>
            <a:pPr lvl="1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altLang="en-US" sz="1600" dirty="0">
                <a:solidFill>
                  <a:schemeClr val="tx1"/>
                </a:solidFill>
                <a:latin typeface="Oswald" pitchFamily="2" charset="0"/>
              </a:rPr>
              <a:t>Database Normalization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Oswald" pitchFamily="2" charset="0"/>
              </a:rPr>
              <a:t>Data Anomalies Caused by: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Oswald" pitchFamily="2" charset="0"/>
              </a:rPr>
              <a:t>Update, Insertion, Deletion</a:t>
            </a:r>
          </a:p>
          <a:p>
            <a:pPr lvl="1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altLang="en-US" sz="1600" dirty="0">
                <a:solidFill>
                  <a:schemeClr val="tx1"/>
                </a:solidFill>
                <a:latin typeface="Oswald" pitchFamily="2" charset="0"/>
              </a:rPr>
              <a:t>Brief History/Overview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Oswald" pitchFamily="2" charset="0"/>
              </a:rPr>
              <a:t>1</a:t>
            </a:r>
            <a:r>
              <a:rPr lang="en-US" altLang="en-US" sz="1600" baseline="30000" dirty="0">
                <a:solidFill>
                  <a:schemeClr val="tx1"/>
                </a:solidFill>
                <a:latin typeface="Oswald" pitchFamily="2" charset="0"/>
              </a:rPr>
              <a:t>st</a:t>
            </a:r>
            <a:r>
              <a:rPr lang="en-US" altLang="en-US" sz="1600" dirty="0">
                <a:solidFill>
                  <a:schemeClr val="tx1"/>
                </a:solidFill>
                <a:latin typeface="Oswald" pitchFamily="2" charset="0"/>
              </a:rPr>
              <a:t> Normal Form</a:t>
            </a:r>
            <a:endParaRPr lang="en-US" altLang="en-US" sz="1600" baseline="30000" dirty="0">
              <a:solidFill>
                <a:schemeClr val="tx1"/>
              </a:solidFill>
              <a:latin typeface="Oswald" pitchFamily="2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Oswald" pitchFamily="2" charset="0"/>
              </a:rPr>
              <a:t>2</a:t>
            </a:r>
            <a:r>
              <a:rPr lang="en-US" altLang="en-US" sz="1600" baseline="30000" dirty="0">
                <a:solidFill>
                  <a:schemeClr val="tx1"/>
                </a:solidFill>
                <a:latin typeface="Oswald" pitchFamily="2" charset="0"/>
              </a:rPr>
              <a:t>nd </a:t>
            </a:r>
            <a:r>
              <a:rPr lang="en-US" altLang="en-US" sz="1600" dirty="0">
                <a:solidFill>
                  <a:schemeClr val="tx1"/>
                </a:solidFill>
                <a:latin typeface="Oswald" pitchFamily="2" charset="0"/>
              </a:rPr>
              <a:t>Normal Form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Oswald" pitchFamily="2" charset="0"/>
              </a:rPr>
              <a:t>3</a:t>
            </a:r>
            <a:r>
              <a:rPr lang="en-US" altLang="en-US" sz="1600" baseline="30000" dirty="0">
                <a:solidFill>
                  <a:schemeClr val="tx1"/>
                </a:solidFill>
                <a:latin typeface="Oswald" pitchFamily="2" charset="0"/>
              </a:rPr>
              <a:t>rd</a:t>
            </a:r>
            <a:r>
              <a:rPr lang="en-US" altLang="en-US" sz="1600" dirty="0">
                <a:solidFill>
                  <a:schemeClr val="tx1"/>
                </a:solidFill>
                <a:latin typeface="Oswald" pitchFamily="2" charset="0"/>
              </a:rPr>
              <a:t> Normal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Oswald" pitchFamily="2" charset="0"/>
              </a:rPr>
              <a:t>Conclusion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141579C-8FAE-4C10-B673-BE43D73AB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922" y="1925"/>
            <a:ext cx="8520600" cy="572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20726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353" y="10671"/>
            <a:ext cx="2390340" cy="474274"/>
          </a:xfrm>
        </p:spPr>
        <p:txBody>
          <a:bodyPr/>
          <a:lstStyle/>
          <a:p>
            <a:r>
              <a:rPr lang="en-IN" dirty="0"/>
              <a:t>Normalization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895" y="484945"/>
            <a:ext cx="8640483" cy="1843585"/>
          </a:xfrm>
        </p:spPr>
        <p:txBody>
          <a:bodyPr/>
          <a:lstStyle/>
          <a:p>
            <a:pPr marL="256112" indent="-256112">
              <a:buFont typeface="Arial" panose="020B0604020202020204" pitchFamily="34" charset="0"/>
              <a:buChar char="•"/>
            </a:pPr>
            <a:r>
              <a:rPr lang="en-IN" sz="1200" b="0" dirty="0">
                <a:solidFill>
                  <a:schemeClr val="tx1"/>
                </a:solidFill>
              </a:rPr>
              <a:t>Method for designing (refining) relational databases.</a:t>
            </a:r>
          </a:p>
          <a:p>
            <a:pPr marL="256112" indent="-256112">
              <a:buFont typeface="Arial" panose="020B0604020202020204" pitchFamily="34" charset="0"/>
              <a:buChar char="•"/>
            </a:pPr>
            <a:endParaRPr lang="en-IN" sz="1200" b="0" dirty="0">
              <a:solidFill>
                <a:schemeClr val="tx1"/>
              </a:solidFill>
            </a:endParaRPr>
          </a:p>
          <a:p>
            <a:pPr marL="256112" indent="-256112">
              <a:buFont typeface="Arial" panose="020B0604020202020204" pitchFamily="34" charset="0"/>
              <a:buChar char="•"/>
            </a:pPr>
            <a:r>
              <a:rPr lang="en-IN" sz="12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Goal</a:t>
            </a:r>
            <a:r>
              <a:rPr lang="en-IN" sz="1200" b="0" dirty="0">
                <a:solidFill>
                  <a:srgbClr val="FF0000"/>
                </a:solidFill>
              </a:rPr>
              <a:t>: </a:t>
            </a:r>
            <a:r>
              <a:rPr lang="en-IN" sz="1200" b="0" dirty="0">
                <a:solidFill>
                  <a:schemeClr val="tx1"/>
                </a:solidFill>
              </a:rPr>
              <a:t>to generate set of relations schemas that allow us to store the data with out redundancy and to retrieve the data easily.</a:t>
            </a:r>
          </a:p>
          <a:p>
            <a:pPr marL="256112" indent="-256112">
              <a:buFont typeface="Arial" panose="020B0604020202020204" pitchFamily="34" charset="0"/>
              <a:buChar char="•"/>
            </a:pPr>
            <a:endParaRPr lang="en-IN" sz="1200" b="0" dirty="0">
              <a:solidFill>
                <a:schemeClr val="tx1"/>
              </a:solidFill>
            </a:endParaRPr>
          </a:p>
          <a:p>
            <a:pPr marL="256112" indent="-256112">
              <a:buFont typeface="Arial" panose="020B0604020202020204" pitchFamily="34" charset="0"/>
              <a:buChar char="•"/>
            </a:pPr>
            <a:r>
              <a:rPr lang="en-IN" sz="12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</a:t>
            </a:r>
            <a:r>
              <a:rPr lang="en-IN" sz="1200" b="0" dirty="0">
                <a:solidFill>
                  <a:srgbClr val="FF0000"/>
                </a:solidFill>
              </a:rPr>
              <a:t>: </a:t>
            </a:r>
            <a:r>
              <a:rPr lang="en-IN" sz="1200" b="0" dirty="0">
                <a:solidFill>
                  <a:schemeClr val="tx1"/>
                </a:solidFill>
              </a:rPr>
              <a:t>to design the schemas that are in </a:t>
            </a:r>
            <a:r>
              <a:rPr lang="en-IN" sz="1200" b="0" dirty="0">
                <a:solidFill>
                  <a:srgbClr val="0070C0"/>
                </a:solidFill>
              </a:rPr>
              <a:t>normal form</a:t>
            </a:r>
            <a:r>
              <a:rPr lang="en-IN" sz="1200" b="0" dirty="0">
                <a:solidFill>
                  <a:schemeClr val="tx1"/>
                </a:solidFill>
              </a:rPr>
              <a:t>. </a:t>
            </a:r>
            <a:r>
              <a:rPr lang="en-IN" sz="1200" b="0" dirty="0">
                <a:solidFill>
                  <a:srgbClr val="FF0000"/>
                </a:solidFill>
              </a:rPr>
              <a:t>(</a:t>
            </a:r>
            <a:r>
              <a:rPr lang="en-IN" sz="12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Rule</a:t>
            </a:r>
            <a:r>
              <a:rPr lang="en-IN" sz="1200" b="0" dirty="0">
                <a:solidFill>
                  <a:srgbClr val="FF0000"/>
                </a:solidFill>
              </a:rPr>
              <a:t>) </a:t>
            </a:r>
          </a:p>
          <a:p>
            <a:pPr marL="597595" lvl="1" indent="-256112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To check the normal form we need additional information, such as </a:t>
            </a:r>
            <a:r>
              <a:rPr lang="en-IN" sz="1200" b="1" dirty="0">
                <a:solidFill>
                  <a:srgbClr val="0070C0"/>
                </a:solidFill>
              </a:rPr>
              <a:t>functional dependency. </a:t>
            </a:r>
            <a:r>
              <a:rPr lang="en-IN" sz="1200" b="1" dirty="0">
                <a:solidFill>
                  <a:srgbClr val="FF0000"/>
                </a:solidFill>
              </a:rPr>
              <a:t>(</a:t>
            </a:r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Conditions</a:t>
            </a:r>
            <a:r>
              <a:rPr lang="en-IN" sz="1200" b="1" dirty="0">
                <a:solidFill>
                  <a:srgbClr val="FF0000"/>
                </a:solidFill>
              </a:rPr>
              <a:t>)</a:t>
            </a:r>
          </a:p>
          <a:p>
            <a:pPr marL="256112" indent="-256112">
              <a:buFont typeface="Arial" panose="020B0604020202020204" pitchFamily="34" charset="0"/>
              <a:buChar char="•"/>
            </a:pPr>
            <a:endParaRPr lang="en-IN" sz="1200" b="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N" sz="1200" b="0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690778" y="6464909"/>
            <a:ext cx="7423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10/27/2022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11345291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20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378" y="1014024"/>
            <a:ext cx="2013509" cy="194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642" y="2425328"/>
            <a:ext cx="2710475" cy="2155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5" y="2425328"/>
            <a:ext cx="3487486" cy="232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46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4B93714D-8BF9-4A97-8F83-370DD1C28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0" eaLnBrk="1" hangingPunct="1">
              <a:buNone/>
            </a:pPr>
            <a:r>
              <a:rPr lang="en-US" altLang="en-US" dirty="0">
                <a:solidFill>
                  <a:schemeClr val="tx1"/>
                </a:solidFill>
              </a:rPr>
              <a:t>The requirements to satisfy the First Normal Form (1NF):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FFFF00"/>
                </a:solidFill>
                <a:latin typeface="Oswald" pitchFamily="2" charset="0"/>
              </a:rPr>
              <a:t>Each table has a primary key: </a:t>
            </a:r>
            <a:r>
              <a:rPr lang="en-US" altLang="en-US" sz="2000" dirty="0">
                <a:solidFill>
                  <a:schemeClr val="tx1"/>
                </a:solidFill>
                <a:latin typeface="Oswald" pitchFamily="2" charset="0"/>
              </a:rPr>
              <a:t>minimal set of attributes which can uniquely identify a record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FFFF00"/>
                </a:solidFill>
                <a:latin typeface="Oswald" pitchFamily="2" charset="0"/>
              </a:rPr>
              <a:t>The values in each column of a table are atomic </a:t>
            </a:r>
            <a:r>
              <a:rPr lang="en-US" altLang="en-US" sz="2000" dirty="0">
                <a:solidFill>
                  <a:schemeClr val="tx1"/>
                </a:solidFill>
                <a:latin typeface="Oswald" pitchFamily="2" charset="0"/>
              </a:rPr>
              <a:t>(No multi-valued attributes allowed).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FFFF00"/>
                </a:solidFill>
                <a:latin typeface="Oswald" pitchFamily="2" charset="0"/>
              </a:rPr>
              <a:t>There are no repeating groups</a:t>
            </a:r>
            <a:r>
              <a:rPr lang="en-US" altLang="en-US" sz="2000" dirty="0">
                <a:solidFill>
                  <a:schemeClr val="tx1"/>
                </a:solidFill>
                <a:latin typeface="Oswald" pitchFamily="2" charset="0"/>
              </a:rPr>
              <a:t>: two columns do not store similar information in the same table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B77DEC39-14EE-469A-8496-51EB064AF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First </a:t>
            </a:r>
            <a:r>
              <a:rPr lang="en-US" sz="4000" baseline="30000" dirty="0"/>
              <a:t> </a:t>
            </a:r>
            <a:r>
              <a:rPr lang="en-US" sz="4000" dirty="0"/>
              <a:t>Normal Form (1NF)-The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0811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Normal Form - No </a:t>
            </a:r>
            <a:r>
              <a:rPr lang="en-US" dirty="0" err="1"/>
              <a:t>multivalued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71551"/>
            <a:ext cx="6172200" cy="3394472"/>
          </a:xfrm>
        </p:spPr>
        <p:txBody>
          <a:bodyPr/>
          <a:lstStyle/>
          <a:p>
            <a:r>
              <a:rPr lang="en-US" dirty="0"/>
              <a:t>A domain is atomic if elements of the domain are indivisible.</a:t>
            </a:r>
          </a:p>
          <a:p>
            <a:pPr lvl="1"/>
            <a:r>
              <a:rPr lang="en-US" dirty="0"/>
              <a:t>We say that a relation schema R is in first normal form (1NF) if the domains of all attributes of R are atomic.</a:t>
            </a:r>
          </a:p>
        </p:txBody>
      </p:sp>
      <p:pic>
        <p:nvPicPr>
          <p:cNvPr id="4" name="Picture 3" descr="in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89" y="2307431"/>
            <a:ext cx="4244051" cy="2314019"/>
          </a:xfrm>
          <a:prstGeom prst="rect">
            <a:avLst/>
          </a:prstGeom>
        </p:spPr>
      </p:pic>
      <p:pic>
        <p:nvPicPr>
          <p:cNvPr id="5" name="Picture 4" descr="inf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6" y="2215559"/>
            <a:ext cx="2875137" cy="195639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052181" y="3136604"/>
            <a:ext cx="685800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15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4669" y="425302"/>
            <a:ext cx="8548577" cy="4029740"/>
          </a:xfrm>
        </p:spPr>
        <p:txBody>
          <a:bodyPr/>
          <a:lstStyle/>
          <a:p>
            <a:pPr marL="400050" indent="-400050" algn="just">
              <a:buNone/>
            </a:pPr>
            <a:r>
              <a:rPr lang="en-US" dirty="0">
                <a:latin typeface="Arial Unicode MS" pitchFamily="34" charset="-128"/>
                <a:cs typeface="Times New Roman" pitchFamily="18" charset="0"/>
              </a:rPr>
              <a:t>A table is considered to be in 1NF if all the fields contain</a:t>
            </a:r>
          </a:p>
          <a:p>
            <a:pPr marL="400050" indent="-400050" algn="just">
              <a:buNone/>
            </a:pPr>
            <a:r>
              <a:rPr lang="en-US" dirty="0">
                <a:latin typeface="Arial Unicode MS" pitchFamily="34" charset="-128"/>
                <a:cs typeface="Times New Roman" pitchFamily="18" charset="0"/>
              </a:rPr>
              <a:t>only scalar values (as opposed to list of values).</a:t>
            </a:r>
            <a:r>
              <a:rPr lang="en-US" sz="2100" dirty="0"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marL="400050" indent="-400050" algn="just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cs typeface="Times New Roman" pitchFamily="18" charset="0"/>
              </a:rPr>
              <a:t>Example (Not 1NF)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1489211" y="1758359"/>
            <a:ext cx="5485747" cy="253916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050" dirty="0">
                <a:solidFill>
                  <a:srgbClr val="000066"/>
                </a:solidFill>
                <a:latin typeface="Times New Roman" pitchFamily="18" charset="0"/>
              </a:rPr>
              <a:t>Author and </a:t>
            </a:r>
            <a:r>
              <a:rPr lang="en-US" sz="1050" dirty="0" err="1">
                <a:solidFill>
                  <a:srgbClr val="000066"/>
                </a:solidFill>
                <a:latin typeface="Times New Roman" pitchFamily="18" charset="0"/>
              </a:rPr>
              <a:t>AuPhone</a:t>
            </a:r>
            <a:r>
              <a:rPr lang="en-US" sz="1050" dirty="0">
                <a:solidFill>
                  <a:srgbClr val="000066"/>
                </a:solidFill>
                <a:latin typeface="Times New Roman" pitchFamily="18" charset="0"/>
              </a:rPr>
              <a:t> columns are not scalar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AF984E1-3030-4C50-B7DF-B18B9E682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49" y="2110946"/>
            <a:ext cx="6247469" cy="20405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9268" y="628650"/>
            <a:ext cx="7395291" cy="3886200"/>
          </a:xfrm>
        </p:spPr>
        <p:txBody>
          <a:bodyPr/>
          <a:lstStyle/>
          <a:p>
            <a:pPr indent="-457200" algn="just">
              <a:buFontTx/>
              <a:buAutoNum type="arabicPeriod"/>
            </a:pPr>
            <a:r>
              <a:rPr lang="en-US" sz="1650" dirty="0">
                <a:latin typeface="Arial Unicode MS" pitchFamily="34" charset="-128"/>
                <a:cs typeface="Times New Roman" pitchFamily="18" charset="0"/>
              </a:rPr>
              <a:t>Place all items that appear in the repeating group in a new table</a:t>
            </a:r>
          </a:p>
          <a:p>
            <a:pPr indent="-457200" algn="just">
              <a:buFontTx/>
              <a:buAutoNum type="arabicPeriod"/>
            </a:pPr>
            <a:r>
              <a:rPr lang="en-US" sz="1650" dirty="0">
                <a:latin typeface="Arial Unicode MS" pitchFamily="34" charset="-128"/>
                <a:cs typeface="Times New Roman" pitchFamily="18" charset="0"/>
              </a:rPr>
              <a:t>Designate a primary key for each new table produced. </a:t>
            </a:r>
          </a:p>
          <a:p>
            <a:pPr indent="-457200" algn="just">
              <a:buFontTx/>
              <a:buAutoNum type="arabicPeriod"/>
            </a:pPr>
            <a:r>
              <a:rPr lang="en-US" sz="1650" dirty="0">
                <a:latin typeface="Arial Unicode MS" pitchFamily="34" charset="-128"/>
                <a:cs typeface="Times New Roman" pitchFamily="18" charset="0"/>
              </a:rPr>
              <a:t>Duplicate in the new table the primary key of the table from which the repeating group was extracted or vice versa. </a:t>
            </a:r>
            <a:endParaRPr lang="en-US" sz="1650" dirty="0">
              <a:solidFill>
                <a:srgbClr val="CC0000"/>
              </a:solidFill>
              <a:latin typeface="Arial Unicode MS" pitchFamily="34" charset="-128"/>
              <a:cs typeface="Times New Roman" pitchFamily="18" charset="0"/>
            </a:endParaRPr>
          </a:p>
          <a:p>
            <a:pPr indent="-457200" algn="just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cs typeface="Times New Roman" pitchFamily="18" charset="0"/>
              </a:rPr>
              <a:t>Example (1NF)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1657350" y="-57150"/>
            <a:ext cx="5829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300">
                <a:solidFill>
                  <a:schemeClr val="accent5">
                    <a:lumMod val="75000"/>
                  </a:schemeClr>
                </a:solidFill>
                <a:latin typeface="Arial-BoldMT"/>
              </a:rPr>
              <a:t>1NF - Decomposition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C12B078-3AC3-43F0-95D2-2DBCD9ED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4" y="2365966"/>
            <a:ext cx="4566392" cy="188705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60D9FC-460E-4F43-864D-BAD3E8F10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25" y="1924576"/>
            <a:ext cx="2783381" cy="27698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B714E91-A9D6-4585-AFDF-9A6D88B95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1450"/>
            <a:ext cx="8229600" cy="10287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rgbClr val="FFC000"/>
                </a:solidFill>
                <a:latin typeface="Oswald"/>
              </a:rPr>
              <a:t>Is it in First normal form (1 NF)?</a:t>
            </a:r>
            <a:endParaRPr lang="en-US" dirty="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DFCAE-A158-442B-961D-D1E30462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95" y="1195535"/>
            <a:ext cx="5837925" cy="27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99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570DA1-A177-43BA-9AA7-17B2F2EEE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2" t="31053" r="17255" b="8947"/>
          <a:stretch/>
        </p:blipFill>
        <p:spPr>
          <a:xfrm>
            <a:off x="1928005" y="1338174"/>
            <a:ext cx="4697006" cy="312147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C270F91-8BFF-4D89-9433-5199F1F9634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45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4000">
                <a:solidFill>
                  <a:srgbClr val="FFC000"/>
                </a:solidFill>
                <a:latin typeface="Oswald"/>
              </a:rPr>
              <a:t>Is it in First normal form (1 NF)?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80C188-8FB7-4AD3-A22C-5459425E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04" y="270133"/>
            <a:ext cx="6292592" cy="1657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E3C3CA-C07B-46B8-899C-4AC8E991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01" y="2206816"/>
            <a:ext cx="7218598" cy="2237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0DB38-2649-45D9-A0AF-CBB366BB9D7E}"/>
              </a:ext>
            </a:extLst>
          </p:cNvPr>
          <p:cNvSpPr txBox="1"/>
          <p:nvPr/>
        </p:nvSpPr>
        <p:spPr>
          <a:xfrm>
            <a:off x="223284" y="653901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in 1 NF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A7B3B-C6D5-485E-B7E9-241BEBD5B887}"/>
              </a:ext>
            </a:extLst>
          </p:cNvPr>
          <p:cNvSpPr txBox="1"/>
          <p:nvPr/>
        </p:nvSpPr>
        <p:spPr>
          <a:xfrm>
            <a:off x="106325" y="2571750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1 NF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4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89A30-E267-484E-94F4-E49CB5B2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390525"/>
            <a:ext cx="38004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76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AFB3A4-E332-48A8-AB23-D1381216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32" y="295718"/>
            <a:ext cx="49339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104D14-A832-4136-95D1-688290242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96" y="215408"/>
            <a:ext cx="8736607" cy="433808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n-US" dirty="0"/>
              <a:t>The goal of relational database design is to generate a set of relation schemas that allow us to store information without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unnecessary redundancy</a:t>
            </a:r>
            <a:r>
              <a:rPr lang="en-US" dirty="0"/>
              <a:t>, and to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retrieve</a:t>
            </a:r>
            <a:r>
              <a:rPr lang="en-US" dirty="0"/>
              <a:t> information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efficiently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formed relation schemas directly from ER diagram.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 do we know the desirability (good / bad) of a collection of relation schemas?</a:t>
            </a:r>
          </a:p>
        </p:txBody>
      </p:sp>
    </p:spTree>
    <p:extLst>
      <p:ext uri="{BB962C8B-B14F-4D97-AF65-F5344CB8AC3E}">
        <p14:creationId xmlns:p14="http://schemas.microsoft.com/office/powerpoint/2010/main" val="3515692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EDA92C-9047-4E62-9F62-451871EF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4" y="11213"/>
            <a:ext cx="5133975" cy="1400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542F63-64F4-444A-B857-C82D9E9C1C78}"/>
              </a:ext>
            </a:extLst>
          </p:cNvPr>
          <p:cNvSpPr txBox="1"/>
          <p:nvPr/>
        </p:nvSpPr>
        <p:spPr>
          <a:xfrm>
            <a:off x="5670913" y="625452"/>
            <a:ext cx="3258879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violates first normal form.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An apparent solution is to introduce more columns: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ED47B3-C584-496F-B524-FCAAFCA7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4" y="1487408"/>
            <a:ext cx="5272811" cy="1400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BB3080-2B70-475C-99A5-2B34474D7C11}"/>
              </a:ext>
            </a:extLst>
          </p:cNvPr>
          <p:cNvSpPr txBox="1"/>
          <p:nvPr/>
        </p:nvSpPr>
        <p:spPr>
          <a:xfrm>
            <a:off x="5650262" y="1602782"/>
            <a:ext cx="319040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FF00"/>
                </a:solidFill>
              </a:rPr>
              <a:t>The two telephone number columns still form a </a:t>
            </a:r>
            <a:r>
              <a:rPr lang="en-US" dirty="0">
                <a:solidFill>
                  <a:srgbClr val="00B0F0"/>
                </a:solidFill>
              </a:rPr>
              <a:t>"repeating group":</a:t>
            </a:r>
          </a:p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Adding an extra telephone number may require the table to be reorganized by the addition of a new column.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5E4C8A-DB19-442C-9B2F-1E9666697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46" y="3410783"/>
            <a:ext cx="3535048" cy="1400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683AB5-49C0-40BC-9C0E-086E84692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522" y="3351720"/>
            <a:ext cx="4422811" cy="13871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9B7271-06AC-423B-A972-F3AF3DD10F20}"/>
              </a:ext>
            </a:extLst>
          </p:cNvPr>
          <p:cNvSpPr txBox="1"/>
          <p:nvPr/>
        </p:nvSpPr>
        <p:spPr>
          <a:xfrm>
            <a:off x="143846" y="2887563"/>
            <a:ext cx="3748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we ensure no row contains more than one phone number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B6C71D-1464-4D7C-81C1-E48E2692B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847" y="2981424"/>
            <a:ext cx="2428875" cy="323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4FF8B3-C8B4-43B0-B8F2-09556527DBFE}"/>
              </a:ext>
            </a:extLst>
          </p:cNvPr>
          <p:cNvSpPr txBox="1"/>
          <p:nvPr/>
        </p:nvSpPr>
        <p:spPr>
          <a:xfrm>
            <a:off x="5650262" y="46345"/>
            <a:ext cx="3493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 pitchFamily="2" charset="0"/>
              </a:rPr>
              <a:t>There are no repeating groups: </a:t>
            </a:r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  <a:latin typeface="Oswald" pitchFamily="2" charset="0"/>
              </a:rPr>
              <a:t>two columns do not store similar information in the same table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E56A0F-9009-4926-A5BB-225205A61D6B}"/>
              </a:ext>
            </a:extLst>
          </p:cNvPr>
          <p:cNvCxnSpPr>
            <a:stCxn id="6" idx="3"/>
          </p:cNvCxnSpPr>
          <p:nvPr/>
        </p:nvCxnSpPr>
        <p:spPr>
          <a:xfrm>
            <a:off x="5437309" y="711301"/>
            <a:ext cx="212953" cy="19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A4675-9CE1-428A-9800-A76574E2C3DF}"/>
              </a:ext>
            </a:extLst>
          </p:cNvPr>
          <p:cNvCxnSpPr/>
          <p:nvPr/>
        </p:nvCxnSpPr>
        <p:spPr>
          <a:xfrm>
            <a:off x="5543785" y="1818167"/>
            <a:ext cx="106477" cy="14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7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B714E91-A9D6-4585-AFDF-9A6D88B95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085150" cy="58939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C000"/>
                </a:solidFill>
                <a:latin typeface="Oswald" pitchFamily="2" charset="0"/>
              </a:rPr>
              <a:t>First Normal Form(1NF) - Example</a:t>
            </a:r>
          </a:p>
        </p:txBody>
      </p:sp>
      <p:graphicFrame>
        <p:nvGraphicFramePr>
          <p:cNvPr id="17695" name="Group 287">
            <a:extLst>
              <a:ext uri="{FF2B5EF4-FFF2-40B4-BE49-F238E27FC236}">
                <a16:creationId xmlns:a16="http://schemas.microsoft.com/office/drawing/2014/main" id="{419962A8-B2B4-420A-A460-B5EF4C62F872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97460" y="1206362"/>
          <a:ext cx="5663045" cy="856353"/>
        </p:xfrm>
        <a:graphic>
          <a:graphicData uri="http://schemas.openxmlformats.org/drawingml/2006/table">
            <a:tbl>
              <a:tblPr/>
              <a:tblGrid>
                <a:gridCol w="1007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Student#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AdvID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AdvName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AdvRoom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Class1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Class2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123A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James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555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102-8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104-9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124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123B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Smith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467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209-0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102-8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Rectangle 3">
            <a:extLst>
              <a:ext uri="{FF2B5EF4-FFF2-40B4-BE49-F238E27FC236}">
                <a16:creationId xmlns:a16="http://schemas.microsoft.com/office/drawing/2014/main" id="{99B8FDF3-5569-4C7A-8976-D40D24580341}"/>
              </a:ext>
            </a:extLst>
          </p:cNvPr>
          <p:cNvSpPr txBox="1">
            <a:spLocks noChangeArrowheads="1"/>
          </p:cNvSpPr>
          <p:nvPr/>
        </p:nvSpPr>
        <p:spPr>
          <a:xfrm>
            <a:off x="340012" y="697233"/>
            <a:ext cx="3556127" cy="40129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  <a:defRPr/>
            </a:pPr>
            <a:r>
              <a:rPr lang="en-US" sz="1800" b="1" dirty="0">
                <a:latin typeface="Oswald" pitchFamily="2" charset="0"/>
              </a:rPr>
              <a:t>Un-normalized  Students table</a:t>
            </a:r>
            <a:r>
              <a:rPr lang="en-US" sz="1800" dirty="0">
                <a:latin typeface="Oswald" pitchFamily="2" charset="0"/>
              </a:rPr>
              <a:t>: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buFont typeface="Wingdings" pitchFamily="2" charset="2"/>
              <a:buNone/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</p:txBody>
      </p:sp>
      <p:graphicFrame>
        <p:nvGraphicFramePr>
          <p:cNvPr id="6" name="Group 285">
            <a:extLst>
              <a:ext uri="{FF2B5EF4-FFF2-40B4-BE49-F238E27FC236}">
                <a16:creationId xmlns:a16="http://schemas.microsoft.com/office/drawing/2014/main" id="{83AC5044-3778-4352-8B96-D9DDA489E299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97460" y="2532488"/>
          <a:ext cx="4476537" cy="1404650"/>
        </p:xfrm>
        <a:graphic>
          <a:graphicData uri="http://schemas.openxmlformats.org/drawingml/2006/table">
            <a:tbl>
              <a:tblPr/>
              <a:tblGrid>
                <a:gridCol w="95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Student#</a:t>
                      </a:r>
                    </a:p>
                  </a:txBody>
                  <a:tcPr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AdvID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AdvName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AdvRoom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Class#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</a:t>
                      </a:r>
                    </a:p>
                  </a:txBody>
                  <a:tcPr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123A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James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555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102-8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</a:t>
                      </a:r>
                    </a:p>
                  </a:txBody>
                  <a:tcPr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123A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James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555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104-9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124</a:t>
                      </a:r>
                    </a:p>
                  </a:txBody>
                  <a:tcPr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123B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Smith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467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209-0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124</a:t>
                      </a:r>
                    </a:p>
                  </a:txBody>
                  <a:tcPr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123B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Smith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467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102-8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7A70FEC-C6DA-44A1-B98F-D4D9F2CB80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0012" y="2097494"/>
            <a:ext cx="3306417" cy="342900"/>
          </a:xfrm>
        </p:spPr>
        <p:txBody>
          <a:bodyPr>
            <a:normAutofit fontScale="25000" lnSpcReduction="20000"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sz="6400" b="1" dirty="0">
                <a:solidFill>
                  <a:schemeClr val="tx1"/>
                </a:solidFill>
                <a:latin typeface="Oswald" pitchFamily="2" charset="0"/>
              </a:rPr>
              <a:t>Normalized  Students table: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/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/>
          </a:p>
        </p:txBody>
      </p:sp>
      <p:graphicFrame>
        <p:nvGraphicFramePr>
          <p:cNvPr id="9" name="Group 91">
            <a:extLst>
              <a:ext uri="{FF2B5EF4-FFF2-40B4-BE49-F238E27FC236}">
                <a16:creationId xmlns:a16="http://schemas.microsoft.com/office/drawing/2014/main" id="{A9733CC5-9D06-4FBB-B114-997DA4AC430A}"/>
              </a:ext>
            </a:extLst>
          </p:cNvPr>
          <p:cNvGraphicFramePr>
            <a:graphicFrameLocks/>
          </p:cNvGraphicFramePr>
          <p:nvPr/>
        </p:nvGraphicFramePr>
        <p:xfrm>
          <a:off x="5497573" y="2236854"/>
          <a:ext cx="3210492" cy="1060488"/>
        </p:xfrm>
        <a:graphic>
          <a:graphicData uri="http://schemas.openxmlformats.org/drawingml/2006/table">
            <a:tbl>
              <a:tblPr/>
              <a:tblGrid>
                <a:gridCol w="78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779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Student Table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Student#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AdvID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AdvName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AdvRoom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123A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James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555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124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123B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Smith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467</a:t>
                      </a:r>
                    </a:p>
                  </a:txBody>
                  <a:tcPr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87">
            <a:extLst>
              <a:ext uri="{FF2B5EF4-FFF2-40B4-BE49-F238E27FC236}">
                <a16:creationId xmlns:a16="http://schemas.microsoft.com/office/drawing/2014/main" id="{37B333F5-5825-44AA-A912-E4AF64085416}"/>
              </a:ext>
            </a:extLst>
          </p:cNvPr>
          <p:cNvGraphicFramePr>
            <a:graphicFrameLocks/>
          </p:cNvGraphicFramePr>
          <p:nvPr/>
        </p:nvGraphicFramePr>
        <p:xfrm>
          <a:off x="5497573" y="3464681"/>
          <a:ext cx="1486708" cy="1227825"/>
        </p:xfrm>
        <a:graphic>
          <a:graphicData uri="http://schemas.openxmlformats.org/drawingml/2006/table">
            <a:tbl>
              <a:tblPr/>
              <a:tblGrid>
                <a:gridCol w="82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Student#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Class#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102-8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104-9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209-0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124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102-8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B4863F-A31C-4CB7-B322-D33CF5DC1033}"/>
              </a:ext>
            </a:extLst>
          </p:cNvPr>
          <p:cNvCxnSpPr/>
          <p:nvPr/>
        </p:nvCxnSpPr>
        <p:spPr>
          <a:xfrm>
            <a:off x="3317358" y="2097494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4314C4-42A0-43E8-BA70-C59F2B491D3B}"/>
              </a:ext>
            </a:extLst>
          </p:cNvPr>
          <p:cNvCxnSpPr/>
          <p:nvPr/>
        </p:nvCxnSpPr>
        <p:spPr>
          <a:xfrm flipV="1">
            <a:off x="4752753" y="2767098"/>
            <a:ext cx="595424" cy="21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82159-8777-463E-86CB-E58DE627303C}"/>
              </a:ext>
            </a:extLst>
          </p:cNvPr>
          <p:cNvCxnSpPr/>
          <p:nvPr/>
        </p:nvCxnSpPr>
        <p:spPr>
          <a:xfrm>
            <a:off x="4788073" y="3080786"/>
            <a:ext cx="496308" cy="5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19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857250"/>
          </a:xfrm>
        </p:spPr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380" y="580805"/>
            <a:ext cx="8133907" cy="3737372"/>
          </a:xfrm>
        </p:spPr>
        <p:txBody>
          <a:bodyPr>
            <a:noAutofit/>
          </a:bodyPr>
          <a:lstStyle/>
          <a:p>
            <a:r>
              <a:rPr lang="en-US" sz="2000" dirty="0" err="1"/>
              <a:t>Eg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Each specific value of </a:t>
            </a:r>
            <a:r>
              <a:rPr lang="en-US" sz="2000" dirty="0" err="1"/>
              <a:t>dept_name</a:t>
            </a:r>
            <a:r>
              <a:rPr lang="en-US" sz="2000" dirty="0"/>
              <a:t> corresponds to at most one budget.</a:t>
            </a:r>
          </a:p>
          <a:p>
            <a:pPr lvl="1"/>
            <a:r>
              <a:rPr lang="en-US" sz="2000" dirty="0"/>
              <a:t>In other words “if there were a schema (</a:t>
            </a:r>
            <a:r>
              <a:rPr lang="en-US" sz="2000" dirty="0" err="1"/>
              <a:t>dept_name</a:t>
            </a:r>
            <a:r>
              <a:rPr lang="en-US" sz="2000" dirty="0"/>
              <a:t>, budget), the </a:t>
            </a:r>
            <a:r>
              <a:rPr lang="en-US" sz="2000" dirty="0" err="1"/>
              <a:t>dept_name</a:t>
            </a:r>
            <a:r>
              <a:rPr lang="en-US" sz="2000" dirty="0"/>
              <a:t> is able to serve as the primary key”</a:t>
            </a:r>
          </a:p>
          <a:p>
            <a:pPr lvl="1"/>
            <a:r>
              <a:rPr lang="en-US" sz="2000" dirty="0"/>
              <a:t>This is rule is specified as a functional dependency</a:t>
            </a:r>
          </a:p>
          <a:p>
            <a:pPr lvl="1">
              <a:buNone/>
            </a:pPr>
            <a:r>
              <a:rPr lang="en-US" sz="2000" dirty="0">
                <a:solidFill>
                  <a:srgbClr val="C00000"/>
                </a:solidFill>
              </a:rPr>
              <a:t>		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 budget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7172" y="4110428"/>
            <a:ext cx="7134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X→Y,  X functionally determines Y. The left-hand side attributes determine the values of attributes on the right-hand side.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14081" y="686049"/>
            <a:ext cx="7070651" cy="1690244"/>
          </a:xfrm>
        </p:spPr>
        <p:txBody>
          <a:bodyPr/>
          <a:lstStyle/>
          <a:p>
            <a:pPr indent="-457200" algn="just">
              <a:buFontTx/>
              <a:buAutoNum type="arabicPeriod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one set of attributes in a table determines another set of attributes in the table, then the second set of attributes is said to be functionally dependent on the first set of attributes.</a:t>
            </a:r>
          </a:p>
          <a:p>
            <a:pPr indent="-457200" algn="just">
              <a:buNone/>
            </a:pPr>
            <a:endParaRPr lang="en-US" dirty="0">
              <a:solidFill>
                <a:srgbClr val="CC0000"/>
              </a:solidFill>
              <a:latin typeface="Arial Unicode MS" pitchFamily="34" charset="-128"/>
              <a:cs typeface="Times New Roman" pitchFamily="18" charset="0"/>
            </a:endParaRPr>
          </a:p>
          <a:p>
            <a:pPr indent="-457200" algn="just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cs typeface="Times New Roman" pitchFamily="18" charset="0"/>
              </a:rPr>
              <a:t>Example 1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1497862" y="-31898"/>
            <a:ext cx="5829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3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-BoldMT"/>
              </a:rPr>
              <a:t>Functional Dependencies</a:t>
            </a:r>
          </a:p>
        </p:txBody>
      </p:sp>
      <p:sp>
        <p:nvSpPr>
          <p:cNvPr id="218353" name="Rectangle 241"/>
          <p:cNvSpPr>
            <a:spLocks noChangeArrowheads="1"/>
          </p:cNvSpPr>
          <p:nvPr/>
        </p:nvSpPr>
        <p:spPr bwMode="auto">
          <a:xfrm>
            <a:off x="4129419" y="2464095"/>
            <a:ext cx="4000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/>
            <a:r>
              <a:rPr lang="en-US" sz="1500" dirty="0">
                <a:solidFill>
                  <a:schemeClr val="tx1"/>
                </a:solidFill>
                <a:latin typeface="Arial Unicode MS" pitchFamily="34" charset="-128"/>
                <a:cs typeface="Times New Roman" pitchFamily="18" charset="0"/>
              </a:rPr>
              <a:t>Table Scheme: {ISBN, Title, Price}</a:t>
            </a:r>
          </a:p>
          <a:p>
            <a:pPr marL="457200" indent="-457200" algn="just"/>
            <a:r>
              <a:rPr lang="en-US" sz="1500" dirty="0">
                <a:solidFill>
                  <a:schemeClr val="tx1"/>
                </a:solidFill>
                <a:latin typeface="Arial Unicode MS" pitchFamily="34" charset="-128"/>
                <a:cs typeface="Times New Roman" pitchFamily="18" charset="0"/>
              </a:rPr>
              <a:t>Functional Dependencies: </a:t>
            </a:r>
          </a:p>
          <a:p>
            <a:pPr marL="457200" indent="-457200" algn="just"/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</a:rPr>
              <a:t>{ISBN} 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 {Title}</a:t>
            </a:r>
          </a:p>
          <a:p>
            <a:pPr marL="457200" indent="-457200" algn="just"/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				    </a:t>
            </a:r>
          </a:p>
          <a:p>
            <a:pPr marL="457200" indent="-457200" algn="just"/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{ISBN}  {Price}</a:t>
            </a:r>
            <a:endParaRPr lang="en-US" sz="1500" dirty="0">
              <a:solidFill>
                <a:srgbClr val="00B0F0"/>
              </a:solidFill>
              <a:latin typeface="Arial Unicode MS" pitchFamily="34" charset="-128"/>
              <a:cs typeface="Times New Roman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3BB6A4-0AA0-4911-B48B-581733A3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80" y="2419073"/>
            <a:ext cx="2866803" cy="2071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3638" y="571500"/>
            <a:ext cx="1350335" cy="342900"/>
          </a:xfrm>
        </p:spPr>
        <p:txBody>
          <a:bodyPr/>
          <a:lstStyle/>
          <a:p>
            <a:pPr indent="-457200" algn="just">
              <a:buNone/>
            </a:pPr>
            <a:r>
              <a:rPr lang="en-US" b="1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</a:rPr>
              <a:t>Example 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1657350" y="57150"/>
            <a:ext cx="5829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300" dirty="0">
                <a:solidFill>
                  <a:srgbClr val="00B0F0"/>
                </a:solidFill>
                <a:latin typeface="Arial-BoldMT"/>
              </a:rPr>
              <a:t>Functional Dependencies</a:t>
            </a:r>
          </a:p>
        </p:txBody>
      </p:sp>
      <p:sp>
        <p:nvSpPr>
          <p:cNvPr id="220209" name="Rectangle 49"/>
          <p:cNvSpPr>
            <a:spLocks noChangeArrowheads="1"/>
          </p:cNvSpPr>
          <p:nvPr/>
        </p:nvSpPr>
        <p:spPr bwMode="auto">
          <a:xfrm>
            <a:off x="3543300" y="1143000"/>
            <a:ext cx="4343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/>
            <a:r>
              <a:rPr lang="en-US" sz="1500" dirty="0">
                <a:solidFill>
                  <a:schemeClr val="tx1"/>
                </a:solidFill>
                <a:latin typeface="Arial Unicode MS" pitchFamily="34" charset="-128"/>
                <a:cs typeface="Times New Roman" pitchFamily="18" charset="0"/>
              </a:rPr>
              <a:t>Table Scheme: </a:t>
            </a:r>
            <a:r>
              <a:rPr lang="en-US" sz="1500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{</a:t>
            </a:r>
            <a:r>
              <a:rPr lang="en-US" sz="1500" dirty="0" err="1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PubID</a:t>
            </a:r>
            <a:r>
              <a:rPr lang="en-US" sz="1500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PubName</a:t>
            </a:r>
            <a:r>
              <a:rPr lang="en-US" sz="1500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PubPhone</a:t>
            </a:r>
            <a:r>
              <a:rPr lang="en-US" sz="1500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}</a:t>
            </a:r>
          </a:p>
          <a:p>
            <a:pPr marL="457200" indent="-457200" algn="just"/>
            <a:r>
              <a:rPr lang="en-US" sz="1500" dirty="0">
                <a:solidFill>
                  <a:schemeClr val="tx1"/>
                </a:solidFill>
                <a:latin typeface="Arial Unicode MS" pitchFamily="34" charset="-128"/>
                <a:cs typeface="Times New Roman" pitchFamily="18" charset="0"/>
              </a:rPr>
              <a:t>Functional Dependencies: </a:t>
            </a:r>
          </a:p>
          <a:p>
            <a:pPr marL="457200" indent="-457200" algn="just"/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</a:rPr>
              <a:t>{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</a:rPr>
              <a:t>PubId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</a:rPr>
              <a:t>} 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 {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PubPhone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</a:t>
            </a:r>
          </a:p>
          <a:p>
            <a:pPr marL="457200" indent="-457200" algn="just"/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				    </a:t>
            </a:r>
          </a:p>
          <a:p>
            <a:pPr marL="457200" indent="-457200" algn="just"/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{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PubId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  {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PubName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</a:t>
            </a:r>
          </a:p>
          <a:p>
            <a:pPr marL="457200" indent="-457200" algn="just"/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		     </a:t>
            </a:r>
          </a:p>
          <a:p>
            <a:pPr marL="457200" indent="-457200" algn="just"/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{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PubName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PubPhone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  {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PubID</a:t>
            </a:r>
            <a:r>
              <a:rPr lang="en-US" sz="1500" dirty="0">
                <a:solidFill>
                  <a:schemeClr val="tx1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</a:t>
            </a:r>
            <a:endParaRPr lang="en-US" sz="1500" dirty="0">
              <a:solidFill>
                <a:schemeClr val="tx1"/>
              </a:solidFill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20282" name="Rectangle 122"/>
          <p:cNvSpPr>
            <a:spLocks noChangeArrowheads="1"/>
          </p:cNvSpPr>
          <p:nvPr/>
        </p:nvSpPr>
        <p:spPr bwMode="auto">
          <a:xfrm>
            <a:off x="283756" y="2457451"/>
            <a:ext cx="149919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/>
            <a:r>
              <a:rPr lang="en-US" sz="16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</a:rPr>
              <a:t>Example 3</a:t>
            </a:r>
          </a:p>
        </p:txBody>
      </p:sp>
      <p:sp>
        <p:nvSpPr>
          <p:cNvPr id="220283" name="Rectangle 123"/>
          <p:cNvSpPr>
            <a:spLocks noChangeArrowheads="1"/>
          </p:cNvSpPr>
          <p:nvPr/>
        </p:nvSpPr>
        <p:spPr bwMode="auto">
          <a:xfrm>
            <a:off x="3543300" y="2971800"/>
            <a:ext cx="4343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/>
            <a:r>
              <a:rPr lang="en-US" sz="1500" dirty="0">
                <a:solidFill>
                  <a:schemeClr val="tx1"/>
                </a:solidFill>
                <a:latin typeface="Arial Unicode MS" pitchFamily="34" charset="-128"/>
                <a:cs typeface="Times New Roman" pitchFamily="18" charset="0"/>
              </a:rPr>
              <a:t>Table Scheme: </a:t>
            </a:r>
            <a:r>
              <a:rPr lang="en-US" sz="1500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{</a:t>
            </a:r>
            <a:r>
              <a:rPr lang="en-US" sz="1500" dirty="0" err="1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AuID</a:t>
            </a:r>
            <a:r>
              <a:rPr lang="en-US" sz="1500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AuName</a:t>
            </a:r>
            <a:r>
              <a:rPr lang="en-US" sz="1500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AuPhone</a:t>
            </a:r>
            <a:r>
              <a:rPr lang="en-US" sz="1500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}</a:t>
            </a:r>
          </a:p>
          <a:p>
            <a:pPr marL="457200" indent="-457200" algn="just"/>
            <a:r>
              <a:rPr lang="en-US" sz="1500" dirty="0">
                <a:solidFill>
                  <a:schemeClr val="tx1"/>
                </a:solidFill>
                <a:latin typeface="Arial Unicode MS" pitchFamily="34" charset="-128"/>
                <a:cs typeface="Times New Roman" pitchFamily="18" charset="0"/>
              </a:rPr>
              <a:t>Functional Dependencies: </a:t>
            </a:r>
          </a:p>
          <a:p>
            <a:pPr marL="457200" indent="-457200" algn="just"/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</a:rPr>
              <a:t>{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</a:rPr>
              <a:t>AuId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</a:rPr>
              <a:t>} 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 {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AuPhone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</a:t>
            </a:r>
          </a:p>
          <a:p>
            <a:pPr marL="457200" indent="-457200" algn="just"/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				    </a:t>
            </a:r>
          </a:p>
          <a:p>
            <a:pPr marL="457200" indent="-457200" algn="just"/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{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AuId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  {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AuName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</a:t>
            </a:r>
          </a:p>
          <a:p>
            <a:pPr marL="457200" indent="-457200" algn="just"/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		       </a:t>
            </a:r>
          </a:p>
          <a:p>
            <a:pPr marL="457200" indent="-457200" algn="just"/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{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AuName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AuPhone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  {</a:t>
            </a:r>
            <a:r>
              <a:rPr lang="en-US" sz="1500" dirty="0" err="1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AuID</a:t>
            </a:r>
            <a:r>
              <a:rPr lang="en-US" sz="1500" dirty="0">
                <a:solidFill>
                  <a:srgbClr val="00B0F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</a:t>
            </a:r>
            <a:endParaRPr lang="en-US" sz="1500" dirty="0">
              <a:solidFill>
                <a:srgbClr val="00B0F0"/>
              </a:solidFill>
              <a:latin typeface="Arial Unicode MS" pitchFamily="34" charset="-128"/>
              <a:cs typeface="Times New Roman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734D193-6A69-408D-B48D-D05F0FC32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56" y="1101910"/>
            <a:ext cx="2880435" cy="12412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40389BA-12F7-4971-9F1E-69C7FF578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64" y="2792377"/>
            <a:ext cx="2045945" cy="186803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Dependency Vs </a:t>
            </a:r>
            <a:r>
              <a:rPr lang="en-US" dirty="0" err="1"/>
              <a:t>Superkey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key is a set of attributes that uniquely identifies an entire tuple.</a:t>
            </a:r>
          </a:p>
          <a:p>
            <a:pPr marL="114300" indent="0">
              <a:buNone/>
            </a:pPr>
            <a:r>
              <a:rPr lang="en-US" dirty="0"/>
              <a:t>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K is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superkey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of r(R), then K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A functional dependency allows us to express constraints that uniquely identify values of certain attributes.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In a relation A</a:t>
            </a:r>
            <a:r>
              <a:rPr lang="en-US" dirty="0">
                <a:solidFill>
                  <a:srgbClr val="FFFF00"/>
                </a:solidFill>
                <a:sym typeface="Wingdings" pitchFamily="2" charset="2"/>
              </a:rPr>
              <a:t> B means,</a:t>
            </a:r>
            <a:r>
              <a:rPr lang="en-US" dirty="0">
                <a:solidFill>
                  <a:srgbClr val="FFFF00"/>
                </a:solidFill>
              </a:rPr>
              <a:t> for any two tuples t1 and t2 if t1[A]=t2[A] then t1[B]= t2[B].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3662"/>
            <a:ext cx="8931350" cy="4366022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Trivial functional dependency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fds</a:t>
            </a:r>
            <a:r>
              <a:rPr lang="en-US" sz="2400" dirty="0"/>
              <a:t> which are satisfied by all relations.</a:t>
            </a:r>
          </a:p>
          <a:p>
            <a:pPr lvl="1">
              <a:buNone/>
            </a:pPr>
            <a:r>
              <a:rPr lang="en-US" sz="2400" dirty="0"/>
              <a:t>Example.</a:t>
            </a:r>
          </a:p>
          <a:p>
            <a:pPr lvl="1">
              <a:buNone/>
            </a:pPr>
            <a:r>
              <a:rPr lang="en-US" sz="2400" dirty="0"/>
              <a:t>	A</a:t>
            </a:r>
            <a:r>
              <a:rPr lang="en-US" sz="2400" dirty="0">
                <a:sym typeface="Wingdings" pitchFamily="2" charset="2"/>
              </a:rPr>
              <a:t> A</a:t>
            </a:r>
          </a:p>
          <a:p>
            <a:pPr lvl="1">
              <a:buNone/>
            </a:pPr>
            <a:r>
              <a:rPr lang="en-US" sz="2400" dirty="0">
                <a:sym typeface="Wingdings" pitchFamily="2" charset="2"/>
              </a:rPr>
              <a:t>	AB A (</a:t>
            </a:r>
            <a:r>
              <a:rPr lang="en-US" sz="2400" dirty="0" err="1">
                <a:sym typeface="Wingdings" pitchFamily="2" charset="2"/>
              </a:rPr>
              <a:t>ie</a:t>
            </a:r>
            <a:r>
              <a:rPr lang="en-US" sz="2400" dirty="0">
                <a:sym typeface="Wingdings" pitchFamily="2" charset="2"/>
              </a:rPr>
              <a:t>, in </a:t>
            </a:r>
            <a:r>
              <a:rPr lang="en-GB" sz="2400" dirty="0"/>
              <a:t>X</a:t>
            </a:r>
            <a:r>
              <a:rPr lang="en-US" sz="2400" dirty="0">
                <a:sym typeface="Wingdings" pitchFamily="2" charset="2"/>
              </a:rPr>
              <a:t> </a:t>
            </a:r>
            <a:r>
              <a:rPr lang="en-GB" sz="2400" dirty="0"/>
              <a:t>  Y    if Y is a subset of X)</a:t>
            </a:r>
          </a:p>
          <a:p>
            <a:pPr lvl="1">
              <a:buNone/>
            </a:pPr>
            <a:r>
              <a:rPr lang="en-US" sz="2400" dirty="0">
                <a:solidFill>
                  <a:srgbClr val="FFFF00"/>
                </a:solidFill>
              </a:rPr>
              <a:t>Given a set of </a:t>
            </a:r>
            <a:r>
              <a:rPr lang="en-US" sz="2400" dirty="0" err="1">
                <a:solidFill>
                  <a:srgbClr val="FFFF00"/>
                </a:solidFill>
              </a:rPr>
              <a:t>fds</a:t>
            </a:r>
            <a:r>
              <a:rPr lang="en-US" sz="2400" dirty="0">
                <a:solidFill>
                  <a:srgbClr val="FFFF00"/>
                </a:solidFill>
              </a:rPr>
              <a:t> holds on a relation r(R) it is possible to infer certain other </a:t>
            </a:r>
            <a:r>
              <a:rPr lang="en-US" sz="2400" dirty="0" err="1">
                <a:solidFill>
                  <a:srgbClr val="FFFF00"/>
                </a:solidFill>
              </a:rPr>
              <a:t>fds</a:t>
            </a:r>
            <a:r>
              <a:rPr lang="en-US" sz="2400" dirty="0">
                <a:solidFill>
                  <a:srgbClr val="FFFF00"/>
                </a:solidFill>
              </a:rPr>
              <a:t>, which is denoted as F</a:t>
            </a:r>
            <a:r>
              <a:rPr lang="en-US" sz="2400" baseline="30000" dirty="0">
                <a:solidFill>
                  <a:srgbClr val="FFFF00"/>
                </a:solidFill>
              </a:rPr>
              <a:t>+</a:t>
            </a:r>
            <a:r>
              <a:rPr lang="en-US" sz="2400" dirty="0">
                <a:solidFill>
                  <a:srgbClr val="FFFF00"/>
                </a:solidFill>
              </a:rPr>
              <a:t> (F Closure)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2NF  - 1 NF plus no partial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16" y="1120577"/>
            <a:ext cx="7524495" cy="3430158"/>
          </a:xfrm>
        </p:spPr>
        <p:txBody>
          <a:bodyPr/>
          <a:lstStyle/>
          <a:p>
            <a:r>
              <a:rPr lang="en-US" dirty="0"/>
              <a:t>a table is in 2NF </a:t>
            </a:r>
            <a:r>
              <a:rPr lang="en-US" dirty="0">
                <a:hlinkClick r:id="rId2" tooltip="If and only if"/>
              </a:rPr>
              <a:t>if and only if</a:t>
            </a:r>
            <a:r>
              <a:rPr lang="en-US" dirty="0"/>
              <a:t> it is in 1NF and no non-prime attribute is dependent on any proper </a:t>
            </a:r>
            <a:r>
              <a:rPr lang="en-US" dirty="0">
                <a:hlinkClick r:id="rId3" tooltip="Subset"/>
              </a:rPr>
              <a:t>subset</a:t>
            </a:r>
            <a:r>
              <a:rPr lang="en-US" dirty="0"/>
              <a:t> of any </a:t>
            </a:r>
            <a:r>
              <a:rPr lang="en-US" dirty="0">
                <a:hlinkClick r:id="rId4" tooltip="Candidate key"/>
              </a:rPr>
              <a:t>candidate key</a:t>
            </a:r>
            <a:r>
              <a:rPr lang="en-US" dirty="0"/>
              <a:t> of the table. 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 non-prime attribute of a table is an attribute that is not a part of any candidate key of the table.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1629" y="740292"/>
            <a:ext cx="7921255" cy="4224450"/>
          </a:xfrm>
        </p:spPr>
        <p:txBody>
          <a:bodyPr/>
          <a:lstStyle/>
          <a:p>
            <a:pPr indent="-457200" algn="just">
              <a:buNone/>
            </a:pP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 table to be in 2NF, there are two requirements</a:t>
            </a:r>
          </a:p>
          <a:p>
            <a:pPr marL="825104" lvl="1" indent="-400050" algn="just">
              <a:spcBef>
                <a:spcPts val="0"/>
              </a:spcBef>
            </a:pPr>
            <a:r>
              <a:rPr lang="en-US" sz="13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database is in first normal form </a:t>
            </a:r>
          </a:p>
          <a:p>
            <a:pPr marL="825104" lvl="1" indent="-400050" algn="just">
              <a:spcBef>
                <a:spcPts val="0"/>
              </a:spcBef>
            </a:pPr>
            <a:r>
              <a:rPr lang="en-US" sz="1350" dirty="0">
                <a:latin typeface="Arial Unicode MS" pitchFamily="34" charset="-128"/>
                <a:cs typeface="Times New Roman" pitchFamily="18" charset="0"/>
              </a:rPr>
              <a:t>All </a:t>
            </a:r>
            <a:r>
              <a:rPr lang="en-US" sz="1350" b="1" dirty="0">
                <a:latin typeface="Arial Unicode MS" pitchFamily="34" charset="-128"/>
                <a:cs typeface="Times New Roman" pitchFamily="18" charset="0"/>
              </a:rPr>
              <a:t>non-key</a:t>
            </a:r>
            <a:r>
              <a:rPr lang="en-US" sz="1350" dirty="0">
                <a:latin typeface="Arial Unicode MS" pitchFamily="34" charset="-128"/>
                <a:cs typeface="Times New Roman" pitchFamily="18" charset="0"/>
              </a:rPr>
              <a:t> attributes in the table must be functionally dependent on the entire primary key</a:t>
            </a:r>
          </a:p>
          <a:p>
            <a:pPr indent="-457200" algn="just">
              <a:buNone/>
            </a:pPr>
            <a:r>
              <a:rPr lang="en-US" sz="1500" b="1" i="1" dirty="0">
                <a:latin typeface="Arial Unicode MS" pitchFamily="34" charset="-128"/>
                <a:cs typeface="Times New Roman" pitchFamily="18" charset="0"/>
              </a:rPr>
              <a:t>Note:</a:t>
            </a:r>
            <a:r>
              <a:rPr lang="en-US" sz="1500" i="1" dirty="0">
                <a:latin typeface="Arial Unicode MS" pitchFamily="34" charset="-128"/>
                <a:cs typeface="Times New Roman" pitchFamily="18" charset="0"/>
              </a:rPr>
              <a:t> Remember that we are dealing with non-key attributes</a:t>
            </a:r>
            <a:endParaRPr lang="en-US" sz="1500" dirty="0">
              <a:latin typeface="Arial Unicode MS" pitchFamily="34" charset="-128"/>
              <a:cs typeface="Times New Roman" pitchFamily="18" charset="0"/>
            </a:endParaRPr>
          </a:p>
          <a:p>
            <a:pPr indent="-457200" algn="just">
              <a:buNone/>
            </a:pPr>
            <a:endParaRPr lang="en-US" sz="1500" dirty="0">
              <a:latin typeface="Arial Unicode MS" pitchFamily="34" charset="-128"/>
              <a:cs typeface="Times New Roman" pitchFamily="18" charset="0"/>
            </a:endParaRPr>
          </a:p>
          <a:p>
            <a:pPr indent="-457200" algn="just">
              <a:buNone/>
            </a:pPr>
            <a:r>
              <a:rPr lang="en-US" sz="1500" b="1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Example 1 (Not 2NF) </a:t>
            </a:r>
          </a:p>
          <a:p>
            <a:pPr indent="-457200" algn="just">
              <a:buNone/>
            </a:pP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Schema</a:t>
            </a:r>
            <a:r>
              <a:rPr lang="en-US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{Title,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PubId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AuId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Price,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AuAddress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marL="825104" lvl="1" indent="-400050" algn="just">
              <a:spcBef>
                <a:spcPts val="0"/>
              </a:spcBef>
              <a:buFontTx/>
              <a:buAutoNum type="arabicPeriod"/>
            </a:pPr>
            <a:r>
              <a:rPr lang="en-US" sz="1800" b="1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Key</a:t>
            </a:r>
            <a:r>
              <a:rPr lang="en-US" sz="1800" b="1" dirty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1800" b="1" dirty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800" b="1" dirty="0">
                <a:latin typeface="Arial Unicode MS" pitchFamily="34" charset="-128"/>
                <a:cs typeface="Times New Roman" pitchFamily="18" charset="0"/>
              </a:rPr>
              <a:t> {Title, </a:t>
            </a:r>
            <a:r>
              <a:rPr lang="en-US" sz="1800" b="1" dirty="0" err="1">
                <a:latin typeface="Arial Unicode MS" pitchFamily="34" charset="-128"/>
                <a:cs typeface="Times New Roman" pitchFamily="18" charset="0"/>
              </a:rPr>
              <a:t>PubId</a:t>
            </a:r>
            <a:r>
              <a:rPr lang="en-US" sz="1800" b="1" dirty="0">
                <a:latin typeface="Arial Unicode MS" pitchFamily="34" charset="-128"/>
                <a:cs typeface="Times New Roman" pitchFamily="18" charset="0"/>
              </a:rPr>
              <a:t>, </a:t>
            </a:r>
            <a:r>
              <a:rPr lang="en-US" sz="1800" b="1" dirty="0" err="1">
                <a:latin typeface="Arial Unicode MS" pitchFamily="34" charset="-128"/>
                <a:cs typeface="Times New Roman" pitchFamily="18" charset="0"/>
              </a:rPr>
              <a:t>AuId</a:t>
            </a:r>
            <a:r>
              <a:rPr lang="en-US" sz="1800" b="1" dirty="0">
                <a:latin typeface="Arial Unicode MS" pitchFamily="34" charset="-128"/>
                <a:cs typeface="Times New Roman" pitchFamily="18" charset="0"/>
              </a:rPr>
              <a:t>}</a:t>
            </a:r>
          </a:p>
          <a:p>
            <a:pPr marL="825104" lvl="1" indent="-400050" algn="just">
              <a:spcBef>
                <a:spcPts val="0"/>
              </a:spcBef>
              <a:buFontTx/>
              <a:buAutoNum type="arabicPeriod"/>
            </a:pPr>
            <a:r>
              <a:rPr lang="en-US" sz="1800" b="1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{Title, </a:t>
            </a:r>
            <a:r>
              <a:rPr lang="en-US" sz="1800" b="1" dirty="0" err="1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PubId</a:t>
            </a:r>
            <a:r>
              <a:rPr lang="en-US" sz="1800" b="1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, </a:t>
            </a:r>
            <a:r>
              <a:rPr lang="en-US" sz="1800" b="1" dirty="0" err="1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AuID</a:t>
            </a:r>
            <a:r>
              <a:rPr lang="en-US" sz="1800" b="1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} </a:t>
            </a:r>
            <a:r>
              <a:rPr lang="en-US" sz="1800" b="1" dirty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 {Price}</a:t>
            </a:r>
          </a:p>
          <a:p>
            <a:pPr marL="825104" lvl="1" indent="-400050" algn="just">
              <a:spcBef>
                <a:spcPts val="0"/>
              </a:spcBef>
              <a:buFontTx/>
              <a:buAutoNum type="arabicPeriod"/>
            </a:pPr>
            <a:r>
              <a:rPr lang="en-US" sz="1800" b="1" dirty="0">
                <a:latin typeface="Arial Unicode MS" pitchFamily="34" charset="-128"/>
                <a:cs typeface="Times New Roman" pitchFamily="18" charset="0"/>
              </a:rPr>
              <a:t>{</a:t>
            </a:r>
            <a:r>
              <a:rPr lang="en-US" sz="1800" b="1" dirty="0" err="1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AuID</a:t>
            </a:r>
            <a:r>
              <a:rPr lang="en-US" sz="1800" b="1" dirty="0">
                <a:latin typeface="Arial Unicode MS" pitchFamily="34" charset="-128"/>
                <a:cs typeface="Times New Roman" pitchFamily="18" charset="0"/>
              </a:rPr>
              <a:t>} </a:t>
            </a:r>
            <a:r>
              <a:rPr lang="en-US" sz="1800" b="1" dirty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 {</a:t>
            </a:r>
            <a:r>
              <a:rPr lang="en-US" sz="1800" b="1" dirty="0" err="1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AuAddress</a:t>
            </a:r>
            <a:r>
              <a:rPr lang="en-US" sz="1800" b="1" dirty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</a:t>
            </a:r>
            <a:endParaRPr lang="en-US" sz="1800" b="1" dirty="0">
              <a:latin typeface="Arial Unicode MS" pitchFamily="34" charset="-128"/>
              <a:cs typeface="Times New Roman" pitchFamily="18" charset="0"/>
            </a:endParaRPr>
          </a:p>
          <a:p>
            <a:pPr marL="425054" lvl="1" indent="0" algn="just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AuAddress</a:t>
            </a:r>
            <a:r>
              <a:rPr lang="en-US" sz="1800" b="1" dirty="0">
                <a:latin typeface="Arial Unicode MS" pitchFamily="34" charset="-128"/>
                <a:cs typeface="Times New Roman" pitchFamily="18" charset="0"/>
              </a:rPr>
              <a:t> does not belong to a key</a:t>
            </a:r>
          </a:p>
          <a:p>
            <a:pPr marL="425054" lvl="1" indent="0" algn="just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AuAddress</a:t>
            </a:r>
            <a:r>
              <a:rPr lang="en-US" sz="1800" b="1" dirty="0">
                <a:latin typeface="Arial Unicode MS" pitchFamily="34" charset="-128"/>
                <a:cs typeface="Times New Roman" pitchFamily="18" charset="0"/>
              </a:rPr>
              <a:t> functionally depends on </a:t>
            </a:r>
            <a:r>
              <a:rPr lang="en-US" sz="1800" b="1" dirty="0" err="1">
                <a:latin typeface="Arial Unicode MS" pitchFamily="34" charset="-128"/>
                <a:cs typeface="Times New Roman" pitchFamily="18" charset="0"/>
              </a:rPr>
              <a:t>AuId</a:t>
            </a:r>
            <a:r>
              <a:rPr lang="en-US" sz="1800" b="1" dirty="0">
                <a:latin typeface="Arial Unicode MS" pitchFamily="34" charset="-128"/>
                <a:cs typeface="Times New Roman" pitchFamily="18" charset="0"/>
              </a:rPr>
              <a:t> which is a subset of a key</a:t>
            </a:r>
            <a:r>
              <a:rPr lang="en-US" sz="1800" b="1" dirty="0">
                <a:solidFill>
                  <a:srgbClr val="CC0000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1529759" y="0"/>
            <a:ext cx="5625952" cy="74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300" dirty="0">
                <a:solidFill>
                  <a:srgbClr val="FFFF00"/>
                </a:solidFill>
                <a:latin typeface="Arial-BoldMT"/>
              </a:rPr>
              <a:t>Second Normal Form  (2NF)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7953" y="680485"/>
            <a:ext cx="7814931" cy="3423682"/>
          </a:xfrm>
        </p:spPr>
        <p:txBody>
          <a:bodyPr/>
          <a:lstStyle/>
          <a:p>
            <a:pPr indent="-457200" algn="just">
              <a:lnSpc>
                <a:spcPct val="90000"/>
              </a:lnSpc>
              <a:buNone/>
            </a:pPr>
            <a:r>
              <a:rPr lang="en-US" sz="1500" b="1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Example 2 (Not 2NF) </a:t>
            </a:r>
          </a:p>
          <a:p>
            <a:pPr indent="-457200" algn="just">
              <a:lnSpc>
                <a:spcPct val="90000"/>
              </a:lnSpc>
              <a:buNone/>
            </a:pP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Schema </a:t>
            </a:r>
            <a:r>
              <a:rPr lang="en-US" sz="135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{City, Street, </a:t>
            </a:r>
            <a:r>
              <a:rPr lang="en-US" sz="135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HouseNumber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35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HouseColor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35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CityPopulation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indent="-457200" algn="just">
              <a:lnSpc>
                <a:spcPct val="90000"/>
              </a:lnSpc>
              <a:buNone/>
            </a:pPr>
            <a:endParaRPr lang="en-US" sz="135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25104" lvl="1" indent="-400050" algn="just">
              <a:lnSpc>
                <a:spcPct val="90000"/>
              </a:lnSpc>
              <a:spcBef>
                <a:spcPts val="0"/>
              </a:spcBef>
              <a:buFontTx/>
              <a:buAutoNum type="arabicPeriod"/>
            </a:pPr>
            <a:r>
              <a:rPr lang="en-US" sz="1200" b="1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key</a:t>
            </a:r>
            <a:r>
              <a:rPr lang="en-US" sz="1200" b="1" dirty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1200" b="1" dirty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200" b="1" dirty="0">
                <a:latin typeface="Arial Unicode MS" pitchFamily="34" charset="-128"/>
                <a:cs typeface="Times New Roman" pitchFamily="18" charset="0"/>
              </a:rPr>
              <a:t> {City, Street, </a:t>
            </a:r>
            <a:r>
              <a:rPr lang="en-US" sz="1200" b="1" dirty="0" err="1">
                <a:latin typeface="Arial Unicode MS" pitchFamily="34" charset="-128"/>
                <a:cs typeface="Times New Roman" pitchFamily="18" charset="0"/>
              </a:rPr>
              <a:t>HouseNumber</a:t>
            </a:r>
            <a:r>
              <a:rPr lang="en-US" sz="1200" b="1" dirty="0">
                <a:latin typeface="Arial Unicode MS" pitchFamily="34" charset="-128"/>
                <a:cs typeface="Times New Roman" pitchFamily="18" charset="0"/>
              </a:rPr>
              <a:t>}</a:t>
            </a:r>
          </a:p>
          <a:p>
            <a:pPr marL="825104" lvl="1" indent="-400050" algn="just">
              <a:lnSpc>
                <a:spcPct val="90000"/>
              </a:lnSpc>
              <a:spcBef>
                <a:spcPts val="0"/>
              </a:spcBef>
              <a:buFontTx/>
              <a:buAutoNum type="arabicPeriod"/>
            </a:pPr>
            <a:endParaRPr lang="en-US" sz="1200" b="1" dirty="0">
              <a:latin typeface="Arial Unicode MS" pitchFamily="34" charset="-128"/>
              <a:cs typeface="Times New Roman" pitchFamily="18" charset="0"/>
            </a:endParaRPr>
          </a:p>
          <a:p>
            <a:pPr marL="825104" lvl="1" indent="-400050" algn="just">
              <a:lnSpc>
                <a:spcPct val="90000"/>
              </a:lnSpc>
              <a:spcBef>
                <a:spcPts val="0"/>
              </a:spcBef>
              <a:buFontTx/>
              <a:buAutoNum type="arabicPeriod"/>
            </a:pPr>
            <a:r>
              <a:rPr lang="en-US" sz="1200" b="1" dirty="0">
                <a:latin typeface="Arial Unicode MS" pitchFamily="34" charset="-128"/>
                <a:cs typeface="Times New Roman" pitchFamily="18" charset="0"/>
              </a:rPr>
              <a:t>{City, Street, </a:t>
            </a:r>
            <a:r>
              <a:rPr lang="en-US" sz="1200" b="1" dirty="0" err="1">
                <a:latin typeface="Arial Unicode MS" pitchFamily="34" charset="-128"/>
                <a:cs typeface="Times New Roman" pitchFamily="18" charset="0"/>
              </a:rPr>
              <a:t>HouseNumber</a:t>
            </a:r>
            <a:r>
              <a:rPr lang="en-US" sz="1200" b="1" dirty="0">
                <a:latin typeface="Arial Unicode MS" pitchFamily="34" charset="-128"/>
                <a:cs typeface="Times New Roman" pitchFamily="18" charset="0"/>
              </a:rPr>
              <a:t>} </a:t>
            </a:r>
            <a:r>
              <a:rPr lang="en-US" sz="1200" b="1" dirty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 {</a:t>
            </a:r>
            <a:r>
              <a:rPr lang="en-US" sz="1200" b="1" dirty="0" err="1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HouseColor</a:t>
            </a:r>
            <a:r>
              <a:rPr lang="en-US" sz="1200" b="1" dirty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</a:t>
            </a:r>
            <a:endParaRPr lang="en-US" sz="1200" b="1" dirty="0">
              <a:latin typeface="Arial Unicode MS" pitchFamily="34" charset="-128"/>
              <a:cs typeface="Times New Roman" pitchFamily="18" charset="0"/>
            </a:endParaRPr>
          </a:p>
          <a:p>
            <a:pPr marL="825104" lvl="1" indent="-400050" algn="just">
              <a:lnSpc>
                <a:spcPct val="90000"/>
              </a:lnSpc>
              <a:spcBef>
                <a:spcPts val="0"/>
              </a:spcBef>
              <a:buFontTx/>
              <a:buAutoNum type="arabicPeriod"/>
            </a:pPr>
            <a:endParaRPr lang="en-US" sz="1200" b="1" dirty="0">
              <a:latin typeface="Arial Unicode MS" pitchFamily="34" charset="-128"/>
              <a:cs typeface="Times New Roman" pitchFamily="18" charset="0"/>
            </a:endParaRPr>
          </a:p>
          <a:p>
            <a:pPr marL="825104" lvl="1" indent="-400050" algn="just">
              <a:lnSpc>
                <a:spcPct val="90000"/>
              </a:lnSpc>
              <a:spcBef>
                <a:spcPts val="0"/>
              </a:spcBef>
              <a:buFontTx/>
              <a:buAutoNum type="arabicPeriod"/>
            </a:pPr>
            <a:r>
              <a:rPr lang="en-US" sz="1200" b="1" dirty="0">
                <a:latin typeface="Arial Unicode MS" pitchFamily="34" charset="-128"/>
                <a:cs typeface="Times New Roman" pitchFamily="18" charset="0"/>
              </a:rPr>
              <a:t>{</a:t>
            </a:r>
            <a:r>
              <a:rPr lang="en-US" sz="1200" b="1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City</a:t>
            </a:r>
            <a:r>
              <a:rPr lang="en-US" sz="1200" b="1" dirty="0">
                <a:latin typeface="Arial Unicode MS" pitchFamily="34" charset="-128"/>
                <a:cs typeface="Times New Roman" pitchFamily="18" charset="0"/>
              </a:rPr>
              <a:t>} </a:t>
            </a:r>
            <a:r>
              <a:rPr lang="en-US" sz="1200" b="1" dirty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 {</a:t>
            </a:r>
            <a:r>
              <a:rPr lang="en-US" sz="1200" b="1" dirty="0" err="1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CityPopulation</a:t>
            </a:r>
            <a:r>
              <a:rPr lang="en-US" sz="1200" b="1" dirty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 </a:t>
            </a:r>
          </a:p>
          <a:p>
            <a:pPr marL="425054" lvl="1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-US" sz="1200" b="1" dirty="0">
              <a:latin typeface="Arial Unicode MS" pitchFamily="34" charset="-128"/>
              <a:cs typeface="Times New Roman" pitchFamily="18" charset="0"/>
            </a:endParaRPr>
          </a:p>
          <a:p>
            <a:pPr marL="425054" lvl="1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Arial Unicode MS" pitchFamily="34" charset="-128"/>
                <a:cs typeface="Times New Roman" pitchFamily="18" charset="0"/>
              </a:rPr>
              <a:t>CityPopulation</a:t>
            </a:r>
            <a:r>
              <a:rPr lang="en-US" sz="1200" b="1" dirty="0">
                <a:latin typeface="Arial Unicode MS" pitchFamily="34" charset="-128"/>
                <a:cs typeface="Times New Roman" pitchFamily="18" charset="0"/>
              </a:rPr>
              <a:t> does not belong to any key.</a:t>
            </a:r>
          </a:p>
          <a:p>
            <a:pPr marL="425054" lvl="1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Arial Unicode MS" pitchFamily="34" charset="-128"/>
                <a:cs typeface="Times New Roman" pitchFamily="18" charset="0"/>
              </a:rPr>
              <a:t>CityPopulation</a:t>
            </a:r>
            <a:r>
              <a:rPr lang="en-US" sz="1200" b="1" dirty="0">
                <a:latin typeface="Arial Unicode MS" pitchFamily="34" charset="-128"/>
                <a:cs typeface="Times New Roman" pitchFamily="18" charset="0"/>
              </a:rPr>
              <a:t> is functionally dependent on the City which is a proper subset of  the key</a:t>
            </a:r>
            <a:r>
              <a:rPr lang="en-US" sz="1350" b="1" dirty="0">
                <a:solidFill>
                  <a:srgbClr val="CC0000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marL="425054" lvl="1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-US" sz="1350" b="1" dirty="0">
              <a:solidFill>
                <a:srgbClr val="CC0000"/>
              </a:solidFill>
              <a:latin typeface="Arial Unicode MS" pitchFamily="34" charset="-128"/>
              <a:cs typeface="Times New Roman" pitchFamily="18" charset="0"/>
            </a:endParaRPr>
          </a:p>
          <a:p>
            <a:pPr indent="-457200" algn="just">
              <a:lnSpc>
                <a:spcPct val="90000"/>
              </a:lnSpc>
              <a:buNone/>
            </a:pPr>
            <a:endParaRPr lang="en-US" sz="1500" b="1" dirty="0">
              <a:solidFill>
                <a:srgbClr val="FFFF00"/>
              </a:solidFill>
              <a:latin typeface="Arial Unicode MS" pitchFamily="34" charset="-128"/>
              <a:cs typeface="Times New Roman" pitchFamily="18" charset="0"/>
            </a:endParaRPr>
          </a:p>
          <a:p>
            <a:pPr indent="-457200" algn="just">
              <a:lnSpc>
                <a:spcPct val="90000"/>
              </a:lnSpc>
              <a:buNone/>
            </a:pPr>
            <a:r>
              <a:rPr lang="en-US" sz="1500" b="1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Example 3 (Not 2NF) </a:t>
            </a:r>
          </a:p>
          <a:p>
            <a:pPr indent="-457200" algn="just">
              <a:lnSpc>
                <a:spcPct val="90000"/>
              </a:lnSpc>
              <a:buNone/>
            </a:pP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Schema </a:t>
            </a:r>
            <a:r>
              <a:rPr lang="en-US" sz="135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{studio, movie, budget, </a:t>
            </a:r>
            <a:r>
              <a:rPr lang="en-US" sz="135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studio_city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	</a:t>
            </a:r>
          </a:p>
          <a:p>
            <a:pPr marL="825104" lvl="1" indent="-400050" algn="just">
              <a:lnSpc>
                <a:spcPct val="90000"/>
              </a:lnSpc>
              <a:spcBef>
                <a:spcPts val="0"/>
              </a:spcBef>
              <a:buFontTx/>
              <a:buAutoNum type="arabicPeriod"/>
            </a:pPr>
            <a:r>
              <a:rPr lang="en-US" sz="12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</a:t>
            </a:r>
            <a:r>
              <a:rPr lang="en-US" sz="1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20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{studio, movie}</a:t>
            </a:r>
          </a:p>
          <a:p>
            <a:pPr marL="825104" lvl="1" indent="-400050" algn="just">
              <a:lnSpc>
                <a:spcPct val="90000"/>
              </a:lnSpc>
              <a:spcBef>
                <a:spcPts val="0"/>
              </a:spcBef>
              <a:buFontTx/>
              <a:buAutoNum type="arabicPeriod"/>
            </a:pPr>
            <a:endParaRPr lang="en-US" sz="12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25104" lvl="1" indent="-400050" algn="just">
              <a:lnSpc>
                <a:spcPct val="90000"/>
              </a:lnSpc>
              <a:spcBef>
                <a:spcPts val="0"/>
              </a:spcBef>
              <a:buFontTx/>
              <a:buAutoNum type="arabicPeriod"/>
            </a:pPr>
            <a:r>
              <a:rPr lang="en-US" sz="1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{studio, movie} </a:t>
            </a:r>
            <a:r>
              <a:rPr lang="en-US" sz="120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  <a:r>
              <a:rPr lang="en-US" sz="12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budget</a:t>
            </a:r>
            <a:r>
              <a:rPr lang="en-US" sz="1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marL="825104" lvl="1" indent="-400050" algn="just">
              <a:lnSpc>
                <a:spcPct val="90000"/>
              </a:lnSpc>
              <a:spcBef>
                <a:spcPts val="0"/>
              </a:spcBef>
              <a:buFontTx/>
              <a:buAutoNum type="arabicPeriod"/>
            </a:pPr>
            <a:endParaRPr lang="en-US" sz="12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25104" lvl="1" indent="-400050" algn="just">
              <a:lnSpc>
                <a:spcPct val="90000"/>
              </a:lnSpc>
              <a:spcBef>
                <a:spcPts val="0"/>
              </a:spcBef>
              <a:buFontTx/>
              <a:buAutoNum type="arabicPeriod"/>
            </a:pPr>
            <a:r>
              <a:rPr lang="en-US" sz="1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  <a:r>
              <a:rPr lang="en-US" sz="12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studio</a:t>
            </a:r>
            <a:r>
              <a:rPr lang="en-US" sz="1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 </a:t>
            </a:r>
            <a:r>
              <a:rPr lang="en-US" sz="120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  <a:r>
              <a:rPr lang="en-US" sz="12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studio_city</a:t>
            </a:r>
            <a:r>
              <a:rPr lang="en-US" sz="1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marL="425054" lvl="1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Arial Unicode MS" pitchFamily="34" charset="-128"/>
                <a:cs typeface="Times New Roman" pitchFamily="18" charset="0"/>
              </a:rPr>
              <a:t>studio_city</a:t>
            </a:r>
            <a:r>
              <a:rPr lang="en-US" sz="1200" b="1" dirty="0">
                <a:latin typeface="Arial Unicode MS" pitchFamily="34" charset="-128"/>
                <a:cs typeface="Times New Roman" pitchFamily="18" charset="0"/>
              </a:rPr>
              <a:t> is not a part of a key</a:t>
            </a:r>
            <a:r>
              <a:rPr lang="en-US" sz="1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425054" lvl="1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studio_city</a:t>
            </a:r>
            <a:r>
              <a:rPr lang="en-US" sz="1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functionally depends on studio which is a proper subset of the key</a:t>
            </a:r>
          </a:p>
          <a:p>
            <a:pPr marL="825104" lvl="1" indent="-400050" algn="just">
              <a:lnSpc>
                <a:spcPct val="90000"/>
              </a:lnSpc>
              <a:buFontTx/>
              <a:buAutoNum type="arabicPeriod"/>
            </a:pPr>
            <a:endParaRPr lang="en-US" sz="12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1657350" y="-176765"/>
            <a:ext cx="5829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300" dirty="0">
                <a:solidFill>
                  <a:srgbClr val="FFFF00"/>
                </a:solidFill>
                <a:latin typeface="Arial-BoldMT"/>
              </a:rPr>
              <a:t>Second Normal Form  (2NF)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955" y="640193"/>
            <a:ext cx="4991078" cy="324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056" y="1218561"/>
            <a:ext cx="3761772" cy="20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7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3283" y="628649"/>
            <a:ext cx="8761229" cy="3932717"/>
          </a:xfrm>
        </p:spPr>
        <p:txBody>
          <a:bodyPr/>
          <a:lstStyle/>
          <a:p>
            <a:pPr indent="-457200" algn="just">
              <a:buFontTx/>
              <a:buAutoNum type="arabicPeriod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 data item is fully functionally dependent on only a part of the primary key, move that data item and that part of the primary key to a new table.</a:t>
            </a:r>
          </a:p>
          <a:p>
            <a:pPr indent="-457200" algn="just">
              <a:buFontTx/>
              <a:buAutoNum type="arabicPeriod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there are other data items which are functionally dependent on the same part of the key, place them also in the new table.</a:t>
            </a:r>
            <a:endParaRPr lang="en-US" dirty="0">
              <a:latin typeface="Arial Unicode MS" pitchFamily="34" charset="-128"/>
              <a:cs typeface="Times New Roman" pitchFamily="18" charset="0"/>
            </a:endParaRPr>
          </a:p>
          <a:p>
            <a:pPr indent="-457200" algn="just">
              <a:buFontTx/>
              <a:buAutoNum type="arabicPeriod"/>
            </a:pPr>
            <a:r>
              <a:rPr lang="en-US" dirty="0">
                <a:latin typeface="Arial Unicode MS" pitchFamily="34" charset="-128"/>
                <a:cs typeface="Times New Roman" pitchFamily="18" charset="0"/>
              </a:rPr>
              <a:t>Make the partial primary key copied from the original table as the primary key for the new table. Place all items that appear in the repeating group in a new table</a:t>
            </a:r>
          </a:p>
          <a:p>
            <a:pPr indent="-457200">
              <a:spcBef>
                <a:spcPct val="50000"/>
              </a:spcBef>
              <a:buNone/>
            </a:pPr>
            <a:r>
              <a:rPr lang="en-US" b="1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Example 1 (Convert to 2NF) </a:t>
            </a:r>
          </a:p>
          <a:p>
            <a:pPr marL="825104" lvl="1" indent="-400050">
              <a:spcBef>
                <a:spcPct val="50000"/>
              </a:spcBef>
              <a:buNone/>
            </a:pP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Old Schema </a:t>
            </a:r>
            <a:r>
              <a:rPr lang="en-US" sz="180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  <a:r>
              <a:rPr lang="en-US" sz="180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Title, </a:t>
            </a:r>
            <a:r>
              <a:rPr lang="en-US" sz="1800" b="1" u="sng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PubId</a:t>
            </a:r>
            <a:r>
              <a:rPr lang="en-US" sz="180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b="1" u="sng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AuId</a:t>
            </a: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Price, </a:t>
            </a:r>
            <a:r>
              <a:rPr lang="en-US" sz="1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AuAddress</a:t>
            </a: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marL="825104" lvl="1" indent="-400050">
              <a:spcBef>
                <a:spcPct val="50000"/>
              </a:spcBef>
              <a:buNone/>
            </a:pP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New Schema </a:t>
            </a:r>
            <a:r>
              <a:rPr lang="en-US" sz="180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  <a:r>
              <a:rPr lang="en-US" sz="180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Title, </a:t>
            </a:r>
            <a:r>
              <a:rPr lang="en-US" sz="1800" b="1" u="sng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PubId</a:t>
            </a:r>
            <a:r>
              <a:rPr lang="en-US" sz="180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b="1" u="sng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AuId</a:t>
            </a: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Price}</a:t>
            </a:r>
          </a:p>
          <a:p>
            <a:pPr marL="825104" lvl="1" indent="-400050">
              <a:spcBef>
                <a:spcPct val="50000"/>
              </a:spcBef>
              <a:buNone/>
            </a:pP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New Schema </a:t>
            </a:r>
            <a:r>
              <a:rPr lang="en-US" sz="180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  <a:r>
              <a:rPr lang="en-US" sz="1800" b="1" u="sng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AuId</a:t>
            </a: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AuAddress</a:t>
            </a: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1800" b="1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14130" y="0"/>
            <a:ext cx="5829300" cy="66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300" dirty="0">
                <a:solidFill>
                  <a:srgbClr val="FFFF00"/>
                </a:solidFill>
                <a:latin typeface="Arial-BoldMT"/>
              </a:rPr>
              <a:t>2NF - Decomposition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774848"/>
            <a:ext cx="6687879" cy="3886200"/>
          </a:xfrm>
        </p:spPr>
        <p:txBody>
          <a:bodyPr/>
          <a:lstStyle/>
          <a:p>
            <a:pPr indent="-457200">
              <a:spcBef>
                <a:spcPct val="50000"/>
              </a:spcBef>
              <a:buNone/>
            </a:pPr>
            <a:r>
              <a:rPr lang="en-US" sz="1500" b="1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Example 2 (Convert to  2NF) </a:t>
            </a:r>
          </a:p>
          <a:p>
            <a:pPr marL="825104" lvl="1" indent="-400050">
              <a:spcBef>
                <a:spcPct val="50000"/>
              </a:spcBef>
              <a:buNone/>
            </a:pP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Old Schema </a:t>
            </a:r>
            <a:r>
              <a:rPr lang="en-US" sz="135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  <a:r>
              <a:rPr lang="en-US" sz="135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Studio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35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Movie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Budget, </a:t>
            </a:r>
            <a:r>
              <a:rPr lang="en-US" sz="135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StudioCity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marL="825104" lvl="1" indent="-400050">
              <a:spcBef>
                <a:spcPct val="50000"/>
              </a:spcBef>
              <a:buNone/>
            </a:pP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New Schema </a:t>
            </a:r>
            <a:r>
              <a:rPr lang="en-US" sz="135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  <a:r>
              <a:rPr lang="en-US" sz="135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Movie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35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Studio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Budget}</a:t>
            </a:r>
          </a:p>
          <a:p>
            <a:pPr marL="825104" lvl="1" indent="-400050">
              <a:spcBef>
                <a:spcPct val="50000"/>
              </a:spcBef>
              <a:buNone/>
            </a:pP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New Schema </a:t>
            </a:r>
            <a:r>
              <a:rPr lang="en-US" sz="135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  <a:r>
              <a:rPr lang="en-US" sz="135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Studio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35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StudioCity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marL="825104" lvl="1" indent="-400050">
              <a:spcBef>
                <a:spcPct val="50000"/>
              </a:spcBef>
              <a:buNone/>
            </a:pPr>
            <a:endParaRPr lang="en-US" sz="135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indent="-457200">
              <a:spcBef>
                <a:spcPct val="50000"/>
              </a:spcBef>
              <a:buNone/>
            </a:pPr>
            <a:r>
              <a:rPr lang="en-US" sz="1500" b="1" dirty="0">
                <a:solidFill>
                  <a:srgbClr val="FFFF00"/>
                </a:solidFill>
                <a:latin typeface="Arial Unicode MS" pitchFamily="34" charset="-128"/>
                <a:cs typeface="Times New Roman" pitchFamily="18" charset="0"/>
              </a:rPr>
              <a:t>Example 3 (Convert to  2NF) </a:t>
            </a:r>
          </a:p>
          <a:p>
            <a:pPr marL="825104" lvl="1" indent="-400050">
              <a:spcBef>
                <a:spcPct val="50000"/>
              </a:spcBef>
              <a:buNone/>
            </a:pP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Old Schema </a:t>
            </a:r>
            <a:r>
              <a:rPr lang="en-US" sz="135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  <a:r>
              <a:rPr lang="en-US" sz="135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City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35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Street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350" b="1" u="sng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HouseNumber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35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HouseColor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35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CityPopulation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marL="825104" lvl="1" indent="-400050">
              <a:spcBef>
                <a:spcPct val="50000"/>
              </a:spcBef>
              <a:buNone/>
            </a:pP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New Schema </a:t>
            </a:r>
            <a:r>
              <a:rPr lang="en-US" sz="135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  <a:r>
              <a:rPr lang="en-US" sz="135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City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35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Street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350" b="1" u="sng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HouseNumber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35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HouseColor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marL="825104" lvl="1" indent="-400050">
              <a:spcBef>
                <a:spcPct val="50000"/>
              </a:spcBef>
              <a:buNone/>
            </a:pP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New Schema </a:t>
            </a:r>
            <a:r>
              <a:rPr lang="en-US" sz="1350" b="1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  <a:r>
              <a:rPr lang="en-US" sz="1350" b="1" u="sng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City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35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CityPopulation</a:t>
            </a:r>
            <a:r>
              <a:rPr lang="en-US" sz="135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1350" b="1" dirty="0">
              <a:latin typeface="Arial Unicode MS" pitchFamily="34" charset="-128"/>
              <a:cs typeface="Times New Roman" pitchFamily="18" charset="0"/>
            </a:endParaRPr>
          </a:p>
          <a:p>
            <a:pPr marL="825104" lvl="1" indent="-400050">
              <a:spcBef>
                <a:spcPct val="50000"/>
              </a:spcBef>
              <a:buNone/>
            </a:pPr>
            <a:endParaRPr lang="en-US" sz="1350" b="1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1371600" y="-28575"/>
            <a:ext cx="5829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300" dirty="0">
                <a:solidFill>
                  <a:srgbClr val="FFFF00"/>
                </a:solidFill>
                <a:latin typeface="Arial-BoldMT"/>
              </a:rPr>
              <a:t>2NF - Decomposition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5C9822B-B91F-4CC9-8401-7BA11ED71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91" y="77916"/>
            <a:ext cx="602866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Second normal form: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relation is in second normal form if it is in 1NF and every non key attribute is fully functionally dependent on the primary key.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university uses the following relation: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Student(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IDSt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StudentName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IDProf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ProfessorName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Grade)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Key(</a:t>
            </a: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Idst,IDProf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attributes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IDSt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IDProf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identification keys.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attributes are single valued (1NF).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functional dependencies exist: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The attribute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ProfessorName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functionally dependent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IDProf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IDProf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--&gt;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ProfessorName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The attribute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functionally dependent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IDSt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IDSt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--&gt;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StudentName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The attribute Grade is fully functional dependent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IDSt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IDProf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   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IDSt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IDProf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--&gt; Grade)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FA90E-8BBA-4E7D-87AE-D98557468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019" y="786808"/>
            <a:ext cx="3440315" cy="3293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1B59F4-F78A-41A0-A43B-0E68F3D88F8C}"/>
              </a:ext>
            </a:extLst>
          </p:cNvPr>
          <p:cNvSpPr txBox="1"/>
          <p:nvPr/>
        </p:nvSpPr>
        <p:spPr>
          <a:xfrm>
            <a:off x="5958860" y="78922"/>
            <a:ext cx="3057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table in this example is in first normal form (1NF) since all attributes are single valued. But it is not yet in 2NF. If student 1 leaves university and the tuple is deleted, then we loose all information about professor Schmid, since this attribute is fully functional dependent on the primary key </a:t>
            </a:r>
            <a:r>
              <a:rPr lang="en-US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IDSt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344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F83615-E2D7-4150-B03C-253AF8CB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119063"/>
            <a:ext cx="7421900" cy="46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37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B9C822-1DF9-4D27-B4AD-C44DDEA2BDF6}"/>
              </a:ext>
            </a:extLst>
          </p:cNvPr>
          <p:cNvSpPr txBox="1"/>
          <p:nvPr/>
        </p:nvSpPr>
        <p:spPr>
          <a:xfrm>
            <a:off x="0" y="0"/>
            <a:ext cx="8984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table is in 2NF, only if a relation is in 1NF and meet all the rules, and every non-key attribute is fully dependent on primary key.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Second Normal Form eliminates partial dependencies on primary keys.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us see an example −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812F1-E7DA-405F-AEAC-B35B060E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5" y="954107"/>
            <a:ext cx="4146698" cy="1663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E26ED3-119A-4E2C-9FF2-462E7CF07F18}"/>
              </a:ext>
            </a:extLst>
          </p:cNvPr>
          <p:cNvSpPr txBox="1"/>
          <p:nvPr/>
        </p:nvSpPr>
        <p:spPr>
          <a:xfrm>
            <a:off x="4391248" y="742295"/>
            <a:ext cx="4593264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given table, we have partial dependency; let us see how −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prime key attributes are </a:t>
            </a:r>
            <a:r>
              <a:rPr lang="en-US" sz="1350" b="1" dirty="0" err="1">
                <a:solidFill>
                  <a:srgbClr val="00B0F0"/>
                </a:solidFill>
              </a:rPr>
              <a:t>StudentID</a:t>
            </a:r>
            <a:r>
              <a:rPr lang="en-US" sz="135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350" b="1" dirty="0" err="1">
                <a:solidFill>
                  <a:srgbClr val="00B0F0"/>
                </a:solidFill>
              </a:rPr>
              <a:t>ProjectID</a:t>
            </a: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 stated, the non-prime attributes i.e. </a:t>
            </a:r>
            <a:r>
              <a:rPr lang="en-US" sz="1350" b="1" dirty="0" err="1">
                <a:solidFill>
                  <a:srgbClr val="00B0F0"/>
                </a:solidFill>
              </a:rPr>
              <a:t>StudentName</a:t>
            </a:r>
            <a:r>
              <a:rPr lang="en-US" sz="135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350" b="1" dirty="0" err="1">
                <a:solidFill>
                  <a:srgbClr val="00B0F0"/>
                </a:solidFill>
              </a:rPr>
              <a:t>ProjectName</a:t>
            </a:r>
            <a:r>
              <a:rPr lang="en-US" sz="135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should be functionally dependent on part of a candidate key, to be Partial Dependent.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1350" b="1" dirty="0" err="1">
                <a:solidFill>
                  <a:srgbClr val="00B0F0"/>
                </a:solidFill>
              </a:rPr>
              <a:t>StudentName</a:t>
            </a:r>
            <a:r>
              <a:rPr lang="en-US" sz="135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be determined by </a:t>
            </a:r>
            <a:r>
              <a:rPr lang="en-US" sz="1350" b="1" dirty="0" err="1">
                <a:solidFill>
                  <a:srgbClr val="00B0F0"/>
                </a:solidFill>
              </a:rPr>
              <a:t>StudentID</a:t>
            </a: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which makes the relation Partial Dependent.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1350" b="1" dirty="0" err="1">
                <a:solidFill>
                  <a:srgbClr val="00B0F0"/>
                </a:solidFill>
              </a:rPr>
              <a:t>ProjectName</a:t>
            </a:r>
            <a:r>
              <a:rPr lang="en-US" sz="135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be determined by </a:t>
            </a:r>
            <a:r>
              <a:rPr lang="en-US" sz="1350" b="1" dirty="0" err="1">
                <a:solidFill>
                  <a:srgbClr val="00B0F0"/>
                </a:solidFill>
              </a:rPr>
              <a:t>ProjectID</a:t>
            </a: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which makes the relation Partial Dependent.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Therefore, the &lt;</a:t>
            </a:r>
            <a:r>
              <a:rPr lang="en-US" sz="1350" b="1" dirty="0" err="1">
                <a:solidFill>
                  <a:srgbClr val="00B0F0"/>
                </a:solidFill>
              </a:rPr>
              <a:t>StudentProject</a:t>
            </a:r>
            <a:r>
              <a:rPr lang="en-US" sz="13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relation violates the 2NF in Normalization and is considered a bad database design.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3FD78D-59AE-4439-BACF-57F78342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7" y="2762078"/>
            <a:ext cx="2484191" cy="906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CEC026-CA1F-4E1E-A7A0-0EA97C7F6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82" y="3714827"/>
            <a:ext cx="2484191" cy="10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84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7B433B-064C-422B-BAFF-50684B27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6" y="171450"/>
            <a:ext cx="4010025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EDD1F-638A-4C67-81DE-591D23FD6E52}"/>
              </a:ext>
            </a:extLst>
          </p:cNvPr>
          <p:cNvSpPr txBox="1"/>
          <p:nvPr/>
        </p:nvSpPr>
        <p:spPr>
          <a:xfrm>
            <a:off x="4322912" y="171450"/>
            <a:ext cx="45826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COURSE_FEE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cannot alone decide the value of COURSE_NO or STUD_NO;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COURSE_FEE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together with STUD_NO cannot decide the value of COURSE_NO;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COURSE_FEE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together with COURSE_NO cannot decide the value of STUD_NO;</a:t>
            </a:r>
          </a:p>
          <a:p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Hence,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COURSE_FEE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would be a non-prime attribute, as it does not belong to the one only candidate key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{STUD_NO, COURSE_NO} ;</a:t>
            </a:r>
          </a:p>
          <a:p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But,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COURSE_NO -&gt; COURSE_FEE,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i.e.,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COURSE_FEE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dependent on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COURSE_NO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which is a proper subset of the candidate key. Non-prime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attribute COURSE_FEE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dependent on a proper subset of the candidate key, which is a partial dependency and so this relation is not in 2NF.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42313-6EB3-40F2-9317-28890F0AD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" y="2707970"/>
            <a:ext cx="1881963" cy="1514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E8937B-D344-4442-877A-16D1E89E7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834" y="2707970"/>
            <a:ext cx="2259017" cy="13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29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5B27F4-2665-49DE-BEB6-3603601C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6" y="179313"/>
            <a:ext cx="2581275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D806A-7597-4312-8B2C-25967C2F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5" y="179314"/>
            <a:ext cx="2905568" cy="1430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7336F-7D78-456F-AFD3-76503CC606F3}"/>
              </a:ext>
            </a:extLst>
          </p:cNvPr>
          <p:cNvSpPr txBox="1"/>
          <p:nvPr/>
        </p:nvSpPr>
        <p:spPr>
          <a:xfrm>
            <a:off x="583352" y="1807524"/>
            <a:ext cx="809137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table has a composite primary key </a:t>
            </a:r>
            <a:r>
              <a:rPr lang="en-US" dirty="0">
                <a:solidFill>
                  <a:srgbClr val="FFFF00"/>
                </a:solidFill>
              </a:rPr>
              <a:t>[Customer ID, Store ID]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The non-key attribute is </a:t>
            </a:r>
            <a:r>
              <a:rPr lang="en-US" dirty="0">
                <a:solidFill>
                  <a:srgbClr val="FFFF00"/>
                </a:solidFill>
              </a:rPr>
              <a:t>[Purchase Location]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this case, </a:t>
            </a:r>
            <a:r>
              <a:rPr lang="en-US" dirty="0">
                <a:solidFill>
                  <a:srgbClr val="FFFF00"/>
                </a:solidFill>
              </a:rPr>
              <a:t>[Purchase Location]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only depends on </a:t>
            </a:r>
            <a:r>
              <a:rPr lang="en-US" dirty="0">
                <a:solidFill>
                  <a:srgbClr val="FFFF00"/>
                </a:solidFill>
              </a:rPr>
              <a:t>[Store ID]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which is only part of the primary key. Therefore, this table does not satisfy second normal form. 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 bring this table to second normal form, we break the table into two tables, and now we have the following: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09B269-0900-40F2-981D-DFA823249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035" y="3322771"/>
            <a:ext cx="1283765" cy="1447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DCDF7-F0B9-45F7-AC6D-76D761E74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201" y="3343260"/>
            <a:ext cx="24098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53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B9DB-CE32-49F7-8A91-A428ABB6E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414967"/>
            <a:ext cx="7683984" cy="465468"/>
          </a:xfrm>
        </p:spPr>
        <p:txBody>
          <a:bodyPr/>
          <a:lstStyle/>
          <a:p>
            <a:r>
              <a:rPr lang="en-US" dirty="0"/>
              <a:t>3 NF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FCCF7-B0E6-4148-B789-D5399FE3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1" y="752845"/>
            <a:ext cx="4708718" cy="37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04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5603" y="562472"/>
            <a:ext cx="759737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70C0"/>
                </a:solidFill>
              </a:rPr>
              <a:t>What do you understand from the diagram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1AC225-87D2-41D5-B51A-E491C49F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971675"/>
            <a:ext cx="50863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83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4339" y="562471"/>
            <a:ext cx="75973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70C0"/>
                </a:solidFill>
              </a:rPr>
              <a:t>Is there any partial FD?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1AC225-87D2-41D5-B51A-E491C49F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555" y="1570181"/>
            <a:ext cx="50863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2326D-55F6-46F0-B17D-E4772A34B8A1}"/>
              </a:ext>
            </a:extLst>
          </p:cNvPr>
          <p:cNvSpPr txBox="1"/>
          <p:nvPr/>
        </p:nvSpPr>
        <p:spPr>
          <a:xfrm>
            <a:off x="432653" y="90312"/>
            <a:ext cx="8519435" cy="477053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Design alternatives</a:t>
            </a:r>
          </a:p>
          <a:p>
            <a:pPr lvl="3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Large Schema 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Vs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Smaller Schemas</a:t>
            </a:r>
          </a:p>
          <a:p>
            <a:pPr lvl="3"/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Eg.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Instead of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instructor (id, name,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salary)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department (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builing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budget)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if we have </a:t>
            </a:r>
          </a:p>
          <a:p>
            <a:pPr lvl="3"/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Inst_dept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(Id, name, salary,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building, budget)</a:t>
            </a:r>
          </a:p>
          <a:p>
            <a:pPr lvl="3"/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It is the result of instructor natural join department.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Drawback</a:t>
            </a:r>
          </a:p>
          <a:p>
            <a:pPr lvl="6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(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1) department information is repeated.</a:t>
            </a:r>
          </a:p>
          <a:p>
            <a:pPr lvl="6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- this will lead to inconsistency.</a:t>
            </a:r>
          </a:p>
          <a:p>
            <a:pPr lvl="6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(2) new department can not be added until an instructor joins.</a:t>
            </a:r>
          </a:p>
        </p:txBody>
      </p:sp>
    </p:spTree>
    <p:extLst>
      <p:ext uri="{BB962C8B-B14F-4D97-AF65-F5344CB8AC3E}">
        <p14:creationId xmlns:p14="http://schemas.microsoft.com/office/powerpoint/2010/main" val="2352797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832" y="286025"/>
            <a:ext cx="759737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70C0"/>
                </a:solidFill>
              </a:rPr>
              <a:t>Which normal form is carried out?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C7E2E1-C442-404C-8E3B-6FE330925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89" y="1729573"/>
            <a:ext cx="5300663" cy="24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93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22B2AD-3C4E-4C81-9AE7-EF17BCA014B5}"/>
              </a:ext>
            </a:extLst>
          </p:cNvPr>
          <p:cNvSpPr txBox="1"/>
          <p:nvPr/>
        </p:nvSpPr>
        <p:spPr>
          <a:xfrm>
            <a:off x="441251" y="128733"/>
            <a:ext cx="82730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NewRomanPSMT"/>
              </a:rPr>
              <a:t>Third Normal Form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NewRomanPSMT"/>
              </a:rPr>
              <a:t>2NF</a:t>
            </a:r>
            <a:r>
              <a:rPr lang="en-US" sz="2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PSMT"/>
              </a:rPr>
              <a:t> and no </a:t>
            </a:r>
            <a:r>
              <a:rPr lang="en-US" sz="24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NewRomanPSMT"/>
              </a:rPr>
              <a:t>transitive</a:t>
            </a:r>
            <a:r>
              <a:rPr lang="en-US" sz="2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PSMT"/>
              </a:rPr>
              <a:t> dependencies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TimesNewRomanPSMT"/>
            </a:endParaRPr>
          </a:p>
          <a:p>
            <a:pPr algn="just"/>
            <a:r>
              <a:rPr lang="en-US" sz="2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PSMT"/>
              </a:rPr>
              <a:t>• A </a:t>
            </a:r>
            <a:r>
              <a:rPr lang="en-US" sz="2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PS-ItalicMT"/>
              </a:rPr>
              <a:t>transitive dependency </a:t>
            </a:r>
            <a:r>
              <a:rPr lang="en-US" sz="2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PSMT"/>
              </a:rPr>
              <a:t>is when a non-key attribute depends on another non-key attribute.</a:t>
            </a:r>
          </a:p>
          <a:p>
            <a:pPr algn="just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A-&gt;B and B-&gt;C are two FDs then A-&gt;C is called transitive dependency.</a:t>
            </a:r>
          </a:p>
          <a:p>
            <a:pPr algn="just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(If A is prime, B and C are non-prime)</a:t>
            </a:r>
          </a:p>
          <a:p>
            <a:pPr algn="just"/>
            <a:endParaRPr lang="en-US" sz="2400" b="0" i="0" u="none" strike="noStrike" baseline="0" dirty="0">
              <a:solidFill>
                <a:schemeClr val="accent1">
                  <a:lumMod val="60000"/>
                  <a:lumOff val="40000"/>
                </a:schemeClr>
              </a:solidFill>
              <a:latin typeface="TimesNewRomanPSMT"/>
            </a:endParaRPr>
          </a:p>
          <a:p>
            <a:pPr algn="just"/>
            <a:r>
              <a:rPr lang="en-US" sz="2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PSMT"/>
              </a:rPr>
              <a:t>• Note: This is called transitive, because the primary key is a determinant for another attribute, which in turn is a determinant for a third attribute.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43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C5EB0B-FC23-40CA-9576-375BF3F20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3" y="107988"/>
            <a:ext cx="5324476" cy="348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0273E-FF72-43D4-AC29-5F2056B0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13" y="3497668"/>
            <a:ext cx="53244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62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672B0-71A8-4BD2-97BE-8ECCA805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48" y="267474"/>
            <a:ext cx="6503104" cy="28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380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672B0-71A8-4BD2-97BE-8ECCA805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99" y="118618"/>
            <a:ext cx="3602426" cy="16004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6F0629-75EF-44C7-98D2-6F381D18275F}"/>
              </a:ext>
            </a:extLst>
          </p:cNvPr>
          <p:cNvSpPr txBox="1"/>
          <p:nvPr/>
        </p:nvSpPr>
        <p:spPr>
          <a:xfrm>
            <a:off x="4848446" y="414669"/>
            <a:ext cx="3094075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FDs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StudentName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ProgramId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ProgramName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ProgramID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ProgramName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Partial FDs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– No.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Full FDs 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StudentName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ProgramId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ProgramName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Transitive FDs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ProgramID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ProgramName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41D7B-7D98-4CF2-A6AA-CE7DC88A8439}"/>
              </a:ext>
            </a:extLst>
          </p:cNvPr>
          <p:cNvSpPr txBox="1"/>
          <p:nvPr/>
        </p:nvSpPr>
        <p:spPr>
          <a:xfrm>
            <a:off x="531628" y="2571750"/>
            <a:ext cx="32287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A52BB1-E8C6-4D3C-8D76-6798598C31E3}"/>
              </a:ext>
            </a:extLst>
          </p:cNvPr>
          <p:cNvCxnSpPr/>
          <p:nvPr/>
        </p:nvCxnSpPr>
        <p:spPr>
          <a:xfrm>
            <a:off x="1669312" y="1719030"/>
            <a:ext cx="0" cy="85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31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3DCA0-F9DC-4A8E-9A7B-56A2C0608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81" y="0"/>
            <a:ext cx="8520600" cy="7926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A table design is said to be in 3NF if both the following conditions hold: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/>
              <a:t>Table must be in 2NF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Transitive functional dependency</a:t>
            </a:r>
            <a:r>
              <a:rPr lang="en-US" sz="1400" dirty="0"/>
              <a:t> of non-prime attribute on any super key should be removed.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D468C-1D49-4B40-A2C2-CA21B8DB9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72" y="865865"/>
            <a:ext cx="4697785" cy="1920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8589C-3027-40FE-8F14-17E5CF3F30B3}"/>
              </a:ext>
            </a:extLst>
          </p:cNvPr>
          <p:cNvSpPr txBox="1"/>
          <p:nvPr/>
        </p:nvSpPr>
        <p:spPr>
          <a:xfrm>
            <a:off x="109681" y="865865"/>
            <a:ext cx="373202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Super keys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emp_id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}, {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emp_id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emp_name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}, {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emp_id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emp_name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emp_zip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}…so on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Candidate Keys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emp_id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Non-prime attributes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all attributes except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are non-prime as they are not part of any candidate keys.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59E8-C066-4AF8-AA9A-E5310797DA6A}"/>
              </a:ext>
            </a:extLst>
          </p:cNvPr>
          <p:cNvSpPr txBox="1"/>
          <p:nvPr/>
        </p:nvSpPr>
        <p:spPr>
          <a:xfrm>
            <a:off x="95054" y="2432240"/>
            <a:ext cx="38417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Here,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emp_state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emp_city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emp_district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dependent on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emp_zip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  <a:p>
            <a:pPr algn="just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emp_zip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 dependent on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that makes non-prime attributes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emp_state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emp_city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emp_district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transitively dependent on super key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violates the rule of 3NF.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1D85F-7850-4D38-9FD4-68260A4F038D}"/>
              </a:ext>
            </a:extLst>
          </p:cNvPr>
          <p:cNvSpPr txBox="1"/>
          <p:nvPr/>
        </p:nvSpPr>
        <p:spPr>
          <a:xfrm>
            <a:off x="95054" y="4200432"/>
            <a:ext cx="4013791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emp_zip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emp_state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empt_City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emp_district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emp_id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emp_zip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6E269B-D89C-4F63-9E88-CA525CF0D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89" y="2889251"/>
            <a:ext cx="617482" cy="1649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279321-E6F6-4189-96D4-CA91CD484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271" y="3026431"/>
            <a:ext cx="588317" cy="15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A96AB1-AE74-48BF-9C4A-E5E1CE253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588" y="3026432"/>
            <a:ext cx="588317" cy="1512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F333A0-1D42-4208-B80B-35719BE3E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276" y="3026431"/>
            <a:ext cx="1064737" cy="1512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86C8DC-E4A9-4904-9E9B-E9F7C8C09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5039" y="3172857"/>
            <a:ext cx="1219280" cy="13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213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0BAF86-7B1C-48CF-8B62-35A4680CCFA7}"/>
              </a:ext>
            </a:extLst>
          </p:cNvPr>
          <p:cNvSpPr txBox="1"/>
          <p:nvPr/>
        </p:nvSpPr>
        <p:spPr>
          <a:xfrm>
            <a:off x="154236" y="809464"/>
            <a:ext cx="4406748" cy="11695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Third Normal Form (3NF)</a:t>
            </a:r>
          </a:p>
          <a:p>
            <a:pPr algn="just"/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relation is in third normal form, if there is no transitive dependency for non-prime attributes as well as it is in second normal form.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2FDBC-40D9-4CA1-B2E1-0CEF380A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86" y="117726"/>
            <a:ext cx="4285561" cy="861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4ECD4-103F-4CFA-95D4-E90CAA0FF006}"/>
              </a:ext>
            </a:extLst>
          </p:cNvPr>
          <p:cNvSpPr txBox="1"/>
          <p:nvPr/>
        </p:nvSpPr>
        <p:spPr>
          <a:xfrm>
            <a:off x="4693186" y="1102492"/>
            <a:ext cx="4153359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FD set: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{STUD_NO -&gt; STUD_NAME,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STUD_NO -&gt; STUD_STATE,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STUD_STATE -&gt; STUD_COUNTRY,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STUD_NO -&gt; STUD_AGE}</a:t>
            </a:r>
          </a:p>
          <a:p>
            <a:r>
              <a:rPr lang="en-US" dirty="0">
                <a:solidFill>
                  <a:srgbClr val="FFFF00"/>
                </a:solidFill>
              </a:rPr>
              <a:t>Candidate Key: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{STUD_NO}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6C11F-9848-4364-85C4-E8F97A6B0504}"/>
              </a:ext>
            </a:extLst>
          </p:cNvPr>
          <p:cNvSpPr txBox="1"/>
          <p:nvPr/>
        </p:nvSpPr>
        <p:spPr>
          <a:xfrm>
            <a:off x="856561" y="2825922"/>
            <a:ext cx="745291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decompose the relation</a:t>
            </a:r>
          </a:p>
          <a:p>
            <a:r>
              <a:rPr lang="en-US" dirty="0">
                <a:solidFill>
                  <a:srgbClr val="FFFF00"/>
                </a:solidFill>
              </a:rPr>
              <a:t> STUDENT (STUD_NO, STUD_NAME, STUD_STATE, STUD_COUNTRY_STUD_AGE) as: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STUDENT(STUD_NO, STUD_NAME, STUDS_STATE, STUD_AGE)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STATE_COUNTRY (STATE, COUNTRY)</a:t>
            </a:r>
          </a:p>
        </p:txBody>
      </p:sp>
    </p:spTree>
    <p:extLst>
      <p:ext uri="{BB962C8B-B14F-4D97-AF65-F5344CB8AC3E}">
        <p14:creationId xmlns:p14="http://schemas.microsoft.com/office/powerpoint/2010/main" val="959814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880130-CC4C-41ED-80B9-20E729CEC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55" y="333375"/>
            <a:ext cx="4171950" cy="223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E73F5-B1CE-47EB-81B6-5B87DF22F738}"/>
              </a:ext>
            </a:extLst>
          </p:cNvPr>
          <p:cNvSpPr txBox="1"/>
          <p:nvPr/>
        </p:nvSpPr>
        <p:spPr>
          <a:xfrm>
            <a:off x="1428751" y="2741537"/>
            <a:ext cx="65805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following dependencies exist: 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1. Name,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Account_No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Bank_Code_No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are functionally dependent on ID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(ID --&gt; Name,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Account_No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Bank_Code_No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2. Bank is functionally dependent on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Bank_Code_No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Bank_Code_No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--&gt; Bank) </a:t>
            </a:r>
          </a:p>
        </p:txBody>
      </p:sp>
    </p:spTree>
    <p:extLst>
      <p:ext uri="{BB962C8B-B14F-4D97-AF65-F5344CB8AC3E}">
        <p14:creationId xmlns:p14="http://schemas.microsoft.com/office/powerpoint/2010/main" val="23873836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E4F336-76DB-4EFF-8D02-6A9FCB36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28" y="217192"/>
            <a:ext cx="3345932" cy="1655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62E2B-4082-4DF3-8175-3E69026D3FA8}"/>
              </a:ext>
            </a:extLst>
          </p:cNvPr>
          <p:cNvSpPr txBox="1"/>
          <p:nvPr/>
        </p:nvSpPr>
        <p:spPr>
          <a:xfrm>
            <a:off x="725671" y="1948297"/>
            <a:ext cx="76926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table able, </a:t>
            </a:r>
            <a:r>
              <a:rPr lang="en-US" dirty="0">
                <a:solidFill>
                  <a:srgbClr val="00B0F0"/>
                </a:solidFill>
              </a:rPr>
              <a:t>[Book ID]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determines </a:t>
            </a:r>
            <a:r>
              <a:rPr lang="en-US" dirty="0">
                <a:solidFill>
                  <a:srgbClr val="00B0F0"/>
                </a:solidFill>
              </a:rPr>
              <a:t>[Genre ID]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and </a:t>
            </a:r>
            <a:r>
              <a:rPr lang="en-US" dirty="0">
                <a:solidFill>
                  <a:srgbClr val="00B0F0"/>
                </a:solidFill>
              </a:rPr>
              <a:t>[Genre ID]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determines </a:t>
            </a:r>
            <a:r>
              <a:rPr lang="en-US" dirty="0">
                <a:solidFill>
                  <a:srgbClr val="00B0F0"/>
                </a:solidFill>
              </a:rPr>
              <a:t>[Genre Type]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Therefore, </a:t>
            </a:r>
            <a:r>
              <a:rPr lang="en-US" dirty="0">
                <a:solidFill>
                  <a:srgbClr val="00B0F0"/>
                </a:solidFill>
              </a:rPr>
              <a:t>[Book ID]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determines </a:t>
            </a:r>
            <a:r>
              <a:rPr lang="en-US" dirty="0">
                <a:solidFill>
                  <a:srgbClr val="00B0F0"/>
                </a:solidFill>
              </a:rPr>
              <a:t>[Genre Type]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via </a:t>
            </a:r>
            <a:r>
              <a:rPr lang="en-US" dirty="0">
                <a:solidFill>
                  <a:srgbClr val="00B0F0"/>
                </a:solidFill>
              </a:rPr>
              <a:t>[Genre ID]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we have transitive functional dependency, and this structure does not satisfy third normal form.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bring this table to third </a:t>
            </a:r>
            <a:r>
              <a:rPr lang="en-US" dirty="0">
                <a:solidFill>
                  <a:srgbClr val="00B0F0"/>
                </a:solidFill>
              </a:rPr>
              <a:t>normal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form, we split the table into two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64487-EDD7-4861-B725-84537E212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088" y="2902404"/>
            <a:ext cx="4724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580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64F5D0-16B2-4BD9-A51C-71540E88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31" y="176901"/>
            <a:ext cx="4733925" cy="170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DAE9B5-D0F0-42B0-921D-C26BA2825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18" y="2460089"/>
            <a:ext cx="56959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7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2326D-55F6-46F0-B17D-E4772A34B8A1}"/>
              </a:ext>
            </a:extLst>
          </p:cNvPr>
          <p:cNvSpPr txBox="1"/>
          <p:nvPr/>
        </p:nvSpPr>
        <p:spPr>
          <a:xfrm>
            <a:off x="489098" y="263426"/>
            <a:ext cx="81658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Suppose we started with Large Schema  </a:t>
            </a:r>
          </a:p>
          <a:p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Inst_dept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(Id, name, salary,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building, budget)</a:t>
            </a:r>
          </a:p>
          <a:p>
            <a:pPr lvl="3"/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do we identify the redundancy?</a:t>
            </a:r>
          </a:p>
          <a:p>
            <a:pPr lvl="4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(1) by observing the content</a:t>
            </a:r>
          </a:p>
          <a:p>
            <a:pPr lvl="4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    - this is a unreliable process.</a:t>
            </a:r>
          </a:p>
          <a:p>
            <a:pPr lvl="4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    - in real-world, the database has a large schema and millions of records.</a:t>
            </a:r>
          </a:p>
          <a:p>
            <a:pPr lvl="4"/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4"/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4"/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6"/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3"/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46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1A5352-B96E-4861-8ED9-0222862CB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0"/>
            <a:ext cx="8520600" cy="792600"/>
          </a:xfrm>
        </p:spPr>
        <p:txBody>
          <a:bodyPr/>
          <a:lstStyle/>
          <a:p>
            <a:r>
              <a:rPr lang="en-US" dirty="0"/>
              <a:t>You Try…</a:t>
            </a:r>
          </a:p>
          <a:p>
            <a:r>
              <a:rPr lang="en-US" dirty="0"/>
              <a:t>Is it in 3NF?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8675D-6693-45EB-89AB-2A516ED4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24" y="1164376"/>
            <a:ext cx="37623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136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1A5352-B96E-4861-8ED9-0222862CB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0"/>
            <a:ext cx="8520600" cy="792600"/>
          </a:xfrm>
        </p:spPr>
        <p:txBody>
          <a:bodyPr/>
          <a:lstStyle/>
          <a:p>
            <a:r>
              <a:rPr lang="en-US" dirty="0"/>
              <a:t>You Try…</a:t>
            </a:r>
          </a:p>
          <a:p>
            <a:r>
              <a:rPr lang="en-US" dirty="0"/>
              <a:t>           Not in 3NF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8675D-6693-45EB-89AB-2A516ED4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04" y="727917"/>
            <a:ext cx="3762375" cy="2219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9213095-2837-48EA-A542-44094577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57" y="892304"/>
            <a:ext cx="3876675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D9C03-E8B7-422E-AED8-CEC0C696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57" y="2571750"/>
            <a:ext cx="2752725" cy="1381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6BFD3C-1CD5-4310-B882-12961D9760F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62879" y="1225212"/>
            <a:ext cx="720578" cy="61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F3565-1376-49B4-B2F8-9AF718C2BE0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62879" y="1837580"/>
            <a:ext cx="720578" cy="82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0EF2FD-E4B8-4F80-8C1F-CE95D18801C0}"/>
              </a:ext>
            </a:extLst>
          </p:cNvPr>
          <p:cNvSpPr txBox="1"/>
          <p:nvPr/>
        </p:nvSpPr>
        <p:spPr>
          <a:xfrm>
            <a:off x="323384" y="26968"/>
            <a:ext cx="25616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Cust_id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zip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zip  Street, City, State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0D322-BCAD-498F-83E5-37969CA1F2D4}"/>
              </a:ext>
            </a:extLst>
          </p:cNvPr>
          <p:cNvSpPr txBox="1"/>
          <p:nvPr/>
        </p:nvSpPr>
        <p:spPr>
          <a:xfrm>
            <a:off x="53163" y="3118069"/>
            <a:ext cx="4786755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advantages of removing transitive dependencies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amount of data duplication is reduced and therefore your database becomes smaller.</a:t>
            </a:r>
          </a:p>
          <a:p>
            <a:pPr marL="342900" indent="-342900">
              <a:buAutoNum type="arabicParenBoth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When duplicated data changes, there is a big risk of updating only some of the data, especially if it is spread out in many different places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5427318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1031-F882-4D38-AE39-BDA246EAA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97" y="405250"/>
            <a:ext cx="5992001" cy="31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33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31DD88-0D3B-4D36-AF14-DCE5C43D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422560"/>
            <a:ext cx="58388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295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100DA6-A51D-4C79-A2D6-AF95F8C5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52" y="890797"/>
            <a:ext cx="8038095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904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3C0116-6531-4498-B382-B0A86C06E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62" y="150535"/>
            <a:ext cx="7990476" cy="34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C1939-D12B-4799-A5A6-EB5022F2C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8" y="3850131"/>
            <a:ext cx="7552381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4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BEE2F962-45DD-43DA-BEC9-943221B32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0" eaLnBrk="1" hangingPunct="1">
              <a:buNone/>
            </a:pPr>
            <a:r>
              <a:rPr lang="en-US" altLang="en-US" dirty="0">
                <a:solidFill>
                  <a:schemeClr val="tx1"/>
                </a:solidFill>
              </a:rPr>
              <a:t>We have seen how </a:t>
            </a:r>
          </a:p>
          <a:p>
            <a:pPr marL="114300" indent="0" eaLnBrk="1" hangingPunct="1">
              <a:buNone/>
            </a:pPr>
            <a:r>
              <a:rPr lang="en-US" altLang="en-US" dirty="0">
                <a:solidFill>
                  <a:schemeClr val="tx1"/>
                </a:solidFill>
              </a:rPr>
              <a:t>Database Normalization can</a:t>
            </a:r>
          </a:p>
          <a:p>
            <a:pPr lvl="1" eaLnBrk="1" hangingPunct="1">
              <a:buBlip>
                <a:blip r:embed="rId2"/>
              </a:buBlip>
            </a:pPr>
            <a:r>
              <a:rPr lang="en-US" altLang="en-US" sz="1800">
                <a:solidFill>
                  <a:schemeClr val="tx1"/>
                </a:solidFill>
                <a:latin typeface="Oswald"/>
              </a:rPr>
              <a:t>Decrease redundancy</a:t>
            </a:r>
          </a:p>
          <a:p>
            <a:pPr lvl="1" eaLnBrk="1" hangingPunct="1">
              <a:buBlip>
                <a:blip r:embed="rId2"/>
              </a:buBlip>
            </a:pPr>
            <a:r>
              <a:rPr lang="en-US" altLang="en-US" sz="1800" dirty="0">
                <a:solidFill>
                  <a:schemeClr val="tx1"/>
                </a:solidFill>
                <a:latin typeface="Oswald" pitchFamily="2" charset="0"/>
              </a:rPr>
              <a:t>Increase efficiency and </a:t>
            </a:r>
          </a:p>
          <a:p>
            <a:pPr lvl="1" eaLnBrk="1" hangingPunct="1">
              <a:buBlip>
                <a:blip r:embed="rId2"/>
              </a:buBlip>
            </a:pPr>
            <a:r>
              <a:rPr lang="en-US" altLang="en-US" sz="1800" dirty="0">
                <a:solidFill>
                  <a:schemeClr val="tx1"/>
                </a:solidFill>
                <a:latin typeface="Oswald" pitchFamily="2" charset="0"/>
              </a:rPr>
              <a:t>Reduce anomalies </a:t>
            </a:r>
          </a:p>
          <a:p>
            <a:pPr marL="114300" indent="0">
              <a:buNone/>
            </a:pPr>
            <a:r>
              <a:rPr lang="en-US" altLang="en-US">
                <a:solidFill>
                  <a:schemeClr val="tx1"/>
                </a:solidFill>
                <a:latin typeface="Oswald"/>
              </a:rPr>
              <a:t>                by implementing three of  different levels of normalization called Normal Forms. </a:t>
            </a:r>
            <a:endParaRPr lang="en-US" altLang="en-US">
              <a:solidFill>
                <a:schemeClr val="tx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altLang="en-US" dirty="0">
              <a:solidFill>
                <a:schemeClr val="tx1"/>
              </a:solidFill>
              <a:latin typeface="Oswald"/>
            </a:endParaRP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The first three Normal Forms are usually sufficient for most small to medium size applications</a:t>
            </a:r>
            <a:r>
              <a:rPr lang="en-US" altLang="en-US" dirty="0"/>
              <a:t>.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6730165-836F-473F-B7F8-7E1EADEE4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55763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FA2CBBA8-35C4-4C5B-B4AC-1CFB1D704D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087" y="1048579"/>
            <a:ext cx="9144000" cy="3086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err="1"/>
              <a:t>Hillyer</a:t>
            </a:r>
            <a:r>
              <a:rPr lang="en-US" altLang="en-US" sz="2000" dirty="0"/>
              <a:t> Mike, MySQL AB. </a:t>
            </a:r>
            <a:r>
              <a:rPr lang="en-US" altLang="en-US" sz="2000" u="sng" dirty="0"/>
              <a:t>An Introduction to Database Normalization</a:t>
            </a:r>
            <a:r>
              <a:rPr lang="en-US" altLang="en-US" sz="2000" dirty="0"/>
              <a:t>, </a:t>
            </a:r>
            <a:r>
              <a:rPr lang="en-US" altLang="en-US" sz="2000" dirty="0">
                <a:hlinkClick r:id="rId2"/>
              </a:rPr>
              <a:t>http://dev.mysql.com/tech-resources/articles/intro-to-normalization.html</a:t>
            </a:r>
            <a:r>
              <a:rPr lang="en-US" altLang="en-US" sz="2000" dirty="0"/>
              <a:t>, accessed October 17, 2006.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Microsoft. </a:t>
            </a:r>
            <a:r>
              <a:rPr lang="en-US" altLang="en-US" sz="2000" u="sng" dirty="0"/>
              <a:t>Description of the database normalization basics</a:t>
            </a:r>
            <a:r>
              <a:rPr lang="en-US" altLang="en-US" sz="2000" dirty="0"/>
              <a:t>, </a:t>
            </a:r>
            <a:r>
              <a:rPr lang="en-US" altLang="en-US" sz="2000" dirty="0">
                <a:hlinkClick r:id="rId3"/>
              </a:rPr>
              <a:t>http://support.microsoft.com/kb/283878</a:t>
            </a:r>
            <a:r>
              <a:rPr lang="en-US" altLang="en-US" sz="2000" dirty="0"/>
              <a:t> , accessed October 17, 2006.</a:t>
            </a:r>
          </a:p>
          <a:p>
            <a:pPr marL="571500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Wikipedia. </a:t>
            </a:r>
            <a:r>
              <a:rPr lang="en-US" altLang="en-US" sz="2000" u="sng" dirty="0"/>
              <a:t>Database Normalization. </a:t>
            </a:r>
            <a:r>
              <a:rPr lang="en-US" altLang="en-US" sz="2000" dirty="0">
                <a:hlinkClick r:id="rId4"/>
              </a:rPr>
              <a:t>http://en.wikipedia.org/wiki/Database_normalization.html</a:t>
            </a:r>
            <a:r>
              <a:rPr lang="en-US" altLang="en-US" sz="2000" dirty="0"/>
              <a:t> , accessed October 17, 2006.</a:t>
            </a:r>
          </a:p>
          <a:p>
            <a:pPr lvl="0" indent="0">
              <a:lnSpc>
                <a:spcPct val="100000"/>
              </a:lnSpc>
              <a:buNone/>
            </a:pPr>
            <a:r>
              <a:rPr lang="en-US" sz="2000" u="sng" dirty="0">
                <a:solidFill>
                  <a:schemeClr val="hlink"/>
                </a:solidFill>
                <a:hlinkClick r:id="rId5"/>
              </a:rPr>
              <a:t>https://www.db-book.com/db6/index.html</a:t>
            </a:r>
            <a:endParaRPr lang="en-US" sz="2000" u="sng" dirty="0">
              <a:solidFill>
                <a:schemeClr val="hlink"/>
              </a:solidFill>
            </a:endParaRPr>
          </a:p>
          <a:p>
            <a:pPr lvl="0"/>
            <a:r>
              <a:rPr lang="en-US" sz="2000" u="sng" dirty="0">
                <a:solidFill>
                  <a:schemeClr val="hlink"/>
                </a:solidFill>
                <a:hlinkClick r:id="rId6"/>
              </a:rPr>
              <a:t>https://www.youtube.com/watch?v=mfVCesoMaGA&amp;list=PLroEs25KGvwzmvIxYHRhoGTz9w8LeXek0&amp;index=22</a:t>
            </a:r>
            <a:endParaRPr lang="en-US" sz="2000" u="sng" dirty="0">
              <a:solidFill>
                <a:schemeClr val="hlink"/>
              </a:solidFill>
              <a:sym typeface="Oswald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C3DDB2C-811E-4497-8D71-4C4FD5C9A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479082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>
            <a:spLocks noGrp="1"/>
          </p:cNvSpPr>
          <p:nvPr>
            <p:ph type="title"/>
          </p:nvPr>
        </p:nvSpPr>
        <p:spPr>
          <a:xfrm>
            <a:off x="421030" y="800278"/>
            <a:ext cx="8520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rgbClr val="27FFE9"/>
                </a:solidFill>
                <a:latin typeface="Oswald"/>
                <a:ea typeface="Oswald"/>
                <a:cs typeface="Oswald"/>
                <a:sym typeface="Oswald"/>
              </a:rPr>
              <a:t>Happy to answer any questions ! ! !</a:t>
            </a:r>
            <a:endParaRPr dirty="0">
              <a:solidFill>
                <a:srgbClr val="27FFE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0" name="Google Shape;320;p49"/>
          <p:cNvSpPr txBox="1">
            <a:spLocks noGrp="1"/>
          </p:cNvSpPr>
          <p:nvPr>
            <p:ph type="title"/>
          </p:nvPr>
        </p:nvSpPr>
        <p:spPr>
          <a:xfrm>
            <a:off x="311700" y="4265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                     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2326D-55F6-46F0-B17D-E4772A34B8A1}"/>
              </a:ext>
            </a:extLst>
          </p:cNvPr>
          <p:cNvSpPr txBox="1"/>
          <p:nvPr/>
        </p:nvSpPr>
        <p:spPr>
          <a:xfrm>
            <a:off x="143540" y="20236"/>
            <a:ext cx="8856920" cy="483209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Suppose we started with Large Schema  </a:t>
            </a:r>
          </a:p>
          <a:p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Inst_dept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(Id, name, salary,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building, budget)</a:t>
            </a:r>
          </a:p>
          <a:p>
            <a:pPr lvl="3"/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do we identify the relation schema to be decomposed?</a:t>
            </a:r>
          </a:p>
          <a:p>
            <a:pPr lvl="4"/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(1) Database designers to specify rules such as</a:t>
            </a:r>
          </a:p>
          <a:p>
            <a:pPr lvl="4" algn="just"/>
            <a:r>
              <a:rPr lang="en-US" sz="2200" dirty="0">
                <a:solidFill>
                  <a:srgbClr val="00B0F0"/>
                </a:solidFill>
              </a:rPr>
              <a:t>“each specific value for </a:t>
            </a:r>
            <a:r>
              <a:rPr lang="en-US" sz="2200" dirty="0" err="1">
                <a:solidFill>
                  <a:srgbClr val="00B0F0"/>
                </a:solidFill>
              </a:rPr>
              <a:t>dept_name</a:t>
            </a:r>
            <a:r>
              <a:rPr lang="en-US" sz="2200" dirty="0">
                <a:solidFill>
                  <a:srgbClr val="00B0F0"/>
                </a:solidFill>
              </a:rPr>
              <a:t> corresponds to at most one budge”</a:t>
            </a:r>
          </a:p>
          <a:p>
            <a:pPr lvl="4"/>
            <a:endParaRPr lang="en-US" sz="2200" dirty="0">
              <a:solidFill>
                <a:srgbClr val="00B0F0"/>
              </a:solidFill>
            </a:endParaRPr>
          </a:p>
          <a:p>
            <a:pPr lvl="4"/>
            <a:r>
              <a:rPr lang="en-US" sz="2200" dirty="0">
                <a:solidFill>
                  <a:srgbClr val="00B0F0"/>
                </a:solidFill>
              </a:rPr>
              <a:t>In other words we say  “</a:t>
            </a:r>
            <a:r>
              <a:rPr lang="en-US" sz="2200" dirty="0">
                <a:solidFill>
                  <a:srgbClr val="FFFF00"/>
                </a:solidFill>
              </a:rPr>
              <a:t>If there is a schema (</a:t>
            </a:r>
            <a:r>
              <a:rPr lang="en-US" sz="2200" dirty="0" err="1">
                <a:solidFill>
                  <a:srgbClr val="FFFF00"/>
                </a:solidFill>
              </a:rPr>
              <a:t>dept_name</a:t>
            </a:r>
            <a:r>
              <a:rPr lang="en-US" sz="2200" dirty="0">
                <a:solidFill>
                  <a:srgbClr val="FFFF00"/>
                </a:solidFill>
              </a:rPr>
              <a:t>, budget), the </a:t>
            </a:r>
            <a:r>
              <a:rPr lang="en-US" sz="2200" dirty="0" err="1">
                <a:solidFill>
                  <a:srgbClr val="FFFF00"/>
                </a:solidFill>
              </a:rPr>
              <a:t>dept_name</a:t>
            </a:r>
            <a:r>
              <a:rPr lang="en-US" sz="2200" dirty="0">
                <a:solidFill>
                  <a:srgbClr val="FFFF00"/>
                </a:solidFill>
              </a:rPr>
              <a:t> is able to serve as the primary key</a:t>
            </a:r>
            <a:r>
              <a:rPr lang="en-US" sz="2200" dirty="0">
                <a:solidFill>
                  <a:srgbClr val="00B0F0"/>
                </a:solidFill>
              </a:rPr>
              <a:t>”.</a:t>
            </a:r>
          </a:p>
          <a:p>
            <a:pPr lvl="4"/>
            <a:endParaRPr lang="en-US" sz="2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4"/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rule is specified as a functional dependency </a:t>
            </a:r>
            <a:r>
              <a:rPr lang="en-US" sz="2000" dirty="0" err="1">
                <a:solidFill>
                  <a:srgbClr val="FFFF00"/>
                </a:solidFill>
              </a:rPr>
              <a:t>Dept_name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 budget</a:t>
            </a:r>
            <a:endParaRPr lang="en-US" sz="22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4"/>
            <a:r>
              <a:rPr lang="en-US" sz="2200" dirty="0">
                <a:solidFill>
                  <a:srgbClr val="00B0F0"/>
                </a:solidFill>
                <a:sym typeface="Wingdings" panose="05000000000000000000" pitchFamily="2" charset="2"/>
              </a:rPr>
              <a:t>In some schemas, this rule can be checked even if </a:t>
            </a:r>
            <a:r>
              <a:rPr lang="en-US" sz="2200" dirty="0" err="1">
                <a:solidFill>
                  <a:srgbClr val="00B0F0"/>
                </a:solidFill>
                <a:sym typeface="Wingdings" panose="05000000000000000000" pitchFamily="2" charset="2"/>
              </a:rPr>
              <a:t>dept_name</a:t>
            </a:r>
            <a:r>
              <a:rPr lang="en-US" sz="2200" dirty="0">
                <a:solidFill>
                  <a:srgbClr val="00B0F0"/>
                </a:solidFill>
                <a:sym typeface="Wingdings" panose="05000000000000000000" pitchFamily="2" charset="2"/>
              </a:rPr>
              <a:t> is not primary key.</a:t>
            </a:r>
            <a:endParaRPr lang="en-US" sz="2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8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2326D-55F6-46F0-B17D-E4772A34B8A1}"/>
              </a:ext>
            </a:extLst>
          </p:cNvPr>
          <p:cNvSpPr txBox="1"/>
          <p:nvPr/>
        </p:nvSpPr>
        <p:spPr>
          <a:xfrm>
            <a:off x="207335" y="214488"/>
            <a:ext cx="8823775" cy="44897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lvl="4"/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Given the rule</a:t>
            </a:r>
          </a:p>
          <a:p>
            <a:pPr lvl="4"/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US" sz="2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budget</a:t>
            </a:r>
          </a:p>
          <a:p>
            <a:pPr lvl="4"/>
            <a:endParaRPr lang="en-US" sz="22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Now, we can identify the problem in   </a:t>
            </a:r>
          </a:p>
          <a:p>
            <a:r>
              <a:rPr lang="en-US" sz="2200" dirty="0" err="1">
                <a:solidFill>
                  <a:srgbClr val="FFFF00"/>
                </a:solidFill>
              </a:rPr>
              <a:t>Inst_dept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(Id, name, salary,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building, budget)</a:t>
            </a:r>
          </a:p>
          <a:p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Here a department may have several records, so the amount of a budget is repeating. </a:t>
            </a:r>
          </a:p>
          <a:p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 this schema is to be decomposed as 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instructor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department.</a:t>
            </a:r>
          </a:p>
          <a:p>
            <a:endParaRPr lang="en-US" sz="2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Finding right decomposition is a tough task. (we have methodologies for that in </a:t>
            </a:r>
            <a:r>
              <a:rPr lang="en-US" sz="2200" dirty="0">
                <a:solidFill>
                  <a:srgbClr val="00B0F0"/>
                </a:solidFill>
              </a:rPr>
              <a:t>Normalization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607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2326D-55F6-46F0-B17D-E4772A34B8A1}"/>
              </a:ext>
            </a:extLst>
          </p:cNvPr>
          <p:cNvSpPr txBox="1"/>
          <p:nvPr/>
        </p:nvSpPr>
        <p:spPr>
          <a:xfrm>
            <a:off x="207335" y="233260"/>
            <a:ext cx="872932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4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all the decomposition also useful.</a:t>
            </a:r>
          </a:p>
          <a:p>
            <a:pPr lvl="4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4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Eg.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Employee(ID, Name, Street, City, Salary)</a:t>
            </a:r>
          </a:p>
          <a:p>
            <a:pPr lvl="4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Decomposed into </a:t>
            </a:r>
          </a:p>
          <a:p>
            <a:pPr lvl="4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4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Employee1(ID, Name)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Employee2(Name, Street, City, Salary)</a:t>
            </a:r>
          </a:p>
          <a:p>
            <a:pPr lvl="4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4"/>
            <a:r>
              <a:rPr lang="en-US" sz="1800" dirty="0">
                <a:solidFill>
                  <a:srgbClr val="00B0F0"/>
                </a:solidFill>
              </a:rPr>
              <a:t>(1234, Kim)                             (Kim, Raja Street, Coimbatore, 20000)</a:t>
            </a:r>
          </a:p>
          <a:p>
            <a:pPr lvl="4"/>
            <a:r>
              <a:rPr lang="en-US" sz="1800" dirty="0">
                <a:solidFill>
                  <a:srgbClr val="00B0F0"/>
                </a:solidFill>
              </a:rPr>
              <a:t>(2345, Kim)                             (Kim,  V. H. Road, Chennai, 25000)</a:t>
            </a:r>
          </a:p>
          <a:p>
            <a:pPr lvl="4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When we do natural join of Employee 1 and Employee 2</a:t>
            </a:r>
          </a:p>
          <a:p>
            <a:pPr lvl="4"/>
            <a:r>
              <a:rPr lang="en-US" sz="1800" dirty="0">
                <a:solidFill>
                  <a:srgbClr val="00B0F0"/>
                </a:solidFill>
              </a:rPr>
              <a:t>1234, Kim, Raja Street, Coimbatore, 20000</a:t>
            </a:r>
          </a:p>
          <a:p>
            <a:pPr lvl="4"/>
            <a:r>
              <a:rPr lang="en-US" sz="1800" dirty="0">
                <a:solidFill>
                  <a:srgbClr val="00B0F0"/>
                </a:solidFill>
              </a:rPr>
              <a:t>1234, Kim, V. H. Road, Chennai, 25000</a:t>
            </a:r>
          </a:p>
          <a:p>
            <a:pPr lvl="4"/>
            <a:r>
              <a:rPr lang="en-US" sz="1800" dirty="0">
                <a:solidFill>
                  <a:srgbClr val="00B0F0"/>
                </a:solidFill>
              </a:rPr>
              <a:t>2345, Kim, Raja Street, Coimbatore, 20000</a:t>
            </a:r>
          </a:p>
          <a:p>
            <a:pPr lvl="4"/>
            <a:r>
              <a:rPr lang="en-US" sz="1800" dirty="0">
                <a:solidFill>
                  <a:srgbClr val="00B0F0"/>
                </a:solidFill>
              </a:rPr>
              <a:t>2345, Kim, V. H. Road, Chennai, 25000</a:t>
            </a:r>
          </a:p>
          <a:p>
            <a:pPr lvl="4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decomposition unable to represent Employee –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Lossy Decomposition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4"/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Converse of this is lossy decomposition.  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928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CDDFCD07FDB419BEBB9B91234499A" ma:contentTypeVersion="2" ma:contentTypeDescription="Create a new document." ma:contentTypeScope="" ma:versionID="571a0a2c69f9e17892871c73958046cf">
  <xsd:schema xmlns:xsd="http://www.w3.org/2001/XMLSchema" xmlns:xs="http://www.w3.org/2001/XMLSchema" xmlns:p="http://schemas.microsoft.com/office/2006/metadata/properties" xmlns:ns2="97cd9f33-8359-4024-be12-60c33cbfb47a" targetNamespace="http://schemas.microsoft.com/office/2006/metadata/properties" ma:root="true" ma:fieldsID="b20ca7272a947a631f5adeafb163d3b4" ns2:_="">
    <xsd:import namespace="97cd9f33-8359-4024-be12-60c33cbfb4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d9f33-8359-4024-be12-60c33cbfb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162194-EB48-476E-A4C0-FA110A630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d9f33-8359-4024-be12-60c33cbfb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1D575C-87A2-4569-8191-F2AE22B564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224A48F-5438-42B2-A674-4689D1364D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2123</TotalTime>
  <Words>4444</Words>
  <Application>Microsoft Office PowerPoint</Application>
  <PresentationFormat>On-screen Show (16:9)</PresentationFormat>
  <Paragraphs>691</Paragraphs>
  <Slides>68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2" baseType="lpstr">
      <vt:lpstr>Tahoma</vt:lpstr>
      <vt:lpstr>Wingdings</vt:lpstr>
      <vt:lpstr>Carlito</vt:lpstr>
      <vt:lpstr>Times New Roman</vt:lpstr>
      <vt:lpstr>Arial,Helvetica</vt:lpstr>
      <vt:lpstr>Arial</vt:lpstr>
      <vt:lpstr>TimesNewRomanPS-ItalicMT</vt:lpstr>
      <vt:lpstr>Arial Unicode MS</vt:lpstr>
      <vt:lpstr>Oswald</vt:lpstr>
      <vt:lpstr>Arial-BoldMT</vt:lpstr>
      <vt:lpstr>Wingdings 3</vt:lpstr>
      <vt:lpstr>Verdana</vt:lpstr>
      <vt:lpstr>TimesNewRomanPSMT</vt:lpstr>
      <vt:lpstr>Simple Dark</vt:lpstr>
      <vt:lpstr>19CSE202 Database Management Systems  Normalization                                                             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Database Normalization?</vt:lpstr>
      <vt:lpstr>NORMALIZATION</vt:lpstr>
      <vt:lpstr>NORMALIZATION</vt:lpstr>
      <vt:lpstr>Data Anomalies</vt:lpstr>
      <vt:lpstr>Student</vt:lpstr>
      <vt:lpstr>Employee</vt:lpstr>
      <vt:lpstr>Normalisation</vt:lpstr>
      <vt:lpstr>Data Anomalies</vt:lpstr>
      <vt:lpstr>Data Anomalies</vt:lpstr>
      <vt:lpstr>Brief History/Overview</vt:lpstr>
      <vt:lpstr>Normalization</vt:lpstr>
      <vt:lpstr>First  Normal Form (1NF)-The Requirements</vt:lpstr>
      <vt:lpstr>First Normal Form - No multivalued attributes</vt:lpstr>
      <vt:lpstr>PowerPoint Presentation</vt:lpstr>
      <vt:lpstr>PowerPoint Presentation</vt:lpstr>
      <vt:lpstr>Is it in First normal form (1 NF)?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Normal Form(1NF) - Example</vt:lpstr>
      <vt:lpstr>Functional Dependency</vt:lpstr>
      <vt:lpstr>PowerPoint Presentation</vt:lpstr>
      <vt:lpstr>PowerPoint Presentation</vt:lpstr>
      <vt:lpstr>Functional Dependency Vs Superkey</vt:lpstr>
      <vt:lpstr>PowerPoint Presentation</vt:lpstr>
      <vt:lpstr>2NF  - 1 NF plus no partial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  Happy to answer any questions ! !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15CSE302 Database Management Systems Lecture 5    Relational Algebra B.Tech /III Year CSE/V Semester                           L T P C  2 0 2 3</dc:title>
  <dc:creator>bindukr</dc:creator>
  <cp:lastModifiedBy>PADAMAVATY</cp:lastModifiedBy>
  <cp:revision>495</cp:revision>
  <dcterms:modified xsi:type="dcterms:W3CDTF">2022-10-27T04:25:08Z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0x01010007ACDDFCD07FDB419BEBB9B91234499A</vt:lpwstr>
  </property>
</Properties>
</file>