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48" r:id="rId4"/>
  </p:sldMasterIdLst>
  <p:notesMasterIdLst>
    <p:notesMasterId r:id="rId40"/>
  </p:notesMasterIdLst>
  <p:sldIdLst>
    <p:sldId id="256" r:id="rId5"/>
    <p:sldId id="263" r:id="rId6"/>
    <p:sldId id="264" r:id="rId7"/>
    <p:sldId id="265" r:id="rId8"/>
    <p:sldId id="266" r:id="rId9"/>
    <p:sldId id="275" r:id="rId10"/>
    <p:sldId id="276" r:id="rId11"/>
    <p:sldId id="277" r:id="rId12"/>
    <p:sldId id="267" r:id="rId13"/>
    <p:sldId id="268" r:id="rId14"/>
    <p:sldId id="269" r:id="rId15"/>
    <p:sldId id="270" r:id="rId16"/>
    <p:sldId id="274" r:id="rId17"/>
    <p:sldId id="27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9144000" cy="5143500" type="screen16x9"/>
  <p:notesSz cx="6858000" cy="9144000"/>
  <p:embeddedFontLst>
    <p:embeddedFont>
      <p:font typeface="Oswald" panose="020B0604020202020204" pitchFamily="2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3" roundtripDataSignature="AMtx7mjXoohuYs3Dcp357QLBHbMpyTd0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90" d="100"/>
          <a:sy n="90" d="100"/>
        </p:scale>
        <p:origin x="9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10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103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14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9939" y="4817994"/>
            <a:ext cx="9144000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Bindu</a:t>
            </a:r>
            <a:r>
              <a:rPr lang="en-US" dirty="0"/>
              <a:t> K. R.               Dept. </a:t>
            </a:r>
            <a:r>
              <a:rPr lang="en-US" baseline="0" dirty="0"/>
              <a:t> of CSE., Amrita School of Engineering, Coimbatore  September 2020           </a:t>
            </a:r>
            <a:fld id="{AA38AEA9-3F7A-4958-B159-6D970D4C804A}" type="slidenum">
              <a:rPr lang="en-US" baseline="0" smtClean="0"/>
              <a:t>‹#›</a:t>
            </a:fld>
            <a:r>
              <a:rPr lang="en-US" baseline="0" dirty="0"/>
              <a:t>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C000"/>
                </a:solidFill>
                <a:latin typeface="Oswald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6" name="Google Shape;36;p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Blip>
                <a:blip r:embed="rId2"/>
              </a:buBlip>
              <a:defRPr sz="1200">
                <a:latin typeface="Oswald" pitchFamily="2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000"/>
                </a:solidFill>
                <a:latin typeface="Oswald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40" name="Google Shape;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0"/>
          <p:cNvSpPr/>
          <p:nvPr/>
        </p:nvSpPr>
        <p:spPr>
          <a:xfrm>
            <a:off x="4572000" y="25"/>
            <a:ext cx="4572000" cy="45620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4" name="Google Shape;44;p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5" name="Google Shape;45;p8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  <a:latin typeface="Oswald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2" name="Google Shape;52;p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Blip>
                <a:blip r:embed="rId2"/>
              </a:buBlip>
              <a:defRPr>
                <a:latin typeface="Oswald" pitchFamily="2" charset="0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3" name="Google Shape;5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79785"/>
            <a:ext cx="8574088" cy="384572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Oswa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26282"/>
            <a:ext cx="4191000" cy="3788569"/>
          </a:xfrm>
        </p:spPr>
        <p:txBody>
          <a:bodyPr/>
          <a:lstStyle>
            <a:lvl1pPr marL="457200" indent="-342900">
              <a:buFontTx/>
              <a:buBlip>
                <a:blip r:embed="rId2"/>
              </a:buBlip>
              <a:defRPr>
                <a:latin typeface="Oswald" pitchFamily="2" charset="0"/>
              </a:defRPr>
            </a:lvl1pPr>
            <a:lvl2pPr marL="914400" indent="-317500">
              <a:buFontTx/>
              <a:buBlip>
                <a:blip r:embed="rId3"/>
              </a:buBlip>
              <a:defRPr>
                <a:latin typeface="Oswald" pitchFamily="2" charset="0"/>
              </a:defRPr>
            </a:lvl2pPr>
            <a:lvl3pPr>
              <a:defRPr>
                <a:latin typeface="Oswald" pitchFamily="2" charset="0"/>
              </a:defRPr>
            </a:lvl3pPr>
            <a:lvl4pPr>
              <a:defRPr>
                <a:latin typeface="Oswald" pitchFamily="2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6282"/>
            <a:ext cx="4191000" cy="3788569"/>
          </a:xfrm>
        </p:spPr>
        <p:txBody>
          <a:bodyPr/>
          <a:lstStyle>
            <a:lvl1pPr>
              <a:defRPr>
                <a:latin typeface="Oswald" pitchFamily="2" charset="0"/>
              </a:defRPr>
            </a:lvl1pPr>
            <a:lvl2pPr>
              <a:defRPr>
                <a:latin typeface="Oswald" pitchFamily="2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5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5" name="Rectangle 4"/>
          <p:cNvSpPr/>
          <p:nvPr userDrawn="1"/>
        </p:nvSpPr>
        <p:spPr>
          <a:xfrm>
            <a:off x="9939" y="4817994"/>
            <a:ext cx="9144000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Bindu</a:t>
            </a:r>
            <a:r>
              <a:rPr lang="en-US" dirty="0"/>
              <a:t> K. R.  Dept. </a:t>
            </a:r>
            <a:r>
              <a:rPr lang="en-US" baseline="0" dirty="0"/>
              <a:t> of CSE., Amrita School of Engineering, Coimbatore   September 2020           </a:t>
            </a:r>
            <a:fld id="{AA38AEA9-3F7A-4958-B159-6D970D4C804A}" type="slidenum">
              <a:rPr lang="en-US" baseline="0" smtClean="0"/>
              <a:t>‹#›</a:t>
            </a:fld>
            <a:r>
              <a:rPr lang="en-US" baseline="0" dirty="0"/>
              <a:t>  </a:t>
            </a:r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 dirty="0">
          <a:solidFill>
            <a:srgbClr val="FFC000"/>
          </a:solidFill>
          <a:latin typeface="Oswald" pitchFamily="2" charset="0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Tx/>
        <a:buBlip>
          <a:blip r:embed="rId9"/>
        </a:buBlip>
        <a:defRPr sz="2000" b="0" i="0" u="none" strike="noStrike" cap="none">
          <a:solidFill>
            <a:srgbClr val="000000"/>
          </a:solidFill>
          <a:latin typeface="Oswald" pitchFamily="2" charset="0"/>
          <a:ea typeface="Oswald" pitchFamily="2" charset="0"/>
          <a:cs typeface="Arial"/>
          <a:sym typeface="Arial"/>
        </a:defRPr>
      </a:lvl1pPr>
      <a:lvl2pPr marL="914400" marR="0" lvl="1" indent="-3175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Tx/>
        <a:buBlip>
          <a:blip r:embed="rId9"/>
        </a:buBlip>
        <a:defRPr sz="1400" b="0" i="0" u="none" strike="noStrike" cap="none">
          <a:solidFill>
            <a:srgbClr val="000000"/>
          </a:solidFill>
          <a:latin typeface="Oswald" pitchFamily="2" charset="0"/>
          <a:ea typeface="Oswald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311700" y="548447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latin typeface="Oswald"/>
                <a:ea typeface="Oswald"/>
                <a:cs typeface="Oswald"/>
                <a:sym typeface="Oswald"/>
              </a:rPr>
              <a:t>19CSE202 </a:t>
            </a:r>
            <a:r>
              <a:rPr lang="en-US" sz="3600" dirty="0">
                <a:latin typeface="Oswald"/>
                <a:ea typeface="Oswald"/>
                <a:cs typeface="Oswald"/>
                <a:sym typeface="Oswald"/>
              </a:rPr>
              <a:t>Database Management Systems</a:t>
            </a:r>
            <a:br>
              <a:rPr lang="en-US" sz="44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altLang="en-US" sz="36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  <a:t>Functional Dependency Theory </a:t>
            </a:r>
            <a:br>
              <a:rPr lang="en-US" altLang="en-US" sz="36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</a:br>
            <a:br>
              <a:rPr lang="en-US" altLang="en-US" sz="36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</a:br>
            <a:endParaRPr sz="1500" b="1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100" b="1" dirty="0">
                <a:solidFill>
                  <a:srgbClr val="F1C232"/>
                </a:solidFill>
              </a:rPr>
              <a:t>                                                       	   </a:t>
            </a:r>
            <a:endParaRPr sz="4400" dirty="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80DDD32-8E84-4842-9175-DA6A2D5FCD84}"/>
              </a:ext>
            </a:extLst>
          </p:cNvPr>
          <p:cNvSpPr txBox="1">
            <a:spLocks/>
          </p:cNvSpPr>
          <p:nvPr/>
        </p:nvSpPr>
        <p:spPr>
          <a:xfrm>
            <a:off x="68580" y="4458542"/>
            <a:ext cx="5751649" cy="3106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Slides Courtesy : Abraham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</a:rPr>
              <a:t>Silberschatz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, Henry F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</a:rPr>
              <a:t>Korth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, S. Sudarshan</a:t>
            </a:r>
            <a:endParaRPr lang="en-US" alt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61F4-5801-47B3-85C8-CC0C7640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126" y="369332"/>
            <a:ext cx="8474491" cy="311282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Let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be a set of functional dependencies on a schema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, and let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1,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2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RMTMI"/>
              </a:rPr>
              <a:t>, . . . ,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Rn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be a decomposition of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The </a:t>
            </a:r>
            <a:r>
              <a:rPr lang="en-US" sz="1800" b="1" i="0" u="none" strike="noStrike" baseline="0" dirty="0">
                <a:solidFill>
                  <a:srgbClr val="00B0F0"/>
                </a:solidFill>
                <a:latin typeface="Palatino-Bold"/>
              </a:rPr>
              <a:t>restriction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of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to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Ri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is the set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Fi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of all functional dependencies in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0" u="none" strike="noStrike" baseline="30000" dirty="0">
                <a:solidFill>
                  <a:srgbClr val="00B0F0"/>
                </a:solidFill>
                <a:latin typeface="MTSY"/>
              </a:rPr>
              <a:t>+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MTSY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that include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only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attributes of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Ri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FFFF00"/>
              </a:solidFill>
              <a:latin typeface="Palatino-Rom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definition of restriction uses all dependencies in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F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MTSY"/>
              </a:rPr>
              <a:t>+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, not just those in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F</a:t>
            </a:r>
            <a:endParaRPr lang="en-US" sz="1800" dirty="0">
              <a:solidFill>
                <a:srgbClr val="FFFF00"/>
              </a:solidFill>
              <a:latin typeface="Palatino-Roman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FFFF00"/>
              </a:solidFill>
              <a:latin typeface="Palatino-Roman"/>
            </a:endParaRPr>
          </a:p>
          <a:p>
            <a:pPr marL="152400" indent="0" algn="l">
              <a:buNone/>
            </a:pPr>
            <a:r>
              <a:rPr lang="en-US" sz="1800" b="0" i="0" u="none" strike="noStrike" baseline="0" dirty="0">
                <a:solidFill>
                  <a:srgbClr val="00B050"/>
                </a:solidFill>
                <a:latin typeface="Palatino-Roman"/>
              </a:rPr>
              <a:t>Example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r(R) = r(A, B,C)</a:t>
            </a:r>
          </a:p>
          <a:p>
            <a:pPr marL="152400" indent="0" algn="l">
              <a:buNone/>
            </a:pP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                   F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= {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A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→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B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RMTMI"/>
              </a:rPr>
              <a:t>,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B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C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}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 </a:t>
            </a:r>
          </a:p>
          <a:p>
            <a:pPr marL="152400" indent="0" algn="l">
              <a:buNone/>
            </a:pP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                   F</a:t>
            </a:r>
            <a:r>
              <a:rPr lang="en-US" sz="1800" b="0" i="0" u="none" strike="noStrike" baseline="30000" dirty="0">
                <a:solidFill>
                  <a:srgbClr val="00B0F0"/>
                </a:solidFill>
                <a:latin typeface="MTSY"/>
              </a:rPr>
              <a:t>+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= {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A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→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B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RMTMI"/>
              </a:rPr>
              <a:t>,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B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→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C, A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  <a:sym typeface="Wingdings" panose="05000000000000000000" pitchFamily="2" charset="2"/>
              </a:rPr>
              <a:t>C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}</a:t>
            </a:r>
          </a:p>
          <a:p>
            <a:pPr marL="152400" indent="0" algn="l">
              <a:buNone/>
            </a:pPr>
            <a:r>
              <a:rPr lang="en-US" sz="1800" dirty="0">
                <a:solidFill>
                  <a:srgbClr val="00B0F0"/>
                </a:solidFill>
                <a:latin typeface="MTSY"/>
              </a:rPr>
              <a:t>                     Let the </a:t>
            </a:r>
            <a:r>
              <a:rPr lang="en-US" sz="1800" dirty="0">
                <a:solidFill>
                  <a:srgbClr val="FFFF00"/>
                </a:solidFill>
                <a:latin typeface="MTSY"/>
              </a:rPr>
              <a:t>decompositions</a:t>
            </a:r>
            <a:r>
              <a:rPr lang="en-US" sz="1800" dirty="0">
                <a:solidFill>
                  <a:srgbClr val="00B0F0"/>
                </a:solidFill>
                <a:latin typeface="MTSY"/>
              </a:rPr>
              <a:t> r1(AC) and r2(AB)</a:t>
            </a:r>
          </a:p>
          <a:p>
            <a:pPr marL="152400" indent="0" algn="l">
              <a:buNone/>
            </a:pPr>
            <a:endParaRPr lang="en-US" sz="1800" dirty="0">
              <a:solidFill>
                <a:srgbClr val="00B0F0"/>
              </a:solidFill>
              <a:latin typeface="MTSY"/>
            </a:endParaRPr>
          </a:p>
          <a:p>
            <a:pPr marL="152400" indent="0" algn="l">
              <a:buNone/>
            </a:pPr>
            <a:r>
              <a:rPr lang="en-US" sz="1800" dirty="0">
                <a:solidFill>
                  <a:srgbClr val="00B0F0"/>
                </a:solidFill>
                <a:latin typeface="MTSY"/>
              </a:rPr>
              <a:t>Now the restriction of F to r1 is </a:t>
            </a:r>
            <a:r>
              <a:rPr lang="en-US" sz="1800" dirty="0">
                <a:solidFill>
                  <a:srgbClr val="FFFF00"/>
                </a:solidFill>
                <a:latin typeface="MTSY"/>
              </a:rPr>
              <a:t>{A</a:t>
            </a:r>
            <a:r>
              <a:rPr lang="en-US" sz="1800" dirty="0">
                <a:solidFill>
                  <a:srgbClr val="FFFF00"/>
                </a:solidFill>
                <a:latin typeface="MTSY"/>
                <a:sym typeface="Wingdings" panose="05000000000000000000" pitchFamily="2" charset="2"/>
              </a:rPr>
              <a:t>C}</a:t>
            </a:r>
            <a:r>
              <a:rPr lang="en-US" sz="1800" dirty="0">
                <a:solidFill>
                  <a:srgbClr val="00B0F0"/>
                </a:solidFill>
                <a:latin typeface="MTSY"/>
                <a:sym typeface="Wingdings" panose="05000000000000000000" pitchFamily="2" charset="2"/>
              </a:rPr>
              <a:t> and to r2 is </a:t>
            </a:r>
            <a:r>
              <a:rPr lang="en-US" sz="1800" dirty="0">
                <a:solidFill>
                  <a:srgbClr val="FFFF00"/>
                </a:solidFill>
                <a:latin typeface="MTSY"/>
                <a:sym typeface="Wingdings" panose="05000000000000000000" pitchFamily="2" charset="2"/>
              </a:rPr>
              <a:t>{AB} </a:t>
            </a:r>
            <a:endParaRPr lang="en-US" sz="1800" dirty="0">
              <a:solidFill>
                <a:srgbClr val="FFFF00"/>
              </a:solidFill>
              <a:latin typeface="Palatino-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10B53-8EB0-4201-8421-48C4991FB7E3}"/>
              </a:ext>
            </a:extLst>
          </p:cNvPr>
          <p:cNvSpPr txBox="1"/>
          <p:nvPr/>
        </p:nvSpPr>
        <p:spPr>
          <a:xfrm>
            <a:off x="0" y="0"/>
            <a:ext cx="3359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Dependency Preservation</a:t>
            </a:r>
          </a:p>
        </p:txBody>
      </p:sp>
    </p:spTree>
    <p:extLst>
      <p:ext uri="{BB962C8B-B14F-4D97-AF65-F5344CB8AC3E}">
        <p14:creationId xmlns:p14="http://schemas.microsoft.com/office/powerpoint/2010/main" val="94332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951F-25ED-4C8C-9A47-14694B97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14" y="470307"/>
            <a:ext cx="8853972" cy="39029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Let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be a set of functional dependencies on a schema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, and let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1,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2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RMTMI"/>
              </a:rPr>
              <a:t>, . . . ,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Rn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be a decomposition of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The set of restrictions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1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RMTMI"/>
              </a:rPr>
              <a:t>,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2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RMTMI"/>
              </a:rPr>
              <a:t>, . . . , </a:t>
            </a:r>
            <a:r>
              <a:rPr lang="en-US" sz="1800" b="0" i="1" u="none" strike="noStrike" baseline="0" dirty="0" err="1">
                <a:solidFill>
                  <a:srgbClr val="00B0F0"/>
                </a:solidFill>
                <a:latin typeface="Palatino-Italic"/>
              </a:rPr>
              <a:t>Fn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is the set of dependencies </a:t>
            </a:r>
          </a:p>
          <a:p>
            <a:pPr marL="152400" indent="0" algn="l"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Palatino-Roman"/>
              </a:rPr>
              <a:t>            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Let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1" u="none" baseline="30000" dirty="0">
                <a:solidFill>
                  <a:srgbClr val="00B0F0"/>
                </a:solidFill>
                <a:latin typeface="Palatino-Italic"/>
              </a:rPr>
              <a:t>1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MTSY"/>
              </a:rPr>
              <a:t> =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1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∪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2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∪ ・ ・ ・ ∪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endParaRPr lang="en-US" sz="1800" b="0" i="0" u="none" strike="noStrike" baseline="0" dirty="0">
              <a:solidFill>
                <a:srgbClr val="00B0F0"/>
              </a:solidFill>
              <a:latin typeface="Palatino-Roman"/>
            </a:endParaRPr>
          </a:p>
          <a:p>
            <a:pPr marL="152400" indent="0" algn="l">
              <a:spcBef>
                <a:spcPts val="600"/>
              </a:spcBef>
              <a:buNone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	(1) in general,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1" u="none" baseline="30000" dirty="0">
                <a:solidFill>
                  <a:srgbClr val="00B0F0"/>
                </a:solidFill>
                <a:latin typeface="Palatino-Italic"/>
              </a:rPr>
              <a:t>1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 &lt;&gt;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. </a:t>
            </a:r>
          </a:p>
          <a:p>
            <a:pPr marL="152400" indent="0" algn="l"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Palatino-Roman"/>
              </a:rPr>
              <a:t>             (2)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However, it may be that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1" u="none" baseline="30000" dirty="0">
                <a:solidFill>
                  <a:srgbClr val="00B0F0"/>
                </a:solidFill>
                <a:latin typeface="Palatino-Italic"/>
              </a:rPr>
              <a:t>1</a:t>
            </a:r>
            <a:r>
              <a:rPr lang="en-US" sz="1800" b="0" i="0" u="none" strike="noStrike" baseline="30000" dirty="0">
                <a:solidFill>
                  <a:srgbClr val="00B0F0"/>
                </a:solidFill>
                <a:latin typeface="MTSY"/>
              </a:rPr>
              <a:t>+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 =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0" u="none" strike="noStrike" baseline="30000" dirty="0">
                <a:solidFill>
                  <a:srgbClr val="00B0F0"/>
                </a:solidFill>
                <a:latin typeface="MTSY"/>
              </a:rPr>
              <a:t> +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. </a:t>
            </a:r>
          </a:p>
          <a:p>
            <a:pPr marL="152400" indent="0" algn="l"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Palatino-Roman"/>
              </a:rPr>
              <a:t>             (3)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If the latter is true, then every dependency in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F</a:t>
            </a:r>
            <a:r>
              <a:rPr lang="en-US" sz="1800" b="0" i="0" u="none" strike="noStrike" baseline="30000" dirty="0">
                <a:solidFill>
                  <a:srgbClr val="FFFF00"/>
                </a:solidFill>
                <a:latin typeface="MTSY"/>
              </a:rPr>
              <a:t>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is logically implied by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F</a:t>
            </a:r>
            <a:r>
              <a:rPr lang="en-US" sz="1800" b="0" i="0" u="none" strike="noStrike" baseline="30000" dirty="0">
                <a:solidFill>
                  <a:srgbClr val="FFFF00"/>
                </a:solidFill>
                <a:latin typeface="MTSY"/>
              </a:rPr>
              <a:t>1</a:t>
            </a:r>
            <a:r>
              <a:rPr lang="en-US" sz="1800" dirty="0">
                <a:solidFill>
                  <a:srgbClr val="FFFF00"/>
                </a:solidFill>
                <a:latin typeface="Palatino-Roman"/>
              </a:rPr>
              <a:t>.</a:t>
            </a:r>
          </a:p>
          <a:p>
            <a:pPr marL="152400" indent="0" algn="l">
              <a:spcBef>
                <a:spcPts val="600"/>
              </a:spcBef>
              <a:buNone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             (4) if we verify that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F</a:t>
            </a:r>
            <a:r>
              <a:rPr lang="en-US" sz="1800" b="0" i="0" u="none" strike="noStrike" baseline="30000" dirty="0">
                <a:solidFill>
                  <a:srgbClr val="FFFF00"/>
                </a:solidFill>
                <a:latin typeface="MTSY"/>
              </a:rPr>
              <a:t> 1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MTSY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is satisfied, we have verified that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F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is satisfied. </a:t>
            </a:r>
          </a:p>
          <a:p>
            <a:pPr marL="152400" indent="0" algn="l">
              <a:spcBef>
                <a:spcPts val="60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Palatino-Roman"/>
              </a:rPr>
              <a:t>             (5)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We say that a decomposing having the property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1" u="none" baseline="30000" dirty="0">
                <a:solidFill>
                  <a:srgbClr val="00B0F0"/>
                </a:solidFill>
                <a:latin typeface="Palatino-Italic"/>
              </a:rPr>
              <a:t>1</a:t>
            </a:r>
            <a:r>
              <a:rPr lang="en-US" sz="1800" b="0" i="0" u="none" strike="noStrike" baseline="30000" dirty="0">
                <a:solidFill>
                  <a:srgbClr val="00B0F0"/>
                </a:solidFill>
                <a:latin typeface="MTSY"/>
              </a:rPr>
              <a:t>+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 =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0" u="none" strike="noStrike" baseline="30000" dirty="0">
                <a:solidFill>
                  <a:srgbClr val="00B0F0"/>
                </a:solidFill>
                <a:latin typeface="MTSY"/>
              </a:rPr>
              <a:t> +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MTSY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is a </a:t>
            </a:r>
            <a:r>
              <a:rPr lang="en-US" sz="1800" b="1" i="0" u="none" strike="noStrike" baseline="0" dirty="0">
                <a:solidFill>
                  <a:srgbClr val="00FFFF"/>
                </a:solidFill>
                <a:latin typeface="Palatino-Bold"/>
              </a:rPr>
              <a:t>dependency – preserving decomposition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.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7B907-94DA-4E10-A78E-0858FEAA143D}"/>
              </a:ext>
            </a:extLst>
          </p:cNvPr>
          <p:cNvSpPr txBox="1"/>
          <p:nvPr/>
        </p:nvSpPr>
        <p:spPr>
          <a:xfrm>
            <a:off x="0" y="0"/>
            <a:ext cx="3359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Dependency Preservation</a:t>
            </a:r>
          </a:p>
        </p:txBody>
      </p:sp>
    </p:spTree>
    <p:extLst>
      <p:ext uri="{BB962C8B-B14F-4D97-AF65-F5344CB8AC3E}">
        <p14:creationId xmlns:p14="http://schemas.microsoft.com/office/powerpoint/2010/main" val="309129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0C7F93-C1C2-495F-833F-3ACA4C77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1" y="1160601"/>
            <a:ext cx="4131143" cy="3441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B99DA-0510-4F68-8F54-F6E2F1AF83CF}"/>
              </a:ext>
            </a:extLst>
          </p:cNvPr>
          <p:cNvSpPr txBox="1"/>
          <p:nvPr/>
        </p:nvSpPr>
        <p:spPr>
          <a:xfrm>
            <a:off x="0" y="0"/>
            <a:ext cx="710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Algorithm for testing Dependency Preservation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1DC63-6D23-4E3C-9862-6F6044F84044}"/>
              </a:ext>
            </a:extLst>
          </p:cNvPr>
          <p:cNvSpPr txBox="1"/>
          <p:nvPr/>
        </p:nvSpPr>
        <p:spPr>
          <a:xfrm>
            <a:off x="117502" y="541682"/>
            <a:ext cx="8448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The input is a set </a:t>
            </a:r>
            <a:r>
              <a:rPr lang="en-US" sz="14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D </a:t>
            </a:r>
            <a:r>
              <a:rPr lang="en-US" sz="14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= </a:t>
            </a:r>
            <a:r>
              <a:rPr lang="en-US" sz="14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MSY10"/>
              </a:rPr>
              <a:t>{</a:t>
            </a:r>
            <a:r>
              <a:rPr lang="en-US" sz="14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1</a:t>
            </a:r>
            <a:r>
              <a:rPr lang="en-US" sz="14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RMTMI"/>
              </a:rPr>
              <a:t>, </a:t>
            </a:r>
            <a:r>
              <a:rPr lang="en-US" sz="14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2</a:t>
            </a:r>
            <a:r>
              <a:rPr lang="en-US" sz="14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RMTMI"/>
              </a:rPr>
              <a:t>, . . . , </a:t>
            </a:r>
            <a:r>
              <a:rPr lang="en-US" sz="14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8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n</a:t>
            </a:r>
            <a:r>
              <a:rPr lang="en-US" sz="14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MSY10"/>
              </a:rPr>
              <a:t>} 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of decomposed relation schemas, and a set </a:t>
            </a:r>
            <a:r>
              <a:rPr lang="en-US" sz="14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F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of functional dependencies.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0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3DAD-344C-48F0-BE0A-1CAE97CA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944" y="345991"/>
            <a:ext cx="8275708" cy="3232096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00B0F0"/>
                </a:solidFill>
              </a:rPr>
              <a:t>If we decompose a relation </a:t>
            </a:r>
            <a:r>
              <a:rPr lang="en-US" sz="2000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rgbClr val="00B0F0"/>
                </a:solidFill>
              </a:rPr>
              <a:t> into relations </a:t>
            </a:r>
            <a:r>
              <a:rPr lang="en-US" sz="2000" dirty="0">
                <a:solidFill>
                  <a:srgbClr val="FFFF00"/>
                </a:solidFill>
              </a:rPr>
              <a:t>R1</a:t>
            </a:r>
            <a:r>
              <a:rPr lang="en-US" sz="2000" dirty="0">
                <a:solidFill>
                  <a:srgbClr val="00B0F0"/>
                </a:solidFill>
              </a:rPr>
              <a:t> and </a:t>
            </a:r>
            <a:r>
              <a:rPr lang="en-US" sz="2000" dirty="0">
                <a:solidFill>
                  <a:srgbClr val="FFFF00"/>
                </a:solidFill>
              </a:rPr>
              <a:t>R2</a:t>
            </a:r>
            <a:r>
              <a:rPr lang="en-US" sz="2000" dirty="0">
                <a:solidFill>
                  <a:srgbClr val="00B0F0"/>
                </a:solidFill>
              </a:rPr>
              <a:t>, All dependencies of </a:t>
            </a:r>
            <a:r>
              <a:rPr lang="en-US" sz="2000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rgbClr val="00B0F0"/>
                </a:solidFill>
              </a:rPr>
              <a:t> either must be a part of </a:t>
            </a:r>
            <a:r>
              <a:rPr lang="en-US" sz="2000" dirty="0">
                <a:solidFill>
                  <a:srgbClr val="FFFF00"/>
                </a:solidFill>
              </a:rPr>
              <a:t>R1</a:t>
            </a:r>
            <a:r>
              <a:rPr lang="en-US" sz="2000" dirty="0">
                <a:solidFill>
                  <a:srgbClr val="00B0F0"/>
                </a:solidFill>
              </a:rPr>
              <a:t> or </a:t>
            </a:r>
            <a:r>
              <a:rPr lang="en-US" sz="2000" dirty="0">
                <a:solidFill>
                  <a:srgbClr val="FFFF00"/>
                </a:solidFill>
              </a:rPr>
              <a:t>R2</a:t>
            </a:r>
            <a:r>
              <a:rPr lang="en-US" sz="2000" dirty="0">
                <a:solidFill>
                  <a:srgbClr val="00B0F0"/>
                </a:solidFill>
              </a:rPr>
              <a:t> or must be derivable from combination of </a:t>
            </a:r>
            <a:r>
              <a:rPr lang="en-US" sz="2000" dirty="0">
                <a:solidFill>
                  <a:srgbClr val="FFFF00"/>
                </a:solidFill>
              </a:rPr>
              <a:t>FD’s</a:t>
            </a:r>
            <a:r>
              <a:rPr lang="en-US" sz="2000" dirty="0">
                <a:solidFill>
                  <a:srgbClr val="00B0F0"/>
                </a:solidFill>
              </a:rPr>
              <a:t> of </a:t>
            </a:r>
            <a:r>
              <a:rPr lang="en-US" sz="2000" dirty="0">
                <a:solidFill>
                  <a:srgbClr val="FFFF00"/>
                </a:solidFill>
              </a:rPr>
              <a:t>R1</a:t>
            </a:r>
            <a:r>
              <a:rPr lang="en-US" sz="2000" dirty="0">
                <a:solidFill>
                  <a:srgbClr val="00B0F0"/>
                </a:solidFill>
              </a:rPr>
              <a:t> and </a:t>
            </a:r>
            <a:r>
              <a:rPr lang="en-US" sz="2000" dirty="0">
                <a:solidFill>
                  <a:srgbClr val="FFFF00"/>
                </a:solidFill>
              </a:rPr>
              <a:t>R2</a:t>
            </a:r>
            <a:r>
              <a:rPr lang="en-US" sz="2000" dirty="0">
                <a:solidFill>
                  <a:srgbClr val="00B0F0"/>
                </a:solidFill>
              </a:rPr>
              <a:t>.</a:t>
            </a:r>
          </a:p>
          <a:p>
            <a:pPr marL="152400" indent="0" algn="just">
              <a:buNone/>
            </a:pP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For Example, </a:t>
            </a:r>
          </a:p>
          <a:p>
            <a:pPr marL="152400" indent="0" algn="just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152400" indent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       A relation </a:t>
            </a:r>
            <a:r>
              <a:rPr lang="en-US" sz="2000" dirty="0">
                <a:solidFill>
                  <a:srgbClr val="00B0F0"/>
                </a:solidFill>
              </a:rPr>
              <a:t>R (A, B, C, D) </a:t>
            </a:r>
            <a:r>
              <a:rPr lang="en-US" sz="2000" dirty="0">
                <a:solidFill>
                  <a:srgbClr val="FFFF00"/>
                </a:solidFill>
              </a:rPr>
              <a:t>with </a:t>
            </a:r>
            <a:r>
              <a:rPr lang="en-US" sz="2000" dirty="0">
                <a:solidFill>
                  <a:srgbClr val="00B0F0"/>
                </a:solidFill>
              </a:rPr>
              <a:t>F = {A-&gt;BC} </a:t>
            </a:r>
            <a:r>
              <a:rPr lang="en-US" sz="2000" dirty="0">
                <a:solidFill>
                  <a:srgbClr val="FFFF00"/>
                </a:solidFill>
              </a:rPr>
              <a:t>is decomposed into </a:t>
            </a:r>
            <a:r>
              <a:rPr lang="en-US" sz="2000" dirty="0">
                <a:solidFill>
                  <a:srgbClr val="00B0F0"/>
                </a:solidFill>
              </a:rPr>
              <a:t>R1(ABC) </a:t>
            </a:r>
            <a:r>
              <a:rPr lang="en-US" sz="2000" dirty="0">
                <a:solidFill>
                  <a:srgbClr val="FFFF00"/>
                </a:solidFill>
              </a:rPr>
              <a:t>and </a:t>
            </a:r>
            <a:r>
              <a:rPr lang="en-US" sz="2000" dirty="0">
                <a:solidFill>
                  <a:srgbClr val="00B0F0"/>
                </a:solidFill>
              </a:rPr>
              <a:t>R2(AD)</a:t>
            </a:r>
          </a:p>
          <a:p>
            <a:pPr marL="152400" indent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 </a:t>
            </a:r>
          </a:p>
          <a:p>
            <a:pPr marL="152400" indent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is dependency preserving because FD </a:t>
            </a:r>
            <a:r>
              <a:rPr lang="en-US" sz="2000" dirty="0">
                <a:solidFill>
                  <a:srgbClr val="00B0F0"/>
                </a:solidFill>
              </a:rPr>
              <a:t>A-&gt;BC </a:t>
            </a:r>
            <a:r>
              <a:rPr lang="en-US" sz="2000" dirty="0">
                <a:solidFill>
                  <a:srgbClr val="FFFF00"/>
                </a:solidFill>
              </a:rPr>
              <a:t>is a part of </a:t>
            </a:r>
            <a:r>
              <a:rPr lang="en-US" sz="2000" dirty="0">
                <a:solidFill>
                  <a:srgbClr val="00B0F0"/>
                </a:solidFill>
              </a:rPr>
              <a:t>R1(ABC)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54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21B055D-AE8A-429E-BB89-C7EF8D728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47" y="138499"/>
            <a:ext cx="866692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Examples: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Let R (A, B, C, D) be a relational schema with the following functional dependencies F ={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A → B,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C →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, C → D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B → 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The decomposition of R into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(A, B), (B, C), (B, D).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B0F0"/>
                </a:solidFill>
              </a:rPr>
              <a:t>(A) lossless and dependency preserving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(B)</a:t>
            </a:r>
            <a:r>
              <a:rPr lang="en-US" sz="1400" dirty="0">
                <a:solidFill>
                  <a:srgbClr val="00B0F0"/>
                </a:solidFill>
              </a:rPr>
              <a:t> lossless, not dependency preserving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(C)</a:t>
            </a:r>
            <a:r>
              <a:rPr lang="en-US" sz="1400" dirty="0">
                <a:solidFill>
                  <a:srgbClr val="00B0F0"/>
                </a:solidFill>
              </a:rPr>
              <a:t> lossy, dependency preserving</a:t>
            </a:r>
            <a:br>
              <a:rPr lang="en-US" sz="1400" dirty="0">
                <a:solidFill>
                  <a:srgbClr val="00B0F0"/>
                </a:solidFill>
              </a:rPr>
            </a:br>
            <a:r>
              <a:rPr lang="en-US" sz="1400" b="1" dirty="0">
                <a:solidFill>
                  <a:srgbClr val="00B0F0"/>
                </a:solidFill>
              </a:rPr>
              <a:t>(D)</a:t>
            </a:r>
            <a:r>
              <a:rPr lang="en-US" sz="1400" dirty="0">
                <a:solidFill>
                  <a:srgbClr val="00B0F0"/>
                </a:solidFill>
              </a:rPr>
              <a:t> lossy, not dependency preserving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011FF-2F6D-4E19-ACD8-733F45DBC0A7}"/>
              </a:ext>
            </a:extLst>
          </p:cNvPr>
          <p:cNvSpPr txBox="1"/>
          <p:nvPr/>
        </p:nvSpPr>
        <p:spPr>
          <a:xfrm>
            <a:off x="31899" y="2290449"/>
            <a:ext cx="42742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B050"/>
                </a:solidFill>
              </a:rPr>
              <a:t>Lossless/lossy.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FFFF00"/>
                </a:solidFill>
              </a:rPr>
              <a:t>             R1 </a:t>
            </a:r>
            <a:r>
              <a:rPr lang="en-US" sz="2000" dirty="0">
                <a:solidFill>
                  <a:srgbClr val="FF0000"/>
                </a:solidFill>
              </a:rPr>
              <a:t>∩</a:t>
            </a:r>
            <a:r>
              <a:rPr lang="en-US" sz="1400" dirty="0">
                <a:solidFill>
                  <a:srgbClr val="FFFF00"/>
                </a:solidFill>
              </a:rPr>
              <a:t> R2 </a:t>
            </a:r>
            <a:r>
              <a:rPr lang="en-US" sz="2000" dirty="0">
                <a:solidFill>
                  <a:srgbClr val="FF0000"/>
                </a:solidFill>
              </a:rPr>
              <a:t>∩</a:t>
            </a:r>
            <a:r>
              <a:rPr lang="en-US" sz="20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R3 = (AB) ∩ (BC) ∩ (BD) = B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FF00"/>
                </a:solidFill>
              </a:rPr>
              <a:t>             and B</a:t>
            </a:r>
            <a:r>
              <a:rPr lang="en-US" altLang="en-US" sz="1400" dirty="0">
                <a:solidFill>
                  <a:srgbClr val="FFFF00"/>
                </a:solidFill>
                <a:sym typeface="Wingdings" panose="05000000000000000000" pitchFamily="2" charset="2"/>
              </a:rPr>
              <a:t>BC </a:t>
            </a:r>
            <a:r>
              <a:rPr lang="en-US" altLang="en-US" sz="1400" dirty="0" err="1">
                <a:solidFill>
                  <a:srgbClr val="FFFF00"/>
                </a:solidFill>
                <a:sym typeface="Wingdings" panose="05000000000000000000" pitchFamily="2" charset="2"/>
              </a:rPr>
              <a:t>ie</a:t>
            </a:r>
            <a:r>
              <a:rPr lang="en-US" altLang="en-US" sz="1400" dirty="0">
                <a:solidFill>
                  <a:srgbClr val="FFFF00"/>
                </a:solidFill>
                <a:sym typeface="Wingdings" panose="05000000000000000000" pitchFamily="2" charset="2"/>
              </a:rPr>
              <a:t>, B R2.. So it is lossless.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DCF7B-ED06-4DDC-8E72-0CA1807DFD5D}"/>
              </a:ext>
            </a:extLst>
          </p:cNvPr>
          <p:cNvSpPr txBox="1"/>
          <p:nvPr/>
        </p:nvSpPr>
        <p:spPr>
          <a:xfrm>
            <a:off x="4414908" y="1256913"/>
            <a:ext cx="4596846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Dependency preserving or not.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F ={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A → B, B → C, C → D and D → B}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sym typeface="Wingdings" panose="05000000000000000000" pitchFamily="2" charset="2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F1={AB}, F2={CB}, F3={BD}.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F</a:t>
            </a:r>
            <a:r>
              <a:rPr lang="en-US" altLang="en-US" sz="1400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1</a:t>
            </a:r>
            <a:r>
              <a:rPr lang="en-US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=F1UF2UF3 = {AB, CB,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B</a:t>
            </a:r>
            <a:r>
              <a:rPr lang="en-US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D</a:t>
            </a:r>
            <a:r>
              <a:rPr lang="en-US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>
                  <a:lumMod val="60000"/>
                  <a:lumOff val="40000"/>
                </a:schemeClr>
              </a:solidFill>
              <a:latin typeface="Arial Unicode MS"/>
              <a:sym typeface="Wingdings" panose="05000000000000000000" pitchFamily="2" charset="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We can derive CD from F</a:t>
            </a:r>
            <a:r>
              <a:rPr lang="en-US" altLang="en-US" sz="1400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1 </a:t>
            </a:r>
            <a:r>
              <a:rPr lang="en-US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by transitivity rule.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  <a:sym typeface="Wingdings" panose="05000000000000000000" pitchFamily="2" charset="2"/>
              </a:rPr>
              <a:t>So dependency is preserved. </a:t>
            </a:r>
            <a:endParaRPr lang="en-US" altLang="en-US" sz="1400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F7B05-430D-436A-807B-1C438F91CC88}"/>
              </a:ext>
            </a:extLst>
          </p:cNvPr>
          <p:cNvSpPr txBox="1"/>
          <p:nvPr/>
        </p:nvSpPr>
        <p:spPr>
          <a:xfrm>
            <a:off x="2169043" y="3624308"/>
            <a:ext cx="4611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Answer (A)</a:t>
            </a:r>
            <a:r>
              <a:rPr lang="en-US" sz="1400" dirty="0">
                <a:solidFill>
                  <a:srgbClr val="00B0F0"/>
                </a:solidFill>
              </a:rPr>
              <a:t> lossless, dependency preserving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F4608-05D9-4FF3-9BF1-AF8FA701FE6D}"/>
              </a:ext>
            </a:extLst>
          </p:cNvPr>
          <p:cNvSpPr txBox="1"/>
          <p:nvPr/>
        </p:nvSpPr>
        <p:spPr>
          <a:xfrm>
            <a:off x="1774134" y="4037322"/>
            <a:ext cx="5595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Suppose, F ={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A → B, B → C, C → D and 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sym typeface="Wingdings" panose="05000000000000000000" pitchFamily="2" charset="2"/>
              </a:rPr>
              <a:t>D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</a:rPr>
              <a:t>Answer is (B) lossless and not dependency preserving. </a:t>
            </a:r>
            <a:r>
              <a:rPr lang="en-US" sz="1600" dirty="0">
                <a:solidFill>
                  <a:srgbClr val="FF0000"/>
                </a:solidFill>
              </a:rPr>
              <a:t>Why</a:t>
            </a:r>
            <a:r>
              <a:rPr lang="en-US" sz="1600" dirty="0">
                <a:solidFill>
                  <a:srgbClr val="00B0F0"/>
                </a:solidFill>
              </a:rPr>
              <a:t>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59843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31E1-4957-4080-8700-61E3D54F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214" y="804733"/>
            <a:ext cx="8216074" cy="25661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Real time database schemas are bigger in size.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We need proper algorithm for decomposition.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FAB3-05E4-4493-BDBB-7310B16BADDA}"/>
              </a:ext>
            </a:extLst>
          </p:cNvPr>
          <p:cNvSpPr txBox="1"/>
          <p:nvPr/>
        </p:nvSpPr>
        <p:spPr>
          <a:xfrm>
            <a:off x="-1" y="159026"/>
            <a:ext cx="7166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FFFF"/>
                </a:solidFill>
                <a:latin typeface="HelveticaNeue-Bold"/>
              </a:rPr>
              <a:t>Algorithms for Decomposition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250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31E1-4957-4080-8700-61E3D54F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963" y="1884881"/>
            <a:ext cx="8216074" cy="2566174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The definition of BCNF can be used directly to test if a relation is in BCNF.</a:t>
            </a:r>
          </a:p>
          <a:p>
            <a:pPr algn="l"/>
            <a:endParaRPr lang="en-US" sz="1800" dirty="0">
              <a:latin typeface="Palatino-Roman"/>
            </a:endParaRP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However, computation of </a:t>
            </a:r>
            <a:r>
              <a:rPr lang="en-US" sz="1800" b="0" i="1" u="none" strike="noStrike" baseline="0" dirty="0">
                <a:latin typeface="Palatino-Italic"/>
              </a:rPr>
              <a:t>F</a:t>
            </a:r>
            <a:r>
              <a:rPr lang="en-US" sz="1800" b="0" i="0" u="none" strike="noStrike" baseline="0" dirty="0">
                <a:latin typeface="MTSY"/>
              </a:rPr>
              <a:t>+ </a:t>
            </a:r>
            <a:r>
              <a:rPr lang="en-US" sz="1800" b="0" i="0" u="none" strike="noStrike" baseline="0" dirty="0">
                <a:latin typeface="Palatino-Roman"/>
              </a:rPr>
              <a:t>can be a tedious task. </a:t>
            </a:r>
          </a:p>
          <a:p>
            <a:pPr algn="l"/>
            <a:endParaRPr lang="en-US" sz="1800" dirty="0">
              <a:latin typeface="Palatino-Roman"/>
            </a:endParaRP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Will discuss simplified tests for verifying if a relation is in BCNF.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FAB3-05E4-4493-BDBB-7310B16BADDA}"/>
              </a:ext>
            </a:extLst>
          </p:cNvPr>
          <p:cNvSpPr txBox="1"/>
          <p:nvPr/>
        </p:nvSpPr>
        <p:spPr>
          <a:xfrm>
            <a:off x="0" y="0"/>
            <a:ext cx="7166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FFFF"/>
                </a:solidFill>
                <a:latin typeface="HelveticaNeue-Bold"/>
              </a:rPr>
              <a:t>BCNF Decomposition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6D2FDA-D521-44DE-B5BE-EB95EFC2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07" y="433768"/>
            <a:ext cx="6399958" cy="13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4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31E1-4957-4080-8700-61E3D54F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425" y="523220"/>
            <a:ext cx="8216074" cy="2566174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Testing of a relation schema </a:t>
            </a:r>
            <a:r>
              <a:rPr lang="en-US" sz="1800" b="0" i="1" u="none" strike="noStrike" baseline="0" dirty="0">
                <a:latin typeface="Palatino-Italic"/>
              </a:rPr>
              <a:t>R </a:t>
            </a:r>
            <a:r>
              <a:rPr lang="en-US" sz="1800" b="0" i="0" u="none" strike="noStrike" baseline="0" dirty="0">
                <a:latin typeface="Palatino-Roman"/>
              </a:rPr>
              <a:t>to see if it satisfies BCNF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FAB3-05E4-4493-BDBB-7310B16BADDA}"/>
              </a:ext>
            </a:extLst>
          </p:cNvPr>
          <p:cNvSpPr txBox="1"/>
          <p:nvPr/>
        </p:nvSpPr>
        <p:spPr>
          <a:xfrm>
            <a:off x="0" y="0"/>
            <a:ext cx="4333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FFFF"/>
                </a:solidFill>
                <a:latin typeface="HelveticaNeue-Bold"/>
              </a:rPr>
              <a:t>Testing for BCNF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20498-3C10-4E0D-9D6D-E06CE9F0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74" y="1046440"/>
            <a:ext cx="6964935" cy="785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EC76C-8BFC-4313-9DE1-C35B9455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73" y="1773140"/>
            <a:ext cx="6964935" cy="722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5256D7-5CE9-4BC8-AB77-E7D0E8E91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256" y="2589850"/>
            <a:ext cx="5804453" cy="588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6E6F48-DB7F-4631-AEC0-68739EB9DE64}"/>
              </a:ext>
            </a:extLst>
          </p:cNvPr>
          <p:cNvSpPr txBox="1"/>
          <p:nvPr/>
        </p:nvSpPr>
        <p:spPr>
          <a:xfrm>
            <a:off x="0" y="3221859"/>
            <a:ext cx="8696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Procedure 2 does not work when a relation is decomposed.</a:t>
            </a:r>
          </a:p>
          <a:p>
            <a:pPr algn="l"/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That is, it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does not 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suffice to use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F 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when we test a relation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800" b="0" i="1" u="none" strike="noStrike" baseline="0" dirty="0">
                <a:solidFill>
                  <a:srgbClr val="FFFF00"/>
                </a:solidFill>
                <a:latin typeface="Palatino-Italic"/>
              </a:rPr>
              <a:t>i 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in a decomposition of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for violation of </a:t>
            </a:r>
            <a:r>
              <a:rPr lang="en-US" sz="1200" b="0" i="0" u="none" strike="noStrike" baseline="0" dirty="0">
                <a:solidFill>
                  <a:srgbClr val="FFFF00"/>
                </a:solidFill>
                <a:latin typeface="Palatino-Roman"/>
              </a:rPr>
              <a:t>BCNF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F63C3-9B05-4CD7-9682-7349F7718960}"/>
              </a:ext>
            </a:extLst>
          </p:cNvPr>
          <p:cNvSpPr txBox="1"/>
          <p:nvPr/>
        </p:nvSpPr>
        <p:spPr>
          <a:xfrm>
            <a:off x="225425" y="3745079"/>
            <a:ext cx="75721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 u="none" strike="noStrike" baseline="0" dirty="0">
                <a:solidFill>
                  <a:srgbClr val="00B0F0"/>
                </a:solidFill>
                <a:latin typeface="Palatino-Italic"/>
              </a:rPr>
              <a:t>Eg. R </a:t>
            </a:r>
            <a:r>
              <a:rPr lang="pt-BR" b="0" i="0" u="none" strike="noStrike" baseline="0" dirty="0">
                <a:solidFill>
                  <a:srgbClr val="00B0F0"/>
                </a:solidFill>
                <a:latin typeface="Palatino-Roman"/>
              </a:rPr>
              <a:t>(</a:t>
            </a:r>
            <a:r>
              <a:rPr lang="pt-BR" b="0" i="1" u="none" strike="noStrike" baseline="0" dirty="0">
                <a:solidFill>
                  <a:srgbClr val="00B0F0"/>
                </a:solidFill>
                <a:latin typeface="Palatino-Italic"/>
              </a:rPr>
              <a:t>A</a:t>
            </a:r>
            <a:r>
              <a:rPr lang="pt-BR" b="0" i="1" u="none" strike="noStrike" baseline="0" dirty="0">
                <a:solidFill>
                  <a:srgbClr val="00B0F0"/>
                </a:solidFill>
                <a:latin typeface="RMTMI"/>
              </a:rPr>
              <a:t>, </a:t>
            </a:r>
            <a:r>
              <a:rPr lang="pt-BR" b="0" i="1" u="none" strike="noStrike" baseline="0" dirty="0">
                <a:solidFill>
                  <a:srgbClr val="00B0F0"/>
                </a:solidFill>
                <a:latin typeface="Palatino-Italic"/>
              </a:rPr>
              <a:t>B</a:t>
            </a:r>
            <a:r>
              <a:rPr lang="pt-BR" b="0" i="1" u="none" strike="noStrike" baseline="0" dirty="0">
                <a:solidFill>
                  <a:srgbClr val="00B0F0"/>
                </a:solidFill>
                <a:latin typeface="RMTMI"/>
              </a:rPr>
              <a:t>,</a:t>
            </a:r>
            <a:r>
              <a:rPr lang="pt-BR" b="0" i="1" u="none" strike="noStrike" baseline="0" dirty="0">
                <a:solidFill>
                  <a:srgbClr val="00B0F0"/>
                </a:solidFill>
                <a:latin typeface="Palatino-Italic"/>
              </a:rPr>
              <a:t>C</a:t>
            </a:r>
            <a:r>
              <a:rPr lang="pt-BR" b="0" i="1" u="none" strike="noStrike" baseline="0" dirty="0">
                <a:solidFill>
                  <a:srgbClr val="00B0F0"/>
                </a:solidFill>
                <a:latin typeface="RMTMI"/>
              </a:rPr>
              <a:t>, </a:t>
            </a:r>
            <a:r>
              <a:rPr lang="pt-BR" b="0" i="1" u="none" strike="noStrike" baseline="0" dirty="0">
                <a:solidFill>
                  <a:srgbClr val="00B0F0"/>
                </a:solidFill>
                <a:latin typeface="Palatino-Italic"/>
              </a:rPr>
              <a:t>D</a:t>
            </a:r>
            <a:r>
              <a:rPr lang="pt-BR" b="0" i="1" u="none" strike="noStrike" baseline="0" dirty="0">
                <a:solidFill>
                  <a:srgbClr val="00B0F0"/>
                </a:solidFill>
                <a:latin typeface="RMTMI"/>
              </a:rPr>
              <a:t>, </a:t>
            </a:r>
            <a:r>
              <a:rPr lang="pt-BR" b="0" i="1" u="none" strike="noStrike" baseline="0" dirty="0">
                <a:solidFill>
                  <a:srgbClr val="00B0F0"/>
                </a:solidFill>
                <a:latin typeface="Palatino-Italic"/>
              </a:rPr>
              <a:t>E</a:t>
            </a:r>
            <a:r>
              <a:rPr lang="pt-BR" b="0" i="0" u="none" strike="noStrike" baseline="0" dirty="0">
                <a:solidFill>
                  <a:srgbClr val="00B0F0"/>
                </a:solidFill>
                <a:latin typeface="Palatino-Roman"/>
              </a:rPr>
              <a:t>), F= {A-&gt;B, BC-&gt;D}  and decomposed to </a:t>
            </a:r>
            <a:r>
              <a:rPr lang="pt-BR" b="0" i="0" u="none" strike="noStrike" baseline="0" dirty="0">
                <a:solidFill>
                  <a:srgbClr val="FFFF00"/>
                </a:solidFill>
                <a:latin typeface="Palatino-Roman"/>
              </a:rPr>
              <a:t>R1(A,B)</a:t>
            </a:r>
            <a:r>
              <a:rPr lang="pt-BR" b="0" i="0" u="none" strike="noStrike" baseline="0" dirty="0">
                <a:solidFill>
                  <a:srgbClr val="00B0F0"/>
                </a:solidFill>
                <a:latin typeface="Palatino-Roman"/>
              </a:rPr>
              <a:t> and </a:t>
            </a:r>
            <a:r>
              <a:rPr lang="pt-BR" b="0" i="0" u="none" strike="noStrike" baseline="0" dirty="0">
                <a:solidFill>
                  <a:srgbClr val="FFFF00"/>
                </a:solidFill>
                <a:latin typeface="Palatino-Roman"/>
              </a:rPr>
              <a:t>R2(A,C,D,E)</a:t>
            </a:r>
          </a:p>
          <a:p>
            <a:r>
              <a:rPr lang="pt-BR" dirty="0">
                <a:solidFill>
                  <a:srgbClr val="00B0F0"/>
                </a:solidFill>
                <a:latin typeface="Palatino-Roman"/>
              </a:rPr>
              <a:t>Now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R2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 has no fd to test.  U may misled to think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R2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 is in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BCNF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..</a:t>
            </a:r>
          </a:p>
          <a:p>
            <a:r>
              <a:rPr lang="pt-BR" dirty="0">
                <a:solidFill>
                  <a:srgbClr val="00B0F0"/>
                </a:solidFill>
                <a:latin typeface="Palatino-Roman"/>
              </a:rPr>
              <a:t>But we can infer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AC-&gt;D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 from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F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 (in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F+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), and by this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FD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R2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 is not in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BCNF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.</a:t>
            </a:r>
          </a:p>
          <a:p>
            <a:r>
              <a:rPr lang="pt-BR" dirty="0">
                <a:solidFill>
                  <a:srgbClr val="00B0F0"/>
                </a:solidFill>
                <a:latin typeface="Palatino-Roman"/>
              </a:rPr>
              <a:t>Thus we need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F+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, not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F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, to show that a decomposed relation is not in </a:t>
            </a:r>
            <a:r>
              <a:rPr lang="pt-BR" dirty="0">
                <a:solidFill>
                  <a:srgbClr val="FFFF00"/>
                </a:solidFill>
                <a:latin typeface="Palatino-Roman"/>
              </a:rPr>
              <a:t>BCNF</a:t>
            </a:r>
            <a:r>
              <a:rPr lang="pt-BR" dirty="0">
                <a:solidFill>
                  <a:srgbClr val="00B0F0"/>
                </a:solidFill>
                <a:latin typeface="Palatino-Roman"/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7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6CFB5-8C05-470C-AC07-73386F87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14" y="84724"/>
            <a:ext cx="8222700" cy="3483429"/>
          </a:xfrm>
        </p:spPr>
        <p:txBody>
          <a:bodyPr/>
          <a:lstStyle/>
          <a:p>
            <a:r>
              <a:rPr lang="en-US" sz="2000" dirty="0">
                <a:solidFill>
                  <a:srgbClr val="FFFF00"/>
                </a:solidFill>
              </a:rPr>
              <a:t>Procedure 3:</a:t>
            </a:r>
          </a:p>
          <a:p>
            <a:pPr marL="15240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                  To check if a relation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</a:t>
            </a:r>
            <a:r>
              <a:rPr lang="en-US" sz="2000" dirty="0">
                <a:solidFill>
                  <a:srgbClr val="FFFF00"/>
                </a:solidFill>
              </a:rPr>
              <a:t> in a decomposition of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000" dirty="0">
                <a:solidFill>
                  <a:srgbClr val="FFFF00"/>
                </a:solidFill>
              </a:rPr>
              <a:t> is in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BCNF</a:t>
            </a:r>
          </a:p>
          <a:p>
            <a:pPr marL="152400" indent="0">
              <a:buNone/>
            </a:pP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F3567-2F5C-4C65-BE81-6262ADD1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46" y="890457"/>
            <a:ext cx="6606268" cy="788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C8DC-786E-4214-8586-E7505CF18823}"/>
              </a:ext>
            </a:extLst>
          </p:cNvPr>
          <p:cNvSpPr txBox="1"/>
          <p:nvPr/>
        </p:nvSpPr>
        <p:spPr>
          <a:xfrm>
            <a:off x="978580" y="1946642"/>
            <a:ext cx="74893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B0F0"/>
                </a:solidFill>
                <a:latin typeface="Palatino-Roman"/>
              </a:rPr>
              <a:t>If the condition is violated by some set of attributes </a:t>
            </a:r>
            <a:r>
              <a:rPr lang="en-US" sz="2000" b="0" i="0" u="none" strike="noStrike" baseline="0" dirty="0">
                <a:solidFill>
                  <a:srgbClr val="00B0F0"/>
                </a:solidFill>
                <a:latin typeface="MathematicalPi-One"/>
              </a:rPr>
              <a:t> </a:t>
            </a:r>
            <a:r>
              <a:rPr lang="en-US" sz="2000" b="0" i="0" u="none" strike="noStrike" baseline="0" dirty="0">
                <a:solidFill>
                  <a:srgbClr val="00B0F0"/>
                </a:solidFill>
                <a:latin typeface="Palatino-Roman"/>
              </a:rPr>
              <a:t>in </a:t>
            </a:r>
            <a:r>
              <a:rPr lang="en-US" sz="2000" b="0" i="1" u="none" strike="noStrike" baseline="0" dirty="0">
                <a:solidFill>
                  <a:srgbClr val="FFFF00"/>
                </a:solidFill>
                <a:latin typeface="Palatino-Italic"/>
              </a:rPr>
              <a:t>Ri</a:t>
            </a:r>
            <a:r>
              <a:rPr lang="en-US" sz="2000" b="0" i="1" u="none" strike="noStrike" baseline="0" dirty="0">
                <a:solidFill>
                  <a:srgbClr val="00B0F0"/>
                </a:solidFill>
                <a:latin typeface="Palatino-Italic"/>
              </a:rPr>
              <a:t> </a:t>
            </a:r>
            <a:r>
              <a:rPr lang="en-US" sz="2000" b="0" i="0" u="none" strike="noStrike" baseline="0" dirty="0">
                <a:solidFill>
                  <a:srgbClr val="00B0F0"/>
                </a:solidFill>
                <a:latin typeface="Palatino-Roman"/>
              </a:rPr>
              <a:t>, the following functional dependency can be shown to be present in </a:t>
            </a:r>
            <a:r>
              <a:rPr lang="en-US" sz="20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2000" b="0" i="0" u="none" strike="noStrike" baseline="0" dirty="0">
                <a:solidFill>
                  <a:srgbClr val="00B0F0"/>
                </a:solidFill>
                <a:latin typeface="MTSY"/>
              </a:rPr>
              <a:t>+</a:t>
            </a:r>
            <a:r>
              <a:rPr lang="en-US" sz="2000" b="0" i="0" u="none" strike="noStrike" baseline="0" dirty="0">
                <a:solidFill>
                  <a:srgbClr val="00B0F0"/>
                </a:solidFill>
                <a:latin typeface="Palatino-Roman"/>
              </a:rPr>
              <a:t>:</a:t>
            </a:r>
          </a:p>
          <a:p>
            <a:pPr algn="just"/>
            <a:endParaRPr lang="en-US" sz="2000" b="0" i="0" u="none" strike="noStrike" baseline="0" dirty="0">
              <a:solidFill>
                <a:srgbClr val="00B0F0"/>
              </a:solidFill>
              <a:latin typeface="Palatino-Roman"/>
            </a:endParaRPr>
          </a:p>
          <a:p>
            <a:pPr algn="just"/>
            <a:r>
              <a:rPr lang="en-US" sz="2000" dirty="0">
                <a:solidFill>
                  <a:srgbClr val="00B0F0"/>
                </a:solidFill>
                <a:latin typeface="Palatino-Roman"/>
              </a:rPr>
              <a:t>This s</a:t>
            </a:r>
            <a:r>
              <a:rPr lang="en-US" sz="2000" b="0" i="0" u="none" strike="noStrike" baseline="0" dirty="0">
                <a:solidFill>
                  <a:srgbClr val="00B0F0"/>
                </a:solidFill>
                <a:latin typeface="Palatino-Roman"/>
              </a:rPr>
              <a:t>hows that </a:t>
            </a:r>
            <a:r>
              <a:rPr lang="en-US" sz="2000" b="0" i="1" u="none" strike="noStrike" baseline="0" dirty="0">
                <a:solidFill>
                  <a:srgbClr val="FFFF00"/>
                </a:solidFill>
                <a:latin typeface="Palatino-Italic"/>
              </a:rPr>
              <a:t>Ri</a:t>
            </a:r>
            <a:r>
              <a:rPr lang="en-US" sz="2000" b="0" i="1" u="none" strike="noStrike" baseline="0" dirty="0">
                <a:solidFill>
                  <a:srgbClr val="00B0F0"/>
                </a:solidFill>
                <a:latin typeface="Palatino-Italic"/>
              </a:rPr>
              <a:t> </a:t>
            </a:r>
            <a:r>
              <a:rPr lang="en-US" sz="2000" b="0" i="0" u="none" strike="noStrike" baseline="0" dirty="0">
                <a:solidFill>
                  <a:srgbClr val="00B0F0"/>
                </a:solidFill>
                <a:latin typeface="Palatino-Roman"/>
              </a:rPr>
              <a:t>violates </a:t>
            </a:r>
            <a:r>
              <a:rPr lang="en-US" sz="2000" b="0" i="0" u="none" strike="noStrike" baseline="0" dirty="0">
                <a:solidFill>
                  <a:srgbClr val="FFFF00"/>
                </a:solidFill>
                <a:latin typeface="Palatino-Roman"/>
              </a:rPr>
              <a:t>BCNF</a:t>
            </a:r>
            <a:r>
              <a:rPr lang="en-US" sz="2000" b="0" i="0" u="none" strike="noStrike" baseline="0" dirty="0">
                <a:solidFill>
                  <a:srgbClr val="00B0F0"/>
                </a:solidFill>
                <a:latin typeface="Palatino-Roman"/>
              </a:rPr>
              <a:t>.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FF068-9A4B-4203-8666-3685B031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568" y="2571750"/>
            <a:ext cx="2056946" cy="3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71B0D5-1826-4CF7-80C2-79BBEFC92508}"/>
              </a:ext>
            </a:extLst>
          </p:cNvPr>
          <p:cNvSpPr txBox="1"/>
          <p:nvPr/>
        </p:nvSpPr>
        <p:spPr>
          <a:xfrm>
            <a:off x="0" y="44307"/>
            <a:ext cx="4586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FFFF00"/>
                </a:solidFill>
                <a:latin typeface="Palatino-Bold"/>
              </a:rPr>
              <a:t>BCNF Decomposition Algorithm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D8E49-764A-4B8B-9D3E-C9819E9B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7" y="409575"/>
            <a:ext cx="5490947" cy="216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52B128-DBB8-4B4D-95C8-4A00DEF599FD}"/>
              </a:ext>
            </a:extLst>
          </p:cNvPr>
          <p:cNvSpPr txBox="1"/>
          <p:nvPr/>
        </p:nvSpPr>
        <p:spPr>
          <a:xfrm>
            <a:off x="157295" y="2609539"/>
            <a:ext cx="8765988" cy="20255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A 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general method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to decompose a relation schema so as to satisfy BCNF.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FFFF00"/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If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is not in BCNF, we can decompose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into a collection of BCNF schemas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1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RMTMI"/>
              </a:rPr>
              <a:t>,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2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RMTMI"/>
              </a:rPr>
              <a:t>, . . . ,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Rn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by this algorithm.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FFFF00"/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The algorithm uses dependencies that demonstrate violation of BCNF to perform the decomposition.</a:t>
            </a:r>
            <a:endParaRPr 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8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4A198-AFE9-4165-8F3F-47491DF9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529" y="533258"/>
            <a:ext cx="5232757" cy="1150400"/>
          </a:xfrm>
        </p:spPr>
        <p:txBody>
          <a:bodyPr/>
          <a:lstStyle/>
          <a:p>
            <a:r>
              <a:rPr lang="en-US" sz="3600" dirty="0"/>
              <a:t>Closure of a set of FDs</a:t>
            </a:r>
          </a:p>
          <a:p>
            <a:r>
              <a:rPr lang="en-US" sz="3600" dirty="0"/>
              <a:t>Clouse set of attributes</a:t>
            </a:r>
          </a:p>
          <a:p>
            <a:r>
              <a:rPr lang="en-US" sz="3600" dirty="0"/>
              <a:t>Canonical Cover</a:t>
            </a:r>
          </a:p>
          <a:p>
            <a:r>
              <a:rPr lang="en-US" sz="3600" dirty="0">
                <a:solidFill>
                  <a:srgbClr val="FFFF00"/>
                </a:solidFill>
              </a:rPr>
              <a:t>Lossless Decomposition</a:t>
            </a:r>
          </a:p>
          <a:p>
            <a:r>
              <a:rPr lang="en-US" sz="3600" dirty="0"/>
              <a:t>Dependency Preservation</a:t>
            </a:r>
          </a:p>
          <a:p>
            <a:pPr marL="1524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435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254FBA-4F50-4977-A873-1EB6EABA190F}"/>
              </a:ext>
            </a:extLst>
          </p:cNvPr>
          <p:cNvSpPr txBox="1"/>
          <p:nvPr/>
        </p:nvSpPr>
        <p:spPr>
          <a:xfrm>
            <a:off x="5232400" y="493486"/>
            <a:ext cx="36430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The decomposition that this algorithm generates is not only in </a:t>
            </a:r>
            <a:r>
              <a:rPr lang="en-US" sz="1200" b="1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BCNF</a:t>
            </a:r>
            <a:r>
              <a:rPr lang="en-US" sz="1400" b="1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but is</a:t>
            </a:r>
          </a:p>
          <a:p>
            <a:pPr algn="just"/>
            <a:r>
              <a:rPr lang="en-US" sz="1400" b="1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also a lossless decomposition.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9172D-3C92-43C0-A731-183E742D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5" y="130629"/>
            <a:ext cx="4922672" cy="1938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21C2F-3919-426C-B1CB-9AD471445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2279147"/>
            <a:ext cx="6531429" cy="585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AD564-6FFD-4872-98AF-38FC4254841A}"/>
              </a:ext>
            </a:extLst>
          </p:cNvPr>
          <p:cNvSpPr txBox="1"/>
          <p:nvPr/>
        </p:nvSpPr>
        <p:spPr>
          <a:xfrm>
            <a:off x="7438131" y="2279147"/>
            <a:ext cx="15566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Lossless</a:t>
            </a:r>
          </a:p>
          <a:p>
            <a:pPr algn="l"/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•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∩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2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</a:t>
            </a:r>
          </a:p>
          <a:p>
            <a:pPr algn="l"/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•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∩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2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130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46A8F2-0347-4CC3-8D68-67F14161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814" cy="7557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00E2A-7CF5-43F1-BEBF-367846AF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70" y="671336"/>
            <a:ext cx="7877175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98DACC-B33B-4825-9911-731277CF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70" y="1590675"/>
            <a:ext cx="7629525" cy="981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BD5D86-C598-4A51-BE66-342C231CB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9" y="2738614"/>
            <a:ext cx="7439025" cy="32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8411BA-8445-4F9F-B563-BFB7FA022893}"/>
              </a:ext>
            </a:extLst>
          </p:cNvPr>
          <p:cNvSpPr txBox="1"/>
          <p:nvPr/>
        </p:nvSpPr>
        <p:spPr>
          <a:xfrm>
            <a:off x="428676" y="3229328"/>
            <a:ext cx="6824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Apply the algorithm</a:t>
            </a:r>
          </a:p>
          <a:p>
            <a:r>
              <a:rPr lang="en-US" dirty="0">
                <a:solidFill>
                  <a:srgbClr val="FFFF00"/>
                </a:solidFill>
              </a:rPr>
              <a:t>(1) FD1, is non-trivial and LHS is not the key.  So Class is not in BCNF. Decompose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9883BC-67BE-4D68-91A2-56CAD1988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19" y="3752548"/>
            <a:ext cx="6073516" cy="9257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95A1C6-DACF-40B8-A841-EA13EDB8C67A}"/>
              </a:ext>
            </a:extLst>
          </p:cNvPr>
          <p:cNvSpPr txBox="1"/>
          <p:nvPr/>
        </p:nvSpPr>
        <p:spPr>
          <a:xfrm>
            <a:off x="6546137" y="3967991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Course is in BCNF</a:t>
            </a:r>
          </a:p>
        </p:txBody>
      </p:sp>
    </p:spTree>
    <p:extLst>
      <p:ext uri="{BB962C8B-B14F-4D97-AF65-F5344CB8AC3E}">
        <p14:creationId xmlns:p14="http://schemas.microsoft.com/office/powerpoint/2010/main" val="121206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18ED0-80AF-4E06-9C26-0733F5F3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071" y="97829"/>
            <a:ext cx="8687158" cy="4401600"/>
          </a:xfrm>
        </p:spPr>
        <p:txBody>
          <a:bodyPr/>
          <a:lstStyle/>
          <a:p>
            <a:r>
              <a:rPr lang="en-US" sz="2000" dirty="0">
                <a:solidFill>
                  <a:srgbClr val="FFFF00"/>
                </a:solidFill>
              </a:rPr>
              <a:t>FD2 holds in class 1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 FD2: non-trivial, LHS is not key. So class-1 is not in BCNF. Decompose</a:t>
            </a:r>
          </a:p>
          <a:p>
            <a:pPr marL="152400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152400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152400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Both classroom and section are in BCNF.</a:t>
            </a:r>
          </a:p>
          <a:p>
            <a:pPr marL="152400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2000" dirty="0">
                <a:solidFill>
                  <a:srgbClr val="FFFF00"/>
                </a:solidFill>
              </a:rPr>
              <a:t> is decomposed in to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classroom</a:t>
            </a:r>
            <a:r>
              <a:rPr lang="en-US" sz="2000" dirty="0">
                <a:solidFill>
                  <a:srgbClr val="FFFF00"/>
                </a:solidFill>
              </a:rPr>
              <a:t> and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Section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FC45B-EA59-4109-9F2A-02442B71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54" y="644071"/>
            <a:ext cx="6734175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F49D8E-7DCC-4809-BCCF-7AE82DE7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6" y="1405108"/>
            <a:ext cx="5844268" cy="751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EA48F-57CE-481D-845E-08EE5A3BB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6" y="2669710"/>
            <a:ext cx="4784724" cy="788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EEA264-4B04-4FCF-AC77-A8F0771CEF2B}"/>
              </a:ext>
            </a:extLst>
          </p:cNvPr>
          <p:cNvSpPr txBox="1"/>
          <p:nvPr/>
        </p:nvSpPr>
        <p:spPr>
          <a:xfrm>
            <a:off x="4129314" y="214085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3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A72E-BDAF-49B5-87CC-474A1CF0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49144" cy="526774"/>
          </a:xfrm>
        </p:spPr>
        <p:txBody>
          <a:bodyPr/>
          <a:lstStyle/>
          <a:p>
            <a:r>
              <a:rPr lang="en-US" dirty="0"/>
              <a:t>4NF – with multivalued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C09B2-1AB6-4060-A26D-4AE602091DE7}"/>
              </a:ext>
            </a:extLst>
          </p:cNvPr>
          <p:cNvSpPr txBox="1"/>
          <p:nvPr/>
        </p:nvSpPr>
        <p:spPr>
          <a:xfrm>
            <a:off x="225423" y="403741"/>
            <a:ext cx="86005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Some relation schemas, even though they are in BCNF, do not seem to be sufficiently normalized, in the sense that they still suffer from the problem of repetition of information.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Consider a variation of the university organization where an instructor may be associated with multiple departments.</a:t>
            </a:r>
          </a:p>
          <a:p>
            <a:pPr algn="just"/>
            <a:r>
              <a:rPr lang="en-US" sz="16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                         </a:t>
            </a:r>
            <a:r>
              <a:rPr lang="en-US" sz="1600" b="0" i="1" u="none" strike="noStrik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inst</a:t>
            </a:r>
            <a:r>
              <a:rPr lang="en-US" sz="16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 </a:t>
            </a:r>
            <a:r>
              <a:rPr lang="en-US" sz="16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(</a:t>
            </a:r>
            <a:r>
              <a:rPr lang="en-US" sz="16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ID</a:t>
            </a:r>
            <a:r>
              <a:rPr lang="en-US" sz="16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</a:t>
            </a:r>
            <a:r>
              <a:rPr lang="en-US" sz="16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dept name</a:t>
            </a:r>
            <a:r>
              <a:rPr lang="en-US" sz="16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</a:t>
            </a:r>
            <a:r>
              <a:rPr lang="en-US" sz="16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name</a:t>
            </a:r>
            <a:r>
              <a:rPr lang="en-US" sz="16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</a:t>
            </a:r>
            <a:r>
              <a:rPr lang="en-US" sz="16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street</a:t>
            </a:r>
            <a:r>
              <a:rPr lang="en-US" sz="16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</a:t>
            </a:r>
            <a:r>
              <a:rPr lang="en-US" sz="16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city</a:t>
            </a:r>
            <a:r>
              <a:rPr lang="en-US" sz="16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)</a:t>
            </a:r>
          </a:p>
          <a:p>
            <a:pPr algn="just"/>
            <a:endParaRPr lang="en-US" sz="1600" dirty="0">
              <a:solidFill>
                <a:schemeClr val="accent6">
                  <a:lumMod val="75000"/>
                </a:schemeClr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this is a non-BCNF schema because of the functional dependency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                        ID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  <a:sym typeface="Wingdings" panose="05000000000000000000" pitchFamily="2" charset="2"/>
              </a:rPr>
              <a:t>dept_name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Palatino-Roman"/>
                <a:sym typeface="Wingdings" panose="05000000000000000000" pitchFamily="2" charset="2"/>
              </a:rPr>
              <a:t>, not hold</a:t>
            </a:r>
            <a:endParaRPr lang="en-US" sz="1600" b="0" i="0" u="none" strike="noStrike" baseline="0" dirty="0">
              <a:solidFill>
                <a:schemeClr val="accent6">
                  <a:lumMod val="75000"/>
                </a:schemeClr>
              </a:solidFill>
              <a:latin typeface="Palatino-Roman"/>
            </a:endParaRPr>
          </a:p>
          <a:p>
            <a:pPr algn="just"/>
            <a:r>
              <a:rPr lang="en-US" sz="16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                             ID</a:t>
            </a:r>
            <a:r>
              <a:rPr lang="en-US" sz="16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→ </a:t>
            </a:r>
            <a:r>
              <a:rPr lang="en-US" sz="16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name</a:t>
            </a:r>
            <a:r>
              <a:rPr lang="en-US" sz="16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</a:t>
            </a:r>
            <a:r>
              <a:rPr lang="en-US" sz="16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street</a:t>
            </a:r>
            <a:r>
              <a:rPr lang="en-US" sz="16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</a:t>
            </a:r>
            <a:r>
              <a:rPr lang="en-US" sz="16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city, </a:t>
            </a:r>
            <a:r>
              <a:rPr lang="en-US" sz="1600" b="0" i="1" u="none" strike="noStrike" baseline="0" dirty="0">
                <a:solidFill>
                  <a:srgbClr val="FFFF00"/>
                </a:solidFill>
                <a:latin typeface="Palatino-Italic"/>
              </a:rPr>
              <a:t>holds</a:t>
            </a:r>
          </a:p>
          <a:p>
            <a:pPr algn="just"/>
            <a:r>
              <a:rPr lang="en-US" sz="16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                    and because </a:t>
            </a:r>
            <a:r>
              <a:rPr lang="en-US" sz="16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ID </a:t>
            </a:r>
            <a:r>
              <a:rPr lang="en-US" sz="16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is not a key for </a:t>
            </a:r>
            <a:r>
              <a:rPr lang="en-US" sz="1600" b="0" i="1" u="none" strike="noStrike" baseline="0" dirty="0" err="1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inst</a:t>
            </a:r>
            <a:endParaRPr lang="en-US" sz="1600" b="0" i="1" u="none" strike="noStrike" baseline="0" dirty="0">
              <a:solidFill>
                <a:schemeClr val="accent6">
                  <a:lumMod val="75000"/>
                </a:schemeClr>
              </a:solidFill>
              <a:latin typeface="Palatino-Italic"/>
            </a:endParaRPr>
          </a:p>
          <a:p>
            <a:pPr algn="just"/>
            <a:endParaRPr lang="en-US" sz="1600" i="1" dirty="0">
              <a:solidFill>
                <a:schemeClr val="accent6">
                  <a:lumMod val="75000"/>
                </a:schemeClr>
              </a:solidFill>
              <a:latin typeface="Palatino-Italic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Further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assume that an instructor may have several addresses (say, a winter home and a summer home). </a:t>
            </a:r>
          </a:p>
          <a:p>
            <a:pPr algn="just"/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MT"/>
              </a:rPr>
              <a:t>                     “</a:t>
            </a:r>
            <a:r>
              <a:rPr lang="en-US" sz="1800" b="0" i="1" u="none" strike="noStrike" baseline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ID</a:t>
            </a:r>
            <a:r>
              <a:rPr lang="en-US" sz="1800" b="0" i="0" u="none" strike="noStrike" baseline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</a:t>
            </a:r>
            <a:r>
              <a:rPr lang="en-US" sz="1800" b="0" i="1" u="none" strike="noStrike" baseline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street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,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city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MT"/>
              </a:rPr>
              <a:t>”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, 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not hold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         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MT"/>
              </a:rPr>
              <a:t>“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ID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name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MT"/>
              </a:rPr>
              <a:t>”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TimesNewRomanPSMT"/>
              </a:rPr>
              <a:t>holds</a:t>
            </a:r>
            <a:endParaRPr lang="en-US" sz="1600" b="0" i="0" u="none" strike="noStrike" baseline="0" dirty="0">
              <a:solidFill>
                <a:srgbClr val="FFFF00"/>
              </a:solidFill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81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6E732-7A0E-4165-AD58-1CA9AFA64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78" y="184409"/>
            <a:ext cx="8812422" cy="4675825"/>
          </a:xfrm>
        </p:spPr>
        <p:txBody>
          <a:bodyPr/>
          <a:lstStyle/>
          <a:p>
            <a:r>
              <a:rPr lang="en-US" sz="20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Instructors belongs to multiple departments and hav</a:t>
            </a:r>
            <a:r>
              <a:rPr lang="en-US" sz="20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e multiple addresses</a:t>
            </a:r>
            <a:r>
              <a:rPr lang="en-US" sz="20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 </a:t>
            </a:r>
          </a:p>
          <a:p>
            <a:r>
              <a:rPr lang="en-US" sz="2000" b="0" i="1" u="none" strike="noStrik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inst</a:t>
            </a:r>
            <a:r>
              <a:rPr lang="en-US" sz="20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 </a:t>
            </a:r>
            <a:r>
              <a:rPr lang="en-US" sz="20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(</a:t>
            </a:r>
            <a:r>
              <a:rPr lang="en-US" sz="20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ID</a:t>
            </a:r>
            <a:r>
              <a:rPr lang="en-US" sz="20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</a:t>
            </a:r>
            <a:r>
              <a:rPr lang="en-US" sz="20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dept name</a:t>
            </a:r>
            <a:r>
              <a:rPr lang="en-US" sz="20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</a:t>
            </a:r>
            <a:r>
              <a:rPr lang="en-US" sz="20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name</a:t>
            </a:r>
            <a:r>
              <a:rPr lang="en-US" sz="20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</a:t>
            </a:r>
            <a:r>
              <a:rPr lang="en-US" sz="20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street</a:t>
            </a:r>
            <a:r>
              <a:rPr lang="en-US" sz="20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</a:t>
            </a:r>
            <a:r>
              <a:rPr lang="en-US" sz="20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city</a:t>
            </a:r>
            <a:r>
              <a:rPr lang="en-US" sz="20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)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		ID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  <a:sym typeface="Wingdings" panose="05000000000000000000" pitchFamily="2" charset="2"/>
              </a:rPr>
              <a:t>dept_name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alatino-Roman"/>
                <a:sym typeface="Wingdings" panose="05000000000000000000" pitchFamily="2" charset="2"/>
              </a:rPr>
              <a:t>, not hold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NewRomanPSMT"/>
              </a:rPr>
              <a:t>		“</a:t>
            </a:r>
            <a:r>
              <a:rPr lang="en-US" sz="2000" b="0" i="1" u="none" strike="noStrike" baseline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Palatino-Italic"/>
              </a:rPr>
              <a:t>ID</a:t>
            </a:r>
            <a:r>
              <a:rPr lang="en-US" sz="2000" b="0" i="0" u="none" strike="noStrike" baseline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→</a:t>
            </a:r>
            <a:r>
              <a:rPr lang="en-US" sz="2000" b="0" i="1" u="none" strike="noStrike" baseline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Palatino-Italic"/>
              </a:rPr>
              <a:t>street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, </a:t>
            </a:r>
            <a:r>
              <a:rPr lang="en-US" sz="2000" b="0" i="1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Italic"/>
              </a:rPr>
              <a:t>city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NewRomanPSMT"/>
              </a:rPr>
              <a:t>”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,  </a:t>
            </a:r>
            <a:r>
              <a:rPr lang="en-US" sz="2000" b="0" i="0" u="none" strike="noStrike" baseline="0" dirty="0">
                <a:solidFill>
                  <a:srgbClr val="FFFF00"/>
                </a:solidFill>
                <a:latin typeface="Palatino-Roman"/>
              </a:rPr>
              <a:t>not hold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         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MT"/>
              </a:rPr>
              <a:t>		“</a:t>
            </a:r>
            <a:r>
              <a:rPr lang="en-US" sz="20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ID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 </a:t>
            </a:r>
            <a:r>
              <a:rPr lang="en-US" sz="20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name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NewRomanPSMT"/>
              </a:rPr>
              <a:t>” </a:t>
            </a:r>
            <a:r>
              <a:rPr lang="en-US" sz="2000" b="0" i="0" u="none" strike="noStrike" baseline="0" dirty="0">
                <a:solidFill>
                  <a:srgbClr val="FFFF00"/>
                </a:solidFill>
                <a:latin typeface="TimesNewRomanPSMT"/>
              </a:rPr>
              <a:t>holds</a:t>
            </a:r>
          </a:p>
          <a:p>
            <a:pPr marL="0" indent="0" algn="l">
              <a:buNone/>
            </a:pPr>
            <a:endParaRPr lang="en-US" sz="2000" dirty="0">
              <a:solidFill>
                <a:srgbClr val="FFFF00"/>
              </a:solidFill>
              <a:latin typeface="TimesNewRomanPSMT"/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FFFF00"/>
                </a:solidFill>
                <a:latin typeface="TimesNewRomanPSMT"/>
                <a:sym typeface="Wingdings" panose="05000000000000000000" pitchFamily="2" charset="2"/>
              </a:rPr>
              <a:t>Inst fails in BCNF, by ID Name, so decomposition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Palatino-Roman"/>
              <a:sym typeface="Wingdings" panose="05000000000000000000" pitchFamily="2" charset="2"/>
            </a:endParaRPr>
          </a:p>
          <a:p>
            <a:pPr algn="l"/>
            <a:r>
              <a:rPr lang="en-US" sz="1800" b="0" i="1" u="none" strike="noStrike" baseline="0" dirty="0">
                <a:latin typeface="Palatino-Italic"/>
              </a:rPr>
              <a:t>r</a:t>
            </a:r>
            <a:r>
              <a:rPr lang="en-US" sz="1800" b="0" i="0" u="none" strike="noStrike" baseline="0" dirty="0">
                <a:latin typeface="Palatino-Roman"/>
              </a:rPr>
              <a:t>1 (</a:t>
            </a:r>
            <a:r>
              <a:rPr lang="en-US" sz="1800" b="0" i="1" u="none" strike="noStrike" baseline="0" dirty="0">
                <a:latin typeface="Palatino-Italic"/>
              </a:rPr>
              <a:t>ID</a:t>
            </a:r>
            <a:r>
              <a:rPr lang="en-US" sz="1800" b="0" i="0" u="none" strike="noStrike" baseline="0" dirty="0">
                <a:latin typeface="Palatino-Roman"/>
              </a:rPr>
              <a:t>, </a:t>
            </a:r>
            <a:r>
              <a:rPr lang="en-US" sz="1800" b="0" i="1" u="none" strike="noStrike" baseline="0" dirty="0">
                <a:latin typeface="Palatino-Italic"/>
              </a:rPr>
              <a:t>name</a:t>
            </a:r>
            <a:r>
              <a:rPr lang="en-US" sz="1800" b="0" i="0" u="none" strike="noStrike" baseline="0" dirty="0">
                <a:latin typeface="Palatino-Roman"/>
              </a:rPr>
              <a:t>)</a:t>
            </a:r>
          </a:p>
          <a:p>
            <a:pPr algn="l"/>
            <a:r>
              <a:rPr lang="en-US" sz="1800" b="0" i="1" u="none" strike="noStrike" baseline="0" dirty="0">
                <a:latin typeface="Palatino-Italic"/>
              </a:rPr>
              <a:t>r</a:t>
            </a:r>
            <a:r>
              <a:rPr lang="en-US" sz="1800" b="0" i="0" u="none" strike="noStrike" baseline="0" dirty="0">
                <a:latin typeface="Palatino-Roman"/>
              </a:rPr>
              <a:t>2 (</a:t>
            </a:r>
            <a:r>
              <a:rPr lang="en-US" sz="1800" b="0" i="1" u="none" strike="noStrike" baseline="0" dirty="0">
                <a:latin typeface="Palatino-Italic"/>
              </a:rPr>
              <a:t>ID</a:t>
            </a:r>
            <a:r>
              <a:rPr lang="en-US" sz="1800" b="0" i="0" u="none" strike="noStrike" baseline="0" dirty="0">
                <a:latin typeface="Palatino-Roman"/>
              </a:rPr>
              <a:t>, </a:t>
            </a:r>
            <a:r>
              <a:rPr lang="en-US" sz="1800" b="0" i="1" u="none" strike="noStrike" baseline="0" dirty="0">
                <a:latin typeface="Palatino-Italic"/>
              </a:rPr>
              <a:t>dept name</a:t>
            </a:r>
            <a:r>
              <a:rPr lang="en-US" sz="1800" b="0" i="0" u="none" strike="noStrike" baseline="0" dirty="0">
                <a:latin typeface="Palatino-Roman"/>
              </a:rPr>
              <a:t>, </a:t>
            </a:r>
            <a:r>
              <a:rPr lang="en-US" sz="1800" b="0" i="1" u="none" strike="noStrike" baseline="0" dirty="0">
                <a:latin typeface="Palatino-Italic"/>
              </a:rPr>
              <a:t>street</a:t>
            </a:r>
            <a:r>
              <a:rPr lang="en-US" sz="1800" b="0" i="0" u="none" strike="noStrike" baseline="0" dirty="0">
                <a:latin typeface="Palatino-Roman"/>
              </a:rPr>
              <a:t>, </a:t>
            </a:r>
            <a:r>
              <a:rPr lang="en-US" sz="1800" b="0" i="1" u="none" strike="noStrike" baseline="0" dirty="0">
                <a:latin typeface="Palatino-Italic"/>
              </a:rPr>
              <a:t>city</a:t>
            </a:r>
            <a:r>
              <a:rPr lang="en-US" sz="1800" b="0" i="0" u="none" strike="noStrike" baseline="0" dirty="0">
                <a:latin typeface="Palatino-Roman"/>
              </a:rPr>
              <a:t>)</a:t>
            </a:r>
          </a:p>
          <a:p>
            <a:pPr algn="l"/>
            <a:endParaRPr lang="en-US" sz="1800" dirty="0">
              <a:latin typeface="Palatino-Roman"/>
            </a:endParaRPr>
          </a:p>
          <a:p>
            <a:pPr algn="l"/>
            <a:r>
              <a:rPr lang="en-US" sz="1800" dirty="0">
                <a:latin typeface="Palatino-Roman"/>
              </a:rPr>
              <a:t>r1 is in BCNF. Why?        (holds only </a:t>
            </a:r>
            <a:r>
              <a:rPr lang="en-US" sz="1800" dirty="0" err="1">
                <a:latin typeface="Palatino-Roman"/>
              </a:rPr>
              <a:t>ID</a:t>
            </a:r>
            <a:r>
              <a:rPr lang="en-US" sz="1800" dirty="0" err="1">
                <a:latin typeface="Palatino-Roman"/>
                <a:sym typeface="Wingdings" panose="05000000000000000000" pitchFamily="2" charset="2"/>
              </a:rPr>
              <a:t>name</a:t>
            </a:r>
            <a:r>
              <a:rPr lang="en-US" sz="1800" dirty="0">
                <a:latin typeface="Palatino-Roman"/>
                <a:sym typeface="Wingdings" panose="05000000000000000000" pitchFamily="2" charset="2"/>
              </a:rPr>
              <a:t>  and ID is the key)</a:t>
            </a:r>
            <a:endParaRPr lang="en-US" sz="1800" dirty="0">
              <a:latin typeface="Palatino-Roman"/>
            </a:endParaRPr>
          </a:p>
          <a:p>
            <a:pPr algn="l"/>
            <a:r>
              <a:rPr lang="en-US" sz="1800" dirty="0">
                <a:latin typeface="Palatino-Roman"/>
              </a:rPr>
              <a:t>r2 is not in BCNF. Why?  (no FD holds 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B49F9-08F1-4333-847B-52DF61C4CBD3}"/>
              </a:ext>
            </a:extLst>
          </p:cNvPr>
          <p:cNvSpPr txBox="1"/>
          <p:nvPr/>
        </p:nvSpPr>
        <p:spPr>
          <a:xfrm>
            <a:off x="1299541" y="1005628"/>
            <a:ext cx="4586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 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Palatino-Roman"/>
              <a:sym typeface="Wingdings" panose="05000000000000000000" pitchFamily="2" charset="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E4DCBD-8C25-4DAE-A438-6B94AB24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756"/>
            <a:ext cx="4005470" cy="307777"/>
          </a:xfrm>
        </p:spPr>
        <p:txBody>
          <a:bodyPr/>
          <a:lstStyle/>
          <a:p>
            <a:r>
              <a:rPr lang="en-US" sz="1400" dirty="0"/>
              <a:t>4NF – with 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421659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8093-6389-4BCE-87E5-AD678C5B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004" y="336051"/>
            <a:ext cx="8752787" cy="3927836"/>
          </a:xfrm>
        </p:spPr>
        <p:txBody>
          <a:bodyPr/>
          <a:lstStyle/>
          <a:p>
            <a:pPr marL="152400" indent="0">
              <a:buNone/>
            </a:pP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2 (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ID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dept name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street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city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Though r2 is in BCNF, still there is redundancy. How?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For the instructors belong to several department with same address, the address is redundant.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For the instructors belong single department but with different addresses, the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dept_name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 is redundant.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Fo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r the instructor belongs to one department and has one address, there is one tuple and no redundant. 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We can resolve the redundancy by decomposing </a:t>
            </a:r>
          </a:p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r21(ID,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dept_name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r22(ID, street, city)</a:t>
            </a: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  However, there is no </a:t>
            </a:r>
            <a:r>
              <a:rPr lang="en-US" sz="1800" dirty="0" err="1"/>
              <a:t>fd</a:t>
            </a:r>
            <a:r>
              <a:rPr lang="en-US" sz="1800" dirty="0"/>
              <a:t> in r2 to proceed to this decomposition.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94EF20-2D1C-4630-890F-B5BCC2D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49144" cy="526774"/>
          </a:xfrm>
        </p:spPr>
        <p:txBody>
          <a:bodyPr/>
          <a:lstStyle/>
          <a:p>
            <a:r>
              <a:rPr lang="en-US" dirty="0"/>
              <a:t>4NF – with 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11097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ECBF1-BB85-4A77-AB54-3A80FBC73153}"/>
              </a:ext>
            </a:extLst>
          </p:cNvPr>
          <p:cNvSpPr txBox="1"/>
          <p:nvPr/>
        </p:nvSpPr>
        <p:spPr>
          <a:xfrm>
            <a:off x="328132" y="982819"/>
            <a:ext cx="82420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FFFF00"/>
                </a:solidFill>
                <a:latin typeface="Palatino-Roman"/>
              </a:rPr>
              <a:t>To deal with this problem, we must define a new form of constraint, called a </a:t>
            </a:r>
            <a:r>
              <a:rPr lang="en-US" sz="2000" b="0" i="1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Italic"/>
              </a:rPr>
              <a:t>multivalued dependency</a:t>
            </a:r>
            <a:r>
              <a:rPr lang="en-US" sz="2000" b="0" i="0" u="none" strike="noStrike" baseline="0" dirty="0">
                <a:solidFill>
                  <a:srgbClr val="FFFF00"/>
                </a:solidFill>
                <a:latin typeface="Palatino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FFFF00"/>
                </a:solidFill>
                <a:latin typeface="Palatino-Roman"/>
              </a:rPr>
              <a:t>We define a new normal form, called </a:t>
            </a:r>
            <a:r>
              <a:rPr lang="en-US" sz="2000" b="1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Bold"/>
              </a:rPr>
              <a:t>fourth normal form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(4NF)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4NF</a:t>
            </a:r>
            <a:r>
              <a:rPr lang="en-US" sz="2000" b="0" i="0" u="none" strike="noStrike" baseline="0" dirty="0">
                <a:solidFill>
                  <a:srgbClr val="FFFF00"/>
                </a:solidFill>
                <a:latin typeface="Palatino-Roman"/>
              </a:rPr>
              <a:t> is more restrictive than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BCNF</a:t>
            </a:r>
            <a:r>
              <a:rPr lang="en-US" sz="2000" b="0" i="0" u="none" strike="noStrike" baseline="0" dirty="0">
                <a:solidFill>
                  <a:srgbClr val="FFFF00"/>
                </a:solidFill>
                <a:latin typeface="Palatino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FFFF00"/>
                </a:solidFill>
                <a:latin typeface="Palatino-Roman"/>
              </a:rPr>
              <a:t>Every 4NF schema is also in BCNF but there are BCNF schemas that are not in 4NF.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767D2A-1681-45F3-A216-E4AA5ECE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49144" cy="526774"/>
          </a:xfrm>
        </p:spPr>
        <p:txBody>
          <a:bodyPr/>
          <a:lstStyle/>
          <a:p>
            <a:r>
              <a:rPr lang="en-US" dirty="0"/>
              <a:t>4NF – with 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135274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2E87D5-B3D0-41DC-B8B1-DA185A94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0643" cy="526774"/>
          </a:xfrm>
        </p:spPr>
        <p:txBody>
          <a:bodyPr/>
          <a:lstStyle/>
          <a:p>
            <a:r>
              <a:rPr lang="en-US" dirty="0"/>
              <a:t>Multivalued dependencies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BB63F-B8CD-488E-AD6B-1EFE1E833324}"/>
              </a:ext>
            </a:extLst>
          </p:cNvPr>
          <p:cNvSpPr txBox="1"/>
          <p:nvPr/>
        </p:nvSpPr>
        <p:spPr>
          <a:xfrm>
            <a:off x="221143" y="575083"/>
            <a:ext cx="85153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Functional dependencies rule out certain tuples from being in a relation. </a:t>
            </a:r>
          </a:p>
          <a:p>
            <a:pPr lvl="4" algn="just"/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               </a:t>
            </a:r>
            <a:r>
              <a:rPr lang="en-US" sz="1800" b="0" i="0" u="none" strike="noStrike" baseline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ie</a:t>
            </a:r>
            <a:r>
              <a:rPr lang="en-US" sz="18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., If </a:t>
            </a:r>
            <a:r>
              <a:rPr lang="en-US" sz="1800" b="0" i="1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Italic"/>
              </a:rPr>
              <a:t>A </a:t>
            </a:r>
            <a:r>
              <a:rPr lang="en-US" sz="18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→ </a:t>
            </a:r>
            <a:r>
              <a:rPr lang="en-US" sz="1800" b="0" i="1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Italic"/>
              </a:rPr>
              <a:t>B</a:t>
            </a:r>
            <a:r>
              <a:rPr lang="en-US" sz="18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, then we cannot have two tuples with the same </a:t>
            </a:r>
            <a:r>
              <a:rPr lang="en-US" sz="1800" b="0" i="1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Italic"/>
              </a:rPr>
              <a:t>A </a:t>
            </a:r>
            <a:r>
              <a:rPr lang="en-US" sz="18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value but different </a:t>
            </a:r>
            <a:r>
              <a:rPr lang="en-US" sz="1800" b="0" i="1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Italic"/>
              </a:rPr>
              <a:t>B </a:t>
            </a:r>
            <a:r>
              <a:rPr lang="en-US" sz="18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values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00"/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Multivalued dependencies, on the other hand, do not rule out the existence of certain tuples. Instead, they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require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that other tuples of a certain form be present in the relation.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00"/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For this reason, functional dependencies sometimes are referred to as </a:t>
            </a:r>
            <a:r>
              <a:rPr lang="en-US" sz="1800" b="1" i="0" u="none" strike="noStrike" baseline="0" dirty="0">
                <a:solidFill>
                  <a:srgbClr val="00FFFF"/>
                </a:solidFill>
                <a:latin typeface="Palatino-Bold"/>
              </a:rPr>
              <a:t>equality-generating dependencies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,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and multivalued dependencies are referred to as </a:t>
            </a:r>
            <a:r>
              <a:rPr lang="en-US" sz="1800" b="1" i="0" u="none" strike="noStrike" baseline="0" dirty="0">
                <a:solidFill>
                  <a:srgbClr val="00FFFF"/>
                </a:solidFill>
                <a:latin typeface="Palatino-Bold"/>
              </a:rPr>
              <a:t>tuple-generating dependencies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-Roman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5234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2E87D5-B3D0-41DC-B8B1-DA185A94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0643" cy="526774"/>
          </a:xfrm>
        </p:spPr>
        <p:txBody>
          <a:bodyPr/>
          <a:lstStyle/>
          <a:p>
            <a:r>
              <a:rPr lang="en-US" dirty="0"/>
              <a:t>Multivalued dependencies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4BEBF-53C1-41ED-B14D-72FC5F99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8" y="526589"/>
            <a:ext cx="7494104" cy="498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C7446-8F2D-4E22-A44F-59862628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775" y="736367"/>
            <a:ext cx="802545" cy="274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F0B53-ABF7-441B-B225-F45711828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2" y="1089412"/>
            <a:ext cx="6213975" cy="1739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FE4A4-7B3F-4FEB-B4F2-FD133B52F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78" y="3017608"/>
            <a:ext cx="3532740" cy="138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6BA9FC-198F-4402-AB72-7EBF4B984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78" y="4472071"/>
            <a:ext cx="2574194" cy="278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79369A-6EA2-4443-BABE-0E25A7A0F5D9}"/>
              </a:ext>
            </a:extLst>
          </p:cNvPr>
          <p:cNvSpPr txBox="1"/>
          <p:nvPr/>
        </p:nvSpPr>
        <p:spPr>
          <a:xfrm>
            <a:off x="7279791" y="1089412"/>
            <a:ext cx="175922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Recall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In a relation A</a:t>
            </a:r>
            <a:r>
              <a:rPr lang="en-US" dirty="0">
                <a:solidFill>
                  <a:srgbClr val="FFFF00"/>
                </a:solidFill>
                <a:sym typeface="Wingdings" pitchFamily="2" charset="2"/>
              </a:rPr>
              <a:t> B means,</a:t>
            </a:r>
            <a:r>
              <a:rPr lang="en-US" dirty="0">
                <a:solidFill>
                  <a:srgbClr val="FFFF00"/>
                </a:solidFill>
              </a:rPr>
              <a:t> for any two tuples t1 and t2 if t1[A]=t2[A] then t1[B]= t2[B].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030B19-5345-49D8-8616-439BFAAD2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0448" y="3391706"/>
            <a:ext cx="3705225" cy="1257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F3E789-A6DC-4E94-80B1-DD6C280AEA77}"/>
              </a:ext>
            </a:extLst>
          </p:cNvPr>
          <p:cNvSpPr txBox="1"/>
          <p:nvPr/>
        </p:nvSpPr>
        <p:spPr>
          <a:xfrm flipH="1">
            <a:off x="5090448" y="3083929"/>
            <a:ext cx="2087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2740905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18DDF7-4DEA-4726-B4B3-FC32706A8F5F}"/>
              </a:ext>
            </a:extLst>
          </p:cNvPr>
          <p:cNvSpPr txBox="1">
            <a:spLocks/>
          </p:cNvSpPr>
          <p:nvPr/>
        </p:nvSpPr>
        <p:spPr>
          <a:xfrm>
            <a:off x="223284" y="130298"/>
            <a:ext cx="8123274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C000"/>
                </a:solidFill>
                <a:latin typeface="Oswald" pitchFamily="2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Multivalued dependencies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04DF0-4F0B-464A-B411-A359327F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8" y="607598"/>
            <a:ext cx="3464332" cy="970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4B35B-96FC-4BB1-AF17-0D1B3507D52D}"/>
              </a:ext>
            </a:extLst>
          </p:cNvPr>
          <p:cNvSpPr txBox="1"/>
          <p:nvPr/>
        </p:nvSpPr>
        <p:spPr>
          <a:xfrm>
            <a:off x="510363" y="1578081"/>
            <a:ext cx="81232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for relation in BCNF with redundancy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redundancy is unnecessary, because the relationship between the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ID of an instructor is independent of the relationship between the ID and the address.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 we can specify the multivalued dependencies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id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street,city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3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42EE-1E04-40D2-B291-F1839FD0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23" y="369332"/>
            <a:ext cx="8707921" cy="269192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Let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(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)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 be a relation schema, and let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be a set of functional dependencies on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(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)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Let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1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 and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2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 form a decomposition of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We say that the decomposition is a 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Palatino-Bold"/>
              </a:rPr>
              <a:t>lossless decomposition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if there is no loss of information by replacing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(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)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 with two relation schemas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1(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1)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and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2(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2).</a:t>
            </a:r>
          </a:p>
          <a:p>
            <a:pPr marL="152400" indent="0" algn="just">
              <a:buNone/>
            </a:pPr>
            <a:endParaRPr lang="en-US" sz="1800" dirty="0">
              <a:solidFill>
                <a:srgbClr val="00B0F0"/>
              </a:solidFill>
              <a:latin typeface="Palatino-Roman"/>
            </a:endParaRPr>
          </a:p>
          <a:p>
            <a:pPr marL="152400" indent="0" algn="just">
              <a:buNone/>
            </a:pP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 More precisely, we say the decomposition is lossless if, for all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legal database instances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 (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Palatino-Roman"/>
              </a:rPr>
              <a:t>that is, database instances that satisfy the specified functional dependencies and other constraints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), relation </a:t>
            </a:r>
            <a:r>
              <a:rPr lang="en-US" sz="1800" b="0" i="1" u="none" strike="noStrike" baseline="0" dirty="0">
                <a:solidFill>
                  <a:srgbClr val="00B050"/>
                </a:solidFill>
                <a:latin typeface="Palatino-Italic"/>
              </a:rPr>
              <a:t>r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contains the same set of tuples as the result of the following SQL query: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C1AA6-8548-4DB3-9074-75D6BF74467B}"/>
              </a:ext>
            </a:extLst>
          </p:cNvPr>
          <p:cNvSpPr txBox="1"/>
          <p:nvPr/>
        </p:nvSpPr>
        <p:spPr>
          <a:xfrm>
            <a:off x="126723" y="0"/>
            <a:ext cx="34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Lossless Decomposition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899F3-8393-4CAB-A9FF-34196518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35" y="3704817"/>
            <a:ext cx="2345635" cy="1018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A00CA-277E-44BA-816D-CB575C1E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777" y="3980490"/>
            <a:ext cx="2060093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2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4DCE9-46F9-47DA-8E6F-03BDDAF78E09}"/>
              </a:ext>
            </a:extLst>
          </p:cNvPr>
          <p:cNvSpPr txBox="1"/>
          <p:nvPr/>
        </p:nvSpPr>
        <p:spPr>
          <a:xfrm>
            <a:off x="271130" y="713925"/>
            <a:ext cx="860173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As with functional dependencies, we shall use multivalued dependencies in two ways:</a:t>
            </a:r>
          </a:p>
          <a:p>
            <a:pPr algn="just"/>
            <a:r>
              <a:rPr lang="en-US" sz="20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Bold"/>
              </a:rPr>
              <a:t>	1.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To test relations to determine whether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they are legal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under a given set of functional and multivalued dependencies.</a:t>
            </a:r>
          </a:p>
          <a:p>
            <a:pPr algn="just"/>
            <a:endParaRPr lang="en-US" sz="2000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just"/>
            <a:r>
              <a:rPr lang="en-US" sz="1800" b="0" i="0" u="none" strike="noStrike" baseline="0" dirty="0">
                <a:latin typeface="Palatino-Roman"/>
              </a:rPr>
              <a:t>	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2. </a:t>
            </a:r>
            <a:r>
              <a:rPr lang="en-US" sz="18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To specify constraints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on the set of legal relations; we shall thus concern ourselves with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only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those relations that satisfy a given set of functional and multivalued dependencies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258549-8A33-4F71-9169-A47D6F57F0E9}"/>
              </a:ext>
            </a:extLst>
          </p:cNvPr>
          <p:cNvSpPr txBox="1">
            <a:spLocks/>
          </p:cNvSpPr>
          <p:nvPr/>
        </p:nvSpPr>
        <p:spPr>
          <a:xfrm>
            <a:off x="138223" y="0"/>
            <a:ext cx="8123274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C000"/>
                </a:solidFill>
                <a:latin typeface="Oswald" pitchFamily="2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4797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8E4B95-73A7-4486-BC1E-8E8FF89BACB6}"/>
              </a:ext>
            </a:extLst>
          </p:cNvPr>
          <p:cNvSpPr txBox="1">
            <a:spLocks/>
          </p:cNvSpPr>
          <p:nvPr/>
        </p:nvSpPr>
        <p:spPr>
          <a:xfrm>
            <a:off x="138223" y="0"/>
            <a:ext cx="8123274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C000"/>
                </a:solidFill>
                <a:latin typeface="Oswald" pitchFamily="2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Multivalued dependencies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02BF1-C26D-4B10-9072-02319BE59F93}"/>
              </a:ext>
            </a:extLst>
          </p:cNvPr>
          <p:cNvSpPr txBox="1"/>
          <p:nvPr/>
        </p:nvSpPr>
        <p:spPr>
          <a:xfrm>
            <a:off x="69112" y="477300"/>
            <a:ext cx="88197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Let </a:t>
            </a:r>
            <a:r>
              <a:rPr lang="en-US" sz="2000" b="0" i="1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Italic"/>
              </a:rPr>
              <a:t>D</a:t>
            </a:r>
            <a:r>
              <a:rPr lang="en-US" sz="20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denote a set of functional and multivalued dependencies. The </a:t>
            </a:r>
            <a:r>
              <a:rPr lang="en-US" sz="2000" b="1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Bold"/>
              </a:rPr>
              <a:t>closure </a:t>
            </a:r>
            <a:r>
              <a:rPr lang="en-US" sz="2000" b="0" i="1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Italic"/>
              </a:rPr>
              <a:t>D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+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of </a:t>
            </a:r>
            <a:r>
              <a:rPr lang="en-US" sz="20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D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is the set of all functional and multivalued dependencies logically implied by </a:t>
            </a:r>
            <a:r>
              <a:rPr lang="en-US" sz="20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D</a:t>
            </a:r>
            <a:r>
              <a:rPr lang="en-US" sz="20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If the multivalued dependency </a:t>
            </a:r>
            <a:r>
              <a:rPr lang="el-GR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α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athematicalPi-One"/>
              </a:rPr>
              <a:t>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→→</a:t>
            </a:r>
            <a:r>
              <a:rPr lang="el-GR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β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 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athematicalPi-One"/>
              </a:rPr>
              <a:t>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is satisfied by all relations on schema </a:t>
            </a:r>
            <a:r>
              <a:rPr lang="en-US" sz="20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, then </a:t>
            </a:r>
            <a:r>
              <a:rPr lang="el-GR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α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athematicalPi-One"/>
              </a:rPr>
              <a:t>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→→</a:t>
            </a:r>
            <a:r>
              <a:rPr lang="el-GR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β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athematicalPi-One"/>
              </a:rPr>
              <a:t>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is a </a:t>
            </a:r>
            <a:r>
              <a:rPr lang="en-US" sz="20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trivial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multivalued dependency on schema </a:t>
            </a:r>
            <a:r>
              <a:rPr lang="en-US" sz="20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α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→→</a:t>
            </a:r>
            <a:r>
              <a:rPr lang="el-GR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 β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athematicalPi-One"/>
              </a:rPr>
              <a:t>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is trivial if </a:t>
            </a:r>
            <a:r>
              <a:rPr lang="el-GR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β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athematicalPi-One"/>
              </a:rPr>
              <a:t>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⊆ </a:t>
            </a:r>
            <a:r>
              <a:rPr lang="el-GR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α 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or </a:t>
            </a:r>
            <a:r>
              <a:rPr lang="el-GR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α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∪</a:t>
            </a:r>
            <a:r>
              <a:rPr lang="el-GR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 β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athematicalPi-One"/>
              </a:rPr>
              <a:t>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MTSY"/>
              </a:rPr>
              <a:t>= </a:t>
            </a:r>
            <a:r>
              <a:rPr lang="en-US" sz="2000" b="0" i="1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</a:t>
            </a:r>
            <a:endParaRPr lang="en-US" sz="2000" b="0" i="1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10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8DD0B-2793-4C15-8AF7-EE9040C4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487" y="421252"/>
            <a:ext cx="8739963" cy="4193278"/>
          </a:xfrm>
        </p:spPr>
        <p:txBody>
          <a:bodyPr/>
          <a:lstStyle/>
          <a:p>
            <a:pPr algn="just"/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 relation schema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(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) is in </a:t>
            </a:r>
            <a:r>
              <a:rPr lang="en-US" sz="1800" b="1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Bold"/>
              </a:rPr>
              <a:t>fourth normal form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(4NF) with respect to a set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D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of functional and multivalued dependencies if, for all multivalued dependencies in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D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+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of the form </a:t>
            </a:r>
            <a:r>
              <a:rPr lang="el-G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α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→→</a:t>
            </a:r>
            <a:r>
              <a:rPr lang="el-G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β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, where </a:t>
            </a:r>
            <a:r>
              <a:rPr lang="el-G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α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athematicalPi-One"/>
              </a:rPr>
              <a:t>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⊆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and </a:t>
            </a:r>
            <a:r>
              <a:rPr lang="el-GR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β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⊆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, at least one of the following holds:</a:t>
            </a:r>
          </a:p>
          <a:p>
            <a:pPr marL="152400" indent="0" algn="just">
              <a:buNone/>
            </a:pP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	• </a:t>
            </a:r>
            <a:r>
              <a:rPr lang="el-G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α 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→→</a:t>
            </a:r>
            <a:r>
              <a:rPr lang="el-G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 β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athematicalPi-One"/>
              </a:rPr>
              <a:t>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is a trivial multivalued dependency.</a:t>
            </a:r>
          </a:p>
          <a:p>
            <a:pPr marL="152400" indent="0" algn="just">
              <a:buNone/>
            </a:pP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	• </a:t>
            </a:r>
            <a:r>
              <a:rPr lang="el-G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α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athematicalPi-One"/>
              </a:rPr>
              <a:t>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is a </a:t>
            </a:r>
            <a:r>
              <a:rPr lang="en-US" sz="1800" b="0" i="0" u="none" strike="noStrike" baseline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superkey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 for </a:t>
            </a:r>
            <a:r>
              <a:rPr lang="en-US" sz="1800" b="0" i="1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.</a:t>
            </a:r>
          </a:p>
          <a:p>
            <a:pPr marL="152400" indent="0" algn="just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just"/>
            <a:r>
              <a:rPr lang="en-US" sz="1800" b="0" i="0" u="none" strike="noStrike" baseline="0" dirty="0">
                <a:latin typeface="Palatino-Roman"/>
              </a:rPr>
              <a:t>definition of 4NF differs from the definition of BCNF in only the use of multivalued dependencies.</a:t>
            </a:r>
          </a:p>
          <a:p>
            <a:pPr marL="152400" indent="0" algn="just">
              <a:buNone/>
            </a:pPr>
            <a:endParaRPr lang="en-US" sz="1800" b="0" i="0" u="none" strike="noStrike" baseline="0" dirty="0">
              <a:latin typeface="Palatino-Roman"/>
            </a:endParaRP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A database design is in 4NF if each member of the set of relation schemas that constitutes the design is in 4NF.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6F83B6-5BD7-4654-BE9E-5E3AB4D44AD8}"/>
              </a:ext>
            </a:extLst>
          </p:cNvPr>
          <p:cNvSpPr txBox="1">
            <a:spLocks/>
          </p:cNvSpPr>
          <p:nvPr/>
        </p:nvSpPr>
        <p:spPr>
          <a:xfrm>
            <a:off x="159488" y="97200"/>
            <a:ext cx="733647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C000"/>
                </a:solidFill>
                <a:latin typeface="Oswald" pitchFamily="2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4 NF</a:t>
            </a:r>
          </a:p>
        </p:txBody>
      </p:sp>
    </p:spTree>
    <p:extLst>
      <p:ext uri="{BB962C8B-B14F-4D97-AF65-F5344CB8AC3E}">
        <p14:creationId xmlns:p14="http://schemas.microsoft.com/office/powerpoint/2010/main" val="3318114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EC6149-2A33-4858-A381-6BD2BFD57ED1}"/>
              </a:ext>
            </a:extLst>
          </p:cNvPr>
          <p:cNvSpPr txBox="1">
            <a:spLocks/>
          </p:cNvSpPr>
          <p:nvPr/>
        </p:nvSpPr>
        <p:spPr>
          <a:xfrm>
            <a:off x="159488" y="97200"/>
            <a:ext cx="2960212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C000"/>
                </a:solidFill>
                <a:latin typeface="Oswald" pitchFamily="2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4 NF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2488C-D078-454F-8702-5D818C3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94" y="546801"/>
            <a:ext cx="5366985" cy="2024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1A052-7373-4417-B617-9A8EC39A4A29}"/>
              </a:ext>
            </a:extLst>
          </p:cNvPr>
          <p:cNvSpPr txBox="1"/>
          <p:nvPr/>
        </p:nvSpPr>
        <p:spPr>
          <a:xfrm>
            <a:off x="239232" y="2761349"/>
            <a:ext cx="4582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>
              <a:buNone/>
            </a:pP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Example:</a:t>
            </a:r>
          </a:p>
          <a:p>
            <a:pPr marL="152400" indent="0">
              <a:buNone/>
            </a:pPr>
            <a:r>
              <a:rPr lang="en-US" i="1" dirty="0">
                <a:solidFill>
                  <a:srgbClr val="FFFF00"/>
                </a:solidFill>
                <a:latin typeface="Palatino-Italic"/>
              </a:rPr>
              <a:t>              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2 (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ID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dept name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street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city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)</a:t>
            </a:r>
          </a:p>
          <a:p>
            <a:r>
              <a:rPr lang="en-US" dirty="0">
                <a:solidFill>
                  <a:srgbClr val="FFFF00"/>
                </a:solidFill>
                <a:latin typeface="Palatino-Roman"/>
              </a:rPr>
              <a:t>                  </a:t>
            </a:r>
            <a:r>
              <a:rPr lang="en-US" dirty="0" err="1">
                <a:solidFill>
                  <a:srgbClr val="FFFF00"/>
                </a:solidFill>
                <a:latin typeface="Palatino-Roman"/>
              </a:rPr>
              <a:t>m</a:t>
            </a:r>
            <a:r>
              <a:rPr lang="en-US" sz="1400" b="0" i="0" u="none" strike="noStrike" baseline="0" dirty="0" err="1">
                <a:solidFill>
                  <a:srgbClr val="FFFF00"/>
                </a:solidFill>
                <a:latin typeface="Palatino-Roman"/>
              </a:rPr>
              <a:t>ds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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 id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street,city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52400" indent="0">
              <a:buNone/>
            </a:pPr>
            <a:endParaRPr lang="en-US" sz="1400" b="0" i="0" u="none" strike="noStrike" baseline="0" dirty="0">
              <a:solidFill>
                <a:srgbClr val="FFFF00"/>
              </a:solidFill>
              <a:latin typeface="Palatino-Roman"/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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rgbClr val="FFFF00"/>
                </a:solidFill>
                <a:latin typeface="Palatino-Roman"/>
                <a:sym typeface="Wingdings" panose="05000000000000000000" pitchFamily="2" charset="2"/>
              </a:rPr>
              <a:t>: Non-trivial and Id is not key. So decompose</a:t>
            </a:r>
          </a:p>
          <a:p>
            <a:pPr marL="15240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r21(ID,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dept_name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15240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r22(ID, street, city)</a:t>
            </a:r>
            <a:endParaRPr lang="en-US" sz="1400" dirty="0"/>
          </a:p>
          <a:p>
            <a:pPr marL="152400" indent="0">
              <a:buNone/>
            </a:pPr>
            <a:endParaRPr lang="en-US" sz="1400" b="0" i="0" u="none" strike="noStrike" baseline="0" dirty="0">
              <a:solidFill>
                <a:srgbClr val="FFFF00"/>
              </a:solidFill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1070640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B0B477-AFB5-40E4-9F9D-5AC7FBFC3BF2}"/>
              </a:ext>
            </a:extLst>
          </p:cNvPr>
          <p:cNvSpPr txBox="1"/>
          <p:nvPr/>
        </p:nvSpPr>
        <p:spPr>
          <a:xfrm>
            <a:off x="217966" y="233662"/>
            <a:ext cx="862832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Let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(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) be a relation schema, and let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D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be a set of functional and multivalued dependencies on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. Let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1(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1) and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2(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2) form a decomposition of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. This decomposition is </a:t>
            </a:r>
            <a:r>
              <a:rPr lang="en-US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lossless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 of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if and only if at least one of the following multivalued dependencies is in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D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MTSY"/>
              </a:rPr>
              <a:t>+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:</a:t>
            </a:r>
          </a:p>
          <a:p>
            <a:pPr algn="just"/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                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1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MTSY"/>
              </a:rPr>
              <a:t>∩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2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MTSY"/>
              </a:rPr>
              <a:t>→→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1</a:t>
            </a:r>
          </a:p>
          <a:p>
            <a:pPr algn="just"/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                 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1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MTSY"/>
              </a:rPr>
              <a:t>∩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2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MTSY"/>
              </a:rPr>
              <a:t>→→ </a:t>
            </a:r>
            <a:r>
              <a:rPr lang="en-US" sz="20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Italic"/>
              </a:rPr>
              <a:t>R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2</a:t>
            </a:r>
          </a:p>
          <a:p>
            <a:pPr algn="just"/>
            <a:endParaRPr lang="en-US" sz="2000" dirty="0">
              <a:solidFill>
                <a:schemeClr val="accent6">
                  <a:lumMod val="75000"/>
                </a:schemeClr>
              </a:solidFill>
              <a:latin typeface="Palatino-Roman"/>
            </a:endParaRPr>
          </a:p>
          <a:p>
            <a:pPr algn="just"/>
            <a:endParaRPr lang="en-US" sz="2000" b="0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just"/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The issue of </a:t>
            </a:r>
            <a:r>
              <a:rPr lang="en-US" sz="2000" b="0" i="0" u="none" strike="noStrike" baseline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dependency preservation when we </a:t>
            </a:r>
            <a:r>
              <a:rPr lang="en-US" sz="2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decompose a relation schema becomes more complicated in the presence of multivalued dependencies.</a:t>
            </a:r>
          </a:p>
          <a:p>
            <a:pPr algn="just"/>
            <a:endParaRPr lang="en-US" sz="2000" dirty="0">
              <a:solidFill>
                <a:schemeClr val="accent6">
                  <a:lumMod val="75000"/>
                </a:schemeClr>
              </a:solidFill>
              <a:latin typeface="Palatino-Roman"/>
            </a:endParaRPr>
          </a:p>
          <a:p>
            <a:pPr algn="just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89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A7DA-6873-4E28-895D-68B2D09D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4" y="0"/>
            <a:ext cx="2808000" cy="7557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Higher Normal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B0DBC-A34B-41BE-A6AA-410A856F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43" y="794177"/>
            <a:ext cx="8640914" cy="3179400"/>
          </a:xfrm>
        </p:spPr>
        <p:txBody>
          <a:bodyPr/>
          <a:lstStyle/>
          <a:p>
            <a:pPr algn="just"/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There are types of constraints called </a:t>
            </a:r>
            <a:r>
              <a:rPr lang="en-US" sz="1800" b="1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Bold"/>
              </a:rPr>
              <a:t>join dependencies </a:t>
            </a: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that generalize multivalued dependencies, and lead to another normal form called </a:t>
            </a:r>
            <a:r>
              <a:rPr lang="en-US" sz="1800" b="1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Bold"/>
              </a:rPr>
              <a:t>project-join normal form (PJNF)</a:t>
            </a:r>
            <a:r>
              <a:rPr lang="en-US" sz="18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Bold"/>
              </a:rPr>
              <a:t> </a:t>
            </a: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(</a:t>
            </a:r>
            <a:r>
              <a:rPr lang="en-US" sz="18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PJNF</a:t>
            </a: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 is called </a:t>
            </a:r>
            <a:r>
              <a:rPr lang="en-US" sz="1800" b="1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Bold"/>
              </a:rPr>
              <a:t>fifth normal form </a:t>
            </a:r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in some books).</a:t>
            </a:r>
          </a:p>
          <a:p>
            <a:pPr algn="just"/>
            <a:endParaRPr lang="en-US" sz="1800" b="0" i="0" u="none" strike="noStrike" baseline="0" dirty="0">
              <a:solidFill>
                <a:schemeClr val="accent6">
                  <a:lumMod val="75000"/>
                </a:schemeClr>
              </a:solidFill>
              <a:latin typeface="Palatino-Roman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There is a class of even more general constraints that leads to a normal form called </a:t>
            </a:r>
            <a:r>
              <a:rPr lang="en-US" sz="1800" b="1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Bold"/>
              </a:rPr>
              <a:t>domain-key normal form (DKNF)</a:t>
            </a:r>
            <a:r>
              <a:rPr lang="en-US" sz="18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Palatino-Roman"/>
              </a:rPr>
              <a:t>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A30E-614D-44E7-88A5-0D8305C5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22" y="369332"/>
            <a:ext cx="8719103" cy="42523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decomposition that is not lossless is lossy decomposition.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Also called as lossless-join decomposition and lossy-join decomposition.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Eg.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Decomposing Emp(id, name, street, city, salary) as</a:t>
            </a:r>
          </a:p>
          <a:p>
            <a:pPr marL="15240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	</a:t>
            </a:r>
            <a:r>
              <a:rPr lang="en-US" sz="1400" dirty="0">
                <a:solidFill>
                  <a:srgbClr val="00B0F0"/>
                </a:solidFill>
              </a:rPr>
              <a:t>	1234, Kim, Raja Street, Coimbatore, 20000</a:t>
            </a:r>
          </a:p>
          <a:p>
            <a:pPr marL="1524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		2345, Kim, V. H. Road, Chennai, 25000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52400" indent="0">
              <a:buNone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   Emp1(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id,name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and               Emp2(name, street, city, salary) </a:t>
            </a:r>
          </a:p>
          <a:p>
            <a:pPr marL="198120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</a:rPr>
              <a:t>(1234, Kim)                             (Kim, Raja Street, Coimbatore, 20000)</a:t>
            </a:r>
          </a:p>
          <a:p>
            <a:pPr marL="198120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</a:rPr>
              <a:t>(2345, Kim)                             (Kim,  V. H. Road, Chennai, 25000)</a:t>
            </a:r>
          </a:p>
          <a:p>
            <a:pPr marL="198120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When we do natural join of Employee 1 and Employee 2</a:t>
            </a:r>
          </a:p>
          <a:p>
            <a:pPr marL="198120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</a:rPr>
              <a:t>1234, Kim, Raja Street, Coimbatore, 20000</a:t>
            </a:r>
          </a:p>
          <a:p>
            <a:pPr marL="198120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</a:rPr>
              <a:t>1234, Kim, V. H. Road, Chennai, 25000</a:t>
            </a:r>
          </a:p>
          <a:p>
            <a:pPr marL="198120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</a:rPr>
              <a:t>2345, Kim, Raja Street, Coimbatore, 20000</a:t>
            </a:r>
          </a:p>
          <a:p>
            <a:pPr marL="198120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B0F0"/>
                </a:solidFill>
              </a:rPr>
              <a:t>2345, Kim, V. H. Road, Chennai, 25000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9F4ED-9963-4CFA-9022-45EAE316180A}"/>
              </a:ext>
            </a:extLst>
          </p:cNvPr>
          <p:cNvSpPr txBox="1"/>
          <p:nvPr/>
        </p:nvSpPr>
        <p:spPr>
          <a:xfrm>
            <a:off x="126723" y="0"/>
            <a:ext cx="34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Lossy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8740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7F0F6-2C5F-448B-B084-47761AF50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64" y="369333"/>
            <a:ext cx="8554005" cy="4192728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 FDs.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18065-D58F-4160-A79D-7C326405DAD7}"/>
              </a:ext>
            </a:extLst>
          </p:cNvPr>
          <p:cNvSpPr txBox="1"/>
          <p:nvPr/>
        </p:nvSpPr>
        <p:spPr>
          <a:xfrm>
            <a:off x="126723" y="1"/>
            <a:ext cx="528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Checking Lossless/Lossy 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11359-F3C9-4FED-AAF6-55DA043ABC8B}"/>
              </a:ext>
            </a:extLst>
          </p:cNvPr>
          <p:cNvSpPr txBox="1"/>
          <p:nvPr/>
        </p:nvSpPr>
        <p:spPr>
          <a:xfrm>
            <a:off x="1468506" y="312868"/>
            <a:ext cx="71785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Let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r 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Palatino-Roman"/>
              </a:rPr>
              <a:t>(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Palatino-Roman"/>
              </a:rPr>
              <a:t>)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 be a relation schema, and let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F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be a set of functional dependencies on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r 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Palatino-Roman"/>
              </a:rPr>
              <a:t>(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Palatino-Roman"/>
              </a:rPr>
              <a:t>)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. </a:t>
            </a:r>
          </a:p>
          <a:p>
            <a:pPr algn="just"/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Let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Palatino-Roman"/>
              </a:rPr>
              <a:t>1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 and 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rgbClr val="00B0F0"/>
                </a:solidFill>
                <a:latin typeface="Palatino-Roman"/>
              </a:rPr>
              <a:t>2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 form a decomposition of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.</a:t>
            </a:r>
          </a:p>
          <a:p>
            <a:pPr algn="just"/>
            <a:endParaRPr lang="en-US" dirty="0">
              <a:solidFill>
                <a:srgbClr val="FFFF00"/>
              </a:solidFill>
              <a:latin typeface="Palatino-Roman"/>
            </a:endParaRPr>
          </a:p>
          <a:p>
            <a:pPr algn="l"/>
            <a:r>
              <a:rPr lang="en-US" sz="1800" b="0" u="none" strike="noStrike" baseline="0" dirty="0">
                <a:solidFill>
                  <a:srgbClr val="FFFF00"/>
                </a:solidFill>
                <a:latin typeface="Palatino-Italic"/>
              </a:rPr>
              <a:t>(1)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 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1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 and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2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 form a lossless decomposition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of </a:t>
            </a:r>
            <a:r>
              <a:rPr lang="en-US" sz="1800" b="0" i="1" u="none" strike="noStrike" baseline="0" dirty="0">
                <a:solidFill>
                  <a:srgbClr val="00B0F0"/>
                </a:solidFill>
                <a:latin typeface="Palatino-Italic"/>
              </a:rPr>
              <a:t>R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if at least one of the following functional dependencies is in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F</a:t>
            </a:r>
            <a:r>
              <a:rPr lang="en-US" sz="1800" b="0" i="0" u="none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+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: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•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∩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2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•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∩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2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→ </a:t>
            </a:r>
            <a:r>
              <a:rPr lang="en-US" sz="18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2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l"/>
            <a:r>
              <a:rPr lang="en-US" sz="1800" b="0" u="none" strike="noStrike" baseline="0" dirty="0">
                <a:solidFill>
                  <a:srgbClr val="FFFF00"/>
                </a:solidFill>
                <a:latin typeface="Palatino-Italic"/>
              </a:rPr>
              <a:t>(2)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In other words, if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1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MTSY"/>
              </a:rPr>
              <a:t>∩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2 forms a </a:t>
            </a:r>
            <a:r>
              <a:rPr lang="en-US" sz="1800" b="0" i="0" u="none" strike="noStrike" baseline="0" dirty="0" err="1">
                <a:solidFill>
                  <a:srgbClr val="FFFF00"/>
                </a:solidFill>
                <a:latin typeface="Palatino-Roman"/>
              </a:rPr>
              <a:t>superkey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 of either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1 or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2, then the decomposition of </a:t>
            </a:r>
            <a:r>
              <a:rPr lang="en-US" sz="1800" b="0" i="1" u="none" strike="noStrike" baseline="0" dirty="0">
                <a:solidFill>
                  <a:srgbClr val="FFFF00"/>
                </a:solidFill>
                <a:latin typeface="Palatino-Italic"/>
              </a:rPr>
              <a:t>R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Palatino-Roman"/>
              </a:rPr>
              <a:t>is a lossless decomposition</a:t>
            </a:r>
            <a:endParaRPr lang="en-US" sz="1400" b="0" i="0" u="none" strike="noStrike" baseline="0" dirty="0">
              <a:solidFill>
                <a:srgbClr val="FFFF00"/>
              </a:solidFill>
              <a:latin typeface="Palatino-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3B35D-8CFE-43E6-99D0-718F72C88173}"/>
              </a:ext>
            </a:extLst>
          </p:cNvPr>
          <p:cNvSpPr txBox="1"/>
          <p:nvPr/>
        </p:nvSpPr>
        <p:spPr>
          <a:xfrm>
            <a:off x="252064" y="3046989"/>
            <a:ext cx="829558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u="none" strike="noStrike" baseline="0" dirty="0" err="1">
                <a:solidFill>
                  <a:srgbClr val="00B0F0"/>
                </a:solidFill>
                <a:latin typeface="Palatino-Italic"/>
              </a:rPr>
              <a:t>inst</a:t>
            </a:r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 dept 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(</a:t>
            </a:r>
            <a:r>
              <a:rPr lang="en-US" sz="1200" b="0" i="1" u="none" strike="noStrike" baseline="0" dirty="0">
                <a:solidFill>
                  <a:srgbClr val="FFFF00"/>
                </a:solidFill>
                <a:latin typeface="Palatino-Italic"/>
              </a:rPr>
              <a:t>ID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name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salary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dept name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building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budget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)</a:t>
            </a:r>
          </a:p>
          <a:p>
            <a:endParaRPr lang="en-US" dirty="0">
              <a:solidFill>
                <a:srgbClr val="FFFF00"/>
              </a:solidFill>
              <a:latin typeface="Palatino-Roman"/>
            </a:endParaRPr>
          </a:p>
          <a:p>
            <a:r>
              <a:rPr lang="en-US" dirty="0">
                <a:solidFill>
                  <a:srgbClr val="00B0F0"/>
                </a:solidFill>
                <a:latin typeface="Palatino-Roman"/>
              </a:rPr>
              <a:t>R</a:t>
            </a:r>
            <a:r>
              <a:rPr lang="en-US" dirty="0">
                <a:solidFill>
                  <a:srgbClr val="FFFF00"/>
                </a:solidFill>
                <a:latin typeface="Palatino-Roman"/>
              </a:rPr>
              <a:t>=</a:t>
            </a:r>
            <a:r>
              <a:rPr lang="en-US" sz="1200" b="0" i="1" u="none" strike="noStrike" baseline="0" dirty="0">
                <a:solidFill>
                  <a:srgbClr val="FFFF00"/>
                </a:solidFill>
                <a:latin typeface="Palatino-Italic"/>
              </a:rPr>
              <a:t> ID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name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salary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dept name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building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budget</a:t>
            </a:r>
            <a:endParaRPr lang="en-US" sz="1400" b="0" i="1" u="none" strike="noStrike" baseline="0" dirty="0">
              <a:solidFill>
                <a:srgbClr val="FFFF00"/>
              </a:solidFill>
              <a:latin typeface="Palatino-Roman"/>
            </a:endParaRPr>
          </a:p>
          <a:p>
            <a:r>
              <a:rPr lang="en-US" i="1" dirty="0">
                <a:solidFill>
                  <a:srgbClr val="00B0F0"/>
                </a:solidFill>
                <a:latin typeface="Palatino-Roman"/>
              </a:rPr>
              <a:t>R1</a:t>
            </a:r>
            <a:r>
              <a:rPr lang="en-US" i="1" dirty="0">
                <a:solidFill>
                  <a:srgbClr val="FFFF00"/>
                </a:solidFill>
                <a:latin typeface="Palatino-Roman"/>
              </a:rPr>
              <a:t>=</a:t>
            </a:r>
            <a:r>
              <a:rPr lang="en-US" sz="1200" b="0" i="1" u="none" strike="noStrike" baseline="0" dirty="0">
                <a:solidFill>
                  <a:srgbClr val="FFFF00"/>
                </a:solidFill>
                <a:latin typeface="Palatino-Italic"/>
              </a:rPr>
              <a:t> ID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name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dept name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salary</a:t>
            </a:r>
          </a:p>
          <a:p>
            <a:r>
              <a:rPr lang="en-US" i="1" dirty="0">
                <a:solidFill>
                  <a:srgbClr val="00B0F0"/>
                </a:solidFill>
                <a:latin typeface="Palatino-Italic"/>
              </a:rPr>
              <a:t>R2</a:t>
            </a:r>
            <a:r>
              <a:rPr lang="en-US" i="1" dirty="0">
                <a:solidFill>
                  <a:srgbClr val="FFFF00"/>
                </a:solidFill>
                <a:latin typeface="Palatino-Italic"/>
              </a:rPr>
              <a:t>=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 dept name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building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budget</a:t>
            </a:r>
          </a:p>
          <a:p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∩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2</a:t>
            </a:r>
            <a:r>
              <a:rPr lang="en-US" i="1" dirty="0">
                <a:solidFill>
                  <a:srgbClr val="FFFF00"/>
                </a:solidFill>
                <a:latin typeface="Palatino-Italic"/>
              </a:rPr>
              <a:t> = </a:t>
            </a:r>
            <a:r>
              <a:rPr lang="en-US" i="1" dirty="0" err="1">
                <a:solidFill>
                  <a:srgbClr val="00B0F0"/>
                </a:solidFill>
                <a:latin typeface="Palatino-Italic"/>
              </a:rPr>
              <a:t>dept_name</a:t>
            </a:r>
            <a:endParaRPr lang="en-US" i="1" dirty="0">
              <a:solidFill>
                <a:srgbClr val="00B0F0"/>
              </a:solidFill>
              <a:latin typeface="Palatino-Italic"/>
            </a:endParaRPr>
          </a:p>
          <a:p>
            <a:r>
              <a:rPr lang="en-US" i="1" dirty="0" err="1">
                <a:solidFill>
                  <a:srgbClr val="00B0F0"/>
                </a:solidFill>
                <a:latin typeface="Palatino-Italic"/>
              </a:rPr>
              <a:t>dept_name</a:t>
            </a:r>
            <a:r>
              <a:rPr lang="en-US" i="1" dirty="0">
                <a:solidFill>
                  <a:srgbClr val="FFFF00"/>
                </a:solidFill>
                <a:latin typeface="Palatino-Italic"/>
                <a:sym typeface="Wingdings" panose="05000000000000000000" pitchFamily="2" charset="2"/>
              </a:rPr>
              <a:t> </a:t>
            </a:r>
            <a:r>
              <a:rPr lang="en-US" i="1" dirty="0" err="1">
                <a:solidFill>
                  <a:srgbClr val="FFFF00"/>
                </a:solidFill>
                <a:latin typeface="Palatino-Italic"/>
                <a:sym typeface="Wingdings" panose="05000000000000000000" pitchFamily="2" charset="2"/>
              </a:rPr>
              <a:t>dept_name</a:t>
            </a:r>
            <a:r>
              <a:rPr lang="en-US" i="1" dirty="0">
                <a:solidFill>
                  <a:srgbClr val="FFFF00"/>
                </a:solidFill>
                <a:latin typeface="Palatino-Italic"/>
                <a:sym typeface="Wingdings" panose="05000000000000000000" pitchFamily="2" charset="2"/>
              </a:rPr>
              <a:t>, building, budget,         </a:t>
            </a:r>
            <a:r>
              <a:rPr lang="en-US" i="1" dirty="0" err="1">
                <a:solidFill>
                  <a:srgbClr val="FFFF00"/>
                </a:solidFill>
                <a:latin typeface="Palatino-Italic"/>
                <a:sym typeface="Wingdings" panose="05000000000000000000" pitchFamily="2" charset="2"/>
              </a:rPr>
              <a:t>ie</a:t>
            </a:r>
            <a:r>
              <a:rPr lang="en-US" i="1" dirty="0">
                <a:solidFill>
                  <a:srgbClr val="FFFF00"/>
                </a:solidFill>
                <a:latin typeface="Palatino-Italic"/>
                <a:sym typeface="Wingdings" panose="05000000000000000000" pitchFamily="2" charset="2"/>
              </a:rPr>
              <a:t>.,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1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TSY"/>
              </a:rPr>
              <a:t>∩ </a:t>
            </a:r>
            <a:r>
              <a:rPr lang="en-US" sz="1400" b="0" i="1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Italic"/>
              </a:rPr>
              <a:t>R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2 </a:t>
            </a:r>
            <a:r>
              <a:rPr lang="en-US" sz="14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  <a:sym typeface="Wingdings" panose="05000000000000000000" pitchFamily="2" charset="2"/>
              </a:rPr>
              <a:t> R2.  This is lossless decomposition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67198-B37F-473A-8DF0-1BCF30C7B284}"/>
              </a:ext>
            </a:extLst>
          </p:cNvPr>
          <p:cNvSpPr txBox="1"/>
          <p:nvPr/>
        </p:nvSpPr>
        <p:spPr>
          <a:xfrm>
            <a:off x="4572000" y="2990524"/>
            <a:ext cx="3339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instructor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(</a:t>
            </a:r>
            <a:r>
              <a:rPr lang="en-US" sz="1200" b="0" i="1" u="none" strike="noStrike" baseline="0" dirty="0">
                <a:solidFill>
                  <a:srgbClr val="FFFF00"/>
                </a:solidFill>
                <a:latin typeface="Palatino-Italic"/>
              </a:rPr>
              <a:t>ID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name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dept name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salary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)</a:t>
            </a:r>
          </a:p>
          <a:p>
            <a:pPr algn="l"/>
            <a:r>
              <a:rPr lang="en-US" sz="1400" b="0" i="1" u="none" strike="noStrike" baseline="0" dirty="0">
                <a:solidFill>
                  <a:srgbClr val="00B0F0"/>
                </a:solidFill>
                <a:latin typeface="Palatino-Italic"/>
              </a:rPr>
              <a:t>department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 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(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dept name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building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, </a:t>
            </a:r>
            <a:r>
              <a:rPr lang="en-US" sz="1400" b="0" i="1" u="none" strike="noStrike" baseline="0" dirty="0">
                <a:solidFill>
                  <a:srgbClr val="FFFF00"/>
                </a:solidFill>
                <a:latin typeface="Palatino-Italic"/>
              </a:rPr>
              <a:t>budget</a:t>
            </a:r>
            <a:r>
              <a:rPr lang="en-US" sz="1400" b="0" i="0" u="none" strike="noStrike" baseline="0" dirty="0">
                <a:solidFill>
                  <a:srgbClr val="FFFF00"/>
                </a:solidFill>
                <a:latin typeface="Palatino-Roman"/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95C50-4BE0-4005-A956-CF8CFE6F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55930"/>
            <a:ext cx="8096804" cy="3420940"/>
          </a:xfrm>
        </p:spPr>
        <p:txBody>
          <a:bodyPr/>
          <a:lstStyle/>
          <a:p>
            <a:r>
              <a:rPr lang="en-US" sz="2000" dirty="0">
                <a:solidFill>
                  <a:srgbClr val="FFFF00"/>
                </a:solidFill>
              </a:rPr>
              <a:t>Example, 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A relation </a:t>
            </a:r>
            <a:r>
              <a:rPr lang="en-US" sz="2000" dirty="0">
                <a:solidFill>
                  <a:srgbClr val="00B0F0"/>
                </a:solidFill>
              </a:rPr>
              <a:t>R (A, B, C, D) </a:t>
            </a:r>
            <a:r>
              <a:rPr lang="en-US" sz="2000" dirty="0">
                <a:solidFill>
                  <a:srgbClr val="FFFF00"/>
                </a:solidFill>
              </a:rPr>
              <a:t>with </a:t>
            </a:r>
            <a:r>
              <a:rPr lang="en-US" sz="2000" dirty="0">
                <a:solidFill>
                  <a:srgbClr val="00B0F0"/>
                </a:solidFill>
              </a:rPr>
              <a:t>F = {A-&gt;BC} </a:t>
            </a:r>
            <a:r>
              <a:rPr lang="en-US" sz="2000" dirty="0">
                <a:solidFill>
                  <a:srgbClr val="FFFF00"/>
                </a:solidFill>
              </a:rPr>
              <a:t>is decomposed into </a:t>
            </a:r>
            <a:r>
              <a:rPr lang="en-US" sz="2000" dirty="0">
                <a:solidFill>
                  <a:srgbClr val="00B0F0"/>
                </a:solidFill>
              </a:rPr>
              <a:t>R1(ABC) </a:t>
            </a:r>
            <a:r>
              <a:rPr lang="en-US" sz="2000" dirty="0">
                <a:solidFill>
                  <a:srgbClr val="FFFF00"/>
                </a:solidFill>
              </a:rPr>
              <a:t>and </a:t>
            </a:r>
            <a:r>
              <a:rPr lang="en-US" sz="2000" dirty="0">
                <a:solidFill>
                  <a:srgbClr val="00B0F0"/>
                </a:solidFill>
              </a:rPr>
              <a:t>R2(AD).</a:t>
            </a:r>
          </a:p>
          <a:p>
            <a:pPr marL="152400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This is </a:t>
            </a:r>
            <a:r>
              <a:rPr lang="en-US" sz="2000" dirty="0">
                <a:solidFill>
                  <a:srgbClr val="FFFF00"/>
                </a:solidFill>
              </a:rPr>
              <a:t>lossless join decomposition </a:t>
            </a:r>
          </a:p>
          <a:p>
            <a:pPr marL="15240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 </a:t>
            </a:r>
          </a:p>
          <a:p>
            <a:pPr marL="15240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           because  </a:t>
            </a:r>
            <a:r>
              <a:rPr lang="en-US" sz="2000" dirty="0" err="1">
                <a:solidFill>
                  <a:srgbClr val="FFFF00"/>
                </a:solidFill>
              </a:rPr>
              <a:t>Att</a:t>
            </a:r>
            <a:r>
              <a:rPr lang="en-US" sz="2000" dirty="0">
                <a:solidFill>
                  <a:srgbClr val="FFFF00"/>
                </a:solidFill>
              </a:rPr>
              <a:t>(R1) ∩ </a:t>
            </a:r>
            <a:r>
              <a:rPr lang="en-US" sz="2000" dirty="0" err="1">
                <a:solidFill>
                  <a:srgbClr val="FFFF00"/>
                </a:solidFill>
              </a:rPr>
              <a:t>Att</a:t>
            </a:r>
            <a:r>
              <a:rPr lang="en-US" sz="2000" dirty="0">
                <a:solidFill>
                  <a:srgbClr val="FFFF00"/>
                </a:solidFill>
              </a:rPr>
              <a:t>(R2) = </a:t>
            </a:r>
            <a:r>
              <a:rPr lang="en-US" sz="2000" dirty="0">
                <a:solidFill>
                  <a:srgbClr val="00B0F0"/>
                </a:solidFill>
              </a:rPr>
              <a:t>A</a:t>
            </a:r>
            <a:r>
              <a:rPr lang="en-US" sz="2000" dirty="0">
                <a:solidFill>
                  <a:srgbClr val="FFFF00"/>
                </a:solidFill>
              </a:rPr>
              <a:t> is a key of R1(ABC) because </a:t>
            </a:r>
            <a:r>
              <a:rPr lang="en-US" sz="2000" dirty="0">
                <a:solidFill>
                  <a:srgbClr val="00B0F0"/>
                </a:solidFill>
              </a:rPr>
              <a:t>A-&gt;BC </a:t>
            </a:r>
            <a:r>
              <a:rPr lang="en-US" sz="2000" dirty="0">
                <a:solidFill>
                  <a:srgbClr val="FFFF00"/>
                </a:solidFill>
              </a:rPr>
              <a:t>is given.</a:t>
            </a:r>
          </a:p>
          <a:p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7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F40EA-9406-4456-9F29-3A23A417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08" y="150498"/>
            <a:ext cx="4579780" cy="1097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F3C72-400E-4273-9ABC-2F732CB93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0" y="1454391"/>
            <a:ext cx="4256640" cy="984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0C8BCC-8AF3-4AE9-B1A5-E803E4359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935" y="1428025"/>
            <a:ext cx="4350735" cy="1037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D2B8F3-89EC-4DE3-BC98-6F07ECCC225B}"/>
              </a:ext>
            </a:extLst>
          </p:cNvPr>
          <p:cNvSpPr txBox="1"/>
          <p:nvPr/>
        </p:nvSpPr>
        <p:spPr>
          <a:xfrm>
            <a:off x="2104611" y="2645744"/>
            <a:ext cx="4586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Natural Join is applied on the above two tables −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1DD37-4306-463C-905F-A9F473B26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937" y="2945101"/>
            <a:ext cx="5165122" cy="1269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91B2D-36F7-4F80-9D08-85047469DE6E}"/>
              </a:ext>
            </a:extLst>
          </p:cNvPr>
          <p:cNvSpPr txBox="1"/>
          <p:nvPr/>
        </p:nvSpPr>
        <p:spPr>
          <a:xfrm>
            <a:off x="2259851" y="4252705"/>
            <a:ext cx="4586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Therefore, the above relation had </a:t>
            </a:r>
            <a:r>
              <a:rPr lang="en-US" dirty="0">
                <a:solidFill>
                  <a:srgbClr val="FFFF00"/>
                </a:solidFill>
              </a:rPr>
              <a:t>lossless decomposition</a:t>
            </a:r>
            <a:r>
              <a:rPr lang="en-US" dirty="0">
                <a:solidFill>
                  <a:srgbClr val="00B0F0"/>
                </a:solidFill>
              </a:rPr>
              <a:t> i.e. no loss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93895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EAD72F-0A64-4ECA-ADCA-337042D9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06" y="85931"/>
            <a:ext cx="4879699" cy="118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2EE06-7EF1-41D3-8595-455C9DA4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8" y="1391645"/>
            <a:ext cx="3816489" cy="924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F7F44-9C4F-4FB4-B5A0-16F1D6357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301" y="1447680"/>
            <a:ext cx="3607490" cy="877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123EB-8106-4937-8ACF-B521B6C333FD}"/>
              </a:ext>
            </a:extLst>
          </p:cNvPr>
          <p:cNvSpPr txBox="1"/>
          <p:nvPr/>
        </p:nvSpPr>
        <p:spPr>
          <a:xfrm>
            <a:off x="1617801" y="2698475"/>
            <a:ext cx="61148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Now, you won’t be able to join the above tables, since </a:t>
            </a:r>
            <a:r>
              <a:rPr lang="en-US" b="1" dirty="0" err="1">
                <a:solidFill>
                  <a:srgbClr val="00B0F0"/>
                </a:solidFill>
              </a:rPr>
              <a:t>Emp_ID</a:t>
            </a:r>
            <a:r>
              <a:rPr lang="en-US" b="1" dirty="0">
                <a:solidFill>
                  <a:srgbClr val="00B0F0"/>
                </a:solidFill>
              </a:rPr>
              <a:t> </a:t>
            </a:r>
            <a:r>
              <a:rPr lang="en-US" dirty="0">
                <a:solidFill>
                  <a:srgbClr val="FFFF00"/>
                </a:solidFill>
              </a:rPr>
              <a:t>isn’t part of the </a:t>
            </a:r>
            <a:r>
              <a:rPr lang="en-US" b="1" dirty="0" err="1">
                <a:solidFill>
                  <a:srgbClr val="00B0F0"/>
                </a:solidFill>
              </a:rPr>
              <a:t>DeptDetails</a:t>
            </a:r>
            <a:r>
              <a:rPr lang="en-US" dirty="0">
                <a:solidFill>
                  <a:srgbClr val="FFFF00"/>
                </a:solidFill>
              </a:rPr>
              <a:t> relation.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Therefore, the above relation has </a:t>
            </a:r>
            <a:r>
              <a:rPr lang="en-US" dirty="0">
                <a:solidFill>
                  <a:srgbClr val="00B0F0"/>
                </a:solidFill>
              </a:rPr>
              <a:t>lossy decomposition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61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4A198-AFE9-4165-8F3F-47491DF9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529" y="533258"/>
            <a:ext cx="5232757" cy="1150400"/>
          </a:xfrm>
        </p:spPr>
        <p:txBody>
          <a:bodyPr/>
          <a:lstStyle/>
          <a:p>
            <a:r>
              <a:rPr lang="en-US" sz="3600" dirty="0"/>
              <a:t>Closure of a set of FDs</a:t>
            </a:r>
          </a:p>
          <a:p>
            <a:r>
              <a:rPr lang="en-US" sz="3600" dirty="0"/>
              <a:t>Clouse set of attributes</a:t>
            </a:r>
          </a:p>
          <a:p>
            <a:r>
              <a:rPr lang="en-US" sz="3600" dirty="0"/>
              <a:t>Canonical Cover</a:t>
            </a:r>
          </a:p>
          <a:p>
            <a:r>
              <a:rPr lang="en-US" sz="3600" dirty="0"/>
              <a:t>Lossless Decomposition</a:t>
            </a:r>
          </a:p>
          <a:p>
            <a:r>
              <a:rPr lang="en-US" sz="3600" dirty="0">
                <a:solidFill>
                  <a:srgbClr val="FFFF00"/>
                </a:solidFill>
              </a:rPr>
              <a:t>Dependency Preservation</a:t>
            </a:r>
          </a:p>
          <a:p>
            <a:pPr marL="1524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14454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CDDFCD07FDB419BEBB9B91234499A" ma:contentTypeVersion="2" ma:contentTypeDescription="Create a new document." ma:contentTypeScope="" ma:versionID="571a0a2c69f9e17892871c73958046cf">
  <xsd:schema xmlns:xsd="http://www.w3.org/2001/XMLSchema" xmlns:xs="http://www.w3.org/2001/XMLSchema" xmlns:p="http://schemas.microsoft.com/office/2006/metadata/properties" xmlns:ns2="97cd9f33-8359-4024-be12-60c33cbfb47a" targetNamespace="http://schemas.microsoft.com/office/2006/metadata/properties" ma:root="true" ma:fieldsID="b20ca7272a947a631f5adeafb163d3b4" ns2:_="">
    <xsd:import namespace="97cd9f33-8359-4024-be12-60c33cbfb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d9f33-8359-4024-be12-60c33cbfb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7257FB-49AC-4208-BE02-DC34FA85EF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8E7FD-F181-4D1E-9494-8FB22D8F9E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d9f33-8359-4024-be12-60c33cbfb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F02A93-96EE-40A3-8308-C405334A9F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2940</Words>
  <Application>Microsoft Office PowerPoint</Application>
  <PresentationFormat>On-screen Show (16:9)</PresentationFormat>
  <Paragraphs>271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MathematicalPi-One</vt:lpstr>
      <vt:lpstr>CMSY10</vt:lpstr>
      <vt:lpstr>MTSY</vt:lpstr>
      <vt:lpstr>Arial</vt:lpstr>
      <vt:lpstr>Arial Unicode MS</vt:lpstr>
      <vt:lpstr>Palatino-Bold</vt:lpstr>
      <vt:lpstr>TimesNewRomanPSMT</vt:lpstr>
      <vt:lpstr>HelveticaNeue-Bold</vt:lpstr>
      <vt:lpstr>Oswald</vt:lpstr>
      <vt:lpstr>Palatino-Italic</vt:lpstr>
      <vt:lpstr>RMTMI</vt:lpstr>
      <vt:lpstr>Palatino-Roman</vt:lpstr>
      <vt:lpstr>Simple Dark</vt:lpstr>
      <vt:lpstr>19CSE202 Database Management Systems Functional Dependency Theory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4NF – with multivalued dependencies</vt:lpstr>
      <vt:lpstr>4NF – with multivalued dependencies</vt:lpstr>
      <vt:lpstr>4NF – with multivalued dependencies</vt:lpstr>
      <vt:lpstr>4NF – with multivalued dependencies</vt:lpstr>
      <vt:lpstr>Multivalued dependencies</vt:lpstr>
      <vt:lpstr>Multivalued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Higher Normal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15CSE302 Database Management Systems Lecture 5    Relational Algebra B.Tech /III Year CSE/V Semester                           L T P C  2 0 2 3</dc:title>
  <dc:creator>bindukr</dc:creator>
  <cp:lastModifiedBy>PADAMAVATY</cp:lastModifiedBy>
  <cp:revision>595</cp:revision>
  <dcterms:modified xsi:type="dcterms:W3CDTF">2022-10-19T03:47:10Z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0x01010007ACDDFCD07FDB419BEBB9B91234499A</vt:lpwstr>
  </property>
</Properties>
</file>