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4" r:id="rId18"/>
    <p:sldId id="285" r:id="rId19"/>
    <p:sldId id="286" r:id="rId20"/>
    <p:sldId id="288" r:id="rId21"/>
    <p:sldId id="289" r:id="rId22"/>
    <p:sldId id="290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91" r:id="rId34"/>
    <p:sldId id="292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59AF1A-E0ED-90FA-1FFF-52C8AB40A7A8}" v="2" dt="2022-10-02T08:38:37.421"/>
    <p1510:client id="{60C54BAD-58BD-D046-9D4C-17F256042EDB}" v="5" dt="2022-10-07T18:55:02.991"/>
    <p1510:client id="{7C894BB3-02EF-6B91-E06A-EA1AFE833BD3}" v="2" dt="2022-10-07T05:51:17.908"/>
    <p1510:client id="{D08467BA-158F-B707-7D91-128B542A7C1F}" v="1" dt="2022-09-28T17:03:50.9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vapalli Manikanta Sasank - [CH.EN.U4CSE21007]" userId="S::ch.en.u4cse21007@ch.students.amrita.edu::cbaa405d-3cc6-4e2d-bcb8-2255d3ae18f8" providerId="AD" clId="Web-{5659AF1A-E0ED-90FA-1FFF-52C8AB40A7A8}"/>
    <pc:docChg chg="modSld">
      <pc:chgData name="Arvapalli Manikanta Sasank - [CH.EN.U4CSE21007]" userId="S::ch.en.u4cse21007@ch.students.amrita.edu::cbaa405d-3cc6-4e2d-bcb8-2255d3ae18f8" providerId="AD" clId="Web-{5659AF1A-E0ED-90FA-1FFF-52C8AB40A7A8}" dt="2022-10-02T08:38:37.421" v="1" actId="1076"/>
      <pc:docMkLst>
        <pc:docMk/>
      </pc:docMkLst>
      <pc:sldChg chg="modSp">
        <pc:chgData name="Arvapalli Manikanta Sasank - [CH.EN.U4CSE21007]" userId="S::ch.en.u4cse21007@ch.students.amrita.edu::cbaa405d-3cc6-4e2d-bcb8-2255d3ae18f8" providerId="AD" clId="Web-{5659AF1A-E0ED-90FA-1FFF-52C8AB40A7A8}" dt="2022-10-02T08:38:37.421" v="1" actId="1076"/>
        <pc:sldMkLst>
          <pc:docMk/>
          <pc:sldMk cId="0" sldId="289"/>
        </pc:sldMkLst>
        <pc:picChg chg="mod">
          <ac:chgData name="Arvapalli Manikanta Sasank - [CH.EN.U4CSE21007]" userId="S::ch.en.u4cse21007@ch.students.amrita.edu::cbaa405d-3cc6-4e2d-bcb8-2255d3ae18f8" providerId="AD" clId="Web-{5659AF1A-E0ED-90FA-1FFF-52C8AB40A7A8}" dt="2022-10-02T08:38:37.421" v="1" actId="1076"/>
          <ac:picMkLst>
            <pc:docMk/>
            <pc:sldMk cId="0" sldId="289"/>
            <ac:picMk id="24581" creationId="{00000000-0000-0000-0000-000000000000}"/>
          </ac:picMkLst>
        </pc:picChg>
      </pc:sldChg>
    </pc:docChg>
  </pc:docChgLst>
  <pc:docChgLst>
    <pc:chgData name="ARUN KAARTHIC T P - [CH.EN.U4CSE21106]" userId="S::ch.en.u4cse21106@ch.students.amrita.edu::436b9928-dcb9-4f89-a0df-34d39ffc4314" providerId="AD" clId="Web-{7C894BB3-02EF-6B91-E06A-EA1AFE833BD3}"/>
    <pc:docChg chg="addSld delSld">
      <pc:chgData name="ARUN KAARTHIC T P - [CH.EN.U4CSE21106]" userId="S::ch.en.u4cse21106@ch.students.amrita.edu::436b9928-dcb9-4f89-a0df-34d39ffc4314" providerId="AD" clId="Web-{7C894BB3-02EF-6B91-E06A-EA1AFE833BD3}" dt="2022-10-07T05:51:17.908" v="1"/>
      <pc:docMkLst>
        <pc:docMk/>
      </pc:docMkLst>
      <pc:sldChg chg="new del">
        <pc:chgData name="ARUN KAARTHIC T P - [CH.EN.U4CSE21106]" userId="S::ch.en.u4cse21106@ch.students.amrita.edu::436b9928-dcb9-4f89-a0df-34d39ffc4314" providerId="AD" clId="Web-{7C894BB3-02EF-6B91-E06A-EA1AFE833BD3}" dt="2022-10-07T05:51:17.908" v="1"/>
        <pc:sldMkLst>
          <pc:docMk/>
          <pc:sldMk cId="1919832994" sldId="293"/>
        </pc:sldMkLst>
      </pc:sldChg>
    </pc:docChg>
  </pc:docChgLst>
  <pc:docChgLst>
    <pc:chgData name="Guest User" userId="S::urn:spo:anon#0b4a26a555d69229500d573bb3acdc7f5addbec4a158bef0bac450731c8d15d8::" providerId="AD" clId="Web-{D08467BA-158F-B707-7D91-128B542A7C1F}"/>
    <pc:docChg chg="delSld">
      <pc:chgData name="Guest User" userId="S::urn:spo:anon#0b4a26a555d69229500d573bb3acdc7f5addbec4a158bef0bac450731c8d15d8::" providerId="AD" clId="Web-{D08467BA-158F-B707-7D91-128B542A7C1F}" dt="2022-09-28T17:03:50.942" v="0"/>
      <pc:docMkLst>
        <pc:docMk/>
      </pc:docMkLst>
      <pc:sldChg chg="del">
        <pc:chgData name="Guest User" userId="S::urn:spo:anon#0b4a26a555d69229500d573bb3acdc7f5addbec4a158bef0bac450731c8d15d8::" providerId="AD" clId="Web-{D08467BA-158F-B707-7D91-128B542A7C1F}" dt="2022-09-28T17:03:50.942" v="0"/>
        <pc:sldMkLst>
          <pc:docMk/>
          <pc:sldMk cId="0" sldId="287"/>
        </pc:sldMkLst>
      </pc:sldChg>
    </pc:docChg>
  </pc:docChgLst>
  <pc:docChgLst>
    <pc:chgData name="Guest User" userId="S::urn:spo:anon#0b4a26a555d69229500d573bb3acdc7f5addbec4a158bef0bac450731c8d15d8::" providerId="AD" clId="Web-{60C54BAD-58BD-D046-9D4C-17F256042EDB}"/>
    <pc:docChg chg="modSld">
      <pc:chgData name="Guest User" userId="S::urn:spo:anon#0b4a26a555d69229500d573bb3acdc7f5addbec4a158bef0bac450731c8d15d8::" providerId="AD" clId="Web-{60C54BAD-58BD-D046-9D4C-17F256042EDB}" dt="2022-10-07T18:55:02.991" v="4" actId="20577"/>
      <pc:docMkLst>
        <pc:docMk/>
      </pc:docMkLst>
      <pc:sldChg chg="modSp">
        <pc:chgData name="Guest User" userId="S::urn:spo:anon#0b4a26a555d69229500d573bb3acdc7f5addbec4a158bef0bac450731c8d15d8::" providerId="AD" clId="Web-{60C54BAD-58BD-D046-9D4C-17F256042EDB}" dt="2022-10-07T18:47:15.029" v="1" actId="1076"/>
        <pc:sldMkLst>
          <pc:docMk/>
          <pc:sldMk cId="0" sldId="263"/>
        </pc:sldMkLst>
        <pc:picChg chg="mod">
          <ac:chgData name="Guest User" userId="S::urn:spo:anon#0b4a26a555d69229500d573bb3acdc7f5addbec4a158bef0bac450731c8d15d8::" providerId="AD" clId="Web-{60C54BAD-58BD-D046-9D4C-17F256042EDB}" dt="2022-10-07T18:47:15.029" v="1" actId="1076"/>
          <ac:picMkLst>
            <pc:docMk/>
            <pc:sldMk cId="0" sldId="263"/>
            <ac:picMk id="4098" creationId="{00000000-0000-0000-0000-000000000000}"/>
          </ac:picMkLst>
        </pc:picChg>
      </pc:sldChg>
      <pc:sldChg chg="modSp">
        <pc:chgData name="Guest User" userId="S::urn:spo:anon#0b4a26a555d69229500d573bb3acdc7f5addbec4a158bef0bac450731c8d15d8::" providerId="AD" clId="Web-{60C54BAD-58BD-D046-9D4C-17F256042EDB}" dt="2022-10-07T18:55:02.991" v="4" actId="20577"/>
        <pc:sldMkLst>
          <pc:docMk/>
          <pc:sldMk cId="0" sldId="271"/>
        </pc:sldMkLst>
        <pc:spChg chg="mod">
          <ac:chgData name="Guest User" userId="S::urn:spo:anon#0b4a26a555d69229500d573bb3acdc7f5addbec4a158bef0bac450731c8d15d8::" providerId="AD" clId="Web-{60C54BAD-58BD-D046-9D4C-17F256042EDB}" dt="2022-10-07T18:55:02.991" v="4" actId="20577"/>
          <ac:spMkLst>
            <pc:docMk/>
            <pc:sldMk cId="0" sldId="271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13216-E292-45B0-B314-E15EA20D5E66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690B5-B63D-4D21-B78B-651521B45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292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/>
              <a:t>End user data – raw facts of interests to the end user</a:t>
            </a:r>
          </a:p>
          <a:p>
            <a:r>
              <a:rPr lang="en-US"/>
              <a:t>Metadata – description of data characteristics and relationships</a:t>
            </a:r>
          </a:p>
          <a:p>
            <a:endParaRPr lang="en-US"/>
          </a:p>
          <a:p>
            <a:r>
              <a:rPr lang="en-US"/>
              <a:t>Organization of data helps:</a:t>
            </a:r>
          </a:p>
          <a:p>
            <a:pPr lvl="1"/>
            <a:r>
              <a:rPr lang="en-US"/>
              <a:t>improve data accuracy</a:t>
            </a:r>
          </a:p>
          <a:p>
            <a:pPr lvl="1"/>
            <a:r>
              <a:rPr lang="en-US"/>
              <a:t>improve timely access </a:t>
            </a:r>
          </a:p>
          <a:p>
            <a:pPr lvl="1"/>
            <a:r>
              <a:rPr lang="en-US"/>
              <a:t>correlation and comparison</a:t>
            </a:r>
          </a:p>
          <a:p>
            <a:endParaRPr lang="en-US"/>
          </a:p>
          <a:p>
            <a:r>
              <a:rPr lang="en-US"/>
              <a:t>DBMS: a collection of programs that manages the database structure, control access to data</a:t>
            </a:r>
          </a:p>
          <a:p>
            <a:r>
              <a:rPr lang="en-US"/>
              <a:t>   - </a:t>
            </a:r>
            <a:r>
              <a:rPr lang="en-US" sz="1300"/>
              <a:t>Makes data management more efficient and effective</a:t>
            </a:r>
          </a:p>
          <a:p>
            <a:pPr lvl="1"/>
            <a:r>
              <a:rPr lang="en-US" sz="1300"/>
              <a:t>- Query language allows quick answers to </a:t>
            </a:r>
            <a:r>
              <a:rPr lang="en-US" sz="1300" i="1"/>
              <a:t>ad hoc</a:t>
            </a:r>
            <a:r>
              <a:rPr lang="en-US" sz="1300"/>
              <a:t> queries</a:t>
            </a:r>
          </a:p>
          <a:p>
            <a:pPr lvl="1"/>
            <a:r>
              <a:rPr lang="en-US" sz="1300"/>
              <a:t>- Provides better access to more and better-managed data</a:t>
            </a:r>
          </a:p>
          <a:p>
            <a:pPr lvl="1"/>
            <a:r>
              <a:rPr lang="en-US" sz="1300"/>
              <a:t>- Promotes integrated view of organization’s operations </a:t>
            </a:r>
          </a:p>
          <a:p>
            <a:pPr lvl="1"/>
            <a:r>
              <a:rPr lang="en-US" sz="1300"/>
              <a:t>- Reduces the probability of inconsistent data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61301A-1349-4DC6-9DA1-C567EC23CC67}" type="slidenum">
              <a:rPr lang="en-US"/>
              <a:pPr/>
              <a:t>18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52B554-D797-4BD9-B875-E7F783C08F07}" type="slidenum">
              <a:rPr lang="en-US"/>
              <a:pPr/>
              <a:t>21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3886408" y="0"/>
            <a:ext cx="2971593" cy="456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867" tIns="44934" rIns="89867" bIns="44934" anchor="ctr"/>
          <a:lstStyle/>
          <a:p>
            <a:endParaRPr lang="en-US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3886408" y="8687425"/>
            <a:ext cx="2971593" cy="456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48" tIns="0" rIns="19048" bIns="0" anchor="b"/>
          <a:lstStyle/>
          <a:p>
            <a:pPr algn="r" defTabSz="914274"/>
            <a:r>
              <a:rPr lang="en-US" sz="1000" i="1"/>
              <a:t>3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8687425"/>
            <a:ext cx="2971593" cy="456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867" tIns="44934" rIns="89867" bIns="44934" anchor="ctr"/>
          <a:lstStyle/>
          <a:p>
            <a:endParaRPr lang="en-US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0" y="0"/>
            <a:ext cx="2971593" cy="456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9867" tIns="44934" rIns="89867" bIns="44934" anchor="ctr"/>
          <a:lstStyle/>
          <a:p>
            <a:endParaRPr lang="en-US"/>
          </a:p>
        </p:txBody>
      </p:sp>
      <p:sp>
        <p:nvSpPr>
          <p:cNvPr id="92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cap="flat"/>
        </p:spPr>
      </p:sp>
      <p:sp>
        <p:nvSpPr>
          <p:cNvPr id="922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80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B326-A065-4E66-9797-C08CAB0668F0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BBE1-9508-4FB4-88C2-746DC45159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B326-A065-4E66-9797-C08CAB0668F0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BBE1-9508-4FB4-88C2-746DC45159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B326-A065-4E66-9797-C08CAB0668F0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BBE1-9508-4FB4-88C2-746DC45159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24C4405-047F-46FA-8788-8B4A2D8498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14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B326-A065-4E66-9797-C08CAB0668F0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BBE1-9508-4FB4-88C2-746DC45159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B326-A065-4E66-9797-C08CAB0668F0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BBE1-9508-4FB4-88C2-746DC45159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B326-A065-4E66-9797-C08CAB0668F0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BBE1-9508-4FB4-88C2-746DC45159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B326-A065-4E66-9797-C08CAB0668F0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BBE1-9508-4FB4-88C2-746DC45159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B326-A065-4E66-9797-C08CAB0668F0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BBE1-9508-4FB4-88C2-746DC45159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B326-A065-4E66-9797-C08CAB0668F0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BBE1-9508-4FB4-88C2-746DC45159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B326-A065-4E66-9797-C08CAB0668F0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BBE1-9508-4FB4-88C2-746DC45159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B326-A065-4E66-9797-C08CAB0668F0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BBE1-9508-4FB4-88C2-746DC45159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2B326-A065-4E66-9797-C08CAB0668F0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4BBE1-9508-4FB4-88C2-746DC45159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4267199"/>
          </a:xfrm>
        </p:spPr>
        <p:txBody>
          <a:bodyPr/>
          <a:lstStyle/>
          <a:p>
            <a:r>
              <a:rPr lang="en-US"/>
              <a:t>19CSE202</a:t>
            </a:r>
            <a:br>
              <a:rPr lang="en-US"/>
            </a:br>
            <a:r>
              <a:rPr lang="en-US"/>
              <a:t>DATABASE MANAGEMENT SYSTEMS</a:t>
            </a:r>
            <a:br>
              <a:rPr lang="en-US"/>
            </a:br>
            <a:br>
              <a:rPr lang="en-US"/>
            </a:br>
            <a:r>
              <a:rPr lang="en-US"/>
              <a:t>4 CREDIT COURSE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19CSE202</a:t>
            </a:r>
            <a:br>
              <a:rPr lang="en-US"/>
            </a:br>
            <a:r>
              <a:rPr lang="en-US"/>
              <a:t>DATABASE MANAGEMENT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Real-time and active database technology</a:t>
            </a:r>
          </a:p>
          <a:p>
            <a:pPr>
              <a:buNone/>
            </a:pPr>
            <a:r>
              <a:rPr lang="en-US"/>
              <a:t>    Example: Air traffic control</a:t>
            </a:r>
          </a:p>
          <a:p>
            <a:r>
              <a:rPr lang="en-US"/>
              <a:t>Search on world wide web which is a huge database</a:t>
            </a:r>
          </a:p>
          <a:p>
            <a:r>
              <a:rPr lang="en-US"/>
              <a:t>Known examples</a:t>
            </a:r>
          </a:p>
          <a:p>
            <a:pPr lvl="1"/>
            <a:r>
              <a:rPr lang="en-US"/>
              <a:t>Contacts on mobile phone</a:t>
            </a:r>
          </a:p>
          <a:p>
            <a:pPr lvl="1"/>
            <a:r>
              <a:rPr lang="en-US"/>
              <a:t>AUMS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19CSE202</a:t>
            </a:r>
            <a:br>
              <a:rPr lang="en-US"/>
            </a:br>
            <a:r>
              <a:rPr lang="en-US"/>
              <a:t>DATABASE MANAGEMENT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database is a collection of related data</a:t>
            </a:r>
          </a:p>
          <a:p>
            <a:r>
              <a:rPr lang="en-US"/>
              <a:t>Data-known facts(student </a:t>
            </a:r>
            <a:r>
              <a:rPr lang="en-US" err="1"/>
              <a:t>regno</a:t>
            </a:r>
            <a:r>
              <a:rPr lang="en-US"/>
              <a:t> and marks)that can be recorded(possible to record weather forecast data) and that can have implicit meaning</a:t>
            </a:r>
          </a:p>
          <a:p>
            <a:r>
              <a:rPr lang="en-US"/>
              <a:t>The examples above is a collection of related data with an implicit meaning and hence is a database.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19CSE202</a:t>
            </a:r>
            <a:br>
              <a:rPr lang="en-US"/>
            </a:br>
            <a:r>
              <a:rPr lang="en-US"/>
              <a:t>DATABASE MANAGEMENT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student data and monthly purchase data</a:t>
            </a:r>
          </a:p>
          <a:p>
            <a:pPr>
              <a:buNone/>
            </a:pPr>
            <a:r>
              <a:rPr lang="en-US"/>
              <a:t>     -not related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19CSE202</a:t>
            </a:r>
            <a:br>
              <a:rPr lang="en-US"/>
            </a:br>
            <a:r>
              <a:rPr lang="en-US"/>
              <a:t>DATABASE MANAGEMENT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b="1"/>
              <a:t>Implicit properties of database</a:t>
            </a:r>
          </a:p>
          <a:p>
            <a:pPr>
              <a:buNone/>
            </a:pPr>
            <a:r>
              <a:rPr lang="en-US"/>
              <a:t>-</a:t>
            </a:r>
            <a:r>
              <a:rPr lang="en-US" err="1"/>
              <a:t>miniworld</a:t>
            </a:r>
            <a:r>
              <a:rPr lang="en-US"/>
              <a:t> or Universe of Discourse Example: CSE student database in All </a:t>
            </a:r>
            <a:r>
              <a:rPr lang="en-US" err="1"/>
              <a:t>Depts</a:t>
            </a:r>
            <a:r>
              <a:rPr lang="en-US"/>
              <a:t> </a:t>
            </a:r>
            <a:r>
              <a:rPr lang="en-US" err="1"/>
              <a:t>databse</a:t>
            </a:r>
            <a:endParaRPr lang="en-US"/>
          </a:p>
          <a:p>
            <a:pPr>
              <a:buNone/>
            </a:pPr>
            <a:r>
              <a:rPr lang="en-US"/>
              <a:t>-inherent meaning </a:t>
            </a:r>
          </a:p>
          <a:p>
            <a:pPr>
              <a:buNone/>
            </a:pPr>
            <a:r>
              <a:rPr lang="en-US"/>
              <a:t>  random assortment of data cannot be </a:t>
            </a:r>
            <a:r>
              <a:rPr lang="en-US" err="1"/>
              <a:t>refered</a:t>
            </a:r>
            <a:r>
              <a:rPr lang="en-US"/>
              <a:t> to a database(student, library, address combined)</a:t>
            </a:r>
          </a:p>
          <a:p>
            <a:pPr>
              <a:buNone/>
            </a:pPr>
            <a:r>
              <a:rPr lang="en-US"/>
              <a:t>-specific purpose</a:t>
            </a:r>
          </a:p>
          <a:p>
            <a:pPr>
              <a:buNone/>
            </a:pPr>
            <a:r>
              <a:rPr lang="en-US"/>
              <a:t>   intended group of users and application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19CSE202</a:t>
            </a:r>
            <a:br>
              <a:rPr lang="en-US"/>
            </a:br>
            <a:r>
              <a:rPr lang="en-US"/>
              <a:t>DATABASE MANAGEMENT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/>
              <a:t>Size of database</a:t>
            </a:r>
          </a:p>
          <a:p>
            <a:pPr>
              <a:buNone/>
            </a:pPr>
            <a:r>
              <a:rPr lang="en-US"/>
              <a:t>-known contacts (hundreds)</a:t>
            </a:r>
          </a:p>
          <a:p>
            <a:pPr>
              <a:buNone/>
            </a:pPr>
            <a:r>
              <a:rPr lang="en-US"/>
              <a:t>-catalog of large library (millions)</a:t>
            </a:r>
          </a:p>
          <a:p>
            <a:pPr>
              <a:buNone/>
            </a:pPr>
            <a:r>
              <a:rPr lang="en-US"/>
              <a:t>- IT forms of tax payers, weather forecast </a:t>
            </a:r>
            <a:r>
              <a:rPr lang="en-US" err="1"/>
              <a:t>data:TB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19CSE202</a:t>
            </a:r>
            <a:br>
              <a:rPr lang="en-US"/>
            </a:br>
            <a:r>
              <a:rPr lang="en-US"/>
              <a:t>DATABASE MANAGEMENT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  <a:p>
            <a:pPr lvl="1"/>
            <a:r>
              <a:rPr lang="en-US"/>
              <a:t>Collection of programs used to create and maintain a database</a:t>
            </a:r>
          </a:p>
          <a:p>
            <a:pPr lvl="1"/>
            <a:r>
              <a:rPr lang="en-US"/>
              <a:t>General purpose software system</a:t>
            </a:r>
          </a:p>
          <a:p>
            <a:pPr lvl="1"/>
            <a:r>
              <a:rPr lang="en-US"/>
              <a:t>Defines, constructs and manipulating databases</a:t>
            </a:r>
          </a:p>
          <a:p>
            <a:pPr lvl="1">
              <a:buNone/>
            </a:pP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19CSE202</a:t>
            </a:r>
            <a:br>
              <a:rPr lang="en-US"/>
            </a:br>
            <a:r>
              <a:rPr lang="en-US"/>
              <a:t>DATABASE MANAGEMENT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Definition of database</a:t>
            </a:r>
          </a:p>
          <a:p>
            <a:pPr lvl="1"/>
            <a:r>
              <a:rPr lang="en-US" sz="3200"/>
              <a:t>Specify the data types, structures and constraints(students who have no arrears for campus interview) for data </a:t>
            </a:r>
            <a:endParaRPr lang="en-US" sz="3200">
              <a:cs typeface="Calibri"/>
            </a:endParaRPr>
          </a:p>
          <a:p>
            <a:r>
              <a:rPr lang="en-US"/>
              <a:t>Construction of database</a:t>
            </a:r>
            <a:endParaRPr lang="en-US">
              <a:cs typeface="Calibri"/>
            </a:endParaRPr>
          </a:p>
          <a:p>
            <a:pPr>
              <a:buNone/>
            </a:pPr>
            <a:r>
              <a:rPr lang="en-US"/>
              <a:t>	 - Storing the data on some storage medium</a:t>
            </a:r>
            <a:endParaRPr lang="en-US">
              <a:cs typeface="Calibri"/>
            </a:endParaRPr>
          </a:p>
          <a:p>
            <a:r>
              <a:rPr lang="en-US"/>
              <a:t>Manipulation of database</a:t>
            </a:r>
            <a:endParaRPr lang="en-US">
              <a:cs typeface="Calibri"/>
            </a:endParaRPr>
          </a:p>
          <a:p>
            <a:pPr lvl="1"/>
            <a:r>
              <a:rPr lang="en-US"/>
              <a:t>Query, retrieve, updating data and report generation</a:t>
            </a:r>
            <a:endParaRPr lang="en-US">
              <a:cs typeface="Calibri"/>
            </a:endParaRPr>
          </a:p>
          <a:p>
            <a:pPr lvl="1">
              <a:buNone/>
            </a:pP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 lIns="90488" tIns="44450" rIns="90488" bIns="44450" anchor="b">
            <a:normAutofit fontScale="90000"/>
          </a:bodyPr>
          <a:lstStyle/>
          <a:p>
            <a:r>
              <a:rPr lang="en-US"/>
              <a:t>Database</a:t>
            </a:r>
            <a:endParaRPr lang="en-US" sz="320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38200"/>
            <a:ext cx="8229600" cy="5257800"/>
          </a:xfrm>
        </p:spPr>
        <p:txBody>
          <a:bodyPr lIns="90488" tIns="44450" rIns="90488" bIns="4445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Database</a:t>
            </a:r>
          </a:p>
          <a:p>
            <a:pPr lvl="1">
              <a:lnSpc>
                <a:spcPct val="90000"/>
              </a:lnSpc>
            </a:pPr>
            <a:r>
              <a:rPr lang="en-US" sz="2000">
                <a:solidFill>
                  <a:srgbClr val="FF0000"/>
                </a:solidFill>
              </a:rPr>
              <a:t>is collection of related data </a:t>
            </a:r>
            <a:r>
              <a:rPr lang="en-US" sz="2000"/>
              <a:t>and its </a:t>
            </a:r>
            <a:r>
              <a:rPr lang="en-US" sz="2000">
                <a:solidFill>
                  <a:schemeClr val="hlink"/>
                </a:solidFill>
              </a:rPr>
              <a:t>metadata</a:t>
            </a:r>
            <a:r>
              <a:rPr lang="en-US" sz="2000"/>
              <a:t> organized in a </a:t>
            </a:r>
            <a:r>
              <a:rPr lang="en-US" sz="2000">
                <a:solidFill>
                  <a:schemeClr val="hlink"/>
                </a:solidFill>
              </a:rPr>
              <a:t>structured</a:t>
            </a:r>
            <a:r>
              <a:rPr lang="en-US" sz="2000"/>
              <a:t> format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for optimized information management </a:t>
            </a:r>
            <a:br>
              <a:rPr lang="en-US" sz="2000"/>
            </a:br>
            <a:endParaRPr lang="en-US" sz="2000"/>
          </a:p>
          <a:p>
            <a:pPr>
              <a:lnSpc>
                <a:spcPct val="90000"/>
              </a:lnSpc>
            </a:pPr>
            <a:r>
              <a:rPr lang="en-US" sz="2400"/>
              <a:t>Database Management System (DBMS)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is a </a:t>
            </a:r>
            <a:r>
              <a:rPr lang="en-US" sz="2000">
                <a:solidFill>
                  <a:srgbClr val="FF0000"/>
                </a:solidFill>
              </a:rPr>
              <a:t>software</a:t>
            </a:r>
            <a:r>
              <a:rPr lang="en-US" sz="2000"/>
              <a:t> that enables easy creation, access, and modification of databases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for efficient and effective database management</a:t>
            </a:r>
            <a:br>
              <a:rPr lang="en-US" sz="2000"/>
            </a:br>
            <a:endParaRPr lang="en-US" sz="2000"/>
          </a:p>
          <a:p>
            <a:pPr>
              <a:lnSpc>
                <a:spcPct val="90000"/>
              </a:lnSpc>
            </a:pPr>
            <a:r>
              <a:rPr lang="en-US" sz="2400"/>
              <a:t>Database System ( Database + DBMS)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is an </a:t>
            </a:r>
            <a:r>
              <a:rPr lang="en-US" sz="2000">
                <a:solidFill>
                  <a:schemeClr val="hlink"/>
                </a:solidFill>
              </a:rPr>
              <a:t>integrated system</a:t>
            </a:r>
            <a:r>
              <a:rPr lang="en-US" sz="2000"/>
              <a:t> of hardware, software, people, procedures, and data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that define and regulate the collection, storage, management, and use of data within a database environment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S511 Session 2, IU-SLIS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FF19-05AF-490C-9404-231B9C821073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/>
              <a:t>Data vs. Information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sz="2800" b="1"/>
              <a:t>Data:</a:t>
            </a:r>
          </a:p>
          <a:p>
            <a:pPr lvl="1"/>
            <a:r>
              <a:rPr lang="en-US" sz="2400"/>
              <a:t>Raw facts; building blocks of information</a:t>
            </a:r>
          </a:p>
          <a:p>
            <a:pPr lvl="1"/>
            <a:r>
              <a:rPr lang="en-US" sz="2400"/>
              <a:t>Unprocessed information</a:t>
            </a:r>
          </a:p>
          <a:p>
            <a:r>
              <a:rPr lang="en-US" sz="2800" b="1"/>
              <a:t>Information:</a:t>
            </a:r>
          </a:p>
          <a:p>
            <a:pPr lvl="1"/>
            <a:r>
              <a:rPr lang="en-US" sz="2400"/>
              <a:t>Data  when processed .</a:t>
            </a:r>
            <a:endParaRPr lang="en-US" sz="2400" b="1"/>
          </a:p>
          <a:p>
            <a:pPr lvl="1">
              <a:buNone/>
            </a:pPr>
            <a:r>
              <a:rPr lang="en-US" b="1"/>
              <a:t>Knowledge :</a:t>
            </a:r>
          </a:p>
          <a:p>
            <a:pPr lvl="1">
              <a:buFontTx/>
              <a:buChar char="-"/>
            </a:pPr>
            <a:r>
              <a:rPr lang="en-US" sz="2400"/>
              <a:t>Information when processed</a:t>
            </a:r>
          </a:p>
          <a:p>
            <a:pPr lvl="1">
              <a:buNone/>
            </a:pPr>
            <a:r>
              <a:rPr lang="en-US" b="1"/>
              <a:t>Intelligence :</a:t>
            </a:r>
          </a:p>
          <a:p>
            <a:pPr lvl="1">
              <a:buNone/>
            </a:pPr>
            <a:r>
              <a:rPr lang="en-US" b="1"/>
              <a:t> - </a:t>
            </a:r>
            <a:r>
              <a:rPr lang="en-US"/>
              <a:t>Knowledge when processed</a:t>
            </a:r>
          </a:p>
          <a:p>
            <a:pPr lvl="1">
              <a:buNone/>
            </a:pPr>
            <a:endParaRPr lang="en-US" sz="2400"/>
          </a:p>
          <a:p>
            <a:pPr lvl="1">
              <a:buFontTx/>
              <a:buChar char="-"/>
            </a:pPr>
            <a:endParaRPr lang="en-US"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Database Systems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sz="2400"/>
              <a:t>A database system consists of</a:t>
            </a:r>
          </a:p>
          <a:p>
            <a:pPr lvl="1"/>
            <a:r>
              <a:rPr lang="en-GB" sz="2000"/>
              <a:t>Data (the database)</a:t>
            </a:r>
          </a:p>
          <a:p>
            <a:pPr lvl="1"/>
            <a:r>
              <a:rPr lang="en-GB" sz="2000"/>
              <a:t>Software</a:t>
            </a:r>
          </a:p>
          <a:p>
            <a:pPr lvl="1"/>
            <a:r>
              <a:rPr lang="en-GB" sz="2000"/>
              <a:t>Hardware</a:t>
            </a:r>
          </a:p>
          <a:p>
            <a:pPr lvl="1"/>
            <a:r>
              <a:rPr lang="en-GB" sz="2000"/>
              <a:t>Users</a:t>
            </a:r>
          </a:p>
          <a:p>
            <a:r>
              <a:rPr lang="en-GB" sz="2400"/>
              <a:t>We focus mainly on the software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sz="2400"/>
              <a:t>Database systems allow users to</a:t>
            </a:r>
          </a:p>
          <a:p>
            <a:pPr lvl="1"/>
            <a:r>
              <a:rPr lang="en-GB" sz="2000"/>
              <a:t>Store</a:t>
            </a:r>
          </a:p>
          <a:p>
            <a:pPr lvl="1"/>
            <a:r>
              <a:rPr lang="en-GB" sz="2000"/>
              <a:t>Update</a:t>
            </a:r>
          </a:p>
          <a:p>
            <a:pPr lvl="1"/>
            <a:r>
              <a:rPr lang="en-GB" sz="2000"/>
              <a:t>Retrieve</a:t>
            </a:r>
          </a:p>
          <a:p>
            <a:pPr lvl="1"/>
            <a:r>
              <a:rPr lang="en-GB" sz="2000"/>
              <a:t>Organise</a:t>
            </a:r>
          </a:p>
          <a:p>
            <a:pPr lvl="1"/>
            <a:r>
              <a:rPr lang="en-GB" sz="2000"/>
              <a:t>Protect</a:t>
            </a:r>
          </a:p>
          <a:p>
            <a:pPr>
              <a:buFontTx/>
              <a:buNone/>
            </a:pPr>
            <a:r>
              <a:rPr lang="en-GB" sz="2400"/>
              <a:t>	their data.</a:t>
            </a:r>
          </a:p>
          <a:p>
            <a:endParaRPr lang="en-GB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19CSE202</a:t>
            </a:r>
            <a:br>
              <a:rPr lang="en-US"/>
            </a:br>
            <a:r>
              <a:rPr lang="en-US"/>
              <a:t>DATABASE MANAGEMENT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/>
              <a:t>Syllabus</a:t>
            </a:r>
          </a:p>
          <a:p>
            <a:pPr>
              <a:buNone/>
            </a:pPr>
            <a:r>
              <a:rPr lang="en-US" b="1"/>
              <a:t>Unit 1</a:t>
            </a:r>
          </a:p>
          <a:p>
            <a:pPr marL="0" indent="0" algn="just">
              <a:buNone/>
            </a:pPr>
            <a:r>
              <a:rPr lang="en-US"/>
              <a:t>Introduction: Overview of DBMS fundamentals – Overview of Relational Databases and Keys. Relational Data Model: Structure of relational databases – Database schema – Formal Relational Query Languages – Overview of Relational Algebra and Relational Operations. Database Design: Overview of the design process - The E-R Models –Constraints - Removing Redundant Attributes in Entity Sets - E-R Diagrams - Reduction to Relational Schemas -Entity Relationship Design Issues - Extended E-R Features – Alternative E-R Notations – Overview of Unified Modeling Language (UML).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Database Management Systems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sz="2400"/>
              <a:t>A database is a collection of information</a:t>
            </a:r>
          </a:p>
          <a:p>
            <a:endParaRPr lang="en-GB" sz="2400"/>
          </a:p>
          <a:p>
            <a:pPr>
              <a:buNone/>
            </a:pPr>
            <a:endParaRPr lang="en-GB" sz="2400"/>
          </a:p>
          <a:p>
            <a:r>
              <a:rPr lang="en-GB" sz="2400"/>
              <a:t>A database management system (DBMS) is the </a:t>
            </a:r>
            <a:r>
              <a:rPr lang="en-GB" sz="2400">
                <a:solidFill>
                  <a:srgbClr val="FF0000"/>
                </a:solidFill>
              </a:rPr>
              <a:t>software </a:t>
            </a:r>
            <a:r>
              <a:rPr lang="en-GB" sz="2400"/>
              <a:t>than controls that information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676400"/>
            <a:ext cx="4038600" cy="4525963"/>
          </a:xfrm>
        </p:spPr>
        <p:txBody>
          <a:bodyPr/>
          <a:lstStyle/>
          <a:p>
            <a:r>
              <a:rPr lang="en-GB" sz="2400"/>
              <a:t>Examples:</a:t>
            </a:r>
          </a:p>
          <a:p>
            <a:pPr lvl="1"/>
            <a:r>
              <a:rPr lang="en-GB" sz="2000"/>
              <a:t>Oracle</a:t>
            </a:r>
          </a:p>
          <a:p>
            <a:pPr lvl="1"/>
            <a:r>
              <a:rPr lang="en-GB" sz="2000"/>
              <a:t>DB2 (IBM)</a:t>
            </a:r>
          </a:p>
          <a:p>
            <a:pPr lvl="1"/>
            <a:r>
              <a:rPr lang="en-GB" sz="2000"/>
              <a:t>MS SQL Server</a:t>
            </a:r>
          </a:p>
          <a:p>
            <a:pPr lvl="1"/>
            <a:r>
              <a:rPr lang="en-GB" sz="2000"/>
              <a:t>MS Access</a:t>
            </a:r>
          </a:p>
          <a:p>
            <a:pPr lvl="1"/>
            <a:r>
              <a:rPr lang="en-GB" sz="2000"/>
              <a:t>Ingres</a:t>
            </a:r>
          </a:p>
          <a:p>
            <a:pPr lvl="1"/>
            <a:r>
              <a:rPr lang="en-GB" sz="2000" err="1"/>
              <a:t>PostgreSQL</a:t>
            </a:r>
            <a:endParaRPr lang="en-GB" sz="2000"/>
          </a:p>
          <a:p>
            <a:pPr lvl="1"/>
            <a:r>
              <a:rPr lang="en-GB" sz="2000" err="1"/>
              <a:t>MySQL</a:t>
            </a:r>
            <a:endParaRPr lang="en-GB"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148638" cy="914400"/>
          </a:xfrm>
        </p:spPr>
        <p:txBody>
          <a:bodyPr>
            <a:normAutofit/>
          </a:bodyPr>
          <a:lstStyle/>
          <a:p>
            <a:r>
              <a:rPr lang="en-US"/>
              <a:t>Role of DBMS </a:t>
            </a:r>
          </a:p>
        </p:txBody>
      </p:sp>
      <p:pic>
        <p:nvPicPr>
          <p:cNvPr id="24581" name="Picture 5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grayscl/>
          </a:blip>
          <a:srcRect/>
          <a:stretch>
            <a:fillRect/>
          </a:stretch>
        </p:blipFill>
        <p:spPr>
          <a:xfrm>
            <a:off x="677839" y="1450074"/>
            <a:ext cx="7924800" cy="4800600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/>
          <a:lstStyle/>
          <a:p>
            <a:r>
              <a:rPr lang="en-GB"/>
              <a:t>What the DBMS does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66800"/>
            <a:ext cx="4038600" cy="4525963"/>
          </a:xfrm>
        </p:spPr>
        <p:txBody>
          <a:bodyPr/>
          <a:lstStyle/>
          <a:p>
            <a:r>
              <a:rPr lang="en-GB" sz="2400"/>
              <a:t>Provides users with</a:t>
            </a:r>
          </a:p>
          <a:p>
            <a:pPr lvl="1"/>
            <a:r>
              <a:rPr lang="en-GB" sz="2000"/>
              <a:t>Data definition language (DDL)</a:t>
            </a:r>
          </a:p>
          <a:p>
            <a:pPr lvl="1"/>
            <a:r>
              <a:rPr lang="en-GB" sz="2000"/>
              <a:t>Data manipulation language (DML)</a:t>
            </a:r>
          </a:p>
          <a:p>
            <a:pPr lvl="1"/>
            <a:r>
              <a:rPr lang="en-GB" sz="2000"/>
              <a:t>Data control language (DCL)</a:t>
            </a:r>
          </a:p>
          <a:p>
            <a:pPr lvl="1"/>
            <a:r>
              <a:rPr lang="en-GB" sz="2000"/>
              <a:t>Transaction control language (TCL)</a:t>
            </a:r>
          </a:p>
          <a:p>
            <a:pPr lvl="1">
              <a:buNone/>
            </a:pPr>
            <a:endParaRPr lang="en-GB" sz="2000"/>
          </a:p>
          <a:p>
            <a:r>
              <a:rPr lang="en-GB" sz="2400"/>
              <a:t>Often these are all the same language</a:t>
            </a:r>
          </a:p>
          <a:p>
            <a:pPr>
              <a:buFontTx/>
              <a:buNone/>
            </a:pPr>
            <a:endParaRPr lang="en-GB" sz="240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1143000"/>
            <a:ext cx="4267200" cy="5334000"/>
          </a:xfrm>
        </p:spPr>
        <p:txBody>
          <a:bodyPr>
            <a:normAutofit/>
          </a:bodyPr>
          <a:lstStyle/>
          <a:p>
            <a:r>
              <a:rPr lang="en-GB" sz="2400"/>
              <a:t>DBMS provides</a:t>
            </a:r>
          </a:p>
          <a:p>
            <a:pPr lvl="1"/>
            <a:r>
              <a:rPr lang="en-GB" sz="2000"/>
              <a:t>Persistence</a:t>
            </a:r>
          </a:p>
          <a:p>
            <a:pPr lvl="1"/>
            <a:r>
              <a:rPr lang="en-GB" sz="2000"/>
              <a:t>Concurrency</a:t>
            </a:r>
          </a:p>
          <a:p>
            <a:pPr lvl="1"/>
            <a:r>
              <a:rPr lang="en-GB" sz="2000"/>
              <a:t>Integrity</a:t>
            </a:r>
          </a:p>
          <a:p>
            <a:pPr lvl="1"/>
            <a:r>
              <a:rPr lang="en-GB" sz="2000"/>
              <a:t>Security</a:t>
            </a:r>
          </a:p>
          <a:p>
            <a:pPr lvl="1"/>
            <a:r>
              <a:rPr lang="en-GB" sz="2000"/>
              <a:t>Data independence</a:t>
            </a:r>
          </a:p>
          <a:p>
            <a:pPr lvl="1">
              <a:buNone/>
            </a:pPr>
            <a:endParaRPr lang="en-GB" sz="2000"/>
          </a:p>
          <a:p>
            <a:r>
              <a:rPr lang="en-GB" sz="2400"/>
              <a:t>Data Dictionary</a:t>
            </a:r>
          </a:p>
          <a:p>
            <a:pPr lvl="1"/>
            <a:r>
              <a:rPr lang="en-GB" sz="2000"/>
              <a:t>Describes the database itself(table, </a:t>
            </a:r>
            <a:r>
              <a:rPr lang="en-GB" sz="2000" err="1"/>
              <a:t>views,indexes,users</a:t>
            </a:r>
            <a:r>
              <a:rPr lang="en-GB" sz="2000"/>
              <a:t> etc.)</a:t>
            </a:r>
          </a:p>
          <a:p>
            <a:pPr lvl="1"/>
            <a:r>
              <a:rPr lang="en-GB" sz="2000"/>
              <a:t>Information about who is using which data (locks)</a:t>
            </a:r>
          </a:p>
          <a:p>
            <a:pPr lvl="1"/>
            <a:r>
              <a:rPr lang="en-GB" sz="2000"/>
              <a:t>Schemas and mappings</a:t>
            </a:r>
          </a:p>
          <a:p>
            <a:pPr lvl="1"/>
            <a:endParaRPr lang="en-GB" sz="2000"/>
          </a:p>
          <a:p>
            <a:pPr lvl="1"/>
            <a:endParaRPr lang="en-GB" sz="2000"/>
          </a:p>
          <a:p>
            <a:pPr lvl="1"/>
            <a:endParaRPr lang="en-GB"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19CSE202</a:t>
            </a:r>
            <a:br>
              <a:rPr lang="en-US"/>
            </a:br>
            <a:r>
              <a:rPr lang="en-US"/>
              <a:t>DATABASE MANAGEMENT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          DATABASE + DBMS =DATABASE SYSTEM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19CSE202</a:t>
            </a:r>
            <a:br>
              <a:rPr lang="en-US"/>
            </a:br>
            <a:r>
              <a:rPr lang="en-US"/>
              <a:t>DATABASE MANAGEMENT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 algn="ctr">
              <a:buNone/>
            </a:pPr>
            <a:r>
              <a:rPr lang="en-US"/>
              <a:t>EXAMPLE OF A DATA BASE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19CSE202</a:t>
            </a:r>
            <a:br>
              <a:rPr lang="en-US"/>
            </a:br>
            <a:r>
              <a:rPr lang="en-US"/>
              <a:t>DATABASE MANAGEMENT SYSTEMS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658368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en-US"/>
                        <a:t>STUDENT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Student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Major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19CSE202</a:t>
            </a:r>
            <a:br>
              <a:rPr lang="en-US"/>
            </a:br>
            <a:r>
              <a:rPr lang="en-US"/>
              <a:t>DATABASE MANAGEMENT SYSTEMS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6583680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l"/>
                      <a:r>
                        <a:rPr lang="en-US"/>
                        <a:t>COURSE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err="1"/>
                        <a:t>CourseName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CourseNumber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/>
                        <a:t>CreditHours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Department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Intro to Computer Science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CS1310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Data Structures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CS3320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Discrete Mathematics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MATH2410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CS3380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19CSE202</a:t>
            </a:r>
            <a:br>
              <a:rPr lang="en-US"/>
            </a:br>
            <a:r>
              <a:rPr lang="en-US"/>
              <a:t>DATABASE MANAGEMENT SYSTEMS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5258228"/>
              </p:ext>
            </p:extLst>
          </p:nvPr>
        </p:nvGraphicFramePr>
        <p:xfrm>
          <a:off x="457200" y="1600200"/>
          <a:ext cx="82296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Section 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Course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Semester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Instructor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MATH2410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CS1310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Anderson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CS3320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Spring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Knuth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MATH2410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Chang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CS1310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Anderson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CS3380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19CSE202</a:t>
            </a:r>
            <a:br>
              <a:rPr lang="en-US"/>
            </a:br>
            <a:r>
              <a:rPr lang="en-US"/>
              <a:t>DATABASE MANAGEMENT SYSTEMS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GRADE_REPORT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StudentNumber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SectionIdentifier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19CSE202</a:t>
            </a:r>
            <a:br>
              <a:rPr lang="en-US"/>
            </a:br>
            <a:r>
              <a:rPr lang="en-US"/>
              <a:t>DATABASE MANAGEMENT SYSTEMS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PREREQUISITE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CourseNumber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PrerequisiteNumber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CS3380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CS3320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CS3380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MATH2410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CS3320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CS1310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19CSE202</a:t>
            </a:r>
            <a:br>
              <a:rPr lang="en-US"/>
            </a:br>
            <a:r>
              <a:rPr lang="en-US"/>
              <a:t>DATABASE MANAGEMENT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b="1"/>
              <a:t>Unit 2</a:t>
            </a:r>
          </a:p>
          <a:p>
            <a:pPr marL="0" indent="0" algn="just">
              <a:buNone/>
            </a:pPr>
            <a:r>
              <a:rPr lang="en-US"/>
              <a:t>Relational Database Design: Features of Good Relational Designs - Atomic Domains and 1NF - Decomposition using</a:t>
            </a:r>
          </a:p>
          <a:p>
            <a:pPr marL="0" indent="0" algn="just">
              <a:buNone/>
            </a:pPr>
            <a:r>
              <a:rPr lang="en-US"/>
              <a:t>Functional Dependencies: 2NF, 3NF, BCNF and Higher Normal Forms. Functional Dependency Theory – Algorithm for Decomposition – Decomposition using multi-valued dependency: 4NF and 4NF decomposition. Database design</a:t>
            </a:r>
          </a:p>
          <a:p>
            <a:pPr marL="0" indent="0" algn="just">
              <a:buNone/>
            </a:pPr>
            <a:r>
              <a:rPr lang="en-US"/>
              <a:t>process and its issues. SQL: review of SQL – Intermediate SQL – Advanced SQL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19CSE202</a:t>
            </a:r>
            <a:br>
              <a:rPr lang="en-US"/>
            </a:br>
            <a:r>
              <a:rPr lang="en-US"/>
              <a:t>DATABASE MANAGEMENT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 algn="ctr">
              <a:buNone/>
            </a:pPr>
            <a:endParaRPr lang="en-US"/>
          </a:p>
          <a:p>
            <a:pPr algn="ctr">
              <a:buNone/>
            </a:pPr>
            <a:r>
              <a:rPr lang="en-US"/>
              <a:t>SIMPLIFIED DATABASE SYSTEM ENVIRONMENT</a:t>
            </a:r>
          </a:p>
          <a:p>
            <a:pPr>
              <a:buNone/>
            </a:pP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66800" y="1066800"/>
            <a:ext cx="72390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43200" y="1371600"/>
            <a:ext cx="4114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71600" y="2133600"/>
            <a:ext cx="6705600" cy="2514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62200" y="2286000"/>
            <a:ext cx="45720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62200" y="3352800"/>
            <a:ext cx="47244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14600" y="5105400"/>
            <a:ext cx="12192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14600" y="6096000"/>
            <a:ext cx="12192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715000" y="5105400"/>
            <a:ext cx="1066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715000" y="6248400"/>
            <a:ext cx="10668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1" idx="2"/>
            <a:endCxn id="14" idx="2"/>
          </p:cNvCxnSpPr>
          <p:nvPr/>
        </p:nvCxnSpPr>
        <p:spPr>
          <a:xfrm rot="10800000" flipV="1">
            <a:off x="2514600" y="5257800"/>
            <a:ext cx="1588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0800000" flipV="1">
            <a:off x="3733800" y="5257800"/>
            <a:ext cx="1588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0800000" flipV="1">
            <a:off x="5715000" y="5334000"/>
            <a:ext cx="1588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0800000" flipV="1">
            <a:off x="6781800" y="5257800"/>
            <a:ext cx="1588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4114800" y="9906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4267994" y="20566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4229894" y="30853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1" idx="0"/>
          </p:cNvCxnSpPr>
          <p:nvPr/>
        </p:nvCxnSpPr>
        <p:spPr>
          <a:xfrm rot="5400000">
            <a:off x="2743200" y="4343400"/>
            <a:ext cx="1143000" cy="381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5" idx="0"/>
          </p:cNvCxnSpPr>
          <p:nvPr/>
        </p:nvCxnSpPr>
        <p:spPr>
          <a:xfrm rot="16200000" flipH="1">
            <a:off x="5219700" y="4076700"/>
            <a:ext cx="1143000" cy="914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00400" y="3048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     Users/ Programmers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95400" y="12954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DATABASE</a:t>
            </a:r>
          </a:p>
          <a:p>
            <a:r>
              <a:rPr lang="en-US"/>
              <a:t>SYSTEM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819400" y="14478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        Application Programs/Queries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371600" y="2286000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DBMS S/W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438400" y="2362200"/>
            <a:ext cx="441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    Software to process Queries/Programs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438400" y="3429000"/>
            <a:ext cx="457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                Software to Access Stored Data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38400" y="5181600"/>
            <a:ext cx="137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   Stored   database definition</a:t>
            </a:r>
          </a:p>
          <a:p>
            <a:r>
              <a:rPr lang="en-US"/>
              <a:t>(Metadata)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38800" y="54864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Stored </a:t>
            </a:r>
          </a:p>
          <a:p>
            <a:r>
              <a:rPr lang="en-US"/>
              <a:t>Database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19CSE202</a:t>
            </a:r>
            <a:br>
              <a:rPr lang="en-US"/>
            </a:br>
            <a:r>
              <a:rPr lang="en-US"/>
              <a:t>DATABASE MANAGEMENT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/>
              <a:t>Smith in STUDENT record with </a:t>
            </a:r>
            <a:r>
              <a:rPr lang="en-US" err="1"/>
              <a:t>StudentNumber</a:t>
            </a:r>
            <a:r>
              <a:rPr lang="en-US"/>
              <a:t> 17, related to GRADE_REPORT with </a:t>
            </a:r>
            <a:r>
              <a:rPr lang="en-US" err="1"/>
              <a:t>StudentNumber</a:t>
            </a:r>
            <a:r>
              <a:rPr lang="en-US"/>
              <a:t> 17-reveals grade in two sections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GB"/>
              <a:t>File Based Systems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66800"/>
            <a:ext cx="4038600" cy="5486400"/>
          </a:xfrm>
        </p:spPr>
        <p:txBody>
          <a:bodyPr>
            <a:normAutofit fontScale="92500" lnSpcReduction="10000"/>
          </a:bodyPr>
          <a:lstStyle/>
          <a:p>
            <a:r>
              <a:rPr lang="en-GB" sz="2600" b="1"/>
              <a:t>File based systems</a:t>
            </a:r>
          </a:p>
          <a:p>
            <a:pPr lvl="1" algn="just"/>
            <a:r>
              <a:rPr lang="en-GB"/>
              <a:t>Data is stored in files (collection of records)</a:t>
            </a:r>
          </a:p>
          <a:p>
            <a:pPr lvl="1" algn="just">
              <a:buNone/>
            </a:pPr>
            <a:endParaRPr lang="en-GB"/>
          </a:p>
          <a:p>
            <a:pPr lvl="1" algn="just"/>
            <a:r>
              <a:rPr lang="en-GB"/>
              <a:t>Record (Collection of fields)</a:t>
            </a:r>
          </a:p>
          <a:p>
            <a:pPr lvl="1" algn="just">
              <a:buNone/>
            </a:pPr>
            <a:endParaRPr lang="en-GB"/>
          </a:p>
          <a:p>
            <a:pPr lvl="1" algn="just"/>
            <a:r>
              <a:rPr lang="en-GB"/>
              <a:t>Each file has a specific format</a:t>
            </a:r>
          </a:p>
          <a:p>
            <a:pPr marL="341313" indent="-341313"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File  Organization </a:t>
            </a:r>
          </a:p>
          <a:p>
            <a:pPr marL="741363" lvl="1" indent="-284163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Sequential</a:t>
            </a:r>
          </a:p>
          <a:p>
            <a:pPr marL="741363" lvl="1" indent="-284163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Pointer</a:t>
            </a:r>
          </a:p>
          <a:p>
            <a:pPr marL="741363" lvl="1" indent="-284163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Indexed</a:t>
            </a:r>
          </a:p>
          <a:p>
            <a:pPr marL="741363" lvl="1" indent="-284163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Direct </a:t>
            </a:r>
          </a:p>
          <a:p>
            <a:pPr lvl="1" algn="just">
              <a:buNone/>
            </a:pPr>
            <a:endParaRPr lang="en-GB"/>
          </a:p>
          <a:p>
            <a:pPr lvl="1" algn="just">
              <a:buNone/>
            </a:pPr>
            <a:endParaRPr lang="en-GB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143000"/>
            <a:ext cx="4038600" cy="4525963"/>
          </a:xfrm>
        </p:spPr>
        <p:txBody>
          <a:bodyPr/>
          <a:lstStyle/>
          <a:p>
            <a:r>
              <a:rPr lang="en-GB" sz="2400"/>
              <a:t>Problems or Issues :</a:t>
            </a:r>
          </a:p>
          <a:p>
            <a:pPr lvl="1"/>
            <a:r>
              <a:rPr lang="en-GB" sz="2000"/>
              <a:t>No standards</a:t>
            </a:r>
          </a:p>
          <a:p>
            <a:pPr lvl="1"/>
            <a:r>
              <a:rPr lang="en-GB" sz="2000"/>
              <a:t>Data Redundancy</a:t>
            </a:r>
          </a:p>
          <a:p>
            <a:pPr lvl="1"/>
            <a:r>
              <a:rPr lang="en-GB" sz="2000"/>
              <a:t>Data dependence</a:t>
            </a:r>
          </a:p>
          <a:p>
            <a:pPr lvl="1"/>
            <a:r>
              <a:rPr lang="en-GB" sz="2000"/>
              <a:t> Data Inconsistency</a:t>
            </a:r>
          </a:p>
          <a:p>
            <a:pPr lvl="1"/>
            <a:r>
              <a:rPr lang="en-GB" sz="2000"/>
              <a:t>No way to generate ad hoc queries</a:t>
            </a:r>
          </a:p>
          <a:p>
            <a:pPr lvl="1"/>
            <a:r>
              <a:rPr lang="en-GB" sz="2000"/>
              <a:t>No provision for security, recovery,  concurrency, etc.</a:t>
            </a:r>
          </a:p>
          <a:p>
            <a:pPr lvl="1"/>
            <a:r>
              <a:rPr lang="en-GB" sz="2000"/>
              <a:t> Atomicity Problems</a:t>
            </a:r>
          </a:p>
        </p:txBody>
      </p:sp>
    </p:spTree>
    <p:extLst>
      <p:ext uri="{BB962C8B-B14F-4D97-AF65-F5344CB8AC3E}">
        <p14:creationId xmlns:p14="http://schemas.microsoft.com/office/powerpoint/2010/main" val="23718727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685800"/>
          </a:xfrm>
          <a:noFill/>
          <a:ln/>
        </p:spPr>
        <p:txBody>
          <a:bodyPr>
            <a:normAutofit/>
          </a:bodyPr>
          <a:lstStyle/>
          <a:p>
            <a:r>
              <a:rPr lang="en-US" sz="3200" b="1"/>
              <a:t>Purpose of  DBMS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457200"/>
            <a:ext cx="7696200" cy="6248400"/>
          </a:xfrm>
          <a:noFill/>
          <a:ln/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2000" b="1"/>
              <a:t>Data Independence </a:t>
            </a:r>
            <a:r>
              <a:rPr lang="en-US" sz="2000"/>
              <a:t>and efficient access.</a:t>
            </a:r>
          </a:p>
          <a:p>
            <a:pPr>
              <a:lnSpc>
                <a:spcPct val="170000"/>
              </a:lnSpc>
            </a:pPr>
            <a:r>
              <a:rPr lang="en-US" sz="2000" b="1"/>
              <a:t>Data Integrity , Data Security , Data Consistency</a:t>
            </a:r>
          </a:p>
          <a:p>
            <a:pPr>
              <a:lnSpc>
                <a:spcPct val="170000"/>
              </a:lnSpc>
            </a:pPr>
            <a:r>
              <a:rPr lang="en-US" sz="2000" b="1"/>
              <a:t> Data Sharing</a:t>
            </a:r>
          </a:p>
          <a:p>
            <a:pPr>
              <a:lnSpc>
                <a:spcPct val="170000"/>
              </a:lnSpc>
            </a:pPr>
            <a:r>
              <a:rPr lang="en-US" sz="2000"/>
              <a:t> </a:t>
            </a:r>
            <a:r>
              <a:rPr lang="en-US" sz="2000" b="1"/>
              <a:t>Reduced Data Redundancy</a:t>
            </a:r>
          </a:p>
          <a:p>
            <a:pPr>
              <a:lnSpc>
                <a:spcPct val="170000"/>
              </a:lnSpc>
            </a:pPr>
            <a:r>
              <a:rPr lang="en-US" sz="2000" b="1"/>
              <a:t>Uniform data administration</a:t>
            </a:r>
            <a:r>
              <a:rPr lang="en-US" sz="2000"/>
              <a:t>.</a:t>
            </a:r>
          </a:p>
          <a:p>
            <a:pPr>
              <a:lnSpc>
                <a:spcPct val="170000"/>
              </a:lnSpc>
            </a:pPr>
            <a:r>
              <a:rPr lang="en-US" sz="2000" b="1"/>
              <a:t>Concurrent </a:t>
            </a:r>
            <a:r>
              <a:rPr lang="en-US" sz="2000"/>
              <a:t>access. </a:t>
            </a:r>
          </a:p>
          <a:p>
            <a:pPr>
              <a:lnSpc>
                <a:spcPct val="170000"/>
              </a:lnSpc>
            </a:pPr>
            <a:r>
              <a:rPr lang="en-US" sz="2000" b="1"/>
              <a:t>Recovery</a:t>
            </a:r>
            <a:r>
              <a:rPr lang="en-US" sz="2000"/>
              <a:t> from crashes.</a:t>
            </a:r>
          </a:p>
          <a:p>
            <a:pPr>
              <a:lnSpc>
                <a:spcPct val="170000"/>
              </a:lnSpc>
            </a:pPr>
            <a:r>
              <a:rPr lang="en-US" sz="2000" b="1"/>
              <a:t>Provides Multiple User Interface.</a:t>
            </a:r>
            <a:endParaRPr lang="en-US" sz="2000"/>
          </a:p>
          <a:p>
            <a:pPr>
              <a:lnSpc>
                <a:spcPct val="170000"/>
              </a:lnSpc>
            </a:pPr>
            <a:r>
              <a:rPr lang="en-US" sz="2000"/>
              <a:t> Represent Complex relationship among data</a:t>
            </a:r>
          </a:p>
          <a:p>
            <a:pPr>
              <a:lnSpc>
                <a:spcPct val="170000"/>
              </a:lnSpc>
            </a:pPr>
            <a:r>
              <a:rPr lang="en-US" sz="2000" b="1"/>
              <a:t>Reduced application development time</a:t>
            </a:r>
            <a:r>
              <a:rPr lang="en-US" sz="900"/>
              <a:t>.</a:t>
            </a:r>
          </a:p>
          <a:p>
            <a:pPr>
              <a:lnSpc>
                <a:spcPct val="170000"/>
              </a:lnSpc>
            </a:pPr>
            <a:endParaRPr lang="en-US" sz="900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406400" y="4835525"/>
            <a:ext cx="2032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12294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19CSE202</a:t>
            </a:r>
            <a:br>
              <a:rPr lang="en-US"/>
            </a:br>
            <a:r>
              <a:rPr lang="en-US"/>
              <a:t>DATABASE MANAGEMENT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b="1"/>
              <a:t>Unit 3</a:t>
            </a:r>
          </a:p>
          <a:p>
            <a:pPr marL="0" indent="0" algn="just">
              <a:buNone/>
            </a:pPr>
            <a:r>
              <a:rPr lang="en-US"/>
              <a:t>Transactions: Transaction concept – A simple transaction model - Storage structure - Transaction atomicity and durability - Transaction isolation – </a:t>
            </a:r>
            <a:r>
              <a:rPr lang="en-US" err="1"/>
              <a:t>Serializability</a:t>
            </a:r>
            <a:r>
              <a:rPr lang="en-US"/>
              <a:t> – Recoverable schedules, </a:t>
            </a:r>
            <a:r>
              <a:rPr lang="en-US" err="1"/>
              <a:t>Casecadeless</a:t>
            </a:r>
            <a:r>
              <a:rPr lang="en-US"/>
              <a:t> schedules. Concurrency control: Lock-based protocols – Locks, granting of locks, The two-phase locking protocol, implementation of locking, Graph-based protocols. Deadlock handling: Deadlock prevention, Deadlock detection and recovery.</a:t>
            </a:r>
          </a:p>
          <a:p>
            <a:pPr marL="0" indent="0" algn="just">
              <a:buNone/>
            </a:pPr>
            <a:r>
              <a:rPr lang="en-US"/>
              <a:t>Case Study: Different types of high level databases – </a:t>
            </a:r>
            <a:r>
              <a:rPr lang="en-US" err="1"/>
              <a:t>MongoDB</a:t>
            </a:r>
            <a:r>
              <a:rPr lang="en-US"/>
              <a:t>, </a:t>
            </a:r>
            <a:r>
              <a:rPr lang="en-US" err="1"/>
              <a:t>Hadoop</a:t>
            </a:r>
            <a:r>
              <a:rPr lang="en-US"/>
              <a:t>/</a:t>
            </a:r>
            <a:r>
              <a:rPr lang="en-US" err="1"/>
              <a:t>Hbase</a:t>
            </a:r>
            <a:r>
              <a:rPr lang="en-US"/>
              <a:t>, </a:t>
            </a:r>
            <a:r>
              <a:rPr lang="en-US" err="1"/>
              <a:t>Redis</a:t>
            </a:r>
            <a:r>
              <a:rPr lang="en-US"/>
              <a:t>, IBM </a:t>
            </a:r>
            <a:r>
              <a:rPr lang="en-US" err="1"/>
              <a:t>Cloudant</a:t>
            </a:r>
            <a:r>
              <a:rPr lang="en-US"/>
              <a:t>, </a:t>
            </a:r>
            <a:r>
              <a:rPr lang="en-US" err="1"/>
              <a:t>DynamoDB</a:t>
            </a:r>
            <a:r>
              <a:rPr lang="en-US"/>
              <a:t>,</a:t>
            </a:r>
          </a:p>
          <a:p>
            <a:pPr marL="0" indent="0" algn="just">
              <a:buNone/>
            </a:pPr>
            <a:r>
              <a:rPr lang="en-US"/>
              <a:t>Cassandra and </a:t>
            </a:r>
            <a:r>
              <a:rPr lang="en-US" err="1"/>
              <a:t>CouchDB</a:t>
            </a:r>
            <a:r>
              <a:rPr lang="en-US"/>
              <a:t> etc . Tips for choosing the right database for the given problem.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19CSE202</a:t>
            </a:r>
            <a:br>
              <a:rPr lang="en-US"/>
            </a:br>
            <a:r>
              <a:rPr lang="en-US"/>
              <a:t>DATABASE MANAGEMENT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File processing/traditional database applications</a:t>
            </a:r>
          </a:p>
          <a:p>
            <a:r>
              <a:rPr lang="en-US"/>
              <a:t>Student.txt with 3 records</a:t>
            </a:r>
          </a:p>
          <a:p>
            <a:r>
              <a:rPr lang="en-US" err="1"/>
              <a:t>Student.c</a:t>
            </a:r>
            <a:r>
              <a:rPr lang="en-US"/>
              <a:t> to read and print 3 records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19CSE202</a:t>
            </a:r>
            <a:br>
              <a:rPr lang="en-US"/>
            </a:br>
            <a:r>
              <a:rPr lang="en-US"/>
              <a:t>DATABASE MANAGEMENT SYSTEMS</a:t>
            </a: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470123"/>
            <a:ext cx="5410200" cy="4471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19CSE202</a:t>
            </a:r>
            <a:br>
              <a:rPr lang="en-US"/>
            </a:br>
            <a:r>
              <a:rPr lang="en-US"/>
              <a:t>DATABASE MANAGEMENT SYSTEMS</a:t>
            </a: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1943" y="1752600"/>
            <a:ext cx="8181233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19CSE202</a:t>
            </a:r>
            <a:br>
              <a:rPr lang="en-US"/>
            </a:br>
            <a:r>
              <a:rPr lang="en-US"/>
              <a:t>DATABASE MANAGEMENT SYSTEMS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60299" y="1716437"/>
            <a:ext cx="62103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19CSE202</a:t>
            </a:r>
            <a:br>
              <a:rPr lang="en-US"/>
            </a:br>
            <a:r>
              <a:rPr lang="en-US"/>
              <a:t>DATABASE MANAGEMENT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Textual and numeric data</a:t>
            </a:r>
          </a:p>
          <a:p>
            <a:r>
              <a:rPr lang="en-US"/>
              <a:t>Multimedia database-pictures, video, audio</a:t>
            </a:r>
          </a:p>
          <a:p>
            <a:r>
              <a:rPr lang="en-US"/>
              <a:t>Geographical information systems (GIS)</a:t>
            </a:r>
          </a:p>
          <a:p>
            <a:pPr>
              <a:buNone/>
            </a:pPr>
            <a:r>
              <a:rPr lang="en-US"/>
              <a:t>	store and analyze maps, weather data, satellite images</a:t>
            </a:r>
          </a:p>
          <a:p>
            <a:r>
              <a:rPr lang="en-US"/>
              <a:t>Data warehouses (very large database) </a:t>
            </a:r>
          </a:p>
          <a:p>
            <a:pPr>
              <a:buNone/>
            </a:pPr>
            <a:r>
              <a:rPr lang="en-US"/>
              <a:t>	online analytical processing – data mining </a:t>
            </a:r>
          </a:p>
          <a:p>
            <a:pPr>
              <a:buNone/>
            </a:pPr>
            <a:r>
              <a:rPr lang="en-US"/>
              <a:t>    Example: scooty</a:t>
            </a:r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34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19CSE202 DATABASE MANAGEMENT SYSTEMS  4 CREDIT COURSE</vt:lpstr>
      <vt:lpstr>19CSE202 DATABASE MANAGEMENT SYSTEMS</vt:lpstr>
      <vt:lpstr>19CSE202 DATABASE MANAGEMENT SYSTEMS</vt:lpstr>
      <vt:lpstr>19CSE202 DATABASE MANAGEMENT SYSTEMS</vt:lpstr>
      <vt:lpstr>19CSE202 DATABASE MANAGEMENT SYSTEMS</vt:lpstr>
      <vt:lpstr>19CSE202 DATABASE MANAGEMENT SYSTEMS</vt:lpstr>
      <vt:lpstr>19CSE202 DATABASE MANAGEMENT SYSTEMS</vt:lpstr>
      <vt:lpstr>19CSE202 DATABASE MANAGEMENT SYSTEMS</vt:lpstr>
      <vt:lpstr>19CSE202 DATABASE MANAGEMENT SYSTEMS</vt:lpstr>
      <vt:lpstr>19CSE202 DATABASE MANAGEMENT SYSTEMS</vt:lpstr>
      <vt:lpstr>19CSE202 DATABASE MANAGEMENT SYSTEMS</vt:lpstr>
      <vt:lpstr>19CSE202 DATABASE MANAGEMENT SYSTEMS</vt:lpstr>
      <vt:lpstr>19CSE202 DATABASE MANAGEMENT SYSTEMS</vt:lpstr>
      <vt:lpstr>19CSE202 DATABASE MANAGEMENT SYSTEMS</vt:lpstr>
      <vt:lpstr>19CSE202 DATABASE MANAGEMENT SYSTEMS</vt:lpstr>
      <vt:lpstr>19CSE202 DATABASE MANAGEMENT SYSTEMS</vt:lpstr>
      <vt:lpstr>Database</vt:lpstr>
      <vt:lpstr>Data vs. Information</vt:lpstr>
      <vt:lpstr>Database Systems</vt:lpstr>
      <vt:lpstr>Database Management Systems</vt:lpstr>
      <vt:lpstr>Role of DBMS </vt:lpstr>
      <vt:lpstr>What the DBMS does</vt:lpstr>
      <vt:lpstr>19CSE202 DATABASE MANAGEMENT SYSTEMS</vt:lpstr>
      <vt:lpstr>19CSE202 DATABASE MANAGEMENT SYSTEMS</vt:lpstr>
      <vt:lpstr>19CSE202 DATABASE MANAGEMENT SYSTEMS</vt:lpstr>
      <vt:lpstr>19CSE202 DATABASE MANAGEMENT SYSTEMS</vt:lpstr>
      <vt:lpstr>19CSE202 DATABASE MANAGEMENT SYSTEMS</vt:lpstr>
      <vt:lpstr>19CSE202 DATABASE MANAGEMENT SYSTEMS</vt:lpstr>
      <vt:lpstr>19CSE202 DATABASE MANAGEMENT SYSTEMS</vt:lpstr>
      <vt:lpstr>19CSE202 DATABASE MANAGEMENT SYSTEMS</vt:lpstr>
      <vt:lpstr>PowerPoint Presentation</vt:lpstr>
      <vt:lpstr>19CSE202 DATABASE MANAGEMENT SYSTEMS</vt:lpstr>
      <vt:lpstr>File Based Systems</vt:lpstr>
      <vt:lpstr>Purpose of  DBMS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19CSE202 DATABASE MANAGEMENT SYSTEMS  4 CREDIT COURSE</dc:title>
  <dc:creator>Home</dc:creator>
  <cp:revision>1</cp:revision>
  <dcterms:created xsi:type="dcterms:W3CDTF">2010-08-29T07:03:42Z</dcterms:created>
  <dcterms:modified xsi:type="dcterms:W3CDTF">2022-10-07T18:55:22Z</dcterms:modified>
</cp:coreProperties>
</file>