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57"/>
  </p:notesMasterIdLst>
  <p:sldIdLst>
    <p:sldId id="256" r:id="rId5"/>
    <p:sldId id="309" r:id="rId6"/>
    <p:sldId id="258" r:id="rId7"/>
    <p:sldId id="277" r:id="rId8"/>
    <p:sldId id="259" r:id="rId9"/>
    <p:sldId id="260" r:id="rId10"/>
    <p:sldId id="261" r:id="rId11"/>
    <p:sldId id="262" r:id="rId12"/>
    <p:sldId id="263" r:id="rId13"/>
    <p:sldId id="271" r:id="rId14"/>
    <p:sldId id="264" r:id="rId15"/>
    <p:sldId id="265" r:id="rId16"/>
    <p:sldId id="266" r:id="rId17"/>
    <p:sldId id="268" r:id="rId18"/>
    <p:sldId id="267" r:id="rId19"/>
    <p:sldId id="269" r:id="rId20"/>
    <p:sldId id="270" r:id="rId21"/>
    <p:sldId id="272" r:id="rId22"/>
    <p:sldId id="273" r:id="rId23"/>
    <p:sldId id="274" r:id="rId24"/>
    <p:sldId id="275" r:id="rId25"/>
    <p:sldId id="27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0" r:id="rId37"/>
    <p:sldId id="288" r:id="rId38"/>
    <p:sldId id="291" r:id="rId39"/>
    <p:sldId id="289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7" r:id="rId55"/>
    <p:sldId id="308" r:id="rId5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2974E4-2317-4BB2-B9C5-E6226A92B216}" v="1" dt="2022-10-07T09:26:16.2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714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vapalli Manikanta Sasank - [CH.EN.U4CSE21007]" userId="S::ch.en.u4cse21007@ch.students.amrita.edu::cbaa405d-3cc6-4e2d-bcb8-2255d3ae18f8" providerId="AD" clId="Web-{992974E4-2317-4BB2-B9C5-E6226A92B216}"/>
    <pc:docChg chg="modSld">
      <pc:chgData name="Arvapalli Manikanta Sasank - [CH.EN.U4CSE21007]" userId="S::ch.en.u4cse21007@ch.students.amrita.edu::cbaa405d-3cc6-4e2d-bcb8-2255d3ae18f8" providerId="AD" clId="Web-{992974E4-2317-4BB2-B9C5-E6226A92B216}" dt="2022-10-07T09:26:16.247" v="0"/>
      <pc:docMkLst>
        <pc:docMk/>
      </pc:docMkLst>
      <pc:sldChg chg="delSp">
        <pc:chgData name="Arvapalli Manikanta Sasank - [CH.EN.U4CSE21007]" userId="S::ch.en.u4cse21007@ch.students.amrita.edu::cbaa405d-3cc6-4e2d-bcb8-2255d3ae18f8" providerId="AD" clId="Web-{992974E4-2317-4BB2-B9C5-E6226A92B216}" dt="2022-10-07T09:26:16.247" v="0"/>
        <pc:sldMkLst>
          <pc:docMk/>
          <pc:sldMk cId="0" sldId="256"/>
        </pc:sldMkLst>
        <pc:spChg chg="del">
          <ac:chgData name="Arvapalli Manikanta Sasank - [CH.EN.U4CSE21007]" userId="S::ch.en.u4cse21007@ch.students.amrita.edu::cbaa405d-3cc6-4e2d-bcb8-2255d3ae18f8" providerId="AD" clId="Web-{992974E4-2317-4BB2-B9C5-E6226A92B216}" dt="2022-10-07T09:26:16.247" v="0"/>
          <ac:spMkLst>
            <pc:docMk/>
            <pc:sldMk cId="0" sldId="256"/>
            <ac:spMk id="3" creationId="{53325743-F545-D115-72BE-94CCEEC94F1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94165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E28F2FE-B193-4269-87D2-21A671600E70}" type="slidenum">
              <a:rPr lang="en-US" altLang="en-US" sz="1200">
                <a:latin typeface="Times New Roman" panose="02020603050405020304" pitchFamily="18" charset="0"/>
              </a:rPr>
              <a:pPr/>
              <a:t>44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1381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519AC8-7155-42E5-A782-1D92A1866090}" type="slidenum">
              <a:rPr lang="en-US" altLang="en-US" sz="1200">
                <a:latin typeface="Times New Roman" panose="02020603050405020304" pitchFamily="18" charset="0"/>
              </a:rPr>
              <a:pPr/>
              <a:t>45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706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C72BD66-6585-403A-B7CD-15E9FF511B4E}" type="slidenum">
              <a:rPr lang="en-US" altLang="en-US" sz="1200">
                <a:latin typeface="Times New Roman" panose="02020603050405020304" pitchFamily="18" charset="0"/>
              </a:rPr>
              <a:pPr/>
              <a:t>46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4905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25BCB60-E0EA-40E2-BA43-CDDC03B06373}" type="slidenum">
              <a:rPr lang="en-US" altLang="en-US" sz="1200">
                <a:latin typeface="Times New Roman" panose="02020603050405020304" pitchFamily="18" charset="0"/>
              </a:rPr>
              <a:pPr/>
              <a:t>47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715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BFB5A2C-FF23-41FE-BB00-7B640988F5E3}" type="slidenum">
              <a:rPr lang="en-US" altLang="en-US" sz="1200">
                <a:latin typeface="Times New Roman" panose="02020603050405020304" pitchFamily="18" charset="0"/>
              </a:rPr>
              <a:pPr/>
              <a:t>48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738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C6436AE-1BA1-4265-AF75-2EA8211B7041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6802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9BC997-7F8F-41F2-9A05-E5BE120A2B7A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8152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7C09857-EED5-4256-B701-2316EA30B07B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9763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89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30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704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15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0D25D2-D384-46D4-AE49-1A708D60CA6C}" type="slidenum">
              <a:rPr lang="en-US" altLang="en-US" sz="1200">
                <a:latin typeface="Times New Roman" panose="02020603050405020304" pitchFamily="18" charset="0"/>
              </a:rPr>
              <a:pPr/>
              <a:t>40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5871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804BD07-12EF-42AC-A038-18EA249BF300}" type="slidenum">
              <a:rPr lang="en-US" altLang="en-US" sz="1200">
                <a:latin typeface="Times New Roman" panose="02020603050405020304" pitchFamily="18" charset="0"/>
              </a:rPr>
              <a:pPr/>
              <a:t>41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2514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1849A42-150C-448B-82BD-FBCF3A086B23}" type="slidenum">
              <a:rPr lang="en-US" altLang="en-US" sz="1200">
                <a:latin typeface="Times New Roman" panose="02020603050405020304" pitchFamily="18" charset="0"/>
              </a:rPr>
              <a:pPr/>
              <a:t>42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9762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77D9485-0CCC-40BD-BC40-C0DBFFB3AD46}" type="slidenum">
              <a:rPr lang="en-US" altLang="en-US" sz="1200">
                <a:latin typeface="Times New Roman" panose="02020603050405020304" pitchFamily="18" charset="0"/>
              </a:rPr>
              <a:pPr/>
              <a:t>43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9117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4F334-7814-4D6B-9782-617A553FFD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92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8520600" cy="24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</a:t>
            </a:r>
            <a:r>
              <a:rPr lang="en-US" dirty="0"/>
              <a:t>CSE202</a:t>
            </a:r>
            <a:r>
              <a:rPr lang="en" dirty="0"/>
              <a:t> </a:t>
            </a:r>
            <a:br>
              <a:rPr lang="en" dirty="0"/>
            </a:br>
            <a:r>
              <a:rPr lang="en" sz="4400" dirty="0"/>
              <a:t>Database Mangement Systems</a:t>
            </a:r>
            <a:br>
              <a:rPr lang="en" dirty="0"/>
            </a:br>
            <a:endParaRPr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19512" y="2013584"/>
            <a:ext cx="6574421" cy="1967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buNone/>
            </a:pPr>
            <a:r>
              <a:rPr lang="en-IN" sz="3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</a:t>
            </a:r>
            <a:r>
              <a:rPr lang="en-IN" sz="3200" b="1" dirty="0">
                <a:solidFill>
                  <a:srgbClr val="00B0F0"/>
                </a:solidFill>
              </a:rPr>
              <a:t>Relational Data Model  </a:t>
            </a:r>
          </a:p>
          <a:p>
            <a:pPr marL="139700" indent="0">
              <a:buNone/>
            </a:pPr>
            <a:r>
              <a:rPr lang="en-IN" sz="3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733425"/>
            <a:ext cx="80200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0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IN" dirty="0"/>
              <a:t>Relation Instance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400" y="828384"/>
            <a:ext cx="4758011" cy="3766766"/>
          </a:xfrm>
        </p:spPr>
        <p:txBody>
          <a:bodyPr/>
          <a:lstStyle/>
          <a:p>
            <a:pPr marL="139700" indent="0" algn="just">
              <a:buNone/>
            </a:pPr>
            <a:endParaRPr lang="en-IN" sz="16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IN" sz="1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Refer the </a:t>
            </a:r>
            <a:r>
              <a:rPr lang="en-IN" sz="1600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Instructor </a:t>
            </a:r>
            <a:r>
              <a:rPr lang="en-IN" sz="1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relation instance, has 12 rows corresponding to 12 instructors.</a:t>
            </a:r>
          </a:p>
          <a:p>
            <a:pPr algn="just"/>
            <a:endParaRPr lang="en-IN" sz="16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IN" sz="1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order in which the row are arranged is irrelevant. It can be sorted or unsorted. </a:t>
            </a:r>
          </a:p>
          <a:p>
            <a:pPr algn="just"/>
            <a:endParaRPr lang="en-IN" sz="16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IN" sz="1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Both the instances in right side are the same.</a:t>
            </a:r>
          </a:p>
        </p:txBody>
      </p:sp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664" y="69450"/>
            <a:ext cx="2723864" cy="232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664" y="2553425"/>
            <a:ext cx="2723864" cy="226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43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ea typeface="+mj-ea"/>
              </a:rPr>
              <a:t>Concepts underlying Relational Model  -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a typeface="+mj-ea"/>
              </a:rPr>
              <a:t>domain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476" y="1015185"/>
            <a:ext cx="3218472" cy="1531963"/>
          </a:xfrm>
          <a:ln>
            <a:solidFill>
              <a:srgbClr val="FFFF00"/>
            </a:solidFill>
          </a:ln>
        </p:spPr>
        <p:txBody>
          <a:bodyPr/>
          <a:lstStyle/>
          <a:p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The set of allowed values for each attribute is called the 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domain</a:t>
            </a:r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of the attribute.</a:t>
            </a:r>
          </a:p>
          <a:p>
            <a:endParaRPr lang="en-US" altLang="en-US" sz="1800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7047" y="680062"/>
            <a:ext cx="5015901" cy="4007685"/>
          </a:xfrm>
          <a:ln>
            <a:solidFill>
              <a:srgbClr val="FFFF00"/>
            </a:solidFill>
          </a:ln>
        </p:spPr>
        <p:txBody>
          <a:bodyPr/>
          <a:lstStyle/>
          <a:p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Domain of </a:t>
            </a:r>
            <a:r>
              <a:rPr lang="en-US" altLang="en-US" sz="1800" i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salary</a:t>
            </a:r>
            <a:r>
              <a:rPr lang="en-US" altLang="en-US" sz="1800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– Set of salary of instructors.</a:t>
            </a:r>
          </a:p>
          <a:p>
            <a:pPr algn="just"/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Domain of </a:t>
            </a:r>
            <a:r>
              <a:rPr lang="en-US" altLang="en-US" sz="1800" i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name</a:t>
            </a:r>
            <a:r>
              <a:rPr lang="en-US" altLang="en-US" sz="1800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–  Set of names of instructors. </a:t>
            </a:r>
          </a:p>
          <a:p>
            <a:pPr algn="just"/>
            <a:endParaRPr lang="en-US" altLang="en-US" sz="1800" i="1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  <a:p>
            <a:pPr marL="139700" indent="0" algn="just">
              <a:buNone/>
            </a:pPr>
            <a:r>
              <a:rPr lang="en-US" altLang="en-US" sz="1800" i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salary</a:t>
            </a:r>
            <a:r>
              <a:rPr lang="en-US" altLang="en-US" sz="1800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= {65000, 900000, 40000, 95000, 60000….80000}</a:t>
            </a:r>
          </a:p>
          <a:p>
            <a:pPr marL="139700" indent="0" algn="just">
              <a:buNone/>
            </a:pPr>
            <a:endParaRPr lang="en-US" altLang="en-US" sz="1800" i="1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  <a:p>
            <a:pPr marL="139700" indent="0" algn="just">
              <a:buNone/>
            </a:pPr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Each element in the domain is a value for the attribute.</a:t>
            </a:r>
          </a:p>
          <a:p>
            <a:pPr marL="139700" indent="0" algn="just">
              <a:buNone/>
            </a:pPr>
            <a:endParaRPr lang="en-US" altLang="en-US" sz="1800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  <a:p>
            <a:pPr marL="139700" indent="0" algn="just">
              <a:buNone/>
            </a:pP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40000</a:t>
            </a:r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is a value for the salary attribute. </a:t>
            </a:r>
          </a:p>
        </p:txBody>
      </p:sp>
      <p:pic>
        <p:nvPicPr>
          <p:cNvPr id="8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3" y="2673754"/>
            <a:ext cx="2723864" cy="232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866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611" y="900401"/>
            <a:ext cx="4051849" cy="1538000"/>
          </a:xfrm>
          <a:ln>
            <a:solidFill>
              <a:srgbClr val="FFFF00"/>
            </a:solidFill>
          </a:ln>
        </p:spPr>
        <p:txBody>
          <a:bodyPr/>
          <a:lstStyle/>
          <a:p>
            <a:endParaRPr lang="en-US" altLang="en-US" sz="1800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For each relation 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)</a:t>
            </a:r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, the domain of all attributes of </a:t>
            </a:r>
            <a:r>
              <a:rPr lang="en-US" altLang="en-US" sz="1800" i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be 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atomic</a:t>
            </a:r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, if that is, 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indivisible</a:t>
            </a:r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.</a:t>
            </a:r>
          </a:p>
          <a:p>
            <a:endParaRPr lang="en-US" altLang="en-US" sz="1800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09954" y="717630"/>
            <a:ext cx="4506615" cy="4271058"/>
          </a:xfrm>
          <a:ln>
            <a:solidFill>
              <a:srgbClr val="FFFF00"/>
            </a:solidFill>
          </a:ln>
        </p:spPr>
        <p:txBody>
          <a:bodyPr/>
          <a:lstStyle/>
          <a:p>
            <a:pPr algn="just"/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Suppose we have ‘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Phone-Number</a:t>
            </a:r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’ attribute in instructor relation, and allows multiple phone numbers for each instructor,</a:t>
            </a:r>
          </a:p>
          <a:p>
            <a:pPr algn="just"/>
            <a:endParaRPr lang="en-US" altLang="en-US" sz="1800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A sample domain of ‘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Phone-Number</a:t>
            </a:r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’ </a:t>
            </a:r>
          </a:p>
          <a:p>
            <a:pPr marL="139700" indent="0" algn="just">
              <a:buNone/>
            </a:pPr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={(0422-2685000,+91-8967563421),</a:t>
            </a:r>
          </a:p>
          <a:p>
            <a:pPr marL="139700" indent="0" algn="just">
              <a:buNone/>
            </a:pPr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(8934765478), (1278347865, 0433-783456)……}</a:t>
            </a:r>
          </a:p>
          <a:p>
            <a:pPr marL="139700" indent="0" algn="just">
              <a:buNone/>
            </a:pPr>
            <a:endParaRPr lang="en-US" altLang="en-US" sz="1800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  <a:p>
            <a:pPr marL="139700" indent="0" algn="just">
              <a:buNone/>
            </a:pPr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First and third elements of this domain has two phone numbers, hence it is 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non-atomic</a:t>
            </a:r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domain.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b="1" dirty="0">
                <a:ea typeface="+mj-ea"/>
              </a:rPr>
              <a:t>Concepts underlying Relational Model -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a typeface="+mj-ea"/>
              </a:rPr>
              <a:t>Atomic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610" y="2785395"/>
            <a:ext cx="4051849" cy="1384995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139700" indent="0" algn="just">
              <a:buNone/>
            </a:pPr>
            <a:r>
              <a:rPr lang="en-US" altLang="en-US" i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salary</a:t>
            </a:r>
            <a:r>
              <a:rPr lang="en-US" altLang="en-US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= {65000, 900000, 40000, 95000, 60000….80000}</a:t>
            </a:r>
          </a:p>
          <a:p>
            <a:pPr marL="139700" indent="0" algn="just">
              <a:buNone/>
            </a:pPr>
            <a:endParaRPr lang="en-US" altLang="en-US" i="1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  <a:p>
            <a:pPr marL="139700" indent="0" algn="just">
              <a:buNone/>
            </a:pPr>
            <a:r>
              <a:rPr lang="en-US" altLang="en-US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Is </a:t>
            </a:r>
            <a:r>
              <a:rPr lang="en-US" altLang="en-US" i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salary</a:t>
            </a:r>
            <a:r>
              <a:rPr lang="en-US" altLang="en-US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attribute </a:t>
            </a:r>
            <a:r>
              <a:rPr lang="en-US" altLang="en-US" i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atomic</a:t>
            </a:r>
            <a:r>
              <a:rPr lang="en-US" altLang="en-US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?</a:t>
            </a:r>
          </a:p>
          <a:p>
            <a:pPr marL="139700" indent="0" algn="just">
              <a:buNone/>
            </a:pPr>
            <a:endParaRPr lang="en-US" altLang="en-US" i="1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  <a:p>
            <a:pPr marL="139700" indent="0" algn="just">
              <a:buNone/>
            </a:pPr>
            <a:r>
              <a:rPr lang="en-US" altLang="en-US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Answer: yes.  </a:t>
            </a:r>
            <a:r>
              <a:rPr lang="en-US" altLang="en-US" i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Why</a:t>
            </a:r>
            <a:r>
              <a:rPr lang="en-US" altLang="en-US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7719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896" y="717630"/>
            <a:ext cx="8777673" cy="4271058"/>
          </a:xfrm>
          <a:ln>
            <a:solidFill>
              <a:srgbClr val="FFFF00"/>
            </a:solidFill>
          </a:ln>
        </p:spPr>
        <p:txBody>
          <a:bodyPr/>
          <a:lstStyle/>
          <a:p>
            <a:pPr algn="just"/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A sample domain of ‘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Phone-Number</a:t>
            </a:r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’ </a:t>
            </a:r>
          </a:p>
          <a:p>
            <a:pPr marL="139700" indent="0" algn="just">
              <a:buNone/>
            </a:pPr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={0422-2685000, 0433-783456, +91-8967452312}</a:t>
            </a:r>
          </a:p>
          <a:p>
            <a:pPr marL="139700" indent="0" algn="just">
              <a:buNone/>
            </a:pPr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Is it Atomic domain?</a:t>
            </a:r>
          </a:p>
          <a:p>
            <a:pPr marL="139700" indent="0" algn="just">
              <a:buNone/>
            </a:pP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Answer : No..  </a:t>
            </a:r>
          </a:p>
          <a:p>
            <a:pPr marL="139700" indent="0" algn="just">
              <a:buNone/>
            </a:pP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Why? – each phone number is divisible – country code, city code and phone number. </a:t>
            </a:r>
          </a:p>
          <a:p>
            <a:pPr marL="139700" indent="0" algn="just">
              <a:buNone/>
            </a:pPr>
            <a:endParaRPr lang="en-US" altLang="en-US" sz="1800" dirty="0">
              <a:solidFill>
                <a:schemeClr val="accent6">
                  <a:lumMod val="75000"/>
                </a:schemeClr>
              </a:solidFill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A sample domain of ‘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Phone-Number</a:t>
            </a:r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’ </a:t>
            </a:r>
          </a:p>
          <a:p>
            <a:pPr marL="139700" indent="0" algn="just">
              <a:buNone/>
            </a:pPr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={3456789023, 3948576819, 7829345678}</a:t>
            </a:r>
          </a:p>
          <a:p>
            <a:pPr marL="139700" indent="0" algn="just">
              <a:buNone/>
            </a:pPr>
            <a:endParaRPr lang="en-US" altLang="en-US" sz="1800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  <a:p>
            <a:pPr marL="139700" indent="0" algn="just">
              <a:buNone/>
            </a:pPr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Is it Atomic domain?</a:t>
            </a:r>
          </a:p>
          <a:p>
            <a:pPr marL="139700" indent="0" algn="just">
              <a:buNone/>
            </a:pPr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Answer: Yes</a:t>
            </a:r>
          </a:p>
          <a:p>
            <a:pPr marL="139700" indent="0" algn="just">
              <a:buNone/>
            </a:pPr>
            <a:r>
              <a:rPr lang="en-US" altLang="en-US" sz="1800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Why? – each element in this domain is single value </a:t>
            </a:r>
            <a:r>
              <a:rPr lang="en-US" altLang="en-US" sz="1800" b="1" dirty="0" err="1">
                <a:solidFill>
                  <a:srgbClr val="00B0F0"/>
                </a:solidFill>
                <a:ea typeface="ＭＳ Ｐゴシック" panose="020B0600070205080204" pitchFamily="34" charset="-128"/>
              </a:rPr>
              <a:t>ie</a:t>
            </a:r>
            <a:r>
              <a:rPr lang="en-US" altLang="en-US" sz="1800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., indivisible. </a:t>
            </a:r>
          </a:p>
          <a:p>
            <a:pPr marL="139700" indent="0" algn="just">
              <a:buNone/>
            </a:pPr>
            <a:endParaRPr lang="en-US" altLang="en-US" sz="1800" dirty="0">
              <a:solidFill>
                <a:schemeClr val="accent6">
                  <a:lumMod val="75000"/>
                </a:schemeClr>
              </a:solidFill>
              <a:ea typeface="ＭＳ Ｐゴシック" panose="020B0600070205080204" pitchFamily="34" charset="-128"/>
            </a:endParaRPr>
          </a:p>
          <a:p>
            <a:pPr marL="139700" indent="0" algn="just">
              <a:buNone/>
            </a:pPr>
            <a:endParaRPr lang="en-US" altLang="en-US" sz="1800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b="1" dirty="0">
                <a:ea typeface="+mj-ea"/>
              </a:rPr>
              <a:t>Concepts underlying Relational Model -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a typeface="+mj-ea"/>
              </a:rPr>
              <a:t>Atomic</a:t>
            </a:r>
          </a:p>
        </p:txBody>
      </p:sp>
    </p:spTree>
    <p:extLst>
      <p:ext uri="{BB962C8B-B14F-4D97-AF65-F5344CB8AC3E}">
        <p14:creationId xmlns:p14="http://schemas.microsoft.com/office/powerpoint/2010/main" val="2646760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209" y="887145"/>
            <a:ext cx="5024123" cy="2955649"/>
          </a:xfrm>
          <a:ln>
            <a:solidFill>
              <a:srgbClr val="FFFF00"/>
            </a:solidFill>
          </a:ln>
        </p:spPr>
        <p:txBody>
          <a:bodyPr/>
          <a:lstStyle/>
          <a:p>
            <a:pPr algn="just"/>
            <a:endParaRPr lang="en-US" altLang="en-US" sz="1800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The special value</a:t>
            </a:r>
            <a:r>
              <a:rPr lang="en-US" altLang="en-US" sz="18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800" b="1" i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null</a:t>
            </a:r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 is a member of every domain. Indicated that the value is “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unknown</a:t>
            </a:r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” or does not exist.</a:t>
            </a:r>
          </a:p>
          <a:p>
            <a:pPr algn="just"/>
            <a:endParaRPr lang="en-US" altLang="en-US" sz="1800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The null value causes complications at the time of accessing the data from database, hence use of null to be restricted.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5878" y="1604776"/>
            <a:ext cx="3575053" cy="1694009"/>
          </a:xfrm>
          <a:ln>
            <a:solidFill>
              <a:srgbClr val="FFFF00"/>
            </a:solidFill>
          </a:ln>
        </p:spPr>
        <p:txBody>
          <a:bodyPr/>
          <a:lstStyle/>
          <a:p>
            <a:pPr algn="just"/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If an instructor does not have phone, the value for his phone-number attributed to be stored ‘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null</a:t>
            </a:r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’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b="1" dirty="0">
                <a:ea typeface="+mj-ea"/>
              </a:rPr>
              <a:t>Concepts underlying Relational Model  - ‘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a typeface="+mj-ea"/>
              </a:rPr>
              <a:t>null</a:t>
            </a:r>
            <a:r>
              <a:rPr lang="en-US" b="1" dirty="0">
                <a:ea typeface="+mj-ea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192395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b="1" dirty="0">
                <a:ea typeface="+mj-ea"/>
              </a:rPr>
              <a:t>Concepts underlying Relational Model  -  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ea typeface="+mj-ea"/>
            </a:endParaRPr>
          </a:p>
          <a:p>
            <a:pPr>
              <a:defRPr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ea typeface="+mj-ea"/>
              </a:rPr>
              <a:t>Database schema Vs Database Instance.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938" y="914402"/>
            <a:ext cx="5583494" cy="2043628"/>
          </a:xfrm>
          <a:ln>
            <a:solidFill>
              <a:srgbClr val="FFFF00"/>
            </a:solidFill>
          </a:ln>
        </p:spPr>
        <p:txBody>
          <a:bodyPr/>
          <a:lstStyle/>
          <a:p>
            <a:pPr algn="just"/>
            <a:endParaRPr lang="en-US" altLang="en-US" sz="1800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Database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Schema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– the logical design of the database.</a:t>
            </a:r>
          </a:p>
          <a:p>
            <a:pPr algn="just"/>
            <a:endParaRPr lang="en-US" altLang="en-US" sz="1800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Database Instance </a:t>
            </a:r>
            <a:r>
              <a:rPr lang="en-US" alt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– the content of the database at an instance of time.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253" y="2975021"/>
            <a:ext cx="3458253" cy="9826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53" y="3974686"/>
            <a:ext cx="3458253" cy="9632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868" y="873514"/>
            <a:ext cx="3132973" cy="42421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632926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Database Schema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6352" y="565737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Database Instance</a:t>
            </a:r>
          </a:p>
        </p:txBody>
      </p:sp>
    </p:spTree>
    <p:extLst>
      <p:ext uri="{BB962C8B-B14F-4D97-AF65-F5344CB8AC3E}">
        <p14:creationId xmlns:p14="http://schemas.microsoft.com/office/powerpoint/2010/main" val="2963700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b="1" dirty="0">
                <a:ea typeface="+mj-ea"/>
              </a:rPr>
              <a:t>Concepts underlying Relational Model  - </a:t>
            </a:r>
          </a:p>
          <a:p>
            <a:pPr>
              <a:defRPr/>
            </a:pP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ea typeface="+mj-ea"/>
              </a:rPr>
              <a:t>relation Schema Vs relation instance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ea typeface="+mj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3" y="1319718"/>
            <a:ext cx="2597838" cy="554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873" y="1340677"/>
            <a:ext cx="2344865" cy="6616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53" y="2122983"/>
            <a:ext cx="3512432" cy="4767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6873" y="2122983"/>
            <a:ext cx="3055135" cy="9632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053" y="3195691"/>
            <a:ext cx="3794594" cy="5059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6873" y="3288685"/>
            <a:ext cx="2909189" cy="11675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4953" y="959945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Relation Schemas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87389" y="1003030"/>
            <a:ext cx="1664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Relation Instance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3053" y="3897139"/>
            <a:ext cx="4461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 General relation schema contains the list of attributes and their domains.</a:t>
            </a:r>
          </a:p>
          <a:p>
            <a:r>
              <a:rPr lang="en-IN" sz="1800" dirty="0" err="1">
                <a:solidFill>
                  <a:schemeClr val="accent6">
                    <a:lumMod val="75000"/>
                  </a:schemeClr>
                </a:solidFill>
              </a:rPr>
              <a:t>Eg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</a:rPr>
              <a:t> Student {Name: String; </a:t>
            </a:r>
            <a:r>
              <a:rPr lang="en-IN" sz="1800" dirty="0" err="1">
                <a:solidFill>
                  <a:schemeClr val="accent6">
                    <a:lumMod val="75000"/>
                  </a:schemeClr>
                </a:solidFill>
              </a:rPr>
              <a:t>StudentNumber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</a:rPr>
              <a:t>: String; Age: integer}</a:t>
            </a:r>
          </a:p>
        </p:txBody>
      </p:sp>
    </p:spTree>
    <p:extLst>
      <p:ext uri="{BB962C8B-B14F-4D97-AF65-F5344CB8AC3E}">
        <p14:creationId xmlns:p14="http://schemas.microsoft.com/office/powerpoint/2010/main" val="1302836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83" y="1418692"/>
            <a:ext cx="7339166" cy="2968113"/>
          </a:xfrm>
        </p:spPr>
        <p:txBody>
          <a:bodyPr/>
          <a:lstStyle/>
          <a:p>
            <a:r>
              <a:rPr lang="en-IN" sz="28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 marks [5];     ----- Schema</a:t>
            </a: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Marks[78, 93, 90, 89, 83] ----- instance</a:t>
            </a:r>
          </a:p>
          <a:p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Instance – changes.</a:t>
            </a: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Schema – does not.</a:t>
            </a:r>
          </a:p>
          <a:p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b="1" dirty="0">
                <a:ea typeface="+mj-ea"/>
              </a:rPr>
              <a:t>Concepts underlying Relational Model  - </a:t>
            </a:r>
          </a:p>
          <a:p>
            <a:pPr>
              <a:defRPr/>
            </a:pP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ea typeface="+mj-ea"/>
              </a:rPr>
              <a:t>relation schema &amp; instance…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605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50" y="1706665"/>
            <a:ext cx="8520600" cy="572700"/>
          </a:xfrm>
        </p:spPr>
        <p:txBody>
          <a:bodyPr/>
          <a:lstStyle/>
          <a:p>
            <a:r>
              <a:rPr lang="en-IN" dirty="0"/>
              <a:t>Let us proceed further with University Database</a:t>
            </a:r>
          </a:p>
        </p:txBody>
      </p:sp>
    </p:spTree>
    <p:extLst>
      <p:ext uri="{BB962C8B-B14F-4D97-AF65-F5344CB8AC3E}">
        <p14:creationId xmlns:p14="http://schemas.microsoft.com/office/powerpoint/2010/main" val="256774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6223-4F63-434C-90A1-B6A20887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77389-7632-4CB9-A572-B0786C484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Fundamentals</a:t>
            </a:r>
          </a:p>
          <a:p>
            <a:endParaRPr lang="en-US" sz="2000" dirty="0"/>
          </a:p>
          <a:p>
            <a:r>
              <a:rPr lang="en-US" sz="2000" dirty="0"/>
              <a:t>Data Models</a:t>
            </a:r>
          </a:p>
          <a:p>
            <a:pPr lvl="1"/>
            <a:r>
              <a:rPr lang="en-US" sz="2000" dirty="0"/>
              <a:t>Relational Data Model</a:t>
            </a:r>
          </a:p>
          <a:p>
            <a:pPr lvl="1"/>
            <a:r>
              <a:rPr lang="en-US" sz="2000" dirty="0"/>
              <a:t>ER Model</a:t>
            </a:r>
          </a:p>
        </p:txBody>
      </p:sp>
    </p:spTree>
    <p:extLst>
      <p:ext uri="{BB962C8B-B14F-4D97-AF65-F5344CB8AC3E}">
        <p14:creationId xmlns:p14="http://schemas.microsoft.com/office/powerpoint/2010/main" val="2600218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IN" dirty="0"/>
              <a:t>University Database –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Relation Schemas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36" y="1036295"/>
            <a:ext cx="75342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72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IN" dirty="0"/>
              <a:t>University Database –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Relation Instances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62" y="719197"/>
            <a:ext cx="2459586" cy="1873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337" y="719197"/>
            <a:ext cx="2811925" cy="18735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651" y="719197"/>
            <a:ext cx="1308503" cy="11719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543" y="719197"/>
            <a:ext cx="1768899" cy="11719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153" y="2770648"/>
            <a:ext cx="3198171" cy="22476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1915" y="2770648"/>
            <a:ext cx="2425679" cy="21352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16185" y="441280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27593" y="2111008"/>
            <a:ext cx="30659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rgbClr val="00B0F0"/>
                </a:solidFill>
              </a:rPr>
              <a:t>Instructor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is related to </a:t>
            </a:r>
            <a:r>
              <a:rPr lang="en-IN" i="1" dirty="0">
                <a:solidFill>
                  <a:srgbClr val="00B0F0"/>
                </a:solidFill>
              </a:rPr>
              <a:t>department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by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dept_name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attribute.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i="1" dirty="0">
                <a:solidFill>
                  <a:srgbClr val="00B0F0"/>
                </a:solidFill>
              </a:rPr>
              <a:t>Instructor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is related to </a:t>
            </a:r>
            <a:r>
              <a:rPr lang="en-IN" i="1" dirty="0">
                <a:solidFill>
                  <a:srgbClr val="00B0F0"/>
                </a:solidFill>
              </a:rPr>
              <a:t>sections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by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course_id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sec_id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and semester and the association is stored in a new relation </a:t>
            </a:r>
            <a:r>
              <a:rPr lang="en-IN" i="1" dirty="0">
                <a:solidFill>
                  <a:srgbClr val="00B0F0"/>
                </a:solidFill>
              </a:rPr>
              <a:t>teaches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9197" y="466870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i="1" dirty="0">
                <a:solidFill>
                  <a:schemeClr val="accent6">
                    <a:lumMod val="75000"/>
                  </a:schemeClr>
                </a:solidFill>
              </a:rPr>
              <a:t>instructor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24992" y="46687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i="1" dirty="0">
                <a:solidFill>
                  <a:schemeClr val="accent6">
                    <a:lumMod val="75000"/>
                  </a:schemeClr>
                </a:solidFill>
              </a:rPr>
              <a:t>course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30081" y="457258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i="1" dirty="0">
                <a:solidFill>
                  <a:schemeClr val="accent6">
                    <a:lumMod val="75000"/>
                  </a:schemeClr>
                </a:solidFill>
              </a:rPr>
              <a:t>prerequisite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39523" y="368949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i="1" dirty="0">
                <a:solidFill>
                  <a:schemeClr val="accent6">
                    <a:lumMod val="75000"/>
                  </a:schemeClr>
                </a:solidFill>
              </a:rPr>
              <a:t>department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24983" y="2543189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i="1" dirty="0">
                <a:solidFill>
                  <a:schemeClr val="accent6">
                    <a:lumMod val="75000"/>
                  </a:schemeClr>
                </a:solidFill>
              </a:rPr>
              <a:t>section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90461" y="2551089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i="1" dirty="0">
                <a:solidFill>
                  <a:schemeClr val="accent6">
                    <a:lumMod val="75000"/>
                  </a:schemeClr>
                </a:solidFill>
              </a:rPr>
              <a:t>teaches</a:t>
            </a:r>
          </a:p>
        </p:txBody>
      </p:sp>
    </p:spTree>
    <p:extLst>
      <p:ext uri="{BB962C8B-B14F-4D97-AF65-F5344CB8AC3E}">
        <p14:creationId xmlns:p14="http://schemas.microsoft.com/office/powerpoint/2010/main" val="2605581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494" y="555584"/>
            <a:ext cx="8171726" cy="4120588"/>
          </a:xfrm>
        </p:spPr>
        <p:txBody>
          <a:bodyPr/>
          <a:lstStyle/>
          <a:p>
            <a:r>
              <a:rPr lang="en-US" altLang="en-US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If A</a:t>
            </a:r>
            <a:r>
              <a:rPr lang="en-US" altLang="en-US" sz="2000" b="1" baseline="-250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en-US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A</a:t>
            </a:r>
            <a:r>
              <a:rPr lang="en-US" altLang="en-US" sz="2000" b="1" baseline="-250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, …, </a:t>
            </a:r>
            <a:r>
              <a:rPr lang="en-US" altLang="en-US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A</a:t>
            </a:r>
            <a:r>
              <a:rPr lang="en-US" altLang="en-US" sz="2000" b="1" i="1" baseline="-250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en-US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are </a:t>
            </a:r>
            <a:r>
              <a:rPr lang="en-US" altLang="en-US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attributes</a:t>
            </a:r>
          </a:p>
          <a:p>
            <a:pPr>
              <a:buFont typeface="Monotype Sorts" charset="2"/>
              <a:buNone/>
            </a:pPr>
            <a:endParaRPr lang="en-US" altLang="en-US" sz="2000" b="1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2000" b="1" i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= (</a:t>
            </a:r>
            <a:r>
              <a:rPr lang="en-US" altLang="en-US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A</a:t>
            </a:r>
            <a:r>
              <a:rPr lang="en-US" altLang="en-US" sz="2000" b="1" baseline="-250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en-US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A</a:t>
            </a:r>
            <a:r>
              <a:rPr lang="en-US" altLang="en-US" sz="2000" b="1" baseline="-250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, …, </a:t>
            </a:r>
            <a:r>
              <a:rPr lang="en-US" altLang="en-US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A</a:t>
            </a:r>
            <a:r>
              <a:rPr lang="en-US" altLang="en-US" sz="2000" b="1" i="1" baseline="-250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) is a </a:t>
            </a:r>
            <a:r>
              <a:rPr lang="en-US" altLang="en-US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relation schema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	Example: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en-US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    instructor </a:t>
            </a:r>
            <a:r>
              <a:rPr lang="en-US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= (</a:t>
            </a:r>
            <a:r>
              <a:rPr lang="en-US" altLang="en-US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ID,  name, </a:t>
            </a:r>
            <a:r>
              <a:rPr lang="en-US" altLang="en-US" sz="2000" b="1" i="1" dirty="0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dept_name</a:t>
            </a:r>
            <a:r>
              <a:rPr lang="en-US" altLang="en-US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, salary</a:t>
            </a:r>
            <a:r>
              <a:rPr lang="en-US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endParaRPr lang="en-US" altLang="en-US" sz="2000" b="1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Formally, given sets </a:t>
            </a:r>
            <a:r>
              <a:rPr lang="en-US" altLang="en-US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en-US" sz="2000" b="1" baseline="-250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en-US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en-US" sz="2000" b="1" baseline="-250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, …. </a:t>
            </a:r>
            <a:r>
              <a:rPr lang="en-US" altLang="en-US" sz="2000" b="1" i="1" dirty="0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en-US" sz="2000" b="1" i="1" baseline="-25000" dirty="0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which are the domains of </a:t>
            </a:r>
            <a:r>
              <a:rPr lang="en-US" altLang="en-US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A</a:t>
            </a:r>
            <a:r>
              <a:rPr lang="en-US" altLang="en-US" sz="2000" b="1" baseline="-250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en-US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A</a:t>
            </a:r>
            <a:r>
              <a:rPr lang="en-US" altLang="en-US" sz="2000" b="1" baseline="-250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, …, </a:t>
            </a:r>
            <a:r>
              <a:rPr lang="en-US" altLang="en-US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A</a:t>
            </a:r>
            <a:r>
              <a:rPr lang="en-US" altLang="en-US" sz="2000" b="1" i="1" baseline="-250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n </a:t>
            </a:r>
            <a:r>
              <a:rPr lang="en-US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, a relation</a:t>
            </a:r>
            <a:r>
              <a:rPr lang="en-US" altLang="en-US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b="1" i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is a subset of  </a:t>
            </a:r>
            <a:r>
              <a:rPr lang="en-US" altLang="en-US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en-US" sz="2000" b="1" baseline="-250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x  </a:t>
            </a:r>
            <a:r>
              <a:rPr lang="en-US" altLang="en-US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en-US" sz="2000" b="1" baseline="-250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2 </a:t>
            </a:r>
            <a:r>
              <a:rPr lang="en-US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x … x </a:t>
            </a:r>
            <a:r>
              <a:rPr lang="en-US" altLang="en-US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en-US" sz="2000" b="1" i="1" baseline="-250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n.</a:t>
            </a:r>
          </a:p>
          <a:p>
            <a:pPr>
              <a:lnSpc>
                <a:spcPct val="120000"/>
              </a:lnSpc>
            </a:pPr>
            <a:endParaRPr lang="en-US" altLang="en-US" sz="2000" b="1" i="1" baseline="-25000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Thus, a relation is a set of </a:t>
            </a:r>
            <a:r>
              <a:rPr lang="en-US" altLang="en-US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-tuples (</a:t>
            </a:r>
            <a:r>
              <a:rPr lang="en-US" altLang="en-US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a</a:t>
            </a:r>
            <a:r>
              <a:rPr lang="en-US" altLang="en-US" sz="2000" b="1" baseline="-250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,</a:t>
            </a:r>
            <a:r>
              <a:rPr lang="en-US" altLang="en-US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a</a:t>
            </a:r>
            <a:r>
              <a:rPr lang="en-US" altLang="en-US" sz="2000" b="1" baseline="-250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, …, </a:t>
            </a:r>
            <a:r>
              <a:rPr lang="en-US" altLang="en-US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a</a:t>
            </a:r>
            <a:r>
              <a:rPr lang="en-US" altLang="en-US" sz="2000" b="1" i="1" baseline="-250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) where each </a:t>
            </a:r>
            <a:r>
              <a:rPr lang="en-US" altLang="en-US" sz="2000" b="1" i="1" dirty="0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a</a:t>
            </a:r>
            <a:r>
              <a:rPr lang="en-US" altLang="en-US" sz="2000" b="1" i="1" baseline="-25000" dirty="0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 </a:t>
            </a:r>
            <a:r>
              <a:rPr lang="en-US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 </a:t>
            </a:r>
            <a:r>
              <a:rPr lang="en-US" altLang="en-US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D</a:t>
            </a:r>
            <a:r>
              <a:rPr lang="en-US" altLang="en-US" sz="2000" b="1" i="1" baseline="-250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endParaRPr lang="en-US" altLang="en-US" sz="2000" b="1" i="1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Font typeface="Monotype Sorts" charset="2"/>
              <a:buNone/>
            </a:pPr>
            <a:endParaRPr lang="en-US" altLang="en-US" sz="2000" b="1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  <a:buFont typeface="Monotype Sorts" charset="2"/>
              <a:buNone/>
            </a:pPr>
            <a:endParaRPr lang="en-US" altLang="en-US" sz="2000" b="1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z="2000" b="1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315200" cy="555584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 Schema and Instance</a:t>
            </a:r>
          </a:p>
        </p:txBody>
      </p:sp>
    </p:spTree>
    <p:extLst>
      <p:ext uri="{BB962C8B-B14F-4D97-AF65-F5344CB8AC3E}">
        <p14:creationId xmlns:p14="http://schemas.microsoft.com/office/powerpoint/2010/main" val="3667928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85195" y="702440"/>
            <a:ext cx="7102876" cy="382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Contents</a:t>
            </a:r>
          </a:p>
          <a:p>
            <a:pPr lvl="1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Structure of Relational Databases</a:t>
            </a: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Keys</a:t>
            </a:r>
            <a:endParaRPr lang="en-I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Schema Diagrams </a:t>
            </a:r>
          </a:p>
          <a:p>
            <a:pPr lvl="1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Relational Query Languages</a:t>
            </a:r>
            <a:endParaRPr lang="en-IN" sz="2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Relational Operations</a:t>
            </a:r>
            <a:endParaRPr lang="en-IN" sz="2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98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IN" dirty="0"/>
              <a:t>Keys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504" y="572700"/>
            <a:ext cx="8855449" cy="3362692"/>
          </a:xfrm>
        </p:spPr>
        <p:txBody>
          <a:bodyPr/>
          <a:lstStyle/>
          <a:p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No two relations in a relation is allowed to have same values in all the attributes.</a:t>
            </a:r>
          </a:p>
          <a:p>
            <a:endParaRPr lang="en-IN" sz="18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18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18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18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1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Tuples with in a given relation to be distinguished, by the values of the attributes.</a:t>
            </a:r>
          </a:p>
          <a:p>
            <a:endParaRPr lang="en-IN" sz="18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65" y="1297209"/>
            <a:ext cx="5488511" cy="148021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6504" y="393539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Super Keys, Candidate Key, Primary Key, Foreign Key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596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IN" dirty="0" err="1"/>
              <a:t>Superkey</a:t>
            </a:r>
            <a:r>
              <a:rPr lang="en-IN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99" y="758936"/>
            <a:ext cx="4300025" cy="1822218"/>
          </a:xfrm>
        </p:spPr>
        <p:txBody>
          <a:bodyPr/>
          <a:lstStyle/>
          <a:p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</a:rPr>
              <a:t>Let K 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 R</a:t>
            </a:r>
          </a:p>
          <a:p>
            <a:pPr algn="just"/>
            <a:r>
              <a:rPr lang="en-US" altLang="en-US" sz="1800" i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K 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is a </a:t>
            </a:r>
            <a:r>
              <a:rPr lang="en-US" altLang="en-US" sz="1800" b="1" dirty="0" err="1">
                <a:solidFill>
                  <a:srgbClr val="00B0F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superkey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of </a:t>
            </a:r>
            <a:r>
              <a:rPr lang="en-US" altLang="en-US" sz="1800" i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if values for </a:t>
            </a:r>
            <a:r>
              <a:rPr lang="en-US" altLang="en-US" sz="1800" i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K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sz="1800" i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r(R)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Example:  {</a:t>
            </a:r>
            <a:r>
              <a:rPr lang="en-US" altLang="en-US" sz="1800" i="1" dirty="0">
                <a:solidFill>
                  <a:srgbClr val="00B0F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ID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} and {</a:t>
            </a:r>
            <a:r>
              <a:rPr lang="en-US" altLang="en-US" sz="1800" dirty="0">
                <a:solidFill>
                  <a:srgbClr val="00B0F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ID, name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} are both </a:t>
            </a:r>
            <a:r>
              <a:rPr lang="en-US" altLang="en-US" sz="1800" dirty="0" err="1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superkeys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of </a:t>
            </a:r>
            <a:r>
              <a:rPr lang="en-US" altLang="en-US" sz="1800" i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instructor.</a:t>
            </a:r>
          </a:p>
          <a:p>
            <a:pPr lvl="1">
              <a:lnSpc>
                <a:spcPct val="130000"/>
              </a:lnSpc>
            </a:pPr>
            <a:endParaRPr lang="en-US" altLang="en-US" sz="1800" dirty="0">
              <a:solidFill>
                <a:schemeClr val="accent6">
                  <a:lumMod val="75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IN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050" y="136837"/>
            <a:ext cx="3735995" cy="2845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69" y="3938378"/>
            <a:ext cx="8262889" cy="10725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5413" y="3119479"/>
            <a:ext cx="44158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altLang="en-US" sz="1800" i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{</a:t>
            </a:r>
            <a:r>
              <a:rPr lang="en-US" altLang="en-US" sz="1800" i="1" dirty="0">
                <a:solidFill>
                  <a:srgbClr val="00B0F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name</a:t>
            </a:r>
            <a:r>
              <a:rPr lang="en-US" altLang="en-US" sz="1800" i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}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is not a </a:t>
            </a:r>
            <a:r>
              <a:rPr lang="en-US" altLang="en-US" sz="1800" dirty="0" err="1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superkey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, because more instructors may have same name. </a:t>
            </a:r>
            <a:endParaRPr lang="en-US" altLang="en-US" sz="1800" i="1" dirty="0">
              <a:solidFill>
                <a:schemeClr val="accent6">
                  <a:lumMod val="75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926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IN" dirty="0"/>
              <a:t>Candidate Keys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904" y="697937"/>
            <a:ext cx="4944649" cy="1451829"/>
          </a:xfrm>
        </p:spPr>
        <p:txBody>
          <a:bodyPr/>
          <a:lstStyle/>
          <a:p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A </a:t>
            </a:r>
            <a:r>
              <a:rPr lang="en-US" altLang="en-US" sz="1800" dirty="0" err="1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superkey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may have extraneous attribute. </a:t>
            </a:r>
          </a:p>
          <a:p>
            <a:pPr marL="139700" indent="0">
              <a:buNone/>
            </a:pPr>
            <a:r>
              <a:rPr lang="en-US" altLang="en-US" sz="1800" dirty="0" err="1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Eg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. In {</a:t>
            </a:r>
            <a:r>
              <a:rPr lang="en-US" altLang="en-US" sz="1800" dirty="0">
                <a:solidFill>
                  <a:srgbClr val="00B0F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ID, name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}, </a:t>
            </a:r>
            <a:r>
              <a:rPr lang="en-US" altLang="en-US" sz="1800" dirty="0">
                <a:solidFill>
                  <a:srgbClr val="00B0F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name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is extraneous. </a:t>
            </a:r>
          </a:p>
          <a:p>
            <a:pPr marL="139700" indent="0">
              <a:buNone/>
            </a:pPr>
            <a:endParaRPr lang="en-US" altLang="en-US" sz="1800" dirty="0">
              <a:solidFill>
                <a:schemeClr val="accent6">
                  <a:lumMod val="75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1800" dirty="0" err="1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Superkey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for which no proper subset is a </a:t>
            </a:r>
            <a:r>
              <a:rPr lang="en-US" altLang="en-US" sz="1800" dirty="0" err="1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superkey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is the candidate key. .. Or</a:t>
            </a:r>
          </a:p>
          <a:p>
            <a:endParaRPr lang="en-US" altLang="en-US" sz="1800" dirty="0">
              <a:solidFill>
                <a:schemeClr val="accent6">
                  <a:lumMod val="75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1800" dirty="0" err="1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Superkey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K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is a </a:t>
            </a:r>
            <a:r>
              <a:rPr lang="en-US" altLang="en-US" sz="1800" b="1" dirty="0">
                <a:solidFill>
                  <a:srgbClr val="00B0F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candidate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key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if </a:t>
            </a:r>
            <a:r>
              <a:rPr lang="en-US" altLang="en-US" sz="1800" i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K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is minimal</a:t>
            </a:r>
            <a:b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Example:  {</a:t>
            </a:r>
            <a:r>
              <a:rPr lang="en-US" altLang="en-US" sz="1800" i="1" dirty="0">
                <a:solidFill>
                  <a:srgbClr val="00B0F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ID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} is a candidate key for </a:t>
            </a:r>
            <a:r>
              <a:rPr lang="en-US" altLang="en-US" sz="1800" i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Instructor, but not 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{</a:t>
            </a:r>
            <a:r>
              <a:rPr lang="en-US" altLang="en-US" sz="1800" dirty="0">
                <a:solidFill>
                  <a:srgbClr val="00B0F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ID, name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}.</a:t>
            </a:r>
            <a:endParaRPr lang="en-US" altLang="en-US" sz="1800" i="1" dirty="0">
              <a:solidFill>
                <a:schemeClr val="accent6">
                  <a:lumMod val="75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sz="1800" i="1" dirty="0">
              <a:solidFill>
                <a:schemeClr val="accent6">
                  <a:lumMod val="75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sz="1800" dirty="0">
              <a:solidFill>
                <a:schemeClr val="accent6">
                  <a:lumMod val="75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IN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49" y="927542"/>
            <a:ext cx="3735995" cy="28458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0632" y="3974300"/>
            <a:ext cx="5043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There can be many possible candidate keys for a relation</a:t>
            </a:r>
          </a:p>
          <a:p>
            <a:r>
              <a:rPr lang="en-IN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Eg</a:t>
            </a: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 {</a:t>
            </a:r>
            <a:r>
              <a:rPr lang="en-IN" b="1" dirty="0">
                <a:solidFill>
                  <a:srgbClr val="00B0F0"/>
                </a:solidFill>
              </a:rPr>
              <a:t>ID</a:t>
            </a: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} and {</a:t>
            </a:r>
            <a:r>
              <a:rPr lang="en-IN" b="1" dirty="0">
                <a:solidFill>
                  <a:srgbClr val="00B0F0"/>
                </a:solidFill>
              </a:rPr>
              <a:t>name</a:t>
            </a: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IN" b="1" dirty="0" err="1">
                <a:solidFill>
                  <a:srgbClr val="00B0F0"/>
                </a:solidFill>
              </a:rPr>
              <a:t>dept_name</a:t>
            </a: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} for </a:t>
            </a:r>
            <a:r>
              <a:rPr lang="en-IN" b="1" i="1" dirty="0">
                <a:solidFill>
                  <a:srgbClr val="00B0F0"/>
                </a:solidFill>
              </a:rPr>
              <a:t>instructor</a:t>
            </a: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816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803" y="712636"/>
            <a:ext cx="4977931" cy="4264478"/>
          </a:xfrm>
        </p:spPr>
        <p:txBody>
          <a:bodyPr/>
          <a:lstStyle/>
          <a:p>
            <a:pPr algn="just"/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Several distinct set of attributes could serve as candidate keys.</a:t>
            </a:r>
          </a:p>
          <a:p>
            <a:pPr algn="just"/>
            <a:endParaRPr lang="en-IN" sz="2000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The candidate key which is primarily chosen by the database designer is the </a:t>
            </a:r>
            <a:r>
              <a:rPr lang="en-IN" sz="2000" b="1" dirty="0">
                <a:solidFill>
                  <a:srgbClr val="00B0F0"/>
                </a:solidFill>
              </a:rPr>
              <a:t>primary key.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IN" dirty="0"/>
              <a:t>Primary keys.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072" y="893762"/>
            <a:ext cx="3735995" cy="28458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6608" y="3298784"/>
            <a:ext cx="2959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{</a:t>
            </a:r>
            <a:r>
              <a:rPr lang="en-IN" dirty="0">
                <a:solidFill>
                  <a:srgbClr val="00B0F0"/>
                </a:solidFill>
              </a:rPr>
              <a:t>ID</a:t>
            </a:r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} in instructor is the primary key.</a:t>
            </a:r>
          </a:p>
        </p:txBody>
      </p:sp>
    </p:spTree>
    <p:extLst>
      <p:ext uri="{BB962C8B-B14F-4D97-AF65-F5344CB8AC3E}">
        <p14:creationId xmlns:p14="http://schemas.microsoft.com/office/powerpoint/2010/main" val="2644518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IN" dirty="0"/>
              <a:t> Primary Keys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654" y="572699"/>
            <a:ext cx="5290447" cy="4404415"/>
          </a:xfrm>
        </p:spPr>
        <p:txBody>
          <a:bodyPr/>
          <a:lstStyle/>
          <a:p>
            <a:pPr algn="just"/>
            <a:r>
              <a:rPr lang="en-IN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Must be chose with care.</a:t>
            </a:r>
          </a:p>
          <a:p>
            <a:pPr algn="just"/>
            <a:endParaRPr lang="en-IN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IN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Their attribute values are never or very rarely changed.</a:t>
            </a:r>
          </a:p>
          <a:p>
            <a:pPr marL="139700" indent="0" algn="just">
              <a:buNone/>
            </a:pPr>
            <a:r>
              <a:rPr lang="en-IN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Eg</a:t>
            </a:r>
            <a:r>
              <a:rPr lang="en-IN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 </a:t>
            </a:r>
            <a:r>
              <a:rPr lang="en-IN" sz="1800" dirty="0" err="1">
                <a:solidFill>
                  <a:srgbClr val="00B0F0"/>
                </a:solidFill>
              </a:rPr>
              <a:t>RollNumber</a:t>
            </a:r>
            <a:r>
              <a:rPr lang="en-IN" sz="1800" dirty="0">
                <a:solidFill>
                  <a:srgbClr val="00B0F0"/>
                </a:solidFill>
              </a:rPr>
              <a:t>.</a:t>
            </a:r>
          </a:p>
          <a:p>
            <a:pPr marL="139700" indent="0" algn="just">
              <a:buNone/>
            </a:pPr>
            <a:endParaRPr lang="en-IN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IN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primary key of a relation to be listed before other attributes.</a:t>
            </a:r>
          </a:p>
          <a:p>
            <a:pPr marL="139700" indent="0" algn="just">
              <a:buNone/>
            </a:pPr>
            <a:r>
              <a:rPr lang="en-IN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Refer the </a:t>
            </a:r>
            <a:r>
              <a:rPr lang="en-IN" sz="1800" i="1" dirty="0">
                <a:solidFill>
                  <a:srgbClr val="00B0F0"/>
                </a:solidFill>
              </a:rPr>
              <a:t>department</a:t>
            </a:r>
            <a:r>
              <a:rPr lang="en-IN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relation.</a:t>
            </a:r>
          </a:p>
          <a:p>
            <a:pPr marL="139700" indent="0" algn="just">
              <a:buNone/>
            </a:pPr>
            <a:endParaRPr lang="en-IN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39700" indent="0" algn="just">
              <a:buNone/>
            </a:pPr>
            <a:endParaRPr lang="en-IN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133" y="1089585"/>
            <a:ext cx="3124803" cy="20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46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IN" dirty="0"/>
              <a:t>Foreign Keys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26" y="743712"/>
            <a:ext cx="5075531" cy="4198678"/>
          </a:xfrm>
        </p:spPr>
        <p:txBody>
          <a:bodyPr/>
          <a:lstStyle/>
          <a:p>
            <a:pPr algn="just"/>
            <a:r>
              <a:rPr lang="en-IN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 relation, say </a:t>
            </a:r>
            <a:r>
              <a:rPr lang="en-IN" sz="1600" i="1" dirty="0">
                <a:solidFill>
                  <a:srgbClr val="00B0F0"/>
                </a:solidFill>
              </a:rPr>
              <a:t>r</a:t>
            </a:r>
            <a:r>
              <a:rPr lang="en-IN" sz="1600" i="1" baseline="-25000" dirty="0">
                <a:solidFill>
                  <a:srgbClr val="00B0F0"/>
                </a:solidFill>
              </a:rPr>
              <a:t>1</a:t>
            </a:r>
            <a:r>
              <a:rPr lang="en-IN" sz="1600" dirty="0">
                <a:solidFill>
                  <a:srgbClr val="00B0F0"/>
                </a:solidFill>
              </a:rPr>
              <a:t>,</a:t>
            </a:r>
            <a:r>
              <a:rPr lang="en-IN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may include among its attributed the primary key of another relation, say </a:t>
            </a:r>
            <a:r>
              <a:rPr lang="en-IN" sz="1600" i="1" dirty="0">
                <a:solidFill>
                  <a:srgbClr val="00B0F0"/>
                </a:solidFill>
              </a:rPr>
              <a:t>r</a:t>
            </a:r>
            <a:r>
              <a:rPr lang="en-IN" sz="1600" i="1" baseline="-25000" dirty="0">
                <a:solidFill>
                  <a:srgbClr val="00B0F0"/>
                </a:solidFill>
              </a:rPr>
              <a:t>2</a:t>
            </a:r>
            <a:r>
              <a:rPr lang="en-IN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just"/>
            <a:endParaRPr lang="en-IN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IN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This attribute is called as foreign key from </a:t>
            </a:r>
            <a:r>
              <a:rPr lang="en-IN" sz="1600" i="1" dirty="0">
                <a:solidFill>
                  <a:srgbClr val="00B0F0"/>
                </a:solidFill>
              </a:rPr>
              <a:t>r</a:t>
            </a:r>
            <a:r>
              <a:rPr lang="en-IN" sz="1600" i="1" baseline="-25000" dirty="0">
                <a:solidFill>
                  <a:srgbClr val="00B0F0"/>
                </a:solidFill>
              </a:rPr>
              <a:t>1</a:t>
            </a:r>
            <a:r>
              <a:rPr lang="en-IN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referencing to </a:t>
            </a:r>
            <a:r>
              <a:rPr lang="en-IN" sz="1600" i="1" dirty="0">
                <a:solidFill>
                  <a:srgbClr val="00B0F0"/>
                </a:solidFill>
              </a:rPr>
              <a:t>r</a:t>
            </a:r>
            <a:r>
              <a:rPr lang="en-IN" sz="1600" i="1" baseline="-25000" dirty="0">
                <a:solidFill>
                  <a:srgbClr val="00B0F0"/>
                </a:solidFill>
              </a:rPr>
              <a:t>2</a:t>
            </a:r>
            <a:r>
              <a:rPr lang="en-IN" sz="1600" i="1" baseline="-25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.</a:t>
            </a:r>
            <a:endParaRPr lang="en-IN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just"/>
            <a:endParaRPr lang="en-IN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IN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relation </a:t>
            </a:r>
            <a:r>
              <a:rPr lang="en-IN" sz="1600" i="1" dirty="0">
                <a:solidFill>
                  <a:srgbClr val="00B0F0"/>
                </a:solidFill>
              </a:rPr>
              <a:t>r</a:t>
            </a:r>
            <a:r>
              <a:rPr lang="en-IN" sz="1600" i="1" baseline="-25000" dirty="0">
                <a:solidFill>
                  <a:srgbClr val="00B0F0"/>
                </a:solidFill>
              </a:rPr>
              <a:t>1</a:t>
            </a:r>
            <a:r>
              <a:rPr lang="en-IN" sz="1600" i="1" baseline="-25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is called as the referencing relation and </a:t>
            </a:r>
            <a:r>
              <a:rPr lang="en-IN" sz="1600" i="1" dirty="0">
                <a:solidFill>
                  <a:srgbClr val="00B0F0"/>
                </a:solidFill>
              </a:rPr>
              <a:t>r</a:t>
            </a:r>
            <a:r>
              <a:rPr lang="en-IN" sz="1600" i="1" baseline="-25000" dirty="0">
                <a:solidFill>
                  <a:srgbClr val="00B0F0"/>
                </a:solidFill>
              </a:rPr>
              <a:t>2</a:t>
            </a:r>
            <a:r>
              <a:rPr lang="en-IN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is called the referenced relation.</a:t>
            </a:r>
          </a:p>
          <a:p>
            <a:pPr algn="just"/>
            <a:endParaRPr lang="en-IN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IN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foreign key forms a dependency between </a:t>
            </a:r>
            <a:r>
              <a:rPr lang="en-IN" sz="1600" i="1" dirty="0">
                <a:solidFill>
                  <a:srgbClr val="00B0F0"/>
                </a:solidFill>
              </a:rPr>
              <a:t>r</a:t>
            </a:r>
            <a:r>
              <a:rPr lang="en-IN" sz="1600" i="1" baseline="-25000" dirty="0">
                <a:solidFill>
                  <a:srgbClr val="00B0F0"/>
                </a:solidFill>
              </a:rPr>
              <a:t>1</a:t>
            </a:r>
            <a:r>
              <a:rPr lang="en-IN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and </a:t>
            </a:r>
            <a:r>
              <a:rPr lang="en-IN" sz="1600" i="1" dirty="0">
                <a:solidFill>
                  <a:srgbClr val="00B0F0"/>
                </a:solidFill>
              </a:rPr>
              <a:t>r</a:t>
            </a:r>
            <a:r>
              <a:rPr lang="en-IN" sz="1600" i="1" baseline="-25000" dirty="0">
                <a:solidFill>
                  <a:srgbClr val="00B0F0"/>
                </a:solidFill>
              </a:rPr>
              <a:t>2</a:t>
            </a:r>
            <a:r>
              <a:rPr lang="en-IN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just"/>
            <a:endParaRPr lang="en-IN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IN" sz="16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Eg</a:t>
            </a:r>
            <a:r>
              <a:rPr lang="en-IN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. </a:t>
            </a:r>
            <a:r>
              <a:rPr lang="en-IN" sz="1600" i="1" dirty="0" err="1">
                <a:solidFill>
                  <a:srgbClr val="00B0F0"/>
                </a:solidFill>
              </a:rPr>
              <a:t>dept_name</a:t>
            </a:r>
            <a:r>
              <a:rPr lang="en-IN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attribute, from </a:t>
            </a:r>
            <a:r>
              <a:rPr lang="en-IN" sz="1600" i="1" dirty="0">
                <a:solidFill>
                  <a:srgbClr val="00B0F0"/>
                </a:solidFill>
              </a:rPr>
              <a:t>instructor</a:t>
            </a:r>
            <a:r>
              <a:rPr lang="en-IN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relation to </a:t>
            </a:r>
            <a:r>
              <a:rPr lang="en-IN" sz="1600" i="1" dirty="0">
                <a:solidFill>
                  <a:srgbClr val="00B0F0"/>
                </a:solidFill>
              </a:rPr>
              <a:t>department</a:t>
            </a:r>
            <a:r>
              <a:rPr lang="en-IN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relation. </a:t>
            </a:r>
          </a:p>
          <a:p>
            <a:pPr algn="just"/>
            <a:endParaRPr lang="en-IN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just"/>
            <a:endParaRPr lang="en-IN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291" y="28326"/>
            <a:ext cx="3735995" cy="28458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483" y="3073197"/>
            <a:ext cx="3124803" cy="20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3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85195" y="702440"/>
            <a:ext cx="7102876" cy="382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Contents</a:t>
            </a:r>
          </a:p>
          <a:p>
            <a:pPr lvl="1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Structure of Relational Databases</a:t>
            </a:r>
          </a:p>
          <a:p>
            <a:pPr lvl="1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Keys</a:t>
            </a:r>
            <a:endParaRPr lang="en-IN" sz="2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Schema Diagrams </a:t>
            </a:r>
          </a:p>
          <a:p>
            <a:pPr lvl="1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Relational Query Languages</a:t>
            </a:r>
            <a:endParaRPr lang="en-IN" sz="2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Relational Operations</a:t>
            </a:r>
            <a:endParaRPr lang="en-IN" sz="2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36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02" y="200025"/>
            <a:ext cx="8416013" cy="992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97" y="1452013"/>
            <a:ext cx="3735995" cy="28458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450" y="1950454"/>
            <a:ext cx="3124803" cy="20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70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694744" cy="542489"/>
          </a:xfrm>
        </p:spPr>
        <p:txBody>
          <a:bodyPr/>
          <a:lstStyle/>
          <a:p>
            <a:r>
              <a:rPr lang="en-IN" dirty="0"/>
              <a:t>Referential Integrity Constraints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9" y="572700"/>
            <a:ext cx="3198171" cy="20779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991" y="572700"/>
            <a:ext cx="2425679" cy="20779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24983" y="2666466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i="1" dirty="0">
                <a:solidFill>
                  <a:schemeClr val="accent6">
                    <a:lumMod val="75000"/>
                  </a:schemeClr>
                </a:solidFill>
              </a:rPr>
              <a:t>section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99994" y="2631958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i="1" dirty="0">
                <a:solidFill>
                  <a:schemeClr val="accent6">
                    <a:lumMod val="75000"/>
                  </a:schemeClr>
                </a:solidFill>
              </a:rPr>
              <a:t>teaches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14944" y="2908957"/>
            <a:ext cx="93589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If a section exists for a course, it must be taught by at least one instructor.  However, it could possibly be taught by more than one instructor…..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This is a constraint</a:t>
            </a:r>
            <a:r>
              <a:rPr lang="en-IN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To enforce above constraint, we require that if a particular (</a:t>
            </a:r>
            <a:r>
              <a:rPr lang="en-IN" sz="1600" i="1" dirty="0" err="1">
                <a:solidFill>
                  <a:srgbClr val="00B0F0"/>
                </a:solidFill>
              </a:rPr>
              <a:t>course_id</a:t>
            </a:r>
            <a:r>
              <a:rPr lang="en-IN" sz="1600" i="1" dirty="0">
                <a:solidFill>
                  <a:srgbClr val="00B0F0"/>
                </a:solidFill>
              </a:rPr>
              <a:t>, </a:t>
            </a:r>
            <a:r>
              <a:rPr lang="en-IN" sz="1600" i="1" dirty="0" err="1">
                <a:solidFill>
                  <a:srgbClr val="00B0F0"/>
                </a:solidFill>
              </a:rPr>
              <a:t>sec_id</a:t>
            </a:r>
            <a:r>
              <a:rPr lang="en-IN" sz="1600" i="1" dirty="0">
                <a:solidFill>
                  <a:srgbClr val="00B0F0"/>
                </a:solidFill>
              </a:rPr>
              <a:t>, semester, year</a:t>
            </a:r>
            <a:r>
              <a:rPr lang="en-IN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 combination appears in </a:t>
            </a:r>
            <a:r>
              <a:rPr lang="en-IN" sz="1600" i="1" dirty="0">
                <a:solidFill>
                  <a:srgbClr val="00B0F0"/>
                </a:solidFill>
              </a:rPr>
              <a:t>section</a:t>
            </a:r>
            <a:r>
              <a:rPr lang="en-IN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then the same combination must appears in </a:t>
            </a:r>
            <a:r>
              <a:rPr lang="en-IN" sz="1600" i="1" dirty="0">
                <a:solidFill>
                  <a:srgbClr val="00B0F0"/>
                </a:solidFill>
              </a:rPr>
              <a:t>teaches</a:t>
            </a:r>
            <a:r>
              <a:rPr lang="en-IN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 ( Looks Like Foreign key from section to teaches ).. However this set of value is not form a primary key for </a:t>
            </a:r>
            <a:r>
              <a:rPr lang="en-IN" sz="1600" i="1" dirty="0">
                <a:solidFill>
                  <a:srgbClr val="00B0F0"/>
                </a:solidFill>
              </a:rPr>
              <a:t>teaches</a:t>
            </a:r>
            <a:r>
              <a:rPr lang="en-IN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since more than one instructor may teach one such section. So we can not set foreign key from section to teaches 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(…however we can define from teaches to section … why?)</a:t>
            </a:r>
          </a:p>
        </p:txBody>
      </p:sp>
    </p:spTree>
    <p:extLst>
      <p:ext uri="{BB962C8B-B14F-4D97-AF65-F5344CB8AC3E}">
        <p14:creationId xmlns:p14="http://schemas.microsoft.com/office/powerpoint/2010/main" val="2970500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827559" y="863549"/>
            <a:ext cx="7795580" cy="3615853"/>
          </a:xfrm>
        </p:spPr>
        <p:txBody>
          <a:bodyPr/>
          <a:lstStyle/>
          <a:p>
            <a:r>
              <a:rPr lang="en-IN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The constraint from </a:t>
            </a:r>
            <a:r>
              <a:rPr lang="en-IN" b="1" i="1" dirty="0">
                <a:solidFill>
                  <a:srgbClr val="00B0F0"/>
                </a:solidFill>
              </a:rPr>
              <a:t>section</a:t>
            </a:r>
            <a:r>
              <a:rPr lang="en-IN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to </a:t>
            </a:r>
            <a:r>
              <a:rPr lang="en-IN" b="1" i="1" dirty="0">
                <a:solidFill>
                  <a:srgbClr val="00B0F0"/>
                </a:solidFill>
              </a:rPr>
              <a:t>teaches</a:t>
            </a:r>
            <a:r>
              <a:rPr lang="en-IN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is an example of a referential integrity constraint.</a:t>
            </a:r>
          </a:p>
          <a:p>
            <a:endParaRPr lang="en-IN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IN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referential integrity constraint </a:t>
            </a:r>
            <a:r>
              <a:rPr lang="en-IN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requires that the value appearing in the specified attributes of any tuple in the referencing relation also appears in specified attributes of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at least one </a:t>
            </a:r>
            <a:r>
              <a:rPr lang="en-IN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tuple in the referenced relation.</a:t>
            </a:r>
          </a:p>
          <a:p>
            <a:endParaRPr lang="en-IN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139700" indent="0">
              <a:buNone/>
            </a:pPr>
            <a:r>
              <a:rPr lang="en-IN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Example: (Refer relations in the previous slide)</a:t>
            </a:r>
          </a:p>
          <a:p>
            <a:endParaRPr lang="en-IN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139700" indent="0">
              <a:buNone/>
            </a:pPr>
            <a:r>
              <a:rPr lang="en-IN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section</a:t>
            </a:r>
            <a:r>
              <a:rPr lang="en-IN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Referencing </a:t>
            </a:r>
            <a:r>
              <a:rPr lang="en-IN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teaches</a:t>
            </a:r>
            <a:r>
              <a:rPr lang="en-IN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by </a:t>
            </a:r>
            <a:r>
              <a:rPr lang="en-IN" b="1" i="1" dirty="0">
                <a:solidFill>
                  <a:srgbClr val="00B0F0"/>
                </a:solidFill>
              </a:rPr>
              <a:t>(</a:t>
            </a:r>
            <a:r>
              <a:rPr lang="en-IN" b="1" i="1" dirty="0" err="1">
                <a:solidFill>
                  <a:srgbClr val="00B0F0"/>
                </a:solidFill>
              </a:rPr>
              <a:t>course_id</a:t>
            </a:r>
            <a:r>
              <a:rPr lang="en-IN" b="1" i="1" dirty="0">
                <a:solidFill>
                  <a:srgbClr val="00B0F0"/>
                </a:solidFill>
              </a:rPr>
              <a:t>, </a:t>
            </a:r>
            <a:r>
              <a:rPr lang="en-IN" b="1" i="1" dirty="0" err="1">
                <a:solidFill>
                  <a:srgbClr val="00B0F0"/>
                </a:solidFill>
              </a:rPr>
              <a:t>sec_id</a:t>
            </a:r>
            <a:r>
              <a:rPr lang="en-IN" b="1" i="1" dirty="0">
                <a:solidFill>
                  <a:srgbClr val="00B0F0"/>
                </a:solidFill>
              </a:rPr>
              <a:t>, semester, year)</a:t>
            </a:r>
          </a:p>
          <a:p>
            <a:pPr marL="139700" indent="0">
              <a:buNone/>
            </a:pPr>
            <a:endParaRPr lang="en-IN" b="1" i="1" dirty="0">
              <a:solidFill>
                <a:srgbClr val="00B0F0"/>
              </a:solidFill>
            </a:endParaRPr>
          </a:p>
          <a:p>
            <a:pPr marL="139700" indent="0">
              <a:buNone/>
            </a:pPr>
            <a:r>
              <a:rPr lang="en-IN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section</a:t>
            </a:r>
            <a:r>
              <a:rPr lang="en-IN" b="1" i="1" dirty="0">
                <a:solidFill>
                  <a:srgbClr val="00B0F0"/>
                </a:solidFill>
              </a:rPr>
              <a:t> is referencing relation</a:t>
            </a:r>
          </a:p>
          <a:p>
            <a:pPr marL="139700" indent="0">
              <a:buNone/>
            </a:pPr>
            <a:r>
              <a:rPr lang="en-IN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teaches</a:t>
            </a:r>
            <a:r>
              <a:rPr lang="en-IN" b="1" i="1" dirty="0">
                <a:solidFill>
                  <a:srgbClr val="00B0F0"/>
                </a:solidFill>
              </a:rPr>
              <a:t> is referenced relation</a:t>
            </a:r>
          </a:p>
          <a:p>
            <a:pPr marL="139700" indent="0">
              <a:buNone/>
            </a:pPr>
            <a:endParaRPr lang="en-IN" b="1" i="1" dirty="0">
              <a:solidFill>
                <a:srgbClr val="00B0F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925"/>
            <a:ext cx="8520600" cy="572700"/>
          </a:xfrm>
        </p:spPr>
        <p:txBody>
          <a:bodyPr/>
          <a:lstStyle/>
          <a:p>
            <a:r>
              <a:rPr lang="en-IN" dirty="0"/>
              <a:t>Referential Integrity Constraints</a:t>
            </a:r>
          </a:p>
        </p:txBody>
      </p:sp>
    </p:spTree>
    <p:extLst>
      <p:ext uri="{BB962C8B-B14F-4D97-AF65-F5344CB8AC3E}">
        <p14:creationId xmlns:p14="http://schemas.microsoft.com/office/powerpoint/2010/main" val="1934852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85195" y="702440"/>
            <a:ext cx="7102876" cy="382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Contents</a:t>
            </a:r>
          </a:p>
          <a:p>
            <a:pPr lvl="1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Structure of Relational Databases</a:t>
            </a:r>
          </a:p>
          <a:p>
            <a:pPr lvl="1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Keys</a:t>
            </a:r>
            <a:endParaRPr lang="en-IN" sz="2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Schema Diagrams </a:t>
            </a:r>
          </a:p>
          <a:p>
            <a:pPr lvl="1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Relational Query Languages</a:t>
            </a:r>
            <a:endParaRPr lang="en-IN" sz="2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Relational Operations</a:t>
            </a:r>
            <a:endParaRPr lang="en-IN" sz="2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596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IN" dirty="0"/>
              <a:t>Schema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824" y="480100"/>
            <a:ext cx="8663681" cy="469022"/>
          </a:xfrm>
        </p:spPr>
        <p:txBody>
          <a:bodyPr/>
          <a:lstStyle/>
          <a:p>
            <a:r>
              <a:rPr lang="en-IN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database schema and its keys can be visualized in Schema Diagram.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0" y="844951"/>
            <a:ext cx="7000210" cy="424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517" y="137326"/>
            <a:ext cx="42005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75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85195" y="702440"/>
            <a:ext cx="7102876" cy="382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Contents</a:t>
            </a:r>
          </a:p>
          <a:p>
            <a:pPr lvl="1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Structure of Relational Databases</a:t>
            </a:r>
          </a:p>
          <a:p>
            <a:pPr lvl="1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Keys</a:t>
            </a:r>
            <a:endParaRPr lang="en-IN" sz="2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Schema Diagrams </a:t>
            </a:r>
          </a:p>
          <a:p>
            <a:pPr lvl="1"/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Relational Query Languages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Relational Operations</a:t>
            </a:r>
            <a:endParaRPr lang="en-IN" sz="2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360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IN" dirty="0"/>
              <a:t>Relational Query Language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400" y="572699"/>
            <a:ext cx="8756278" cy="4346541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query language is a language in which a user requests information from the database. </a:t>
            </a:r>
          </a:p>
          <a:p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They are on a level higher than that of standard programming languages.</a:t>
            </a:r>
          </a:p>
          <a:p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384" y="2000327"/>
            <a:ext cx="3749294" cy="291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41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399" y="682735"/>
            <a:ext cx="8760107" cy="4363827"/>
          </a:xfrm>
        </p:spPr>
        <p:txBody>
          <a:bodyPr/>
          <a:lstStyle/>
          <a:p>
            <a:pPr marL="139700" indent="0">
              <a:buNone/>
            </a:pPr>
            <a:r>
              <a:rPr lang="en-IN" dirty="0"/>
              <a:t>			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Two Categories</a:t>
            </a:r>
          </a:p>
          <a:p>
            <a:pPr marL="139700" indent="0">
              <a:buNone/>
            </a:pPr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39700" indent="0">
              <a:buNone/>
            </a:pPr>
            <a:r>
              <a:rPr lang="en-IN" b="1" dirty="0">
                <a:solidFill>
                  <a:srgbClr val="00B0F0"/>
                </a:solidFill>
              </a:rPr>
              <a:t>                               Procedural Languages                                non-procedural language</a:t>
            </a:r>
          </a:p>
          <a:p>
            <a:pPr marL="139700" indent="0">
              <a:buNone/>
            </a:pP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           </a:t>
            </a:r>
          </a:p>
          <a:p>
            <a:pPr marL="139700" indent="0">
              <a:buNone/>
            </a:pP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User instructs the system to perform                         the user describes the desired results</a:t>
            </a:r>
          </a:p>
          <a:p>
            <a:pPr marL="139700" indent="0">
              <a:buNone/>
            </a:pP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a sequence of operations on the database                 without giving a specific procedure</a:t>
            </a:r>
          </a:p>
          <a:p>
            <a:pPr marL="139700" indent="0">
              <a:buNone/>
            </a:pP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to compute desired result.                                            for obtaining it. </a:t>
            </a:r>
          </a:p>
          <a:p>
            <a:pPr marL="139700" indent="0">
              <a:buNone/>
            </a:pPr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39700" indent="0">
              <a:buNone/>
            </a:pP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* Query languages in practise use both the approaches.</a:t>
            </a:r>
          </a:p>
          <a:p>
            <a:pPr marL="139700" indent="0">
              <a:buNone/>
            </a:pPr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39700" indent="0">
              <a:buNone/>
            </a:pPr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39700" indent="0">
              <a:buNone/>
            </a:pPr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IN" b="1" dirty="0"/>
              <a:t>Relational Query Language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9879" y="361098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Relational algebra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is a procedural query language, which takes instances of relations as input and yields instances of relations as output. It uses operators to perform queries. 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161" y="3090997"/>
            <a:ext cx="3902839" cy="199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48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85195" y="702440"/>
            <a:ext cx="7102876" cy="382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Contents</a:t>
            </a:r>
          </a:p>
          <a:p>
            <a:pPr lvl="1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Structure of Relational Databases</a:t>
            </a:r>
          </a:p>
          <a:p>
            <a:pPr lvl="1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Keys</a:t>
            </a:r>
            <a:endParaRPr lang="en-IN" sz="2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Schema Diagrams </a:t>
            </a:r>
          </a:p>
          <a:p>
            <a:pPr lvl="1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Relational Query Languages</a:t>
            </a:r>
            <a:endParaRPr lang="en-IN" sz="2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Relational Operations</a:t>
            </a:r>
            <a:endParaRPr lang="en-IN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165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IN" dirty="0"/>
              <a:t>Relational 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114" y="838917"/>
            <a:ext cx="8380071" cy="3582611"/>
          </a:xfrm>
        </p:spPr>
        <p:txBody>
          <a:bodyPr/>
          <a:lstStyle/>
          <a:p>
            <a:r>
              <a:rPr lang="en-I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procedural query languages provide a set of operations that can be applied one or more relations. </a:t>
            </a:r>
          </a:p>
          <a:p>
            <a:endParaRPr lang="en-IN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I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These operations have desired properties.</a:t>
            </a:r>
          </a:p>
          <a:p>
            <a:endParaRPr lang="en-IN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I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These operations can be combined in a modular way.</a:t>
            </a:r>
          </a:p>
          <a:p>
            <a:endParaRPr lang="en-IN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I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Common operations – </a:t>
            </a:r>
            <a:r>
              <a:rPr lang="en-IN" sz="2000" i="1" dirty="0">
                <a:solidFill>
                  <a:srgbClr val="00B0F0"/>
                </a:solidFill>
              </a:rPr>
              <a:t>Selection, Projection, Union, Difference, Intersection and Join (natural join and Cartesian Product)</a:t>
            </a:r>
          </a:p>
        </p:txBody>
      </p:sp>
    </p:spTree>
    <p:extLst>
      <p:ext uri="{BB962C8B-B14F-4D97-AF65-F5344CB8AC3E}">
        <p14:creationId xmlns:p14="http://schemas.microsoft.com/office/powerpoint/2010/main" val="34320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05114" y="470947"/>
            <a:ext cx="7102876" cy="382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Contents</a:t>
            </a: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Structure of Relational Databases</a:t>
            </a:r>
          </a:p>
          <a:p>
            <a:pPr lvl="1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Keys</a:t>
            </a:r>
            <a:endParaRPr lang="en-IN" sz="2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Schema Diagrams </a:t>
            </a:r>
          </a:p>
          <a:p>
            <a:pPr lvl="1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Relational Query Languages</a:t>
            </a:r>
            <a:endParaRPr lang="en-IN" sz="2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Relational Operations</a:t>
            </a:r>
            <a:endParaRPr lang="en-IN" sz="2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991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05" y="144084"/>
            <a:ext cx="8520600" cy="572700"/>
          </a:xfrm>
        </p:spPr>
        <p:txBody>
          <a:bodyPr/>
          <a:lstStyle/>
          <a:p>
            <a:pPr>
              <a:defRPr/>
            </a:pPr>
            <a:r>
              <a:rPr lang="en-US" sz="2100" dirty="0">
                <a:solidFill>
                  <a:srgbClr val="00B0F0"/>
                </a:solidFill>
              </a:rPr>
              <a:t>Select</a:t>
            </a:r>
            <a:r>
              <a:rPr lang="en-US" sz="2100" dirty="0"/>
              <a:t> Operation – selection of rows (tuples)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846660" y="808435"/>
            <a:ext cx="1229915" cy="27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50"/>
              <a:t>Relation r</a:t>
            </a: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65" y="635628"/>
            <a:ext cx="1846585" cy="37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1811780" y="2797851"/>
            <a:ext cx="16485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230188" indent="-230188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SzTx/>
              <a:buFont typeface="Wingdings 2" panose="05020102010507070707" pitchFamily="18" charset="2"/>
              <a:buChar char="¡"/>
            </a:pPr>
            <a:r>
              <a:rPr kumimoji="0" lang="en-US" altLang="en-US" sz="1800">
                <a:sym typeface="Symbol" panose="05050102010706020507" pitchFamily="18" charset="2"/>
              </a:rPr>
              <a:t></a:t>
            </a:r>
            <a:r>
              <a:rPr kumimoji="0" lang="en-US" altLang="en-US" sz="1800" baseline="-25000">
                <a:sym typeface="Symbol" panose="05050102010706020507" pitchFamily="18" charset="2"/>
              </a:rPr>
              <a:t>A=B ^ D &gt; 5</a:t>
            </a:r>
            <a:r>
              <a:rPr kumimoji="0" lang="en-US" altLang="en-US" sz="1500" baseline="-25000">
                <a:sym typeface="Symbol" panose="05050102010706020507" pitchFamily="18" charset="2"/>
              </a:rPr>
              <a:t> </a:t>
            </a:r>
            <a:r>
              <a:rPr kumimoji="0" lang="en-US" altLang="en-US" sz="1800">
                <a:sym typeface="Symbol" panose="05050102010706020507" pitchFamily="18" charset="2"/>
              </a:rPr>
              <a:t>(r)</a:t>
            </a:r>
            <a:endParaRPr kumimoji="0"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792277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057900" cy="457200"/>
          </a:xfrm>
        </p:spPr>
        <p:txBody>
          <a:bodyPr/>
          <a:lstStyle/>
          <a:p>
            <a:pPr>
              <a:defRPr/>
            </a:pPr>
            <a:r>
              <a:rPr lang="en-US" sz="1800" dirty="0">
                <a:solidFill>
                  <a:srgbClr val="00B0F0"/>
                </a:solidFill>
              </a:rPr>
              <a:t>Project</a:t>
            </a:r>
            <a:r>
              <a:rPr lang="en-US" sz="1800" dirty="0"/>
              <a:t> Operation – selection of columns (Attributes)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6369" y="808435"/>
            <a:ext cx="1831181" cy="30837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Relation</a:t>
            </a:r>
            <a:r>
              <a:rPr lang="en-US" altLang="en-US" i="1">
                <a:ea typeface="ＭＳ Ｐゴシック" panose="020B0600070205080204" pitchFamily="34" charset="-128"/>
              </a:rPr>
              <a:t> r</a:t>
            </a:r>
            <a:r>
              <a:rPr lang="en-US" altLang="en-US">
                <a:ea typeface="ＭＳ Ｐゴシック" panose="020B0600070205080204" pitchFamily="34" charset="-128"/>
              </a:rPr>
              <a:t>: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885950" y="3086101"/>
            <a:ext cx="5272088" cy="3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 sz="1800">
              <a:latin typeface="Times New Roman" panose="02020603050405020304" pitchFamily="18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828800" y="2971801"/>
            <a:ext cx="5272088" cy="3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 sz="1800">
              <a:latin typeface="Times New Roman" panose="02020603050405020304" pitchFamily="18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543050" y="3086101"/>
            <a:ext cx="5272088" cy="3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  <a:buFont typeface="Monotype Sorts" charset="2"/>
              <a:buNone/>
            </a:pPr>
            <a:endParaRPr lang="en-IN" altLang="en-US" sz="1500">
              <a:latin typeface="Times New Roman" panose="02020603050405020304" pitchFamily="18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448991" y="3105151"/>
            <a:ext cx="5272088" cy="3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 sz="1800">
              <a:latin typeface="Times New Roman" panose="02020603050405020304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446610" y="2744391"/>
            <a:ext cx="15430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50"/>
              <a:t> </a:t>
            </a:r>
            <a:r>
              <a:rPr lang="en-US" altLang="en-US" sz="1050">
                <a:sym typeface="Symbol" panose="05050102010706020507" pitchFamily="18" charset="2"/>
              </a:rPr>
              <a:t> </a:t>
            </a:r>
            <a:endParaRPr kumimoji="0" lang="en-US" altLang="en-US" sz="1050"/>
          </a:p>
        </p:txBody>
      </p:sp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91" y="808435"/>
            <a:ext cx="2031206" cy="332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685925" y="2697957"/>
            <a:ext cx="1101329" cy="3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kumimoji="0" lang="en-US" altLang="en-US" sz="1800" baseline="-25000">
                <a:latin typeface="Times New Roman" panose="02020603050405020304" pitchFamily="18" charset="0"/>
              </a:rPr>
              <a:t>A,C</a:t>
            </a:r>
            <a:r>
              <a:rPr kumimoji="0" lang="en-US" altLang="en-US" sz="1800">
                <a:latin typeface="Times New Roman" panose="02020603050405020304" pitchFamily="18" charset="0"/>
              </a:rPr>
              <a:t> (</a:t>
            </a:r>
            <a:r>
              <a:rPr kumimoji="0" lang="en-US" altLang="en-US" sz="1800" i="1">
                <a:latin typeface="Times New Roman" panose="02020603050405020304" pitchFamily="18" charset="0"/>
              </a:rPr>
              <a:t>r</a:t>
            </a:r>
            <a:r>
              <a:rPr kumimoji="0" lang="en-US" altLang="en-US" sz="1800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4293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525" y="0"/>
            <a:ext cx="8520600" cy="5727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B0F0"/>
                </a:solidFill>
              </a:rPr>
              <a:t>Union</a:t>
            </a:r>
            <a:r>
              <a:rPr lang="en-US" dirty="0"/>
              <a:t> of two relations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1885" y="808435"/>
            <a:ext cx="5145881" cy="2512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Relations </a:t>
            </a:r>
            <a:r>
              <a:rPr lang="en-US" altLang="en-US" i="1">
                <a:ea typeface="ＭＳ Ｐゴシック" panose="020B0600070205080204" pitchFamily="34" charset="-128"/>
              </a:rPr>
              <a:t>r, s: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741885" y="2428876"/>
            <a:ext cx="5272088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600" dirty="0"/>
              <a:t>r </a:t>
            </a:r>
            <a:r>
              <a:rPr lang="en-US" altLang="en-US" sz="1600" dirty="0">
                <a:sym typeface="Symbol" panose="05050102010706020507" pitchFamily="18" charset="2"/>
              </a:rPr>
              <a:t> s</a:t>
            </a:r>
            <a:r>
              <a:rPr lang="en-US" altLang="en-US" sz="1600" dirty="0"/>
              <a:t>: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001" y="849512"/>
            <a:ext cx="1768078" cy="315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298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2629"/>
            <a:ext cx="60579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Set</a:t>
            </a:r>
            <a:r>
              <a:rPr lang="en-US" dirty="0">
                <a:solidFill>
                  <a:srgbClr val="00B0F0"/>
                </a:solidFill>
              </a:rPr>
              <a:t> difference </a:t>
            </a:r>
            <a:r>
              <a:rPr lang="en-US" dirty="0"/>
              <a:t>of two relations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1885" y="808435"/>
            <a:ext cx="5145881" cy="25122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Relations </a:t>
            </a:r>
            <a:r>
              <a:rPr lang="en-US" altLang="en-US" i="1">
                <a:ea typeface="ＭＳ Ｐゴシック" panose="020B0600070205080204" pitchFamily="34" charset="-128"/>
              </a:rPr>
              <a:t>r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i="1">
                <a:ea typeface="ＭＳ Ｐゴシック" panose="020B0600070205080204" pitchFamily="34" charset="-128"/>
              </a:rPr>
              <a:t>s</a:t>
            </a:r>
            <a:r>
              <a:rPr lang="en-US" altLang="en-US">
                <a:ea typeface="ＭＳ Ｐゴシック" panose="020B0600070205080204" pitchFamily="34" charset="-128"/>
              </a:rPr>
              <a:t>: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741885" y="2415779"/>
            <a:ext cx="5272088" cy="69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050" i="1"/>
              <a:t>r  </a:t>
            </a:r>
            <a:r>
              <a:rPr lang="en-US" altLang="en-US" sz="1050" i="1">
                <a:sym typeface="Symbol" panose="05050102010706020507" pitchFamily="18" charset="2"/>
              </a:rPr>
              <a:t>– s</a:t>
            </a:r>
            <a:r>
              <a:rPr lang="en-US" altLang="en-US" sz="1050" i="1"/>
              <a:t>: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611" y="934046"/>
            <a:ext cx="1915716" cy="242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41272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0579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Set </a:t>
            </a:r>
            <a:r>
              <a:rPr lang="en-US" dirty="0">
                <a:solidFill>
                  <a:srgbClr val="00B0F0"/>
                </a:solidFill>
              </a:rPr>
              <a:t>intersection</a:t>
            </a:r>
            <a:r>
              <a:rPr lang="en-US" dirty="0"/>
              <a:t> of two relations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1885" y="900113"/>
            <a:ext cx="5886450" cy="28575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Relation </a:t>
            </a:r>
            <a:r>
              <a:rPr lang="en-US" altLang="en-US" i="1">
                <a:ea typeface="ＭＳ Ｐゴシック" panose="020B0600070205080204" pitchFamily="34" charset="-128"/>
              </a:rPr>
              <a:t>r, s</a:t>
            </a:r>
            <a:r>
              <a:rPr lang="en-US" altLang="en-US">
                <a:ea typeface="ＭＳ Ｐゴシック" panose="020B0600070205080204" pitchFamily="34" charset="-128"/>
              </a:rPr>
              <a:t>: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i="1">
                <a:ea typeface="ＭＳ Ｐゴシック" panose="020B0600070205080204" pitchFamily="34" charset="-128"/>
              </a:rPr>
              <a:t>r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 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endParaRPr lang="en-US" altLang="en-US" i="1">
              <a:ea typeface="ＭＳ Ｐゴシック" panose="020B0600070205080204" pitchFamily="34" charset="-128"/>
            </a:endParaRP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957" y="1135857"/>
            <a:ext cx="1993106" cy="262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825229" y="4010025"/>
            <a:ext cx="191911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350"/>
              <a:t>Note: </a:t>
            </a:r>
            <a:r>
              <a:rPr kumimoji="0" lang="en-US" altLang="en-US" sz="1350" i="1"/>
              <a:t>r</a:t>
            </a:r>
            <a:r>
              <a:rPr kumimoji="0" lang="en-US" altLang="en-US" sz="1350"/>
              <a:t> </a:t>
            </a:r>
            <a:r>
              <a:rPr kumimoji="0" lang="en-US" altLang="en-US" sz="1350">
                <a:sym typeface="Symbol" panose="05050102010706020507" pitchFamily="18" charset="2"/>
              </a:rPr>
              <a:t></a:t>
            </a:r>
            <a:r>
              <a:rPr kumimoji="0" lang="en-US" altLang="en-US" sz="1350"/>
              <a:t> </a:t>
            </a:r>
            <a:r>
              <a:rPr kumimoji="0" lang="en-US" altLang="en-US" sz="1350" i="1"/>
              <a:t>s</a:t>
            </a:r>
            <a:r>
              <a:rPr kumimoji="0" lang="en-US" altLang="en-US" sz="1350"/>
              <a:t> = </a:t>
            </a:r>
            <a:r>
              <a:rPr kumimoji="0" lang="en-US" altLang="en-US" sz="1350" i="1"/>
              <a:t>r</a:t>
            </a:r>
            <a:r>
              <a:rPr kumimoji="0" lang="en-US" altLang="en-US" sz="1350"/>
              <a:t> – (</a:t>
            </a:r>
            <a:r>
              <a:rPr kumimoji="0" lang="en-US" altLang="en-US" sz="1350" i="1"/>
              <a:t>r</a:t>
            </a:r>
            <a:r>
              <a:rPr kumimoji="0" lang="en-US" altLang="en-US" sz="1350"/>
              <a:t> – </a:t>
            </a:r>
            <a:r>
              <a:rPr kumimoji="0" lang="en-US" altLang="en-US" sz="1350" i="1"/>
              <a:t>s</a:t>
            </a:r>
            <a:r>
              <a:rPr kumimoji="0" lang="en-US" altLang="en-US" sz="135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3175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"/>
            <a:ext cx="7934325" cy="377429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B0F0"/>
                </a:solidFill>
              </a:rPr>
              <a:t>joining</a:t>
            </a:r>
            <a:r>
              <a:rPr lang="en-US" dirty="0"/>
              <a:t> two relations -- </a:t>
            </a:r>
            <a:r>
              <a:rPr lang="en-US" dirty="0">
                <a:solidFill>
                  <a:srgbClr val="00B0F0"/>
                </a:solidFill>
              </a:rPr>
              <a:t>Cartesian-product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41885" y="808435"/>
            <a:ext cx="5272088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sz="1050"/>
              <a:t>Relations </a:t>
            </a:r>
            <a:r>
              <a:rPr lang="en-US" altLang="en-US" sz="1050" i="1"/>
              <a:t>r, s</a:t>
            </a:r>
            <a:r>
              <a:rPr lang="en-US" altLang="en-US" sz="1050"/>
              <a:t>: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741885" y="2351485"/>
            <a:ext cx="5272088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sz="1050" i="1"/>
              <a:t>r</a:t>
            </a:r>
            <a:r>
              <a:rPr lang="en-US" altLang="en-US" sz="1050"/>
              <a:t> x</a:t>
            </a:r>
            <a:r>
              <a:rPr lang="en-US" altLang="en-US" sz="1050">
                <a:sym typeface="Symbol" panose="05050102010706020507" pitchFamily="18" charset="2"/>
              </a:rPr>
              <a:t> </a:t>
            </a:r>
            <a:r>
              <a:rPr lang="en-US" altLang="en-US" sz="1050" i="1">
                <a:sym typeface="Symbol" panose="05050102010706020507" pitchFamily="18" charset="2"/>
              </a:rPr>
              <a:t>s</a:t>
            </a:r>
            <a:r>
              <a:rPr lang="en-US" altLang="en-US" sz="1050"/>
              <a:t>: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23" y="852488"/>
            <a:ext cx="1824038" cy="349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9691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-28213" y="64889"/>
            <a:ext cx="6172200" cy="377429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B0F0"/>
                </a:solidFill>
              </a:rPr>
              <a:t>Cartesian-product</a:t>
            </a:r>
            <a:r>
              <a:rPr lang="en-US" dirty="0"/>
              <a:t> – naming issue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741885" y="808435"/>
            <a:ext cx="5272088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sz="1050"/>
              <a:t>Relations </a:t>
            </a:r>
            <a:r>
              <a:rPr lang="en-US" altLang="en-US" sz="1050" i="1"/>
              <a:t>r, s</a:t>
            </a:r>
            <a:r>
              <a:rPr lang="en-US" altLang="en-US" sz="1050"/>
              <a:t>: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741885" y="2351485"/>
            <a:ext cx="5272088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sz="1050" i="1"/>
              <a:t>r</a:t>
            </a:r>
            <a:r>
              <a:rPr lang="en-US" altLang="en-US" sz="1050"/>
              <a:t> x</a:t>
            </a:r>
            <a:r>
              <a:rPr lang="en-US" altLang="en-US" sz="1050">
                <a:sym typeface="Symbol" panose="05050102010706020507" pitchFamily="18" charset="2"/>
              </a:rPr>
              <a:t> </a:t>
            </a:r>
            <a:r>
              <a:rPr lang="en-US" altLang="en-US" sz="1050" i="1">
                <a:sym typeface="Symbol" panose="05050102010706020507" pitchFamily="18" charset="2"/>
              </a:rPr>
              <a:t>s</a:t>
            </a:r>
            <a:r>
              <a:rPr lang="en-US" altLang="en-US" sz="1050"/>
              <a:t>: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030" y="817763"/>
            <a:ext cx="1824038" cy="349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1"/>
          <p:cNvSpPr>
            <a:spLocks noChangeArrowheads="1"/>
          </p:cNvSpPr>
          <p:nvPr/>
        </p:nvSpPr>
        <p:spPr bwMode="auto">
          <a:xfrm>
            <a:off x="4411266" y="871538"/>
            <a:ext cx="186928" cy="1738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050"/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3871912" y="2351485"/>
            <a:ext cx="185738" cy="1738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050"/>
          </a:p>
        </p:txBody>
      </p:sp>
      <p:sp>
        <p:nvSpPr>
          <p:cNvPr id="32776" name="TextBox 2"/>
          <p:cNvSpPr txBox="1">
            <a:spLocks noChangeArrowheads="1"/>
          </p:cNvSpPr>
          <p:nvPr/>
        </p:nvSpPr>
        <p:spPr bwMode="auto">
          <a:xfrm>
            <a:off x="3786188" y="2295525"/>
            <a:ext cx="9977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350" i="1">
                <a:latin typeface="Times New Roman" panose="02020603050405020304" pitchFamily="18" charset="0"/>
                <a:cs typeface="Times New Roman" panose="02020603050405020304" pitchFamily="18" charset="0"/>
              </a:rPr>
              <a:t>s.B</a:t>
            </a:r>
          </a:p>
        </p:txBody>
      </p:sp>
      <p:sp>
        <p:nvSpPr>
          <p:cNvPr id="32777" name="TextBox 8"/>
          <p:cNvSpPr txBox="1">
            <a:spLocks noChangeArrowheads="1"/>
          </p:cNvSpPr>
          <p:nvPr/>
        </p:nvSpPr>
        <p:spPr bwMode="auto">
          <a:xfrm>
            <a:off x="4374356" y="777479"/>
            <a:ext cx="88055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2778" name="Rectangle 6"/>
          <p:cNvSpPr>
            <a:spLocks noChangeArrowheads="1"/>
          </p:cNvSpPr>
          <p:nvPr/>
        </p:nvSpPr>
        <p:spPr bwMode="auto">
          <a:xfrm>
            <a:off x="3620691" y="2356248"/>
            <a:ext cx="185738" cy="1738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050"/>
          </a:p>
        </p:txBody>
      </p:sp>
      <p:sp>
        <p:nvSpPr>
          <p:cNvPr id="32779" name="TextBox 2"/>
          <p:cNvSpPr txBox="1">
            <a:spLocks noChangeArrowheads="1"/>
          </p:cNvSpPr>
          <p:nvPr/>
        </p:nvSpPr>
        <p:spPr bwMode="auto">
          <a:xfrm>
            <a:off x="3529013" y="2294335"/>
            <a:ext cx="845343" cy="30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350" i="1">
                <a:latin typeface="Times New Roman" panose="02020603050405020304" pitchFamily="18" charset="0"/>
                <a:cs typeface="Times New Roman" panose="02020603050405020304" pitchFamily="18" charset="0"/>
              </a:rPr>
              <a:t>r.B</a:t>
            </a:r>
          </a:p>
        </p:txBody>
      </p:sp>
    </p:spTree>
    <p:extLst>
      <p:ext uri="{BB962C8B-B14F-4D97-AF65-F5344CB8AC3E}">
        <p14:creationId xmlns:p14="http://schemas.microsoft.com/office/powerpoint/2010/main" val="361864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pPr>
              <a:defRPr/>
            </a:pPr>
            <a:r>
              <a:rPr lang="en-US" dirty="0"/>
              <a:t>Renaming a Table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386" y="459970"/>
            <a:ext cx="5886450" cy="3657600"/>
          </a:xfrm>
        </p:spPr>
        <p:txBody>
          <a:bodyPr/>
          <a:lstStyle/>
          <a:p>
            <a:r>
              <a:rPr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Allows us to refer to a relation, (say E) by more than one name.</a:t>
            </a:r>
          </a:p>
          <a:p>
            <a:pPr>
              <a:buFont typeface="Monotype Sorts" charset="2"/>
              <a:buNone/>
            </a:pPr>
            <a:r>
              <a:rPr lang="en-US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				</a:t>
            </a:r>
            <a:r>
              <a:rPr lang="en-US" altLang="en-US" sz="1200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</a:t>
            </a:r>
            <a:r>
              <a:rPr lang="en-US" altLang="en-US" sz="1200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200" i="1" baseline="-250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x</a:t>
            </a:r>
            <a:r>
              <a:rPr lang="en-US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(</a:t>
            </a:r>
            <a:r>
              <a:rPr lang="en-US" altLang="en-US" sz="1200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)</a:t>
            </a:r>
            <a:br>
              <a:rPr lang="en-US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</a:br>
            <a:endParaRPr lang="en-US" altLang="en-US" sz="1200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	 returns the expression </a:t>
            </a:r>
            <a:r>
              <a:rPr lang="en-US" altLang="en-US" sz="1200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under the name </a:t>
            </a:r>
            <a:r>
              <a:rPr lang="en-US" altLang="en-US" sz="1200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X</a:t>
            </a:r>
            <a:endParaRPr lang="en-US" altLang="en-US" sz="1200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883" y="1689180"/>
            <a:ext cx="33147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409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0579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Composition of Operations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0" y="677466"/>
            <a:ext cx="5886450" cy="3657600"/>
          </a:xfrm>
        </p:spPr>
        <p:txBody>
          <a:bodyPr/>
          <a:lstStyle/>
          <a:p>
            <a:r>
              <a:rPr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Can build expressions using multiple operations</a:t>
            </a:r>
          </a:p>
          <a:p>
            <a:r>
              <a:rPr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Example:  </a:t>
            </a:r>
            <a:r>
              <a:rPr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A=C </a:t>
            </a:r>
            <a:r>
              <a:rPr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r x s</a:t>
            </a:r>
            <a:r>
              <a:rPr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</a:p>
          <a:p>
            <a:pPr>
              <a:buFont typeface="Monotype Sorts" charset="2"/>
              <a:buNone/>
            </a:pPr>
            <a:endParaRPr lang="en-US" altLang="en-US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r x s</a:t>
            </a:r>
          </a:p>
          <a:p>
            <a:endParaRPr lang="en-US" altLang="en-US" i="1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i="1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i="1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i="1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i="1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i="1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A=C </a:t>
            </a:r>
            <a:r>
              <a:rPr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r x s</a:t>
            </a:r>
            <a:r>
              <a:rPr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</a:p>
        </p:txBody>
      </p:sp>
      <p:pic>
        <p:nvPicPr>
          <p:cNvPr id="36870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133" y="1751455"/>
            <a:ext cx="1318022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3754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Joining two relations – Natural Join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737" y="572700"/>
            <a:ext cx="7309519" cy="3905250"/>
          </a:xfrm>
        </p:spPr>
        <p:txBody>
          <a:bodyPr/>
          <a:lstStyle/>
          <a:p>
            <a:pPr algn="just"/>
            <a:r>
              <a:rPr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Let </a:t>
            </a:r>
            <a:r>
              <a:rPr lang="en-US" altLang="en-US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and </a:t>
            </a:r>
            <a:r>
              <a:rPr lang="en-US" altLang="en-US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be relations on schemas </a:t>
            </a:r>
            <a:r>
              <a:rPr lang="en-US" altLang="en-US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and </a:t>
            </a:r>
            <a:r>
              <a:rPr lang="en-US" altLang="en-US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respectively. </a:t>
            </a:r>
            <a:br>
              <a:rPr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Then,  the “natural join”  of relations </a:t>
            </a:r>
            <a:r>
              <a:rPr lang="en-US" altLang="en-US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and </a:t>
            </a:r>
            <a:r>
              <a:rPr lang="en-US" altLang="en-US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is a relation on schema </a:t>
            </a:r>
            <a:r>
              <a:rPr lang="en-US" altLang="en-US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R </a:t>
            </a:r>
            <a:r>
              <a:rPr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</a:t>
            </a:r>
            <a:r>
              <a:rPr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obtained as follows:</a:t>
            </a:r>
          </a:p>
          <a:p>
            <a:pPr lvl="1" algn="just"/>
            <a:r>
              <a:rPr lang="en-US" alt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Consider each pair of tuples </a:t>
            </a:r>
            <a:r>
              <a:rPr lang="en-US" altLang="en-US" sz="1600" i="1" dirty="0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600" i="1" baseline="-25000" dirty="0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 from </a:t>
            </a:r>
            <a:r>
              <a:rPr lang="en-US" altLang="en-US" sz="1600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and </a:t>
            </a:r>
            <a:r>
              <a:rPr lang="en-US" altLang="en-US" sz="1600" i="1" dirty="0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600" i="1" baseline="-25000" dirty="0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from </a:t>
            </a:r>
            <a:r>
              <a:rPr lang="en-US" altLang="en-US" sz="1600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.  </a:t>
            </a:r>
          </a:p>
          <a:p>
            <a:pPr lvl="1" algn="just"/>
            <a:r>
              <a:rPr lang="en-US" alt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If </a:t>
            </a:r>
            <a:r>
              <a:rPr lang="en-US" altLang="en-US" sz="1600" i="1" dirty="0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600" i="1" baseline="-25000" dirty="0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and </a:t>
            </a:r>
            <a:r>
              <a:rPr lang="en-US" altLang="en-US" sz="1600" i="1" dirty="0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600" i="1" baseline="-25000" dirty="0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have the same value on each of the attributes in </a:t>
            </a:r>
            <a:r>
              <a:rPr lang="en-US" altLang="en-US" sz="1600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</a:t>
            </a:r>
            <a:r>
              <a:rPr lang="en-US" alt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600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, add a tuple </a:t>
            </a:r>
            <a:r>
              <a:rPr lang="en-US" altLang="en-US" sz="1600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 to the result, where</a:t>
            </a:r>
          </a:p>
          <a:p>
            <a:pPr lvl="2" algn="just"/>
            <a:r>
              <a:rPr lang="en-US" altLang="en-US" sz="1600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has the same value as </a:t>
            </a:r>
            <a:r>
              <a:rPr lang="en-US" altLang="en-US" sz="1600" i="1" dirty="0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600" i="1" baseline="-25000" dirty="0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 on </a:t>
            </a:r>
            <a:r>
              <a:rPr lang="en-US" altLang="en-US" sz="1600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r</a:t>
            </a:r>
            <a:endParaRPr lang="en-US" altLang="en-US" sz="1600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  <a:p>
            <a:pPr lvl="2" algn="just"/>
            <a:r>
              <a:rPr lang="en-US" altLang="en-US" sz="1600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has the same value as </a:t>
            </a:r>
            <a:r>
              <a:rPr lang="en-US" altLang="en-US" sz="1600" i="1" dirty="0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600" i="1" baseline="-25000" dirty="0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 on </a:t>
            </a:r>
            <a:r>
              <a:rPr lang="en-US" altLang="en-US" sz="1600" i="1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s</a:t>
            </a:r>
            <a:endParaRPr lang="en-US" altLang="en-US" sz="1600" dirty="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647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88" y="132508"/>
            <a:ext cx="8520600" cy="572700"/>
          </a:xfrm>
        </p:spPr>
        <p:txBody>
          <a:bodyPr/>
          <a:lstStyle/>
          <a:p>
            <a:r>
              <a:rPr lang="en-IN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608" y="918740"/>
            <a:ext cx="8520600" cy="3784922"/>
          </a:xfrm>
        </p:spPr>
        <p:txBody>
          <a:bodyPr/>
          <a:lstStyle/>
          <a:p>
            <a:pPr algn="just"/>
            <a:r>
              <a:rPr lang="en-IN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Relational data model is the commercial data model for todays applications.</a:t>
            </a:r>
          </a:p>
          <a:p>
            <a:pPr algn="just"/>
            <a:endParaRPr lang="en-IN" sz="3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IN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It is simple and ease of use for programmer compared to other models.</a:t>
            </a:r>
          </a:p>
        </p:txBody>
      </p:sp>
    </p:spTree>
    <p:extLst>
      <p:ext uri="{BB962C8B-B14F-4D97-AF65-F5344CB8AC3E}">
        <p14:creationId xmlns:p14="http://schemas.microsoft.com/office/powerpoint/2010/main" val="6413420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Natural Join 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1885" y="808435"/>
            <a:ext cx="5132784" cy="28694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Relations r, s: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1757362" y="2518172"/>
            <a:ext cx="5272088" cy="747713"/>
            <a:chOff x="288" y="2688"/>
            <a:chExt cx="4428" cy="258"/>
          </a:xfrm>
        </p:grpSpPr>
        <p:sp>
          <p:nvSpPr>
            <p:cNvPr id="40968" name="Rectangle 5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C00000"/>
                </a:buClr>
              </a:pPr>
              <a:r>
                <a:rPr lang="en-US" altLang="en-US" sz="1350"/>
                <a:t>Natural Join</a:t>
              </a:r>
            </a:p>
            <a:p>
              <a:pPr lvl="1">
                <a:buClr>
                  <a:srgbClr val="C00000"/>
                </a:buClr>
                <a:buSzPct val="90000"/>
                <a:buFont typeface="Monotype Sorts" charset="2"/>
                <a:buChar char="n"/>
              </a:pPr>
              <a:r>
                <a:rPr lang="en-US" altLang="en-US" sz="1350"/>
                <a:t>r </a:t>
              </a:r>
              <a:r>
                <a:rPr lang="en-US" altLang="en-US" sz="1350">
                  <a:sym typeface="dbsym" pitchFamily="34" charset="2"/>
                </a:rPr>
                <a:t>    s</a:t>
              </a:r>
            </a:p>
          </p:txBody>
        </p:sp>
        <p:sp>
          <p:nvSpPr>
            <p:cNvPr id="40969" name="AutoShape 6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050"/>
            </a:p>
          </p:txBody>
        </p:sp>
      </p:grpSp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553" y="951905"/>
            <a:ext cx="2681288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11" name="AutoShape 11"/>
          <p:cNvSpPr>
            <a:spLocks noChangeArrowheads="1"/>
          </p:cNvSpPr>
          <p:nvPr/>
        </p:nvSpPr>
        <p:spPr bwMode="auto">
          <a:xfrm rot="5400000">
            <a:off x="2693977" y="2904154"/>
            <a:ext cx="141685" cy="12977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 sz="1050"/>
          </a:p>
        </p:txBody>
      </p:sp>
      <p:sp>
        <p:nvSpPr>
          <p:cNvPr id="40967" name="Rectangle 8"/>
          <p:cNvSpPr>
            <a:spLocks noChangeArrowheads="1"/>
          </p:cNvSpPr>
          <p:nvPr/>
        </p:nvSpPr>
        <p:spPr bwMode="auto">
          <a:xfrm>
            <a:off x="1974055" y="4251586"/>
            <a:ext cx="349091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ym typeface="Symbol" panose="05050102010706020507" pitchFamily="18" charset="2"/>
              </a:rPr>
              <a:t></a:t>
            </a:r>
            <a:r>
              <a:rPr lang="en-US" altLang="en-US" sz="1500" i="1" dirty="0">
                <a:sym typeface="Symbol" panose="05050102010706020507" pitchFamily="18" charset="2"/>
              </a:rPr>
              <a:t> </a:t>
            </a:r>
            <a:r>
              <a:rPr lang="en-US" altLang="en-US" sz="1500" i="1" baseline="-25000" dirty="0">
                <a:sym typeface="Symbol" panose="05050102010706020507" pitchFamily="18" charset="2"/>
              </a:rPr>
              <a:t>A, r.B, C, r.D, E</a:t>
            </a:r>
            <a:r>
              <a:rPr lang="en-US" altLang="en-US" sz="1500" baseline="-25000" dirty="0">
                <a:sym typeface="Symbol" panose="05050102010706020507" pitchFamily="18" charset="2"/>
              </a:rPr>
              <a:t> </a:t>
            </a:r>
            <a:r>
              <a:rPr lang="en-US" altLang="en-US" sz="1500" dirty="0">
                <a:sym typeface="Symbol" panose="05050102010706020507" pitchFamily="18" charset="2"/>
              </a:rPr>
              <a:t>( </a:t>
            </a:r>
            <a:r>
              <a:rPr lang="en-US" altLang="en-US" sz="1500" i="1" baseline="-25000" dirty="0">
                <a:sym typeface="Symbol" panose="05050102010706020507" pitchFamily="18" charset="2"/>
              </a:rPr>
              <a:t>r.B = s.B </a:t>
            </a:r>
            <a:r>
              <a:rPr lang="en-US" altLang="en-US" sz="15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˄ r.D = s.D</a:t>
            </a:r>
            <a:r>
              <a:rPr lang="en-US" altLang="en-US" sz="1500" i="1" baseline="-25000" dirty="0">
                <a:sym typeface="Symbol" panose="05050102010706020507" pitchFamily="18" charset="2"/>
              </a:rPr>
              <a:t> </a:t>
            </a:r>
            <a:r>
              <a:rPr lang="en-US" altLang="en-US" sz="1500" baseline="-25000" dirty="0">
                <a:sym typeface="Symbol" panose="05050102010706020507" pitchFamily="18" charset="2"/>
              </a:rPr>
              <a:t> </a:t>
            </a:r>
            <a:r>
              <a:rPr lang="en-US" altLang="en-US" sz="1500" dirty="0">
                <a:sym typeface="Symbol" panose="05050102010706020507" pitchFamily="18" charset="2"/>
              </a:rPr>
              <a:t>(</a:t>
            </a:r>
            <a:r>
              <a:rPr lang="en-US" altLang="en-US" sz="1500" i="1" dirty="0">
                <a:sym typeface="Symbol" panose="05050102010706020507" pitchFamily="18" charset="2"/>
              </a:rPr>
              <a:t>r </a:t>
            </a:r>
            <a:r>
              <a:rPr lang="en-US" altLang="en-US" sz="1500" dirty="0">
                <a:sym typeface="Symbol" panose="05050102010706020507" pitchFamily="18" charset="2"/>
              </a:rPr>
              <a:t>x </a:t>
            </a:r>
            <a:r>
              <a:rPr lang="en-US" altLang="en-US" sz="1500" i="1" dirty="0">
                <a:sym typeface="Symbol" panose="05050102010706020507" pitchFamily="18" charset="2"/>
              </a:rPr>
              <a:t>s</a:t>
            </a:r>
            <a:r>
              <a:rPr lang="en-US" altLang="en-US" sz="1500" dirty="0">
                <a:sym typeface="Symbol" panose="05050102010706020507" pitchFamily="18" charset="2"/>
              </a:rPr>
              <a:t>)))</a:t>
            </a:r>
            <a:endParaRPr kumimoji="0"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9727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-15126" y="-75093"/>
            <a:ext cx="8520600" cy="572700"/>
          </a:xfrm>
        </p:spPr>
        <p:txBody>
          <a:bodyPr/>
          <a:lstStyle/>
          <a:p>
            <a:pPr>
              <a:defRPr/>
            </a:pPr>
            <a:r>
              <a:rPr 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Relational Algebra Operators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963341" y="602456"/>
            <a:ext cx="5435203" cy="244079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90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963342" y="884635"/>
            <a:ext cx="5439965" cy="3671888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900"/>
          </a:p>
        </p:txBody>
      </p:sp>
      <p:cxnSp>
        <p:nvCxnSpPr>
          <p:cNvPr id="45061" name="Straight Connector 5"/>
          <p:cNvCxnSpPr>
            <a:cxnSpLocks noChangeShapeType="1"/>
          </p:cNvCxnSpPr>
          <p:nvPr/>
        </p:nvCxnSpPr>
        <p:spPr bwMode="auto">
          <a:xfrm>
            <a:off x="3289697" y="877492"/>
            <a:ext cx="0" cy="367903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2" name="Straight Connector 2"/>
          <p:cNvCxnSpPr>
            <a:cxnSpLocks noChangeShapeType="1"/>
          </p:cNvCxnSpPr>
          <p:nvPr/>
        </p:nvCxnSpPr>
        <p:spPr bwMode="auto">
          <a:xfrm flipV="1">
            <a:off x="3289697" y="602456"/>
            <a:ext cx="0" cy="24407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3" name="TextBox 6"/>
          <p:cNvSpPr txBox="1">
            <a:spLocks noChangeArrowheads="1"/>
          </p:cNvSpPr>
          <p:nvPr/>
        </p:nvSpPr>
        <p:spPr bwMode="auto">
          <a:xfrm>
            <a:off x="1925242" y="634604"/>
            <a:ext cx="463986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 dirty="0">
                <a:latin typeface="Palatino Linotype" panose="02040502050505030304" pitchFamily="18" charset="0"/>
              </a:rPr>
              <a:t>  Symbol (Name)                  Example of Use</a:t>
            </a:r>
          </a:p>
        </p:txBody>
      </p:sp>
      <p:sp>
        <p:nvSpPr>
          <p:cNvPr id="45064" name="TextBox 9"/>
          <p:cNvSpPr txBox="1">
            <a:spLocks noChangeArrowheads="1"/>
          </p:cNvSpPr>
          <p:nvPr/>
        </p:nvSpPr>
        <p:spPr bwMode="auto">
          <a:xfrm>
            <a:off x="1910954" y="979885"/>
            <a:ext cx="48648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  (Selection)	                        </a:t>
            </a:r>
            <a:r>
              <a:rPr kumimoji="0" lang="el-GR" altLang="en-US" sz="9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kumimoji="0" lang="en-US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>
                <a:latin typeface="Palatino Linotype" panose="02040502050505030304" pitchFamily="18" charset="0"/>
              </a:rPr>
              <a:t>salary &gt; = 85000 </a:t>
            </a:r>
            <a:r>
              <a:rPr kumimoji="0" lang="en-US" altLang="en-US" sz="900" baseline="30000">
                <a:latin typeface="Palatino Linotype" panose="02040502050505030304" pitchFamily="18" charset="0"/>
              </a:rPr>
              <a:t>(</a:t>
            </a:r>
            <a:r>
              <a:rPr kumimoji="0" lang="en-US" altLang="en-US" sz="900" i="1" baseline="30000">
                <a:latin typeface="Palatino Linotype" panose="02040502050505030304" pitchFamily="18" charset="0"/>
              </a:rPr>
              <a:t>instructor</a:t>
            </a:r>
            <a:r>
              <a:rPr kumimoji="0" lang="en-US" altLang="en-US" sz="900" baseline="30000">
                <a:latin typeface="Palatino Linotype" panose="02040502050505030304" pitchFamily="18" charset="0"/>
              </a:rPr>
              <a:t>)</a:t>
            </a:r>
          </a:p>
        </p:txBody>
      </p:sp>
      <p:sp>
        <p:nvSpPr>
          <p:cNvPr id="45065" name="TextBox 8"/>
          <p:cNvSpPr txBox="1">
            <a:spLocks noChangeArrowheads="1"/>
          </p:cNvSpPr>
          <p:nvPr/>
        </p:nvSpPr>
        <p:spPr bwMode="auto">
          <a:xfrm>
            <a:off x="1989535" y="833438"/>
            <a:ext cx="66555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kumimoji="0" lang="en-US" altLang="en-US" sz="900"/>
          </a:p>
        </p:txBody>
      </p:sp>
      <p:cxnSp>
        <p:nvCxnSpPr>
          <p:cNvPr id="45066" name="Straight Connector 11"/>
          <p:cNvCxnSpPr>
            <a:cxnSpLocks noChangeShapeType="1"/>
          </p:cNvCxnSpPr>
          <p:nvPr/>
        </p:nvCxnSpPr>
        <p:spPr bwMode="auto">
          <a:xfrm>
            <a:off x="3289697" y="1181100"/>
            <a:ext cx="410884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7" name="TextBox 12"/>
          <p:cNvSpPr txBox="1">
            <a:spLocks noChangeArrowheads="1"/>
          </p:cNvSpPr>
          <p:nvPr/>
        </p:nvSpPr>
        <p:spPr bwMode="auto">
          <a:xfrm>
            <a:off x="3295651" y="1185863"/>
            <a:ext cx="410884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Return rows of the input relation that satisfy the predicate.</a:t>
            </a:r>
          </a:p>
        </p:txBody>
      </p:sp>
      <p:cxnSp>
        <p:nvCxnSpPr>
          <p:cNvPr id="45068" name="Straight Connector 16"/>
          <p:cNvCxnSpPr>
            <a:cxnSpLocks noChangeShapeType="1"/>
          </p:cNvCxnSpPr>
          <p:nvPr/>
        </p:nvCxnSpPr>
        <p:spPr bwMode="auto">
          <a:xfrm>
            <a:off x="1963341" y="1425179"/>
            <a:ext cx="543401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Straight Connector 18"/>
          <p:cNvCxnSpPr>
            <a:cxnSpLocks noChangeShapeType="1"/>
          </p:cNvCxnSpPr>
          <p:nvPr/>
        </p:nvCxnSpPr>
        <p:spPr bwMode="auto">
          <a:xfrm>
            <a:off x="3295651" y="1751410"/>
            <a:ext cx="410765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Straight Connector 19"/>
          <p:cNvCxnSpPr>
            <a:cxnSpLocks noChangeShapeType="1"/>
          </p:cNvCxnSpPr>
          <p:nvPr/>
        </p:nvCxnSpPr>
        <p:spPr bwMode="auto">
          <a:xfrm>
            <a:off x="1969294" y="2096691"/>
            <a:ext cx="543401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1" name="TextBox 20"/>
          <p:cNvSpPr txBox="1">
            <a:spLocks noChangeArrowheads="1"/>
          </p:cNvSpPr>
          <p:nvPr/>
        </p:nvSpPr>
        <p:spPr bwMode="auto">
          <a:xfrm>
            <a:off x="1994297" y="1389460"/>
            <a:ext cx="6667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endParaRPr kumimoji="0" lang="en-US" altLang="en-US" sz="900"/>
          </a:p>
        </p:txBody>
      </p:sp>
      <p:sp>
        <p:nvSpPr>
          <p:cNvPr id="45072" name="TextBox 21"/>
          <p:cNvSpPr txBox="1">
            <a:spLocks noChangeArrowheads="1"/>
          </p:cNvSpPr>
          <p:nvPr/>
        </p:nvSpPr>
        <p:spPr bwMode="auto">
          <a:xfrm>
            <a:off x="1916906" y="1535906"/>
            <a:ext cx="48637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  (Projection)	                         </a:t>
            </a:r>
            <a:r>
              <a:rPr kumimoji="0" lang="el-GR" altLang="en-US" sz="9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0" lang="en-US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i="1">
                <a:latin typeface="Palatino Linotype" panose="02040502050505030304" pitchFamily="18" charset="0"/>
              </a:rPr>
              <a:t>ID, salary </a:t>
            </a:r>
            <a:r>
              <a:rPr kumimoji="0" lang="en-US" altLang="en-US" sz="900" baseline="30000">
                <a:latin typeface="Palatino Linotype" panose="02040502050505030304" pitchFamily="18" charset="0"/>
              </a:rPr>
              <a:t>(</a:t>
            </a:r>
            <a:r>
              <a:rPr kumimoji="0" lang="en-US" altLang="en-US" sz="900" i="1" baseline="30000">
                <a:latin typeface="Palatino Linotype" panose="02040502050505030304" pitchFamily="18" charset="0"/>
              </a:rPr>
              <a:t>instructor</a:t>
            </a:r>
            <a:r>
              <a:rPr kumimoji="0" lang="en-US" altLang="en-US" sz="900" baseline="30000">
                <a:latin typeface="Palatino Linotype" panose="02040502050505030304" pitchFamily="18" charset="0"/>
              </a:rPr>
              <a:t>)</a:t>
            </a:r>
          </a:p>
        </p:txBody>
      </p:sp>
      <p:sp>
        <p:nvSpPr>
          <p:cNvPr id="45073" name="TextBox 22"/>
          <p:cNvSpPr txBox="1">
            <a:spLocks noChangeArrowheads="1"/>
          </p:cNvSpPr>
          <p:nvPr/>
        </p:nvSpPr>
        <p:spPr bwMode="auto">
          <a:xfrm>
            <a:off x="3295651" y="1741885"/>
            <a:ext cx="4107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Output specified attributes from all rows of the input relation.  Remove duplicate tuples from the output.</a:t>
            </a:r>
          </a:p>
        </p:txBody>
      </p:sp>
      <p:cxnSp>
        <p:nvCxnSpPr>
          <p:cNvPr id="45074" name="Straight Connector 25"/>
          <p:cNvCxnSpPr>
            <a:cxnSpLocks noChangeShapeType="1"/>
          </p:cNvCxnSpPr>
          <p:nvPr/>
        </p:nvCxnSpPr>
        <p:spPr bwMode="auto">
          <a:xfrm>
            <a:off x="3294460" y="2403872"/>
            <a:ext cx="410884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5" name="Straight Connector 26"/>
          <p:cNvCxnSpPr>
            <a:cxnSpLocks noChangeShapeType="1"/>
          </p:cNvCxnSpPr>
          <p:nvPr/>
        </p:nvCxnSpPr>
        <p:spPr bwMode="auto">
          <a:xfrm>
            <a:off x="1968103" y="2755106"/>
            <a:ext cx="543401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6" name="TextBox 31"/>
          <p:cNvSpPr txBox="1">
            <a:spLocks noChangeArrowheads="1"/>
          </p:cNvSpPr>
          <p:nvPr/>
        </p:nvSpPr>
        <p:spPr bwMode="auto">
          <a:xfrm>
            <a:off x="1935956" y="2051447"/>
            <a:ext cx="69175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 </a:t>
            </a:r>
            <a:r>
              <a:rPr kumimoji="0" lang="en-US" altLang="en-US" sz="900">
                <a:latin typeface="Lucida Sans Unicode" panose="020B0602030504020204" pitchFamily="34" charset="0"/>
              </a:rPr>
              <a:t>x</a:t>
            </a:r>
            <a:endParaRPr kumimoji="0" lang="en-US" altLang="en-US" sz="900"/>
          </a:p>
        </p:txBody>
      </p:sp>
      <p:sp>
        <p:nvSpPr>
          <p:cNvPr id="45077" name="TextBox 32"/>
          <p:cNvSpPr txBox="1">
            <a:spLocks noChangeArrowheads="1"/>
          </p:cNvSpPr>
          <p:nvPr/>
        </p:nvSpPr>
        <p:spPr bwMode="auto">
          <a:xfrm>
            <a:off x="1920479" y="2181225"/>
            <a:ext cx="48648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 (Cartesian Product)	 </a:t>
            </a:r>
            <a:r>
              <a:rPr kumimoji="0" lang="en-US" altLang="en-US" sz="900" i="1">
                <a:latin typeface="Palatino Linotype" panose="02040502050505030304" pitchFamily="18" charset="0"/>
              </a:rPr>
              <a:t>instructor</a:t>
            </a:r>
            <a:r>
              <a:rPr kumimoji="0" lang="en-US" altLang="en-US" sz="900">
                <a:latin typeface="Palatino Linotype" panose="02040502050505030304" pitchFamily="18" charset="0"/>
              </a:rPr>
              <a:t> </a:t>
            </a:r>
            <a:r>
              <a:rPr kumimoji="0" lang="en-US" altLang="en-US" sz="900">
                <a:latin typeface="Lucida Sans Unicode" panose="020B0602030504020204" pitchFamily="34" charset="0"/>
              </a:rPr>
              <a:t>x</a:t>
            </a:r>
            <a:r>
              <a:rPr kumimoji="0" lang="en-US" altLang="en-US" sz="900" i="1">
                <a:latin typeface="Palatino Linotype" panose="02040502050505030304" pitchFamily="18" charset="0"/>
              </a:rPr>
              <a:t>  department</a:t>
            </a:r>
          </a:p>
        </p:txBody>
      </p:sp>
      <p:sp>
        <p:nvSpPr>
          <p:cNvPr id="45078" name="TextBox 34"/>
          <p:cNvSpPr txBox="1">
            <a:spLocks noChangeArrowheads="1"/>
          </p:cNvSpPr>
          <p:nvPr/>
        </p:nvSpPr>
        <p:spPr bwMode="auto">
          <a:xfrm>
            <a:off x="3299222" y="2407444"/>
            <a:ext cx="4181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Output pairs of rows from the two input relations that have the same value on all attributes that have the same name.</a:t>
            </a:r>
          </a:p>
        </p:txBody>
      </p:sp>
      <p:cxnSp>
        <p:nvCxnSpPr>
          <p:cNvPr id="45079" name="Straight Connector 35"/>
          <p:cNvCxnSpPr>
            <a:cxnSpLocks noChangeShapeType="1"/>
          </p:cNvCxnSpPr>
          <p:nvPr/>
        </p:nvCxnSpPr>
        <p:spPr bwMode="auto">
          <a:xfrm>
            <a:off x="1963341" y="3300413"/>
            <a:ext cx="5444728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0" name="Straight Connector 36"/>
          <p:cNvCxnSpPr>
            <a:cxnSpLocks noChangeShapeType="1"/>
          </p:cNvCxnSpPr>
          <p:nvPr/>
        </p:nvCxnSpPr>
        <p:spPr bwMode="auto">
          <a:xfrm>
            <a:off x="1972866" y="3831431"/>
            <a:ext cx="543401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1" name="TextBox 37"/>
          <p:cNvSpPr txBox="1">
            <a:spLocks noChangeArrowheads="1"/>
          </p:cNvSpPr>
          <p:nvPr/>
        </p:nvSpPr>
        <p:spPr bwMode="auto">
          <a:xfrm>
            <a:off x="1934766" y="2717006"/>
            <a:ext cx="69175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 </a:t>
            </a:r>
            <a:r>
              <a:rPr kumimoji="0" lang="en-US" altLang="en-US" sz="900">
                <a:latin typeface="Lucida Sans Unicode" panose="020B0602030504020204" pitchFamily="34" charset="0"/>
              </a:rPr>
              <a:t>∪</a:t>
            </a:r>
            <a:endParaRPr kumimoji="0" lang="en-US" altLang="en-US" sz="900"/>
          </a:p>
        </p:txBody>
      </p:sp>
      <p:sp>
        <p:nvSpPr>
          <p:cNvPr id="45082" name="TextBox 38"/>
          <p:cNvSpPr txBox="1">
            <a:spLocks noChangeArrowheads="1"/>
          </p:cNvSpPr>
          <p:nvPr/>
        </p:nvSpPr>
        <p:spPr bwMode="auto">
          <a:xfrm>
            <a:off x="1919288" y="2846785"/>
            <a:ext cx="48648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 (Union)		 </a:t>
            </a:r>
            <a:r>
              <a:rPr kumimoji="0" lang="el-GR" altLang="en-US" sz="9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0" lang="en-US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i="1">
                <a:latin typeface="Palatino Linotype" panose="02040502050505030304" pitchFamily="18" charset="0"/>
              </a:rPr>
              <a:t>name </a:t>
            </a:r>
            <a:r>
              <a:rPr kumimoji="0" lang="en-US" altLang="en-US" sz="900" baseline="30000">
                <a:latin typeface="Palatino Linotype" panose="02040502050505030304" pitchFamily="18" charset="0"/>
              </a:rPr>
              <a:t>(</a:t>
            </a:r>
            <a:r>
              <a:rPr kumimoji="0" lang="en-US" altLang="en-US" sz="900" i="1" baseline="30000">
                <a:latin typeface="Palatino Linotype" panose="02040502050505030304" pitchFamily="18" charset="0"/>
              </a:rPr>
              <a:t>instructor)  </a:t>
            </a:r>
            <a:r>
              <a:rPr kumimoji="0" lang="en-US" altLang="en-US" sz="900" baseline="30000">
                <a:latin typeface="Palatino Linotype" panose="02040502050505030304" pitchFamily="18" charset="0"/>
              </a:rPr>
              <a:t>∪  </a:t>
            </a:r>
            <a:r>
              <a:rPr kumimoji="0" lang="el-GR" altLang="en-US" sz="9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0" lang="en-US" altLang="en-US" sz="9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i="1">
                <a:latin typeface="Palatino Linotype" panose="02040502050505030304" pitchFamily="18" charset="0"/>
              </a:rPr>
              <a:t>name </a:t>
            </a:r>
            <a:r>
              <a:rPr kumimoji="0" lang="en-US" altLang="en-US" sz="900" baseline="30000">
                <a:latin typeface="Palatino Linotype" panose="02040502050505030304" pitchFamily="18" charset="0"/>
              </a:rPr>
              <a:t>(</a:t>
            </a:r>
            <a:r>
              <a:rPr kumimoji="0" lang="en-US" altLang="en-US" sz="900" i="1" baseline="30000">
                <a:latin typeface="Palatino Linotype" panose="02040502050505030304" pitchFamily="18" charset="0"/>
              </a:rPr>
              <a:t>student)</a:t>
            </a:r>
            <a:endParaRPr kumimoji="0" lang="en-US" altLang="en-US" sz="900" i="1">
              <a:latin typeface="Palatino Linotype" panose="02040502050505030304" pitchFamily="18" charset="0"/>
            </a:endParaRPr>
          </a:p>
        </p:txBody>
      </p:sp>
      <p:sp>
        <p:nvSpPr>
          <p:cNvPr id="45083" name="TextBox 39"/>
          <p:cNvSpPr txBox="1">
            <a:spLocks noChangeArrowheads="1"/>
          </p:cNvSpPr>
          <p:nvPr/>
        </p:nvSpPr>
        <p:spPr bwMode="auto">
          <a:xfrm>
            <a:off x="3293269" y="3067050"/>
            <a:ext cx="418147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Output the union of tuples from the </a:t>
            </a:r>
            <a:r>
              <a:rPr kumimoji="0" lang="en-US" altLang="en-US" sz="900" i="1">
                <a:latin typeface="Palatino Linotype" panose="02040502050505030304" pitchFamily="18" charset="0"/>
              </a:rPr>
              <a:t>two </a:t>
            </a:r>
            <a:r>
              <a:rPr kumimoji="0" lang="en-US" altLang="en-US" sz="900">
                <a:latin typeface="Palatino Linotype" panose="02040502050505030304" pitchFamily="18" charset="0"/>
              </a:rPr>
              <a:t>input relations.</a:t>
            </a:r>
          </a:p>
        </p:txBody>
      </p:sp>
      <p:cxnSp>
        <p:nvCxnSpPr>
          <p:cNvPr id="45084" name="Straight Connector 42"/>
          <p:cNvCxnSpPr>
            <a:cxnSpLocks noChangeShapeType="1"/>
          </p:cNvCxnSpPr>
          <p:nvPr/>
        </p:nvCxnSpPr>
        <p:spPr bwMode="auto">
          <a:xfrm>
            <a:off x="3299223" y="3042047"/>
            <a:ext cx="410765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5" name="TextBox 24"/>
          <p:cNvSpPr txBox="1">
            <a:spLocks noChangeArrowheads="1"/>
          </p:cNvSpPr>
          <p:nvPr/>
        </p:nvSpPr>
        <p:spPr bwMode="auto">
          <a:xfrm>
            <a:off x="1921669" y="3944541"/>
            <a:ext cx="48648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 dirty="0">
                <a:latin typeface="Palatino Linotype" panose="02040502050505030304" pitchFamily="18" charset="0"/>
              </a:rPr>
              <a:t> (Natural Join)                     </a:t>
            </a:r>
            <a:r>
              <a:rPr kumimoji="0" lang="en-US" altLang="en-US" sz="900" i="1" dirty="0">
                <a:latin typeface="Palatino Linotype" panose="02040502050505030304" pitchFamily="18" charset="0"/>
              </a:rPr>
              <a:t>instructor</a:t>
            </a:r>
            <a:r>
              <a:rPr kumimoji="0" lang="en-US" altLang="en-US" sz="900" dirty="0">
                <a:latin typeface="Palatino Linotype" panose="02040502050505030304" pitchFamily="18" charset="0"/>
              </a:rPr>
              <a:t> </a:t>
            </a:r>
            <a:r>
              <a:rPr kumimoji="0" lang="en-US" altLang="en-US" sz="900" dirty="0">
                <a:latin typeface="Lucida Sans Unicode" panose="020B0602030504020204" pitchFamily="34" charset="0"/>
              </a:rPr>
              <a:t>⋈</a:t>
            </a:r>
            <a:r>
              <a:rPr kumimoji="0" lang="en-US" altLang="en-US" sz="900" i="1" dirty="0">
                <a:latin typeface="Palatino Linotype" panose="02040502050505030304" pitchFamily="18" charset="0"/>
              </a:rPr>
              <a:t>  department</a:t>
            </a:r>
          </a:p>
        </p:txBody>
      </p:sp>
      <p:sp>
        <p:nvSpPr>
          <p:cNvPr id="45086" name="TextBox 27"/>
          <p:cNvSpPr txBox="1">
            <a:spLocks noChangeArrowheads="1"/>
          </p:cNvSpPr>
          <p:nvPr/>
        </p:nvSpPr>
        <p:spPr bwMode="auto">
          <a:xfrm>
            <a:off x="3294460" y="4169569"/>
            <a:ext cx="4181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Output pairs of rows from the two input relations that have the same value on all attributes that have the same name.</a:t>
            </a:r>
          </a:p>
        </p:txBody>
      </p:sp>
      <p:sp>
        <p:nvSpPr>
          <p:cNvPr id="45087" name="TextBox 30"/>
          <p:cNvSpPr txBox="1">
            <a:spLocks noChangeArrowheads="1"/>
          </p:cNvSpPr>
          <p:nvPr/>
        </p:nvSpPr>
        <p:spPr bwMode="auto">
          <a:xfrm>
            <a:off x="1930004" y="3808810"/>
            <a:ext cx="6929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 </a:t>
            </a:r>
            <a:r>
              <a:rPr kumimoji="0" lang="en-US" altLang="en-US" sz="900">
                <a:latin typeface="Lucida Sans Unicode" panose="020B0602030504020204" pitchFamily="34" charset="0"/>
              </a:rPr>
              <a:t>⋈</a:t>
            </a:r>
            <a:endParaRPr kumimoji="0" lang="en-US" altLang="en-US" sz="900"/>
          </a:p>
        </p:txBody>
      </p:sp>
      <p:sp>
        <p:nvSpPr>
          <p:cNvPr id="45088" name="TextBox 37"/>
          <p:cNvSpPr txBox="1">
            <a:spLocks noChangeArrowheads="1"/>
          </p:cNvSpPr>
          <p:nvPr/>
        </p:nvSpPr>
        <p:spPr bwMode="auto">
          <a:xfrm>
            <a:off x="1927623" y="3261122"/>
            <a:ext cx="69175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 </a:t>
            </a:r>
            <a:r>
              <a:rPr kumimoji="0" lang="en-US" altLang="en-US" sz="900">
                <a:latin typeface="Lucida Sans Unicode" panose="020B0602030504020204" pitchFamily="34" charset="0"/>
              </a:rPr>
              <a:t>-</a:t>
            </a:r>
            <a:endParaRPr kumimoji="0" lang="en-US" altLang="en-US" sz="900"/>
          </a:p>
        </p:txBody>
      </p:sp>
      <p:sp>
        <p:nvSpPr>
          <p:cNvPr id="45089" name="TextBox 38"/>
          <p:cNvSpPr txBox="1">
            <a:spLocks noChangeArrowheads="1"/>
          </p:cNvSpPr>
          <p:nvPr/>
        </p:nvSpPr>
        <p:spPr bwMode="auto">
          <a:xfrm>
            <a:off x="1958444" y="3390900"/>
            <a:ext cx="48648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 dirty="0">
                <a:latin typeface="Palatino Linotype" panose="02040502050505030304" pitchFamily="18" charset="0"/>
              </a:rPr>
              <a:t> (Set Difference)	               </a:t>
            </a:r>
            <a:r>
              <a:rPr kumimoji="0" lang="el-GR" altLang="en-US" sz="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0" lang="en-US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i="1" dirty="0">
                <a:latin typeface="Palatino Linotype" panose="02040502050505030304" pitchFamily="18" charset="0"/>
              </a:rPr>
              <a:t>name </a:t>
            </a:r>
            <a:r>
              <a:rPr kumimoji="0" lang="en-US" altLang="en-US" sz="900" baseline="30000" dirty="0">
                <a:latin typeface="Palatino Linotype" panose="02040502050505030304" pitchFamily="18" charset="0"/>
              </a:rPr>
              <a:t>(</a:t>
            </a:r>
            <a:r>
              <a:rPr kumimoji="0" lang="en-US" altLang="en-US" sz="900" i="1" baseline="30000" dirty="0">
                <a:latin typeface="Palatino Linotype" panose="02040502050505030304" pitchFamily="18" charset="0"/>
              </a:rPr>
              <a:t>instructor) </a:t>
            </a:r>
            <a:r>
              <a:rPr kumimoji="0" lang="en-US" altLang="en-US" sz="900" dirty="0">
                <a:latin typeface="Lucida Sans Unicode" panose="020B0602030504020204" pitchFamily="34" charset="0"/>
              </a:rPr>
              <a:t> </a:t>
            </a:r>
            <a:r>
              <a:rPr kumimoji="0" lang="en-US" altLang="en-US" sz="900" baseline="30000" dirty="0">
                <a:latin typeface="Palatino Linotype" panose="02040502050505030304" pitchFamily="18" charset="0"/>
              </a:rPr>
              <a:t>--  </a:t>
            </a:r>
            <a:r>
              <a:rPr kumimoji="0" lang="el-GR" altLang="en-US" sz="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0" lang="en-US" altLang="en-US" sz="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i="1" dirty="0">
                <a:latin typeface="Palatino Linotype" panose="02040502050505030304" pitchFamily="18" charset="0"/>
              </a:rPr>
              <a:t>name </a:t>
            </a:r>
            <a:r>
              <a:rPr kumimoji="0" lang="en-US" altLang="en-US" sz="900" baseline="30000" dirty="0">
                <a:latin typeface="Palatino Linotype" panose="02040502050505030304" pitchFamily="18" charset="0"/>
              </a:rPr>
              <a:t>(</a:t>
            </a:r>
            <a:r>
              <a:rPr kumimoji="0" lang="en-US" altLang="en-US" sz="900" i="1" baseline="30000" dirty="0">
                <a:latin typeface="Palatino Linotype" panose="02040502050505030304" pitchFamily="18" charset="0"/>
              </a:rPr>
              <a:t>student)</a:t>
            </a:r>
            <a:endParaRPr kumimoji="0" lang="en-US" altLang="en-US" sz="900" i="1" dirty="0">
              <a:latin typeface="Palatino Linotype" panose="02040502050505030304" pitchFamily="18" charset="0"/>
            </a:endParaRPr>
          </a:p>
        </p:txBody>
      </p:sp>
      <p:sp>
        <p:nvSpPr>
          <p:cNvPr id="45090" name="TextBox 39"/>
          <p:cNvSpPr txBox="1">
            <a:spLocks noChangeArrowheads="1"/>
          </p:cNvSpPr>
          <p:nvPr/>
        </p:nvSpPr>
        <p:spPr bwMode="auto">
          <a:xfrm>
            <a:off x="3298031" y="3604022"/>
            <a:ext cx="418147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Output the set difference of tuples from the two input relations. </a:t>
            </a:r>
          </a:p>
        </p:txBody>
      </p:sp>
      <p:cxnSp>
        <p:nvCxnSpPr>
          <p:cNvPr id="45091" name="Straight Connector 42"/>
          <p:cNvCxnSpPr>
            <a:cxnSpLocks noChangeShapeType="1"/>
          </p:cNvCxnSpPr>
          <p:nvPr/>
        </p:nvCxnSpPr>
        <p:spPr bwMode="auto">
          <a:xfrm>
            <a:off x="3298032" y="3573066"/>
            <a:ext cx="410765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92" name="Straight Connector 35"/>
          <p:cNvCxnSpPr>
            <a:cxnSpLocks noChangeShapeType="1"/>
          </p:cNvCxnSpPr>
          <p:nvPr/>
        </p:nvCxnSpPr>
        <p:spPr bwMode="auto">
          <a:xfrm>
            <a:off x="3283744" y="4145756"/>
            <a:ext cx="412313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927227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7325"/>
            <a:ext cx="8520600" cy="572700"/>
          </a:xfrm>
        </p:spPr>
        <p:txBody>
          <a:bodyPr/>
          <a:lstStyle/>
          <a:p>
            <a:r>
              <a:rPr lang="en-IN" sz="2400" dirty="0"/>
              <a:t>Review Terms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508" y="330360"/>
            <a:ext cx="5225416" cy="993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508" y="1323975"/>
            <a:ext cx="6219403" cy="376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4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56" y="42997"/>
            <a:ext cx="8520600" cy="572700"/>
          </a:xfrm>
        </p:spPr>
        <p:txBody>
          <a:bodyPr/>
          <a:lstStyle/>
          <a:p>
            <a:r>
              <a:rPr lang="en-IN" dirty="0"/>
              <a:t>Structure of Relational Model</a:t>
            </a:r>
          </a:p>
        </p:txBody>
      </p:sp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9189"/>
            <a:ext cx="5291137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605302" y="492326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/>
              <a:t>attributes</a:t>
            </a:r>
          </a:p>
          <a:p>
            <a:pPr algn="ctr"/>
            <a:r>
              <a:rPr lang="en-US" altLang="en-US" sz="1800" dirty="0"/>
              <a:t>(or columns)</a:t>
            </a:r>
            <a:endParaRPr lang="en-US" altLang="en-US" dirty="0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1803239" y="697114"/>
            <a:ext cx="3889375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3173252" y="751089"/>
            <a:ext cx="2557462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4384514" y="724101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552914" y="1681364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/>
              <a:t>tuples</a:t>
            </a:r>
          </a:p>
          <a:p>
            <a:pPr algn="ctr"/>
            <a:r>
              <a:rPr lang="en-US" altLang="en-US" sz="1800" dirty="0"/>
              <a:t>(or rows)</a:t>
            </a:r>
            <a:endParaRPr lang="en-US" altLang="en-US" dirty="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5306852" y="1646439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5294152" y="1865514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5283039" y="1876626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72162" y="2375579"/>
            <a:ext cx="3675102" cy="2677656"/>
          </a:xfrm>
          <a:prstGeom prst="rect">
            <a:avLst/>
          </a:prstGeom>
          <a:solidFill>
            <a:schemeClr val="lt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Relational DB is a collection of Tables.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Refer the </a:t>
            </a:r>
            <a:r>
              <a:rPr lang="en-IN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Instructor </a:t>
            </a: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There are four columns.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Each row is storing the values for ID, name, </a:t>
            </a:r>
            <a:r>
              <a:rPr lang="en-IN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dept_name</a:t>
            </a: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and salary of an Instructor.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Each row is identified by ID.</a:t>
            </a:r>
          </a:p>
        </p:txBody>
      </p:sp>
    </p:spTree>
    <p:extLst>
      <p:ext uri="{BB962C8B-B14F-4D97-AF65-F5344CB8AC3E}">
        <p14:creationId xmlns:p14="http://schemas.microsoft.com/office/powerpoint/2010/main" val="234322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4739" y="334419"/>
            <a:ext cx="41136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Another Example - Refer the </a:t>
            </a:r>
            <a:r>
              <a:rPr lang="en-IN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Course </a:t>
            </a: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Table.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6497" y="1094350"/>
            <a:ext cx="3675102" cy="2031325"/>
          </a:xfrm>
          <a:prstGeom prst="rect">
            <a:avLst/>
          </a:prstGeom>
          <a:solidFill>
            <a:schemeClr val="lt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There are four columns.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Each row is storing the values for </a:t>
            </a:r>
            <a:r>
              <a:rPr lang="en-IN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course_id</a:t>
            </a: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title, </a:t>
            </a:r>
            <a:r>
              <a:rPr lang="en-IN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dept_name</a:t>
            </a: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and credits of a course.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Each course is identified by its </a:t>
            </a:r>
            <a:r>
              <a:rPr lang="en-IN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course_id</a:t>
            </a: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833781"/>
            <a:ext cx="4818948" cy="284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4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20" y="1266764"/>
            <a:ext cx="2600325" cy="2447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18" y="586510"/>
            <a:ext cx="1781175" cy="428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68646" y="983485"/>
            <a:ext cx="5619312" cy="2893100"/>
          </a:xfrm>
          <a:prstGeom prst="rect">
            <a:avLst/>
          </a:prstGeom>
          <a:solidFill>
            <a:schemeClr val="lt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There are two columns.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 Each row, the second course is the prerequisite course for the first course.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Thus, each row indicates two courses are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related.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Similar way, in </a:t>
            </a:r>
            <a:r>
              <a:rPr lang="en-IN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Instructor</a:t>
            </a: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table ID is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related</a:t>
            </a: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to name, </a:t>
            </a:r>
            <a:r>
              <a:rPr lang="en-IN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dept_name</a:t>
            </a: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and Salary of an instructor.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 in </a:t>
            </a:r>
            <a:r>
              <a:rPr lang="en-IN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course</a:t>
            </a: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table the </a:t>
            </a:r>
            <a:r>
              <a:rPr lang="en-IN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course_ide</a:t>
            </a: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is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related</a:t>
            </a: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to title, </a:t>
            </a:r>
            <a:r>
              <a:rPr lang="en-IN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dept_name</a:t>
            </a:r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and credit.</a:t>
            </a:r>
          </a:p>
        </p:txBody>
      </p:sp>
    </p:spTree>
    <p:extLst>
      <p:ext uri="{BB962C8B-B14F-4D97-AF65-F5344CB8AC3E}">
        <p14:creationId xmlns:p14="http://schemas.microsoft.com/office/powerpoint/2010/main" val="283131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IN" dirty="0"/>
              <a:t> Relational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15" y="552947"/>
            <a:ext cx="4000323" cy="3693319"/>
          </a:xfrm>
          <a:prstGeom prst="rect">
            <a:avLst/>
          </a:prstGeom>
          <a:solidFill>
            <a:schemeClr val="lt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 general, table represents relationship among set of values.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Table is a collection of relationships.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‘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1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’ in Database design is similar to ‘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relation</a:t>
            </a:r>
            <a:r>
              <a:rPr lang="en-IN" sz="1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’ in Mathematics…. Thus the term ‘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Relational Model</a:t>
            </a:r>
            <a:r>
              <a:rPr lang="en-IN" sz="1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’.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2898" y="528632"/>
            <a:ext cx="4463310" cy="3693319"/>
          </a:xfrm>
          <a:prstGeom prst="rect">
            <a:avLst/>
          </a:prstGeom>
          <a:solidFill>
            <a:schemeClr val="lt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 Mathematics …</a:t>
            </a:r>
          </a:p>
          <a:p>
            <a:pPr algn="just"/>
            <a:r>
              <a:rPr lang="en-IN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</a:t>
            </a:r>
            <a:r>
              <a:rPr lang="en-IN" sz="1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Tuple is a sequence of  values.</a:t>
            </a:r>
          </a:p>
          <a:p>
            <a:pPr algn="just"/>
            <a:r>
              <a:rPr lang="en-IN" sz="1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  </a:t>
            </a:r>
          </a:p>
          <a:p>
            <a:pPr algn="just"/>
            <a:r>
              <a:rPr lang="en-IN" sz="1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 relationship between </a:t>
            </a:r>
            <a:r>
              <a:rPr lang="en-IN" sz="1800" b="1" i="1" dirty="0">
                <a:solidFill>
                  <a:schemeClr val="accent6">
                    <a:lumMod val="75000"/>
                  </a:schemeClr>
                </a:solidFill>
              </a:rPr>
              <a:t>n </a:t>
            </a:r>
            <a:r>
              <a:rPr lang="en-IN" sz="1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values is represented as and </a:t>
            </a:r>
            <a:r>
              <a:rPr lang="en-IN" sz="1800" b="1" i="1" dirty="0">
                <a:solidFill>
                  <a:schemeClr val="accent6">
                    <a:lumMod val="75000"/>
                  </a:schemeClr>
                </a:solidFill>
              </a:rPr>
              <a:t>n-tuple</a:t>
            </a:r>
            <a:r>
              <a:rPr lang="en-IN" sz="1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of values.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 Relational Model …        </a:t>
            </a:r>
          </a:p>
          <a:p>
            <a:pPr algn="just"/>
            <a:r>
              <a:rPr lang="en-IN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  </a:t>
            </a:r>
            <a:r>
              <a:rPr lang="en-IN" sz="1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Relation</a:t>
            </a:r>
            <a:r>
              <a:rPr lang="en-IN" sz="1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refers to a 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1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pPr algn="just"/>
            <a:r>
              <a:rPr lang="en-IN" sz="1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     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IN" sz="1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refers to a 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row</a:t>
            </a:r>
            <a:r>
              <a:rPr lang="en-IN" sz="1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pPr algn="just"/>
            <a:r>
              <a:rPr lang="en-IN" sz="1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     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Attribute</a:t>
            </a:r>
            <a:r>
              <a:rPr lang="en-IN" sz="1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refers to a 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column</a:t>
            </a:r>
            <a:r>
              <a:rPr lang="en-IN" sz="1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903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CDDFCD07FDB419BEBB9B91234499A" ma:contentTypeVersion="2" ma:contentTypeDescription="Create a new document." ma:contentTypeScope="" ma:versionID="571a0a2c69f9e17892871c73958046cf">
  <xsd:schema xmlns:xsd="http://www.w3.org/2001/XMLSchema" xmlns:xs="http://www.w3.org/2001/XMLSchema" xmlns:p="http://schemas.microsoft.com/office/2006/metadata/properties" xmlns:ns2="97cd9f33-8359-4024-be12-60c33cbfb47a" targetNamespace="http://schemas.microsoft.com/office/2006/metadata/properties" ma:root="true" ma:fieldsID="b20ca7272a947a631f5adeafb163d3b4" ns2:_="">
    <xsd:import namespace="97cd9f33-8359-4024-be12-60c33cbfb4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d9f33-8359-4024-be12-60c33cbfb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41A065-827F-4E44-B697-7124E258A9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cd9f33-8359-4024-be12-60c33cbfb4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7FA489-A80C-4DCE-BC21-2413F7959A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1C785E-C6BC-4A4A-9A21-E70FB7D11F6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2436</Words>
  <Application>Microsoft Office PowerPoint</Application>
  <PresentationFormat>On-screen Show (16:9)</PresentationFormat>
  <Paragraphs>379</Paragraphs>
  <Slides>52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Simple Dark</vt:lpstr>
      <vt:lpstr>19CSE202  Database Mangement Systems </vt:lpstr>
      <vt:lpstr>Flow of Topics</vt:lpstr>
      <vt:lpstr>PowerPoint Presentation</vt:lpstr>
      <vt:lpstr>PowerPoint Presentation</vt:lpstr>
      <vt:lpstr>Introduction </vt:lpstr>
      <vt:lpstr>Structure of Relational Model</vt:lpstr>
      <vt:lpstr>PowerPoint Presentation</vt:lpstr>
      <vt:lpstr>PowerPoint Presentation</vt:lpstr>
      <vt:lpstr> Relational Model</vt:lpstr>
      <vt:lpstr>PowerPoint Presentation</vt:lpstr>
      <vt:lpstr>Relation Instance</vt:lpstr>
      <vt:lpstr>Concepts underlying Relational Model  - domain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Concepts underlying Relational Model  -  relation schema &amp; instance…</vt:lpstr>
      <vt:lpstr>Let us proceed further with University Database</vt:lpstr>
      <vt:lpstr>University Database – Relation Schemas</vt:lpstr>
      <vt:lpstr>University Database – Relation Instances</vt:lpstr>
      <vt:lpstr>Relation Schema and Instance</vt:lpstr>
      <vt:lpstr>PowerPoint Presentation</vt:lpstr>
      <vt:lpstr>Keys </vt:lpstr>
      <vt:lpstr>Superkey </vt:lpstr>
      <vt:lpstr>Candidate Keys</vt:lpstr>
      <vt:lpstr>Primary keys.</vt:lpstr>
      <vt:lpstr> Primary Keys</vt:lpstr>
      <vt:lpstr>Foreign Keys </vt:lpstr>
      <vt:lpstr>PowerPoint Presentation</vt:lpstr>
      <vt:lpstr>Referential Integrity Constraints</vt:lpstr>
      <vt:lpstr>Referential Integrity Constraints</vt:lpstr>
      <vt:lpstr>PowerPoint Presentation</vt:lpstr>
      <vt:lpstr>Schema Diagram</vt:lpstr>
      <vt:lpstr>PowerPoint Presentation</vt:lpstr>
      <vt:lpstr>Relational Query Language</vt:lpstr>
      <vt:lpstr>Relational Query Language</vt:lpstr>
      <vt:lpstr>PowerPoint Presentation</vt:lpstr>
      <vt:lpstr>Relational Operations</vt:lpstr>
      <vt:lpstr>Select Operation – selection of rows (tuples)</vt:lpstr>
      <vt:lpstr>Project Operation – selection of columns (Attributes) </vt:lpstr>
      <vt:lpstr>Union of two relations</vt:lpstr>
      <vt:lpstr>Set difference of two relations</vt:lpstr>
      <vt:lpstr>Set intersection of two relations</vt:lpstr>
      <vt:lpstr>joining two relations -- Cartesian-product</vt:lpstr>
      <vt:lpstr>Cartesian-product – naming issue</vt:lpstr>
      <vt:lpstr>Renaming a Table</vt:lpstr>
      <vt:lpstr>Composition of Operations</vt:lpstr>
      <vt:lpstr>Joining two relations – Natural Join</vt:lpstr>
      <vt:lpstr>Natural Join Example</vt:lpstr>
      <vt:lpstr>Summary of Relational Algebra Operators</vt:lpstr>
      <vt:lpstr>Review Terms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15CSE213  Database Mangement Systems Lecture 1</dc:title>
  <dc:creator>bindukr</dc:creator>
  <cp:lastModifiedBy>PADAMAVATY</cp:lastModifiedBy>
  <cp:revision>77</cp:revision>
  <dcterms:modified xsi:type="dcterms:W3CDTF">2022-10-07T09:26:16Z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0x01010007ACDDFCD07FDB419BEBB9B91234499A</vt:lpwstr>
  </property>
</Properties>
</file>