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43"/>
  </p:notesMasterIdLst>
  <p:sldIdLst>
    <p:sldId id="256" r:id="rId5"/>
    <p:sldId id="312" r:id="rId6"/>
    <p:sldId id="313" r:id="rId7"/>
    <p:sldId id="258" r:id="rId8"/>
    <p:sldId id="335" r:id="rId9"/>
    <p:sldId id="328" r:id="rId10"/>
    <p:sldId id="278" r:id="rId11"/>
    <p:sldId id="280" r:id="rId12"/>
    <p:sldId id="281" r:id="rId13"/>
    <p:sldId id="284" r:id="rId14"/>
    <p:sldId id="316" r:id="rId15"/>
    <p:sldId id="317" r:id="rId16"/>
    <p:sldId id="315" r:id="rId17"/>
    <p:sldId id="318" r:id="rId18"/>
    <p:sldId id="329" r:id="rId19"/>
    <p:sldId id="319" r:id="rId20"/>
    <p:sldId id="323" r:id="rId21"/>
    <p:sldId id="321" r:id="rId22"/>
    <p:sldId id="330" r:id="rId23"/>
    <p:sldId id="325" r:id="rId24"/>
    <p:sldId id="288" r:id="rId25"/>
    <p:sldId id="289" r:id="rId26"/>
    <p:sldId id="291" r:id="rId27"/>
    <p:sldId id="293" r:id="rId28"/>
    <p:sldId id="295" r:id="rId29"/>
    <p:sldId id="296" r:id="rId30"/>
    <p:sldId id="326" r:id="rId31"/>
    <p:sldId id="327" r:id="rId32"/>
    <p:sldId id="298" r:id="rId33"/>
    <p:sldId id="305" r:id="rId34"/>
    <p:sldId id="331" r:id="rId35"/>
    <p:sldId id="333" r:id="rId36"/>
    <p:sldId id="308" r:id="rId37"/>
    <p:sldId id="332" r:id="rId38"/>
    <p:sldId id="310" r:id="rId39"/>
    <p:sldId id="334" r:id="rId40"/>
    <p:sldId id="273" r:id="rId41"/>
    <p:sldId id="275" r:id="rId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6600"/>
    <a:srgbClr val="FF3300"/>
    <a:srgbClr val="EC806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EFA44-05D1-4D0D-8745-205A66368A8F}" v="7" dt="2020-06-21T09:16:43.168"/>
    <p1510:client id="{5DC5F89C-2429-641F-84CE-A6972C21FAF9}" v="4" dt="2020-06-22T10:57:40.2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6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du K.R (CSE)" userId="S::j_bindu@cb.amrita.edu::ce9ce353-3c4c-45ef-953b-b22b4870ac55" providerId="AD" clId="Web-{5DC5F89C-2429-641F-84CE-A6972C21FAF9}"/>
    <pc:docChg chg="modSld">
      <pc:chgData name="Bindu K.R (CSE)" userId="S::j_bindu@cb.amrita.edu::ce9ce353-3c4c-45ef-953b-b22b4870ac55" providerId="AD" clId="Web-{5DC5F89C-2429-641F-84CE-A6972C21FAF9}" dt="2020-06-22T10:57:40.016" v="2" actId="14100"/>
      <pc:docMkLst>
        <pc:docMk/>
      </pc:docMkLst>
      <pc:sldChg chg="modSp">
        <pc:chgData name="Bindu K.R (CSE)" userId="S::j_bindu@cb.amrita.edu::ce9ce353-3c4c-45ef-953b-b22b4870ac55" providerId="AD" clId="Web-{5DC5F89C-2429-641F-84CE-A6972C21FAF9}" dt="2020-06-22T10:57:40.016" v="2" actId="14100"/>
        <pc:sldMkLst>
          <pc:docMk/>
          <pc:sldMk cId="0" sldId="256"/>
        </pc:sldMkLst>
        <pc:spChg chg="mod">
          <ac:chgData name="Bindu K.R (CSE)" userId="S::j_bindu@cb.amrita.edu::ce9ce353-3c4c-45ef-953b-b22b4870ac55" providerId="AD" clId="Web-{5DC5F89C-2429-641F-84CE-A6972C21FAF9}" dt="2020-06-22T10:57:40.016" v="2" actId="14100"/>
          <ac:spMkLst>
            <pc:docMk/>
            <pc:sldMk cId="0" sldId="256"/>
            <ac:spMk id="54" creationId="{00000000-0000-0000-0000-000000000000}"/>
          </ac:spMkLst>
        </pc:spChg>
      </pc:sldChg>
    </pc:docChg>
  </pc:docChgLst>
  <pc:docChgLst>
    <pc:chgData name="Guest User" userId="S::urn:spo:anon#c575107e664008bb80143f4eeb8907aaeb992640bc0c3d75270e1ec6cc1cbd65::" providerId="AD" clId="Web-{170EFA44-05D1-4D0D-8745-205A66368A8F}"/>
    <pc:docChg chg="modSld">
      <pc:chgData name="Guest User" userId="S::urn:spo:anon#c575107e664008bb80143f4eeb8907aaeb992640bc0c3d75270e1ec6cc1cbd65::" providerId="AD" clId="Web-{170EFA44-05D1-4D0D-8745-205A66368A8F}" dt="2020-06-21T09:16:33.668" v="5" actId="20577"/>
      <pc:docMkLst>
        <pc:docMk/>
      </pc:docMkLst>
      <pc:sldChg chg="modSp">
        <pc:chgData name="Guest User" userId="S::urn:spo:anon#c575107e664008bb80143f4eeb8907aaeb992640bc0c3d75270e1ec6cc1cbd65::" providerId="AD" clId="Web-{170EFA44-05D1-4D0D-8745-205A66368A8F}" dt="2020-06-21T09:16:33.668" v="5" actId="20577"/>
        <pc:sldMkLst>
          <pc:docMk/>
          <pc:sldMk cId="0" sldId="305"/>
        </pc:sldMkLst>
        <pc:spChg chg="mod">
          <ac:chgData name="Guest User" userId="S::urn:spo:anon#c575107e664008bb80143f4eeb8907aaeb992640bc0c3d75270e1ec6cc1cbd65::" providerId="AD" clId="Web-{170EFA44-05D1-4D0D-8745-205A66368A8F}" dt="2020-06-21T09:16:33.668" v="5" actId="20577"/>
          <ac:spMkLst>
            <pc:docMk/>
            <pc:sldMk cId="0" sldId="30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94165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02e48bc8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02e48bc8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652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78d2e695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78d2e695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covering all.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78d2e695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78d2e695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1201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02e48bc8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02e48bc8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02e48bc8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02e48bc8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7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02e48bc8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02e48bc8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069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02e48bc8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02e48bc8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083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02e48bc8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02e48bc8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649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0156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426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book.com/db7/index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db-book.com/db6/index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83134"/>
            <a:ext cx="8520600" cy="27139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19</a:t>
            </a:r>
            <a:r>
              <a:rPr lang="en-US" dirty="0"/>
              <a:t>CSE202</a:t>
            </a:r>
            <a:r>
              <a:rPr lang="en" dirty="0"/>
              <a:t> </a:t>
            </a:r>
            <a:br>
              <a:rPr lang="en" dirty="0"/>
            </a:br>
            <a:r>
              <a:rPr lang="en" sz="4400" dirty="0"/>
              <a:t>Database Mangement Systems</a:t>
            </a:r>
            <a:br>
              <a:rPr lang="en" dirty="0"/>
            </a:br>
            <a:br>
              <a:rPr lang="en" sz="4000" dirty="0"/>
            </a:br>
            <a:r>
              <a:rPr lang="en" sz="4000" dirty="0"/>
              <a:t>E-R Model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"/>
            <a:ext cx="8520600" cy="526774"/>
          </a:xfrm>
        </p:spPr>
        <p:txBody>
          <a:bodyPr/>
          <a:lstStyle/>
          <a:p>
            <a:pPr algn="ctr"/>
            <a:r>
              <a:rPr lang="en-US" dirty="0"/>
              <a:t>Basic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496957"/>
            <a:ext cx="8520600" cy="4263886"/>
          </a:xfrm>
        </p:spPr>
        <p:txBody>
          <a:bodyPr/>
          <a:lstStyle/>
          <a:p>
            <a:r>
              <a:rPr lang="en-US" altLang="en-US" b="1" i="1" dirty="0">
                <a:solidFill>
                  <a:srgbClr val="92D050"/>
                </a:solidFill>
                <a:ea typeface="ＭＳ Ｐゴシック" pitchFamily="34" charset="-128"/>
              </a:rPr>
              <a:t>Relationship set</a:t>
            </a:r>
            <a:r>
              <a:rPr lang="en-US" altLang="en-US" dirty="0">
                <a:solidFill>
                  <a:srgbClr val="92D050"/>
                </a:solidFill>
                <a:ea typeface="ＭＳ Ｐゴシック" pitchFamily="34" charset="-128"/>
              </a:rPr>
              <a:t> </a:t>
            </a:r>
            <a:r>
              <a:rPr lang="en-US" altLang="en-US" dirty="0">
                <a:ea typeface="ＭＳ Ｐゴシック" pitchFamily="34" charset="-128"/>
              </a:rPr>
              <a:t>is an association among several </a:t>
            </a:r>
            <a:r>
              <a:rPr lang="en-US" altLang="en-US" b="1" i="1" dirty="0">
                <a:solidFill>
                  <a:srgbClr val="92D050"/>
                </a:solidFill>
                <a:ea typeface="ＭＳ Ｐゴシック" pitchFamily="34" charset="-128"/>
              </a:rPr>
              <a:t>entity sets</a:t>
            </a:r>
            <a:r>
              <a:rPr lang="en-US" altLang="en-US" dirty="0">
                <a:ea typeface="ＭＳ Ｐゴシック" pitchFamily="34" charset="-128"/>
              </a:rPr>
              <a:t>.</a:t>
            </a:r>
          </a:p>
          <a:p>
            <a:r>
              <a:rPr lang="en-US" altLang="en-US" b="1" i="1" dirty="0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Diamond</a:t>
            </a:r>
            <a:r>
              <a:rPr lang="en-US" altLang="en-US" dirty="0">
                <a:ea typeface="ＭＳ Ｐゴシック" pitchFamily="34" charset="-128"/>
              </a:rPr>
              <a:t> represents </a:t>
            </a:r>
            <a:r>
              <a:rPr lang="en-US" altLang="en-US" b="1" i="1" dirty="0">
                <a:solidFill>
                  <a:srgbClr val="92D050"/>
                </a:solidFill>
                <a:ea typeface="ＭＳ Ｐゴシック" pitchFamily="34" charset="-128"/>
              </a:rPr>
              <a:t>relationship set</a:t>
            </a:r>
            <a:r>
              <a:rPr lang="en-US" altLang="en-US" dirty="0">
                <a:ea typeface="ＭＳ Ｐゴシック" pitchFamily="34" charset="-128"/>
              </a:rPr>
              <a:t>.</a:t>
            </a:r>
          </a:p>
          <a:p>
            <a:endParaRPr lang="en-US" altLang="en-US" dirty="0">
              <a:ea typeface="ＭＳ Ｐゴシック" pitchFamily="34" charset="-128"/>
            </a:endParaRPr>
          </a:p>
          <a:p>
            <a:endParaRPr lang="en-US" altLang="en-US" dirty="0">
              <a:ea typeface="ＭＳ Ｐゴシック" pitchFamily="34" charset="-128"/>
            </a:endParaRPr>
          </a:p>
          <a:p>
            <a:endParaRPr lang="en-US" altLang="en-US" dirty="0">
              <a:ea typeface="ＭＳ Ｐゴシック" pitchFamily="34" charset="-128"/>
            </a:endParaRPr>
          </a:p>
          <a:p>
            <a:endParaRPr lang="en-US" altLang="en-US" dirty="0">
              <a:ea typeface="ＭＳ Ｐゴシック" pitchFamily="34" charset="-128"/>
            </a:endParaRPr>
          </a:p>
          <a:p>
            <a:endParaRPr lang="en-US" altLang="en-US" dirty="0">
              <a:ea typeface="ＭＳ Ｐゴシック" pitchFamily="34" charset="-128"/>
            </a:endParaRPr>
          </a:p>
          <a:p>
            <a:pPr>
              <a:buNone/>
            </a:pPr>
            <a:r>
              <a:rPr lang="en-US" altLang="en-US" dirty="0" err="1">
                <a:ea typeface="ＭＳ Ｐゴシック" pitchFamily="34" charset="-128"/>
              </a:rPr>
              <a:t>Eg</a:t>
            </a:r>
            <a:r>
              <a:rPr lang="en-US" altLang="en-US" dirty="0">
                <a:ea typeface="ＭＳ Ｐゴシック" pitchFamily="34" charset="-128"/>
              </a:rPr>
              <a:t>. Relationship and Relationship Set.</a:t>
            </a:r>
          </a:p>
          <a:p>
            <a:pPr>
              <a:buNone/>
            </a:pPr>
            <a:r>
              <a:rPr lang="en-US" altLang="en-US" dirty="0">
                <a:ea typeface="ＭＳ Ｐゴシック" pitchFamily="34" charset="-128"/>
              </a:rPr>
              <a:t>             Ins1 is an advisor of Stud2</a:t>
            </a:r>
          </a:p>
          <a:p>
            <a:pPr>
              <a:buNone/>
            </a:pPr>
            <a:r>
              <a:rPr lang="en-US" altLang="en-US" dirty="0">
                <a:ea typeface="ＭＳ Ｐゴシック" pitchFamily="34" charset="-128"/>
              </a:rPr>
              <a:t>             Ins2 is an advisor of Stud3 and Stud4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441173" y="1424611"/>
            <a:ext cx="6294782" cy="1298712"/>
            <a:chOff x="1659834" y="3422376"/>
            <a:chExt cx="6294782" cy="1298712"/>
          </a:xfrm>
        </p:grpSpPr>
        <p:grpSp>
          <p:nvGrpSpPr>
            <p:cNvPr id="11" name="Group 10"/>
            <p:cNvGrpSpPr/>
            <p:nvPr/>
          </p:nvGrpSpPr>
          <p:grpSpPr>
            <a:xfrm>
              <a:off x="1659834" y="3458819"/>
              <a:ext cx="1162878" cy="1262269"/>
              <a:chOff x="1669774" y="3588027"/>
              <a:chExt cx="1162878" cy="126226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669774" y="3906078"/>
                <a:ext cx="1162878" cy="9442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u="sng" dirty="0"/>
                  <a:t>ID</a:t>
                </a:r>
              </a:p>
              <a:p>
                <a:r>
                  <a:rPr lang="en-US" i="1" dirty="0"/>
                  <a:t>name</a:t>
                </a:r>
              </a:p>
              <a:p>
                <a:r>
                  <a:rPr lang="en-US" i="1" dirty="0"/>
                  <a:t>salary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669775" y="3588027"/>
                <a:ext cx="1152940" cy="3180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instructor</a:t>
                </a:r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2842591" y="4094922"/>
              <a:ext cx="1212574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Decision 13"/>
            <p:cNvSpPr/>
            <p:nvPr/>
          </p:nvSpPr>
          <p:spPr>
            <a:xfrm>
              <a:off x="4055163" y="3687417"/>
              <a:ext cx="1510749" cy="824948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advisor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549347" y="4108174"/>
              <a:ext cx="1212574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6781799" y="3422376"/>
              <a:ext cx="1172817" cy="1262269"/>
              <a:chOff x="1669774" y="3588027"/>
              <a:chExt cx="1172817" cy="1262269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669774" y="3906078"/>
                <a:ext cx="1162878" cy="9442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u="sng" dirty="0"/>
                  <a:t>ID</a:t>
                </a:r>
              </a:p>
              <a:p>
                <a:r>
                  <a:rPr lang="en-US" i="1" dirty="0"/>
                  <a:t>name</a:t>
                </a:r>
              </a:p>
              <a:p>
                <a:r>
                  <a:rPr lang="en-US" i="1" dirty="0" err="1"/>
                  <a:t>tot_cred</a:t>
                </a:r>
                <a:endParaRPr lang="en-US" i="1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669774" y="3588027"/>
                <a:ext cx="1172817" cy="3180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student</a:t>
                </a:r>
              </a:p>
            </p:txBody>
          </p:sp>
        </p:grp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95" y="3797195"/>
            <a:ext cx="2400300" cy="117157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900" y="3597549"/>
            <a:ext cx="2438400" cy="1466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248" y="3889131"/>
            <a:ext cx="1704975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251" y="295948"/>
            <a:ext cx="8520600" cy="3416400"/>
          </a:xfrm>
        </p:spPr>
        <p:txBody>
          <a:bodyPr/>
          <a:lstStyle/>
          <a:p>
            <a:r>
              <a:rPr lang="en-IN" dirty="0"/>
              <a:t>If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(E1, E2, …,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IN" dirty="0"/>
              <a:t>are the entity sets then a relationship set (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IN" dirty="0"/>
              <a:t>) is a subset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{(e1, e2, ….,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) / e1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∈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E1, e2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∈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E2….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∈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endParaRPr lang="en-IN" dirty="0"/>
          </a:p>
          <a:p>
            <a:r>
              <a:rPr lang="en-IN" dirty="0" err="1"/>
              <a:t>Eg</a:t>
            </a:r>
            <a:r>
              <a:rPr lang="en-IN" dirty="0"/>
              <a:t>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(Instructor, student) </a:t>
            </a:r>
            <a:r>
              <a:rPr lang="en-IN" dirty="0"/>
              <a:t>are the entity sets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Advisor{(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InsId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StudId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),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InsId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∈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Instructor,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StudId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∈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Student)</a:t>
            </a: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Other examples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	Instructor	teaches 		courses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	Students		register		courses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7240" y="3712348"/>
            <a:ext cx="7349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Participation ..  E1, E2, … ,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En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are said to be participating in R.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Role .. The function what an entity play in a relationship.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Eg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 Advising </a:t>
            </a:r>
          </a:p>
        </p:txBody>
      </p:sp>
    </p:spTree>
    <p:extLst>
      <p:ext uri="{BB962C8B-B14F-4D97-AF65-F5344CB8AC3E}">
        <p14:creationId xmlns:p14="http://schemas.microsoft.com/office/powerpoint/2010/main" val="185986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/>
          <p:nvPr/>
        </p:nvGrpSpPr>
        <p:grpSpPr>
          <a:xfrm>
            <a:off x="1441173" y="1461054"/>
            <a:ext cx="4177749" cy="1262269"/>
            <a:chOff x="1441173" y="1461054"/>
            <a:chExt cx="4177749" cy="1262269"/>
          </a:xfrm>
        </p:grpSpPr>
        <p:sp>
          <p:nvSpPr>
            <p:cNvPr id="5" name="Rectangle 4"/>
            <p:cNvSpPr/>
            <p:nvPr/>
          </p:nvSpPr>
          <p:spPr>
            <a:xfrm>
              <a:off x="1441173" y="1779105"/>
              <a:ext cx="1162878" cy="944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u="sng" dirty="0"/>
                <a:t>course_id</a:t>
              </a:r>
            </a:p>
            <a:p>
              <a:r>
                <a:rPr lang="en-US" i="1" dirty="0"/>
                <a:t>title</a:t>
              </a:r>
            </a:p>
            <a:p>
              <a:r>
                <a:rPr lang="en-US" i="1" dirty="0"/>
                <a:t>credits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441173" y="1461054"/>
              <a:ext cx="1162879" cy="31805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course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633869" y="1818861"/>
              <a:ext cx="1749288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633869" y="2345635"/>
              <a:ext cx="1709531" cy="99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Decision 8"/>
            <p:cNvSpPr/>
            <p:nvPr/>
          </p:nvSpPr>
          <p:spPr>
            <a:xfrm>
              <a:off x="3856383" y="1593574"/>
              <a:ext cx="1762539" cy="970721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/>
                <a:t>prereq</a:t>
              </a:r>
              <a:endParaRPr lang="en-US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42592" y="1470991"/>
              <a:ext cx="1013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FF00"/>
                  </a:solidFill>
                </a:rPr>
                <a:t>course_id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85662" y="2030896"/>
              <a:ext cx="1013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>
                  <a:solidFill>
                    <a:srgbClr val="FFFF00"/>
                  </a:solidFill>
                </a:rPr>
                <a:t>prereq_id</a:t>
              </a:r>
              <a:endParaRPr lang="en-US" i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16970" y="781980"/>
            <a:ext cx="263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Recursive Relationship</a:t>
            </a:r>
          </a:p>
        </p:txBody>
      </p:sp>
    </p:spTree>
    <p:extLst>
      <p:ext uri="{BB962C8B-B14F-4D97-AF65-F5344CB8AC3E}">
        <p14:creationId xmlns:p14="http://schemas.microsoft.com/office/powerpoint/2010/main" val="375751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"/>
            <a:ext cx="8520600" cy="526774"/>
          </a:xfrm>
        </p:spPr>
        <p:txBody>
          <a:bodyPr/>
          <a:lstStyle/>
          <a:p>
            <a:pPr algn="ctr"/>
            <a:r>
              <a:rPr lang="en-US" dirty="0"/>
              <a:t>Descriptive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496957"/>
            <a:ext cx="8520600" cy="4263886"/>
          </a:xfrm>
        </p:spPr>
        <p:txBody>
          <a:bodyPr/>
          <a:lstStyle/>
          <a:p>
            <a:endParaRPr lang="en-US" altLang="en-US" dirty="0">
              <a:ea typeface="ＭＳ Ｐゴシック" pitchFamily="34" charset="-128"/>
            </a:endParaRPr>
          </a:p>
          <a:p>
            <a:endParaRPr lang="en-US" altLang="en-US" dirty="0">
              <a:ea typeface="ＭＳ Ｐゴシック" pitchFamily="34" charset="-128"/>
            </a:endParaRPr>
          </a:p>
          <a:p>
            <a:r>
              <a:rPr lang="en-US" altLang="en-US" b="1" i="1" dirty="0">
                <a:solidFill>
                  <a:srgbClr val="92D050"/>
                </a:solidFill>
                <a:ea typeface="ＭＳ Ｐゴシック" pitchFamily="34" charset="-128"/>
              </a:rPr>
              <a:t>Relationship sets with attributes</a:t>
            </a:r>
            <a:r>
              <a:rPr lang="en-US" altLang="en-US" dirty="0">
                <a:ea typeface="ＭＳ Ｐゴシック" pitchFamily="34" charset="-128"/>
              </a:rPr>
              <a:t> can be represented as:</a:t>
            </a:r>
          </a:p>
          <a:p>
            <a:pPr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buNone/>
            </a:pP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1064158" y="2101056"/>
            <a:ext cx="6294782" cy="1514063"/>
            <a:chOff x="1434548" y="3339547"/>
            <a:chExt cx="6294782" cy="1514063"/>
          </a:xfrm>
        </p:grpSpPr>
        <p:grpSp>
          <p:nvGrpSpPr>
            <p:cNvPr id="20" name="Group 19"/>
            <p:cNvGrpSpPr/>
            <p:nvPr/>
          </p:nvGrpSpPr>
          <p:grpSpPr>
            <a:xfrm>
              <a:off x="1434548" y="3554898"/>
              <a:ext cx="6294782" cy="1298712"/>
              <a:chOff x="1659834" y="3422376"/>
              <a:chExt cx="6294782" cy="1298712"/>
            </a:xfrm>
          </p:grpSpPr>
          <p:grpSp>
            <p:nvGrpSpPr>
              <p:cNvPr id="21" name="Group 10"/>
              <p:cNvGrpSpPr/>
              <p:nvPr/>
            </p:nvGrpSpPr>
            <p:grpSpPr>
              <a:xfrm>
                <a:off x="1659834" y="3458819"/>
                <a:ext cx="1162878" cy="1262269"/>
                <a:chOff x="1669774" y="3588027"/>
                <a:chExt cx="1162878" cy="1262269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1669774" y="3906078"/>
                  <a:ext cx="1162878" cy="9442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i="1" u="sng" dirty="0"/>
                    <a:t>ID</a:t>
                  </a:r>
                </a:p>
                <a:p>
                  <a:r>
                    <a:rPr lang="en-US" i="1" dirty="0"/>
                    <a:t>name</a:t>
                  </a:r>
                </a:p>
                <a:p>
                  <a:r>
                    <a:rPr lang="en-US" i="1" dirty="0"/>
                    <a:t>salary</a:t>
                  </a: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1669774" y="3588027"/>
                  <a:ext cx="1159565" cy="318052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/>
                    <a:t>instructor</a:t>
                  </a:r>
                </a:p>
              </p:txBody>
            </p:sp>
          </p:grpSp>
          <p:cxnSp>
            <p:nvCxnSpPr>
              <p:cNvPr id="22" name="Straight Connector 21"/>
              <p:cNvCxnSpPr/>
              <p:nvPr/>
            </p:nvCxnSpPr>
            <p:spPr>
              <a:xfrm>
                <a:off x="2842591" y="4094922"/>
                <a:ext cx="1212574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Flowchart: Decision 22"/>
              <p:cNvSpPr/>
              <p:nvPr/>
            </p:nvSpPr>
            <p:spPr>
              <a:xfrm>
                <a:off x="4055163" y="3687417"/>
                <a:ext cx="1510749" cy="824948"/>
              </a:xfrm>
              <a:prstGeom prst="flowChartDecision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advisor</a:t>
                </a: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5549347" y="4108174"/>
                <a:ext cx="1212574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 15"/>
              <p:cNvGrpSpPr/>
              <p:nvPr/>
            </p:nvGrpSpPr>
            <p:grpSpPr>
              <a:xfrm>
                <a:off x="6781799" y="3422376"/>
                <a:ext cx="1172817" cy="1262269"/>
                <a:chOff x="1669774" y="3588027"/>
                <a:chExt cx="1172817" cy="1262269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1669774" y="3906078"/>
                  <a:ext cx="1162878" cy="9442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i="1" u="sng" dirty="0"/>
                    <a:t>ID</a:t>
                  </a:r>
                </a:p>
                <a:p>
                  <a:r>
                    <a:rPr lang="en-US" i="1" dirty="0"/>
                    <a:t>name</a:t>
                  </a:r>
                </a:p>
                <a:p>
                  <a:r>
                    <a:rPr lang="en-US" i="1" dirty="0" err="1"/>
                    <a:t>tot_cred</a:t>
                  </a:r>
                  <a:endParaRPr lang="en-US" i="1" dirty="0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669774" y="3588027"/>
                  <a:ext cx="1172817" cy="318052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/>
                    <a:t>student</a:t>
                  </a:r>
                </a:p>
              </p:txBody>
            </p:sp>
          </p:grpSp>
        </p:grpSp>
        <p:cxnSp>
          <p:nvCxnSpPr>
            <p:cNvPr id="40" name="Straight Connector 39"/>
            <p:cNvCxnSpPr>
              <a:endCxn id="23" idx="0"/>
            </p:cNvCxnSpPr>
            <p:nvPr/>
          </p:nvCxnSpPr>
          <p:spPr>
            <a:xfrm rot="16200000" flipH="1">
              <a:off x="4447764" y="3682451"/>
              <a:ext cx="271666" cy="331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4174436" y="3339547"/>
              <a:ext cx="815008" cy="2186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date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73888" y="3999433"/>
            <a:ext cx="73962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Student --- Takes --- Section.</a:t>
            </a:r>
          </a:p>
          <a:p>
            <a:r>
              <a:rPr lang="en-I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    |</a:t>
            </a:r>
          </a:p>
          <a:p>
            <a:r>
              <a:rPr lang="en-I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 Grade</a:t>
            </a:r>
          </a:p>
        </p:txBody>
      </p:sp>
    </p:spTree>
    <p:extLst>
      <p:ext uri="{BB962C8B-B14F-4D97-AF65-F5344CB8AC3E}">
        <p14:creationId xmlns:p14="http://schemas.microsoft.com/office/powerpoint/2010/main" val="1151525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Possible to have more than one relationship involving the same entity sets.</a:t>
            </a:r>
          </a:p>
          <a:p>
            <a:pPr marL="11430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instructor – </a:t>
            </a:r>
            <a:r>
              <a:rPr lang="en-I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class_advisor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students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          instructor – </a:t>
            </a:r>
            <a:r>
              <a:rPr lang="en-I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faculty_advisor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students</a:t>
            </a:r>
          </a:p>
          <a:p>
            <a:pPr marL="114300" indent="0">
              <a:buNone/>
            </a:pPr>
            <a:endParaRPr lang="en-IN" dirty="0"/>
          </a:p>
          <a:p>
            <a:r>
              <a:rPr lang="en-IN" dirty="0"/>
              <a:t>Binary relationship  sets.</a:t>
            </a:r>
          </a:p>
          <a:p>
            <a:endParaRPr lang="en-IN" dirty="0"/>
          </a:p>
          <a:p>
            <a:r>
              <a:rPr lang="en-IN" dirty="0"/>
              <a:t>Possible to have more than two entity sets also</a:t>
            </a:r>
          </a:p>
          <a:p>
            <a:pPr marL="11430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Instructor - - </a:t>
            </a:r>
            <a:r>
              <a:rPr lang="en-I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Proj_Guide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- - Project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                       |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                    Student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919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E-R (Entity – Relationship) Model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023265"/>
            <a:ext cx="8520600" cy="4120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2800" dirty="0"/>
              <a:t>Basic Structure </a:t>
            </a:r>
          </a:p>
          <a:p>
            <a:pPr fontAlgn="base"/>
            <a:r>
              <a:rPr lang="en-US" sz="2800" dirty="0">
                <a:solidFill>
                  <a:srgbClr val="FF33CC"/>
                </a:solidFill>
              </a:rPr>
              <a:t>Attribute Types</a:t>
            </a:r>
          </a:p>
          <a:p>
            <a:pPr fontAlgn="base"/>
            <a:r>
              <a:rPr lang="en-US" sz="2800" dirty="0"/>
              <a:t>Constraints</a:t>
            </a:r>
          </a:p>
          <a:p>
            <a:pPr fontAlgn="base"/>
            <a:r>
              <a:rPr lang="en-US" sz="2800" dirty="0"/>
              <a:t>Weak Entity Sets</a:t>
            </a:r>
          </a:p>
          <a:p>
            <a:pPr fontAlgn="base"/>
            <a:r>
              <a:rPr lang="en-US" sz="2800" dirty="0"/>
              <a:t>E-R Diagram for University Enterprise </a:t>
            </a:r>
          </a:p>
        </p:txBody>
      </p:sp>
    </p:spTree>
    <p:extLst>
      <p:ext uri="{BB962C8B-B14F-4D97-AF65-F5344CB8AC3E}">
        <p14:creationId xmlns:p14="http://schemas.microsoft.com/office/powerpoint/2010/main" val="1035910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"/>
            <a:ext cx="8520600" cy="437322"/>
          </a:xfrm>
        </p:spPr>
        <p:txBody>
          <a:bodyPr/>
          <a:lstStyle/>
          <a:p>
            <a:pPr algn="ctr"/>
            <a:r>
              <a:rPr lang="en-US" dirty="0"/>
              <a:t>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91481"/>
            <a:ext cx="6609961" cy="4537213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Attribute types:</a:t>
            </a:r>
          </a:p>
          <a:p>
            <a:pPr lvl="1"/>
            <a:r>
              <a:rPr lang="en-US" sz="1800" b="1" dirty="0">
                <a:solidFill>
                  <a:srgbClr val="92D050"/>
                </a:solidFill>
                <a:ea typeface="ＭＳ Ｐゴシック" pitchFamily="34" charset="-128"/>
              </a:rPr>
              <a:t>Simple</a:t>
            </a:r>
            <a:r>
              <a:rPr lang="en-US" sz="1800" dirty="0">
                <a:ea typeface="ＭＳ Ｐゴシック" pitchFamily="34" charset="-128"/>
              </a:rPr>
              <a:t> and </a:t>
            </a:r>
            <a:r>
              <a:rPr lang="en-US" sz="1800" b="1" dirty="0">
                <a:solidFill>
                  <a:srgbClr val="92D050"/>
                </a:solidFill>
                <a:ea typeface="ＭＳ Ｐゴシック" pitchFamily="34" charset="-128"/>
              </a:rPr>
              <a:t>composite</a:t>
            </a:r>
            <a:r>
              <a:rPr lang="en-US" sz="1800" dirty="0">
                <a:solidFill>
                  <a:srgbClr val="92D050"/>
                </a:solidFill>
                <a:ea typeface="ＭＳ Ｐゴシック" pitchFamily="34" charset="-128"/>
              </a:rPr>
              <a:t> </a:t>
            </a:r>
            <a:r>
              <a:rPr lang="en-US" sz="1800" dirty="0">
                <a:ea typeface="ＭＳ Ｐゴシック" pitchFamily="34" charset="-128"/>
              </a:rPr>
              <a:t>attributes.</a:t>
            </a:r>
          </a:p>
          <a:p>
            <a:pPr lvl="2"/>
            <a:r>
              <a:rPr lang="en-US" sz="1800" dirty="0">
                <a:ea typeface="ＭＳ Ｐゴシック" pitchFamily="34" charset="-128"/>
              </a:rPr>
              <a:t>Simple – can not divide further, composite – can be</a:t>
            </a:r>
          </a:p>
          <a:p>
            <a:pPr marL="1054100" lvl="2" indent="0">
              <a:buNone/>
            </a:pPr>
            <a:r>
              <a:rPr lang="en-US" sz="1800" dirty="0" err="1">
                <a:ea typeface="ＭＳ Ｐゴシック" pitchFamily="34" charset="-128"/>
              </a:rPr>
              <a:t>Eg.</a:t>
            </a:r>
            <a:r>
              <a:rPr lang="en-US" sz="1800" dirty="0">
                <a:ea typeface="ＭＳ Ｐゴシック" pitchFamily="34" charset="-128"/>
              </a:rPr>
              <a:t> Simple : Age, CGPA</a:t>
            </a:r>
          </a:p>
          <a:p>
            <a:pPr marL="1054100" lvl="2" indent="0">
              <a:buNone/>
            </a:pPr>
            <a:r>
              <a:rPr lang="en-US" sz="1800" dirty="0">
                <a:ea typeface="ＭＳ Ｐゴシック" pitchFamily="34" charset="-128"/>
              </a:rPr>
              <a:t>Composite:</a:t>
            </a:r>
          </a:p>
          <a:p>
            <a:pPr marL="1054100" lvl="2" indent="0">
              <a:buNone/>
            </a:pPr>
            <a:r>
              <a:rPr lang="en-US" sz="1800" dirty="0">
                <a:ea typeface="ＭＳ Ｐゴシック" pitchFamily="34" charset="-128"/>
              </a:rPr>
              <a:t>       Name – first name, middle name, last name</a:t>
            </a:r>
          </a:p>
          <a:p>
            <a:pPr marL="1054100" lvl="2" indent="0">
              <a:buNone/>
            </a:pPr>
            <a:r>
              <a:rPr lang="en-US" sz="1800" dirty="0">
                <a:ea typeface="ＭＳ Ｐゴシック" pitchFamily="34" charset="-128"/>
              </a:rPr>
              <a:t>       Address – </a:t>
            </a:r>
            <a:r>
              <a:rPr lang="en-US" sz="1800" dirty="0" err="1">
                <a:ea typeface="ＭＳ Ｐゴシック" pitchFamily="34" charset="-128"/>
              </a:rPr>
              <a:t>doorno</a:t>
            </a:r>
            <a:r>
              <a:rPr lang="en-US" sz="1800" dirty="0">
                <a:ea typeface="ＭＳ Ｐゴシック" pitchFamily="34" charset="-128"/>
              </a:rPr>
              <a:t>, street, city.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856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203351"/>
            <a:ext cx="8520600" cy="3416400"/>
          </a:xfrm>
        </p:spPr>
        <p:txBody>
          <a:bodyPr/>
          <a:lstStyle/>
          <a:p>
            <a:pPr lvl="1"/>
            <a:r>
              <a:rPr lang="en-US" sz="1800" b="1" dirty="0">
                <a:solidFill>
                  <a:srgbClr val="92D050"/>
                </a:solidFill>
                <a:ea typeface="ＭＳ Ｐゴシック" pitchFamily="34" charset="-128"/>
              </a:rPr>
              <a:t>Single-valued</a:t>
            </a:r>
            <a:r>
              <a:rPr lang="en-US" sz="1800" dirty="0">
                <a:ea typeface="ＭＳ Ｐゴシック" pitchFamily="34" charset="-128"/>
              </a:rPr>
              <a:t> and </a:t>
            </a:r>
            <a:r>
              <a:rPr lang="en-US" sz="1800" b="1" dirty="0">
                <a:solidFill>
                  <a:srgbClr val="92D050"/>
                </a:solidFill>
                <a:ea typeface="ＭＳ Ｐゴシック" pitchFamily="34" charset="-128"/>
              </a:rPr>
              <a:t>multivalued</a:t>
            </a:r>
            <a:r>
              <a:rPr lang="en-US" sz="1800" dirty="0">
                <a:ea typeface="ＭＳ Ｐゴシック" pitchFamily="34" charset="-128"/>
              </a:rPr>
              <a:t> attributes</a:t>
            </a:r>
          </a:p>
          <a:p>
            <a:pPr lvl="2"/>
            <a:r>
              <a:rPr lang="en-US" sz="1800" dirty="0">
                <a:ea typeface="ＭＳ Ｐゴシック" pitchFamily="34" charset="-128"/>
              </a:rPr>
              <a:t>Single-valued – only one value. (</a:t>
            </a:r>
            <a:r>
              <a:rPr lang="en-US" sz="1800" dirty="0" err="1">
                <a:ea typeface="ＭＳ Ｐゴシック" pitchFamily="34" charset="-128"/>
              </a:rPr>
              <a:t>Eg.</a:t>
            </a:r>
            <a:r>
              <a:rPr lang="en-US" sz="1800" dirty="0">
                <a:ea typeface="ＭＳ Ｐゴシック" pitchFamily="34" charset="-128"/>
              </a:rPr>
              <a:t> Age)</a:t>
            </a:r>
          </a:p>
          <a:p>
            <a:pPr lvl="2"/>
            <a:r>
              <a:rPr lang="en-US" sz="1800" dirty="0">
                <a:ea typeface="ＭＳ Ｐゴシック" pitchFamily="34" charset="-128"/>
              </a:rPr>
              <a:t>Multivalued – multiple values. (</a:t>
            </a:r>
            <a:r>
              <a:rPr lang="en-US" sz="1800" dirty="0" err="1">
                <a:ea typeface="ＭＳ Ｐゴシック" pitchFamily="34" charset="-128"/>
              </a:rPr>
              <a:t>Eg.</a:t>
            </a:r>
            <a:r>
              <a:rPr lang="en-US" sz="1800" dirty="0">
                <a:ea typeface="ＭＳ Ｐゴシック" pitchFamily="34" charset="-128"/>
              </a:rPr>
              <a:t> </a:t>
            </a:r>
            <a:r>
              <a:rPr lang="en-US" sz="1800" i="1" dirty="0" err="1">
                <a:ea typeface="ＭＳ Ｐゴシック" pitchFamily="34" charset="-128"/>
              </a:rPr>
              <a:t>phone_numbers</a:t>
            </a:r>
            <a:r>
              <a:rPr lang="en-US" sz="1800" i="1" dirty="0">
                <a:ea typeface="ＭＳ Ｐゴシック" pitchFamily="34" charset="-128"/>
              </a:rPr>
              <a:t>)</a:t>
            </a:r>
          </a:p>
          <a:p>
            <a:pPr lvl="1"/>
            <a:r>
              <a:rPr lang="en-US" sz="1800" b="1" dirty="0">
                <a:solidFill>
                  <a:srgbClr val="92D050"/>
                </a:solidFill>
                <a:ea typeface="ＭＳ Ｐゴシック" pitchFamily="34" charset="-128"/>
              </a:rPr>
              <a:t>Derived</a:t>
            </a:r>
            <a:r>
              <a:rPr lang="en-US" sz="1800" dirty="0">
                <a:ea typeface="ＭＳ Ｐゴシック" pitchFamily="34" charset="-128"/>
              </a:rPr>
              <a:t> attributes</a:t>
            </a:r>
          </a:p>
          <a:p>
            <a:pPr lvl="2"/>
            <a:r>
              <a:rPr lang="en-US" sz="1800" dirty="0">
                <a:ea typeface="ＭＳ Ｐゴシック" pitchFamily="34" charset="-128"/>
              </a:rPr>
              <a:t>Can be computed from other attributes</a:t>
            </a:r>
          </a:p>
          <a:p>
            <a:pPr lvl="2"/>
            <a:r>
              <a:rPr lang="en-US" sz="1800" dirty="0">
                <a:ea typeface="ＭＳ Ｐゴシック" pitchFamily="34" charset="-128"/>
              </a:rPr>
              <a:t>Example:  age, given </a:t>
            </a:r>
            <a:r>
              <a:rPr lang="en-US" sz="1800" dirty="0" err="1">
                <a:ea typeface="ＭＳ Ｐゴシック" pitchFamily="34" charset="-128"/>
              </a:rPr>
              <a:t>date_of_birth</a:t>
            </a:r>
            <a:endParaRPr lang="en-US" sz="1800" dirty="0">
              <a:ea typeface="ＭＳ Ｐゴシック" pitchFamily="34" charset="-128"/>
            </a:endParaRPr>
          </a:p>
          <a:p>
            <a:pPr lvl="2"/>
            <a:r>
              <a:rPr lang="en-US" sz="1800" dirty="0">
                <a:ea typeface="ＭＳ Ｐゴシック" pitchFamily="34" charset="-128"/>
              </a:rPr>
              <a:t>Here </a:t>
            </a:r>
            <a:r>
              <a:rPr lang="en-US" sz="1800" dirty="0" err="1">
                <a:ea typeface="ＭＳ Ｐゴシック" pitchFamily="34" charset="-128"/>
              </a:rPr>
              <a:t>date_of_birth</a:t>
            </a:r>
            <a:r>
              <a:rPr lang="en-US" sz="1800" dirty="0">
                <a:ea typeface="ＭＳ Ｐゴシック" pitchFamily="34" charset="-128"/>
              </a:rPr>
              <a:t> is denoted as stored or base attribute.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2107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311700" y="0"/>
            <a:ext cx="8520600" cy="445025"/>
          </a:xfrm>
        </p:spPr>
        <p:txBody>
          <a:bodyPr/>
          <a:lstStyle/>
          <a:p>
            <a:pPr algn="ctr"/>
            <a:r>
              <a:rPr lang="en-US" dirty="0"/>
              <a:t>Complex Attributes - Representation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467139"/>
            <a:ext cx="8520600" cy="4542183"/>
          </a:xfrm>
        </p:spPr>
        <p:txBody>
          <a:bodyPr/>
          <a:lstStyle/>
          <a:p>
            <a:pPr algn="just"/>
            <a:r>
              <a:rPr lang="en-US" dirty="0"/>
              <a:t>Here, in this entity set, name ,address and street are composite attributes. phone _number is a multi-valued attribute hence represented as  {phone _number } and age is derived attribute hence represented as age().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12455" y="1699592"/>
            <a:ext cx="2159000" cy="3309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4649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E-R (Entity – Relationship) Model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023265"/>
            <a:ext cx="8520600" cy="4120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2800" dirty="0"/>
              <a:t>Basic Structure </a:t>
            </a:r>
          </a:p>
          <a:p>
            <a:pPr fontAlgn="base"/>
            <a:r>
              <a:rPr lang="en-US" sz="2800" dirty="0"/>
              <a:t>Attribute Types</a:t>
            </a:r>
          </a:p>
          <a:p>
            <a:pPr fontAlgn="base"/>
            <a:r>
              <a:rPr lang="en-US" sz="2800" dirty="0">
                <a:solidFill>
                  <a:srgbClr val="FF33CC"/>
                </a:solidFill>
              </a:rPr>
              <a:t>Constraints</a:t>
            </a:r>
          </a:p>
          <a:p>
            <a:pPr fontAlgn="base"/>
            <a:r>
              <a:rPr lang="en-US" sz="2800" dirty="0"/>
              <a:t>Weak Entity Sets</a:t>
            </a:r>
          </a:p>
          <a:p>
            <a:pPr fontAlgn="base"/>
            <a:r>
              <a:rPr lang="en-US" sz="2800" dirty="0"/>
              <a:t>E-R Diagram for University Enterprise </a:t>
            </a:r>
          </a:p>
        </p:txBody>
      </p:sp>
    </p:spTree>
    <p:extLst>
      <p:ext uri="{BB962C8B-B14F-4D97-AF65-F5344CB8AC3E}">
        <p14:creationId xmlns:p14="http://schemas.microsoft.com/office/powerpoint/2010/main" val="301303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70" y="171578"/>
            <a:ext cx="8520600" cy="841800"/>
          </a:xfrm>
        </p:spPr>
        <p:txBody>
          <a:bodyPr/>
          <a:lstStyle/>
          <a:p>
            <a:r>
              <a:rPr lang="en-IN" dirty="0"/>
              <a:t>Database Design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0062" y="1125706"/>
            <a:ext cx="76740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steps are  - User interaction, requirement gathering, selection a data model, construct the conceptual schema, refine, implement.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Two major pit falls</a:t>
            </a:r>
          </a:p>
          <a:p>
            <a:pPr marL="285750" lvl="3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(1) Redundancy</a:t>
            </a:r>
          </a:p>
          <a:p>
            <a:pPr marL="285750" lvl="3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(2) Incompleteness </a:t>
            </a:r>
          </a:p>
        </p:txBody>
      </p:sp>
    </p:spTree>
    <p:extLst>
      <p:ext uri="{BB962C8B-B14F-4D97-AF65-F5344CB8AC3E}">
        <p14:creationId xmlns:p14="http://schemas.microsoft.com/office/powerpoint/2010/main" val="3150157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Constraints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406194" cy="1845368"/>
          </a:xfrm>
        </p:spPr>
        <p:txBody>
          <a:bodyPr/>
          <a:lstStyle/>
          <a:p>
            <a:r>
              <a:rPr lang="en-IN" sz="2800" dirty="0">
                <a:solidFill>
                  <a:srgbClr val="FF33CC"/>
                </a:solidFill>
              </a:rPr>
              <a:t>Mapping Cardinalities</a:t>
            </a:r>
          </a:p>
          <a:p>
            <a:r>
              <a:rPr lang="en-IN" sz="2800" dirty="0">
                <a:solidFill>
                  <a:srgbClr val="FF33CC"/>
                </a:solidFill>
              </a:rPr>
              <a:t>Participation Constraints</a:t>
            </a:r>
          </a:p>
          <a:p>
            <a:r>
              <a:rPr lang="en-IN" sz="2800" dirty="0">
                <a:solidFill>
                  <a:srgbClr val="FF33CC"/>
                </a:solidFill>
              </a:rPr>
              <a:t>Keys</a:t>
            </a:r>
          </a:p>
          <a:p>
            <a:endParaRPr lang="en-IN" sz="2800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995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"/>
            <a:ext cx="8520600" cy="506896"/>
          </a:xfrm>
        </p:spPr>
        <p:txBody>
          <a:bodyPr/>
          <a:lstStyle/>
          <a:p>
            <a:pPr algn="ctr"/>
            <a:r>
              <a:rPr lang="en-US" dirty="0"/>
              <a:t>Mapping</a:t>
            </a:r>
            <a:r>
              <a:rPr lang="en-US" dirty="0">
                <a:solidFill>
                  <a:srgbClr val="FF33CC"/>
                </a:solidFill>
              </a:rPr>
              <a:t> </a:t>
            </a:r>
            <a:r>
              <a:rPr lang="en-US" dirty="0"/>
              <a:t>Cardinalities</a:t>
            </a:r>
            <a:br>
              <a:rPr lang="en-US" dirty="0">
                <a:solidFill>
                  <a:srgbClr val="FF33CC"/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25558"/>
            <a:ext cx="8520600" cy="4417942"/>
          </a:xfrm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We express </a:t>
            </a:r>
            <a:r>
              <a:rPr lang="en-US" altLang="en-US" b="1" i="1" dirty="0">
                <a:solidFill>
                  <a:srgbClr val="92D050"/>
                </a:solidFill>
                <a:ea typeface="ＭＳ Ｐゴシック" pitchFamily="34" charset="-128"/>
              </a:rPr>
              <a:t>cardinality constraints </a:t>
            </a:r>
            <a:r>
              <a:rPr lang="en-US" altLang="en-US" dirty="0">
                <a:ea typeface="ＭＳ Ｐゴシック" pitchFamily="34" charset="-128"/>
              </a:rPr>
              <a:t>by drawing either a </a:t>
            </a:r>
            <a:r>
              <a:rPr lang="en-US" altLang="en-US" b="1" i="1" dirty="0">
                <a:solidFill>
                  <a:srgbClr val="FF0000"/>
                </a:solidFill>
                <a:ea typeface="ＭＳ Ｐゴシック" pitchFamily="34" charset="-128"/>
              </a:rPr>
              <a:t>directed line (</a:t>
            </a:r>
            <a:r>
              <a:rPr lang="en-US" altLang="en-US" b="1" i="1" dirty="0">
                <a:solidFill>
                  <a:srgbClr val="FF0000"/>
                </a:solidFill>
                <a:ea typeface="ＭＳ Ｐゴシック" pitchFamily="34" charset="-128"/>
                <a:sym typeface="Symbol" pitchFamily="18" charset="2"/>
              </a:rPr>
              <a:t>) 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signifying “one” or an </a:t>
            </a:r>
            <a:r>
              <a:rPr lang="en-US" altLang="en-US" b="1" i="1" dirty="0">
                <a:solidFill>
                  <a:srgbClr val="FF0000"/>
                </a:solidFill>
                <a:ea typeface="ＭＳ Ｐゴシック" pitchFamily="34" charset="-128"/>
                <a:sym typeface="Symbol" pitchFamily="18" charset="2"/>
              </a:rPr>
              <a:t>undirected line (—)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 signifying “many” , between the relationship set and the entity set.</a:t>
            </a:r>
          </a:p>
          <a:p>
            <a:endParaRPr lang="en-US" altLang="en-US" dirty="0">
              <a:ea typeface="ＭＳ Ｐゴシック" pitchFamily="34" charset="-128"/>
              <a:sym typeface="Symbol" pitchFamily="18" charset="2"/>
            </a:endParaRPr>
          </a:p>
          <a:p>
            <a:r>
              <a:rPr lang="en-US" altLang="en-US" dirty="0">
                <a:ea typeface="ＭＳ Ｐゴシック" pitchFamily="34" charset="-128"/>
              </a:rPr>
              <a:t>For a binary relationship set the mapping cardinality must be one of the following types:</a:t>
            </a:r>
          </a:p>
          <a:p>
            <a:pPr lvl="2"/>
            <a:r>
              <a:rPr lang="en-US" altLang="en-US" sz="1800" dirty="0">
                <a:ea typeface="ＭＳ Ｐゴシック" pitchFamily="34" charset="-128"/>
              </a:rPr>
              <a:t>One to one</a:t>
            </a:r>
          </a:p>
          <a:p>
            <a:pPr lvl="2"/>
            <a:r>
              <a:rPr lang="en-US" altLang="en-US" sz="1800" dirty="0">
                <a:ea typeface="ＭＳ Ｐゴシック" pitchFamily="34" charset="-128"/>
              </a:rPr>
              <a:t>One to many</a:t>
            </a:r>
          </a:p>
          <a:p>
            <a:pPr lvl="2"/>
            <a:r>
              <a:rPr lang="en-US" altLang="en-US" sz="1800" dirty="0">
                <a:ea typeface="ＭＳ Ｐゴシック" pitchFamily="34" charset="-128"/>
              </a:rPr>
              <a:t>Many to one</a:t>
            </a:r>
          </a:p>
          <a:p>
            <a:pPr lvl="2"/>
            <a:r>
              <a:rPr lang="en-US" altLang="en-US" sz="1800" dirty="0">
                <a:ea typeface="ＭＳ Ｐゴシック" pitchFamily="34" charset="-128"/>
              </a:rPr>
              <a:t>Many to many </a:t>
            </a:r>
          </a:p>
          <a:p>
            <a:endParaRPr lang="en-US" altLang="en-US" dirty="0">
              <a:ea typeface="ＭＳ Ｐゴシック" pitchFamily="34" charset="-128"/>
              <a:sym typeface="Symbol" pitchFamily="18" charset="2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626165"/>
          </a:xfrm>
        </p:spPr>
        <p:txBody>
          <a:bodyPr/>
          <a:lstStyle/>
          <a:p>
            <a:pPr algn="ctr"/>
            <a:r>
              <a:rPr lang="en-US" dirty="0"/>
              <a:t>Mapping</a:t>
            </a:r>
            <a:r>
              <a:rPr lang="en-US" dirty="0">
                <a:solidFill>
                  <a:srgbClr val="FF33CC"/>
                </a:solidFill>
              </a:rPr>
              <a:t> </a:t>
            </a:r>
            <a:r>
              <a:rPr lang="en-US" dirty="0"/>
              <a:t>Cardinalities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655983"/>
            <a:ext cx="6726862" cy="4170660"/>
          </a:xfrm>
        </p:spPr>
        <p:txBody>
          <a:bodyPr/>
          <a:lstStyle/>
          <a:p>
            <a:r>
              <a:rPr lang="en-US" altLang="en-US" dirty="0">
                <a:solidFill>
                  <a:srgbClr val="EC806E"/>
                </a:solidFill>
                <a:ea typeface="ＭＳ Ｐゴシック" pitchFamily="34" charset="-128"/>
              </a:rPr>
              <a:t>One-to-one relationship:</a:t>
            </a:r>
          </a:p>
          <a:p>
            <a:pPr>
              <a:buNone/>
            </a:pPr>
            <a:r>
              <a:rPr lang="en-US" dirty="0">
                <a:ea typeface="ＭＳ Ｐゴシック" pitchFamily="34" charset="-128"/>
              </a:rPr>
              <a:t>	An example of one-to-one relationship </a:t>
            </a:r>
            <a:r>
              <a:rPr lang="en-US" altLang="en-US" dirty="0">
                <a:ea typeface="ＭＳ Ｐゴシック" pitchFamily="34" charset="-128"/>
              </a:rPr>
              <a:t>between an </a:t>
            </a:r>
            <a:r>
              <a:rPr lang="en-US" altLang="en-US" i="1" dirty="0">
                <a:ea typeface="ＭＳ Ｐゴシック" pitchFamily="34" charset="-128"/>
              </a:rPr>
              <a:t>instructor</a:t>
            </a:r>
            <a:r>
              <a:rPr lang="en-US" altLang="en-US" dirty="0">
                <a:ea typeface="ＭＳ Ｐゴシック" pitchFamily="34" charset="-128"/>
              </a:rPr>
              <a:t> and a </a:t>
            </a:r>
            <a:r>
              <a:rPr lang="en-US" altLang="en-US" i="1" dirty="0">
                <a:ea typeface="ＭＳ Ｐゴシック" pitchFamily="34" charset="-128"/>
              </a:rPr>
              <a:t>student 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marL="457200" lvl="1" indent="-342900">
              <a:spcBef>
                <a:spcPts val="0"/>
              </a:spcBef>
              <a:buSzPts val="1800"/>
              <a:buNone/>
            </a:pPr>
            <a:r>
              <a:rPr lang="en-US" dirty="0"/>
              <a:t>   </a:t>
            </a:r>
          </a:p>
          <a:p>
            <a:pPr marL="457200" lvl="1" indent="-342900">
              <a:spcBef>
                <a:spcPts val="0"/>
              </a:spcBef>
              <a:buSzPts val="1800"/>
              <a:buNone/>
            </a:pPr>
            <a:r>
              <a:rPr lang="en-US" altLang="en-US" sz="1800" dirty="0">
                <a:ea typeface="ＭＳ Ｐゴシック" pitchFamily="34" charset="-128"/>
              </a:rPr>
              <a:t>	In the above diagram </a:t>
            </a:r>
            <a:r>
              <a:rPr lang="en-US" sz="1800" dirty="0">
                <a:ea typeface="ＭＳ Ｐゴシック" pitchFamily="34" charset="-128"/>
              </a:rPr>
              <a:t>the directed lines to </a:t>
            </a:r>
            <a:r>
              <a:rPr lang="en-US" sz="1800" i="1" dirty="0">
                <a:ea typeface="ＭＳ Ｐゴシック" pitchFamily="34" charset="-128"/>
              </a:rPr>
              <a:t>instructor</a:t>
            </a:r>
            <a:r>
              <a:rPr lang="en-US" sz="1800" dirty="0">
                <a:ea typeface="ＭＳ Ｐゴシック" pitchFamily="34" charset="-128"/>
              </a:rPr>
              <a:t> and </a:t>
            </a:r>
            <a:r>
              <a:rPr lang="en-US" sz="1800" i="1" dirty="0">
                <a:ea typeface="ＭＳ Ｐゴシック" pitchFamily="34" charset="-128"/>
              </a:rPr>
              <a:t>student</a:t>
            </a:r>
            <a:r>
              <a:rPr lang="en-US" sz="1800" dirty="0">
                <a:ea typeface="ＭＳ Ｐゴシック" pitchFamily="34" charset="-128"/>
              </a:rPr>
              <a:t>  indicates that an instructor may advise at most one student, and a student may have at most one advisor.</a:t>
            </a:r>
            <a:endParaRPr lang="en-US" altLang="en-US" sz="1800" dirty="0">
              <a:ea typeface="ＭＳ Ｐゴシック" pitchFamily="34" charset="-128"/>
            </a:endParaRPr>
          </a:p>
          <a:p>
            <a:pPr>
              <a:buNone/>
            </a:pP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503624" y="1770927"/>
            <a:ext cx="5387890" cy="1168686"/>
            <a:chOff x="1441173" y="1653211"/>
            <a:chExt cx="6294782" cy="1298712"/>
          </a:xfrm>
        </p:grpSpPr>
        <p:grpSp>
          <p:nvGrpSpPr>
            <p:cNvPr id="4" name="Group 3"/>
            <p:cNvGrpSpPr/>
            <p:nvPr/>
          </p:nvGrpSpPr>
          <p:grpSpPr>
            <a:xfrm>
              <a:off x="1441173" y="1653211"/>
              <a:ext cx="6294782" cy="1298712"/>
              <a:chOff x="1659834" y="3422376"/>
              <a:chExt cx="6294782" cy="1298712"/>
            </a:xfrm>
          </p:grpSpPr>
          <p:grpSp>
            <p:nvGrpSpPr>
              <p:cNvPr id="5" name="Group 10"/>
              <p:cNvGrpSpPr/>
              <p:nvPr/>
            </p:nvGrpSpPr>
            <p:grpSpPr>
              <a:xfrm>
                <a:off x="1659834" y="3458819"/>
                <a:ext cx="1162878" cy="1262269"/>
                <a:chOff x="1669774" y="3588027"/>
                <a:chExt cx="1162878" cy="1262269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1669774" y="3906078"/>
                  <a:ext cx="1162878" cy="9442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i="1" u="sng" dirty="0"/>
                    <a:t>ID</a:t>
                  </a:r>
                </a:p>
                <a:p>
                  <a:r>
                    <a:rPr lang="en-US" i="1" dirty="0"/>
                    <a:t>name</a:t>
                  </a:r>
                </a:p>
                <a:p>
                  <a:r>
                    <a:rPr lang="en-US" i="1" dirty="0"/>
                    <a:t>salary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1669775" y="3588027"/>
                  <a:ext cx="1152940" cy="318052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/>
                    <a:t>instructor</a:t>
                  </a:r>
                </a:p>
              </p:txBody>
            </p:sp>
          </p:grpSp>
          <p:sp>
            <p:nvSpPr>
              <p:cNvPr id="7" name="Flowchart: Decision 6"/>
              <p:cNvSpPr/>
              <p:nvPr/>
            </p:nvSpPr>
            <p:spPr>
              <a:xfrm>
                <a:off x="4055163" y="3687417"/>
                <a:ext cx="1510749" cy="824948"/>
              </a:xfrm>
              <a:prstGeom prst="flowChartDecision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advisor</a:t>
                </a:r>
              </a:p>
            </p:txBody>
          </p:sp>
          <p:grpSp>
            <p:nvGrpSpPr>
              <p:cNvPr id="9" name="Group 15"/>
              <p:cNvGrpSpPr/>
              <p:nvPr/>
            </p:nvGrpSpPr>
            <p:grpSpPr>
              <a:xfrm>
                <a:off x="6781799" y="3422376"/>
                <a:ext cx="1172817" cy="1262269"/>
                <a:chOff x="1669774" y="3588027"/>
                <a:chExt cx="1172817" cy="1262269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1669774" y="3906078"/>
                  <a:ext cx="1162878" cy="9442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i="1" u="sng" dirty="0"/>
                    <a:t>ID</a:t>
                  </a:r>
                </a:p>
                <a:p>
                  <a:r>
                    <a:rPr lang="en-US" i="1" dirty="0"/>
                    <a:t>name</a:t>
                  </a:r>
                </a:p>
                <a:p>
                  <a:r>
                    <a:rPr lang="en-US" i="1" dirty="0" err="1"/>
                    <a:t>tot_cred</a:t>
                  </a:r>
                  <a:endParaRPr lang="en-US" i="1" dirty="0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1669774" y="3588027"/>
                  <a:ext cx="1172817" cy="318052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/>
                    <a:t>student</a:t>
                  </a:r>
                </a:p>
              </p:txBody>
            </p:sp>
          </p:grpSp>
        </p:grpSp>
        <p:cxnSp>
          <p:nvCxnSpPr>
            <p:cNvPr id="19" name="Straight Arrow Connector 18"/>
            <p:cNvCxnSpPr>
              <a:stCxn id="7" idx="1"/>
            </p:cNvCxnSpPr>
            <p:nvPr/>
          </p:nvCxnSpPr>
          <p:spPr>
            <a:xfrm rot="10800000" flipV="1">
              <a:off x="2584174" y="2330726"/>
              <a:ext cx="1252328" cy="497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271050" y="2314161"/>
              <a:ext cx="1268898" cy="16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170" y="1455422"/>
            <a:ext cx="2105437" cy="236698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"/>
            <a:ext cx="8520600" cy="506896"/>
          </a:xfrm>
        </p:spPr>
        <p:txBody>
          <a:bodyPr/>
          <a:lstStyle/>
          <a:p>
            <a:pPr algn="ctr"/>
            <a:r>
              <a:rPr lang="en-US" dirty="0"/>
              <a:t>Mapping</a:t>
            </a:r>
            <a:r>
              <a:rPr lang="en-US" dirty="0">
                <a:solidFill>
                  <a:srgbClr val="FF33CC"/>
                </a:solidFill>
              </a:rPr>
              <a:t> </a:t>
            </a:r>
            <a:r>
              <a:rPr lang="en-US" dirty="0"/>
              <a:t>Cardinalities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576470"/>
            <a:ext cx="7026649" cy="4053403"/>
          </a:xfrm>
        </p:spPr>
        <p:txBody>
          <a:bodyPr/>
          <a:lstStyle/>
          <a:p>
            <a:r>
              <a:rPr lang="en-US" altLang="en-US" dirty="0">
                <a:solidFill>
                  <a:srgbClr val="EC806E"/>
                </a:solidFill>
                <a:ea typeface="ＭＳ Ｐゴシック" pitchFamily="34" charset="-128"/>
              </a:rPr>
              <a:t>One-to-many relationship:</a:t>
            </a:r>
          </a:p>
          <a:p>
            <a:pPr>
              <a:buNone/>
            </a:pPr>
            <a:r>
              <a:rPr lang="en-US" dirty="0">
                <a:ea typeface="ＭＳ Ｐゴシック" pitchFamily="34" charset="-128"/>
              </a:rPr>
              <a:t>	An example of one-to-many relationship </a:t>
            </a:r>
            <a:r>
              <a:rPr lang="en-US" altLang="en-US" dirty="0">
                <a:ea typeface="ＭＳ Ｐゴシック" pitchFamily="34" charset="-128"/>
              </a:rPr>
              <a:t>between an </a:t>
            </a:r>
            <a:r>
              <a:rPr lang="en-US" altLang="en-US" i="1" dirty="0">
                <a:ea typeface="ＭＳ Ｐゴシック" pitchFamily="34" charset="-128"/>
              </a:rPr>
              <a:t>instructor</a:t>
            </a:r>
            <a:r>
              <a:rPr lang="en-US" altLang="en-US" dirty="0">
                <a:ea typeface="ＭＳ Ｐゴシック" pitchFamily="34" charset="-128"/>
              </a:rPr>
              <a:t> and a </a:t>
            </a:r>
            <a:r>
              <a:rPr lang="en-US" altLang="en-US" i="1" dirty="0">
                <a:ea typeface="ＭＳ Ｐゴシック" pitchFamily="34" charset="-128"/>
              </a:rPr>
              <a:t>student :</a:t>
            </a:r>
          </a:p>
          <a:p>
            <a:pPr>
              <a:buNone/>
            </a:pPr>
            <a:endParaRPr lang="en-US" altLang="en-US" i="1" dirty="0">
              <a:ea typeface="ＭＳ Ｐゴシック" pitchFamily="34" charset="-128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marL="457200" lvl="1" indent="-342900">
              <a:spcBef>
                <a:spcPts val="0"/>
              </a:spcBef>
              <a:buSzPts val="1800"/>
              <a:buNone/>
            </a:pPr>
            <a:r>
              <a:rPr lang="en-US" dirty="0"/>
              <a:t>  </a:t>
            </a:r>
          </a:p>
          <a:p>
            <a:r>
              <a:rPr lang="en-US" altLang="en-US" sz="1800" dirty="0">
                <a:ea typeface="ＭＳ Ｐゴシック" pitchFamily="34" charset="-128"/>
              </a:rPr>
              <a:t>In the above diagram</a:t>
            </a:r>
            <a:r>
              <a:rPr lang="en-US" sz="1800" dirty="0">
                <a:ea typeface="ＭＳ Ｐゴシック" pitchFamily="34" charset="-128"/>
              </a:rPr>
              <a:t> </a:t>
            </a:r>
            <a:r>
              <a:rPr lang="en-US" dirty="0"/>
              <a:t>there is a directed line from relationship set </a:t>
            </a:r>
            <a:r>
              <a:rPr lang="en-US" i="1" dirty="0"/>
              <a:t>advisor </a:t>
            </a:r>
            <a:r>
              <a:rPr lang="en-US" altLang="en-US" dirty="0">
                <a:ea typeface="ＭＳ Ｐゴシック" pitchFamily="34" charset="-128"/>
              </a:rPr>
              <a:t>to the entity set </a:t>
            </a:r>
            <a:r>
              <a:rPr lang="en-US" i="1" dirty="0"/>
              <a:t>instructor, and an </a:t>
            </a:r>
            <a:r>
              <a:rPr lang="en-US" dirty="0"/>
              <a:t>undirected line </a:t>
            </a:r>
            <a:r>
              <a:rPr lang="en-US" i="1" dirty="0"/>
              <a:t>to the entity set student.</a:t>
            </a:r>
          </a:p>
          <a:p>
            <a:r>
              <a:rPr lang="en-US" dirty="0"/>
              <a:t>This indicates that an instructor may advise many students, but a student may have at most one advisor.</a:t>
            </a:r>
          </a:p>
        </p:txBody>
      </p:sp>
      <p:grpSp>
        <p:nvGrpSpPr>
          <p:cNvPr id="4" name="Group 25"/>
          <p:cNvGrpSpPr/>
          <p:nvPr/>
        </p:nvGrpSpPr>
        <p:grpSpPr>
          <a:xfrm>
            <a:off x="555585" y="1653211"/>
            <a:ext cx="5150734" cy="1483528"/>
            <a:chOff x="1441173" y="1653211"/>
            <a:chExt cx="6294782" cy="1298712"/>
          </a:xfrm>
        </p:grpSpPr>
        <p:grpSp>
          <p:nvGrpSpPr>
            <p:cNvPr id="5" name="Group 3"/>
            <p:cNvGrpSpPr/>
            <p:nvPr/>
          </p:nvGrpSpPr>
          <p:grpSpPr>
            <a:xfrm>
              <a:off x="1441173" y="1653211"/>
              <a:ext cx="6294782" cy="1298712"/>
              <a:chOff x="1659834" y="3422376"/>
              <a:chExt cx="6294782" cy="1298712"/>
            </a:xfrm>
          </p:grpSpPr>
          <p:grpSp>
            <p:nvGrpSpPr>
              <p:cNvPr id="6" name="Group 10"/>
              <p:cNvGrpSpPr/>
              <p:nvPr/>
            </p:nvGrpSpPr>
            <p:grpSpPr>
              <a:xfrm>
                <a:off x="1659834" y="3458819"/>
                <a:ext cx="1162878" cy="1262269"/>
                <a:chOff x="1669774" y="3588027"/>
                <a:chExt cx="1162878" cy="1262269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1669774" y="3906078"/>
                  <a:ext cx="1162878" cy="9442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i="1" u="sng" dirty="0"/>
                    <a:t>ID</a:t>
                  </a:r>
                </a:p>
                <a:p>
                  <a:r>
                    <a:rPr lang="en-US" i="1" dirty="0"/>
                    <a:t>name</a:t>
                  </a:r>
                </a:p>
                <a:p>
                  <a:r>
                    <a:rPr lang="en-US" i="1" dirty="0"/>
                    <a:t>salary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1669775" y="3588027"/>
                  <a:ext cx="1152940" cy="318052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/>
                    <a:t>instructor</a:t>
                  </a:r>
                </a:p>
              </p:txBody>
            </p:sp>
          </p:grpSp>
          <p:sp>
            <p:nvSpPr>
              <p:cNvPr id="7" name="Flowchart: Decision 6"/>
              <p:cNvSpPr/>
              <p:nvPr/>
            </p:nvSpPr>
            <p:spPr>
              <a:xfrm>
                <a:off x="4055163" y="3687417"/>
                <a:ext cx="1510749" cy="824948"/>
              </a:xfrm>
              <a:prstGeom prst="flowChartDecision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advisor</a:t>
                </a:r>
              </a:p>
            </p:txBody>
          </p:sp>
          <p:grpSp>
            <p:nvGrpSpPr>
              <p:cNvPr id="8" name="Group 15"/>
              <p:cNvGrpSpPr/>
              <p:nvPr/>
            </p:nvGrpSpPr>
            <p:grpSpPr>
              <a:xfrm>
                <a:off x="6781799" y="3422376"/>
                <a:ext cx="1172817" cy="1262269"/>
                <a:chOff x="1669774" y="3588027"/>
                <a:chExt cx="1172817" cy="1262269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1669774" y="3906078"/>
                  <a:ext cx="1162878" cy="9442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i="1" u="sng" dirty="0"/>
                    <a:t>ID</a:t>
                  </a:r>
                </a:p>
                <a:p>
                  <a:r>
                    <a:rPr lang="en-US" i="1" dirty="0"/>
                    <a:t>name</a:t>
                  </a:r>
                </a:p>
                <a:p>
                  <a:r>
                    <a:rPr lang="en-US" i="1" dirty="0" err="1"/>
                    <a:t>tot_cred</a:t>
                  </a:r>
                  <a:endParaRPr lang="en-US" i="1" dirty="0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1669774" y="3588027"/>
                  <a:ext cx="1172817" cy="318052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/>
                    <a:t>student</a:t>
                  </a:r>
                </a:p>
              </p:txBody>
            </p:sp>
          </p:grpSp>
        </p:grpSp>
        <p:cxnSp>
          <p:nvCxnSpPr>
            <p:cNvPr id="19" name="Straight Arrow Connector 18"/>
            <p:cNvCxnSpPr>
              <a:stCxn id="7" idx="1"/>
            </p:cNvCxnSpPr>
            <p:nvPr/>
          </p:nvCxnSpPr>
          <p:spPr>
            <a:xfrm rot="10800000" flipV="1">
              <a:off x="2584174" y="2330726"/>
              <a:ext cx="1252328" cy="497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3642917" y="2425553"/>
            <a:ext cx="1212574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349" y="1486227"/>
            <a:ext cx="1611644" cy="19051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"/>
            <a:ext cx="8520600" cy="506896"/>
          </a:xfrm>
        </p:spPr>
        <p:txBody>
          <a:bodyPr/>
          <a:lstStyle/>
          <a:p>
            <a:pPr algn="ctr"/>
            <a:r>
              <a:rPr lang="en-US" dirty="0"/>
              <a:t>Mapping</a:t>
            </a:r>
            <a:r>
              <a:rPr lang="en-US" dirty="0">
                <a:solidFill>
                  <a:srgbClr val="FF33CC"/>
                </a:solidFill>
              </a:rPr>
              <a:t> </a:t>
            </a:r>
            <a:r>
              <a:rPr lang="en-US" dirty="0"/>
              <a:t>Cardinalities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576471"/>
            <a:ext cx="6725708" cy="4157576"/>
          </a:xfrm>
        </p:spPr>
        <p:txBody>
          <a:bodyPr/>
          <a:lstStyle/>
          <a:p>
            <a:r>
              <a:rPr lang="en-US" altLang="en-US" dirty="0">
                <a:solidFill>
                  <a:srgbClr val="EC806E"/>
                </a:solidFill>
                <a:ea typeface="ＭＳ Ｐゴシック" pitchFamily="34" charset="-128"/>
              </a:rPr>
              <a:t>Many-to-One relationship:</a:t>
            </a:r>
          </a:p>
          <a:p>
            <a:pPr>
              <a:buNone/>
            </a:pPr>
            <a:r>
              <a:rPr lang="en-US" dirty="0">
                <a:ea typeface="ＭＳ Ｐゴシック" pitchFamily="34" charset="-128"/>
              </a:rPr>
              <a:t>	An example of many-to-one relationship </a:t>
            </a:r>
            <a:r>
              <a:rPr lang="en-US" altLang="en-US" dirty="0">
                <a:ea typeface="ＭＳ Ｐゴシック" pitchFamily="34" charset="-128"/>
              </a:rPr>
              <a:t>between an </a:t>
            </a:r>
            <a:r>
              <a:rPr lang="en-US" altLang="en-US" i="1" dirty="0">
                <a:ea typeface="ＭＳ Ｐゴシック" pitchFamily="34" charset="-128"/>
              </a:rPr>
              <a:t>instructor</a:t>
            </a:r>
            <a:r>
              <a:rPr lang="en-US" altLang="en-US" dirty="0">
                <a:ea typeface="ＭＳ Ｐゴシック" pitchFamily="34" charset="-128"/>
              </a:rPr>
              <a:t> and a </a:t>
            </a:r>
            <a:r>
              <a:rPr lang="en-US" altLang="en-US" i="1" dirty="0">
                <a:ea typeface="ＭＳ Ｐゴシック" pitchFamily="34" charset="-128"/>
              </a:rPr>
              <a:t>student :</a:t>
            </a:r>
          </a:p>
          <a:p>
            <a:pPr>
              <a:buNone/>
            </a:pPr>
            <a:endParaRPr lang="en-US" altLang="en-US" i="1" dirty="0">
              <a:ea typeface="ＭＳ Ｐゴシック" pitchFamily="34" charset="-128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marL="457200" lvl="1" indent="-342900">
              <a:spcBef>
                <a:spcPts val="0"/>
              </a:spcBef>
              <a:buSzPts val="1800"/>
              <a:buNone/>
            </a:pPr>
            <a:r>
              <a:rPr lang="en-US" dirty="0"/>
              <a:t>   </a:t>
            </a:r>
          </a:p>
          <a:p>
            <a:pPr algn="just"/>
            <a:r>
              <a:rPr lang="en-US" altLang="en-US" sz="1800" dirty="0">
                <a:ea typeface="ＭＳ Ｐゴシック" pitchFamily="34" charset="-128"/>
              </a:rPr>
              <a:t>In the above diagram </a:t>
            </a:r>
            <a:r>
              <a:rPr lang="en-US" dirty="0"/>
              <a:t>there is an undirected line from the relationship set </a:t>
            </a:r>
            <a:r>
              <a:rPr lang="en-US" i="1" dirty="0"/>
              <a:t>advisor </a:t>
            </a:r>
            <a:r>
              <a:rPr lang="en-US" dirty="0"/>
              <a:t>to the entity set </a:t>
            </a:r>
            <a:r>
              <a:rPr lang="en-US" i="1" dirty="0"/>
              <a:t>instructor </a:t>
            </a:r>
            <a:r>
              <a:rPr lang="en-US" dirty="0"/>
              <a:t>and a directed line to the entity set </a:t>
            </a:r>
            <a:r>
              <a:rPr lang="en-US" i="1" dirty="0"/>
              <a:t>student. </a:t>
            </a:r>
          </a:p>
          <a:p>
            <a:pPr algn="just"/>
            <a:r>
              <a:rPr lang="en-US" dirty="0"/>
              <a:t>This indicates that an instructor may advise at most one student, but a student may have many advisors.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42520" y="1630062"/>
            <a:ext cx="5075374" cy="1437230"/>
            <a:chOff x="1441173" y="1653211"/>
            <a:chExt cx="6294782" cy="1298712"/>
          </a:xfrm>
        </p:grpSpPr>
        <p:grpSp>
          <p:nvGrpSpPr>
            <p:cNvPr id="5" name="Group 3"/>
            <p:cNvGrpSpPr/>
            <p:nvPr/>
          </p:nvGrpSpPr>
          <p:grpSpPr>
            <a:xfrm>
              <a:off x="1441173" y="1653211"/>
              <a:ext cx="6294782" cy="1298712"/>
              <a:chOff x="1659834" y="3422376"/>
              <a:chExt cx="6294782" cy="1298712"/>
            </a:xfrm>
          </p:grpSpPr>
          <p:grpSp>
            <p:nvGrpSpPr>
              <p:cNvPr id="6" name="Group 10"/>
              <p:cNvGrpSpPr/>
              <p:nvPr/>
            </p:nvGrpSpPr>
            <p:grpSpPr>
              <a:xfrm>
                <a:off x="1659834" y="3458819"/>
                <a:ext cx="1162878" cy="1262269"/>
                <a:chOff x="1669774" y="3588027"/>
                <a:chExt cx="1162878" cy="1262269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1669774" y="3906078"/>
                  <a:ext cx="1162878" cy="9442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i="1" u="sng" dirty="0"/>
                    <a:t>ID</a:t>
                  </a:r>
                </a:p>
                <a:p>
                  <a:r>
                    <a:rPr lang="en-US" i="1" dirty="0"/>
                    <a:t>name</a:t>
                  </a:r>
                </a:p>
                <a:p>
                  <a:r>
                    <a:rPr lang="en-US" i="1" dirty="0"/>
                    <a:t>salary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1669775" y="3588027"/>
                  <a:ext cx="1152940" cy="318052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/>
                    <a:t>instructor</a:t>
                  </a:r>
                </a:p>
              </p:txBody>
            </p:sp>
          </p:grpSp>
          <p:sp>
            <p:nvSpPr>
              <p:cNvPr id="7" name="Flowchart: Decision 6"/>
              <p:cNvSpPr/>
              <p:nvPr/>
            </p:nvSpPr>
            <p:spPr>
              <a:xfrm>
                <a:off x="4055163" y="3687417"/>
                <a:ext cx="1510749" cy="824948"/>
              </a:xfrm>
              <a:prstGeom prst="flowChartDecision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advisor</a:t>
                </a:r>
              </a:p>
            </p:txBody>
          </p:sp>
          <p:grpSp>
            <p:nvGrpSpPr>
              <p:cNvPr id="8" name="Group 15"/>
              <p:cNvGrpSpPr/>
              <p:nvPr/>
            </p:nvGrpSpPr>
            <p:grpSpPr>
              <a:xfrm>
                <a:off x="6781799" y="3422376"/>
                <a:ext cx="1172817" cy="1262269"/>
                <a:chOff x="1669774" y="3588027"/>
                <a:chExt cx="1172817" cy="1262269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1669774" y="3906078"/>
                  <a:ext cx="1162878" cy="9442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i="1" u="sng" dirty="0"/>
                    <a:t>ID</a:t>
                  </a:r>
                </a:p>
                <a:p>
                  <a:r>
                    <a:rPr lang="en-US" i="1" dirty="0"/>
                    <a:t>name</a:t>
                  </a:r>
                </a:p>
                <a:p>
                  <a:r>
                    <a:rPr lang="en-US" i="1" dirty="0" err="1"/>
                    <a:t>tot_cred</a:t>
                  </a:r>
                  <a:endParaRPr lang="en-US" i="1" dirty="0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1669774" y="3588027"/>
                  <a:ext cx="1172817" cy="318052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/>
                    <a:t>student</a:t>
                  </a:r>
                </a:p>
              </p:txBody>
            </p:sp>
          </p:grpSp>
        </p:grpSp>
        <p:cxnSp>
          <p:nvCxnSpPr>
            <p:cNvPr id="16" name="Straight Connector 15"/>
            <p:cNvCxnSpPr/>
            <p:nvPr/>
          </p:nvCxnSpPr>
          <p:spPr>
            <a:xfrm>
              <a:off x="2630555" y="2332383"/>
              <a:ext cx="1212574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5320746" y="2305878"/>
              <a:ext cx="1189384" cy="1822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800" y="981097"/>
            <a:ext cx="2125883" cy="246469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"/>
            <a:ext cx="8520600" cy="506896"/>
          </a:xfrm>
        </p:spPr>
        <p:txBody>
          <a:bodyPr/>
          <a:lstStyle/>
          <a:p>
            <a:pPr algn="ctr"/>
            <a:r>
              <a:rPr lang="en-US" dirty="0"/>
              <a:t>Mapping</a:t>
            </a:r>
            <a:r>
              <a:rPr lang="en-US" dirty="0">
                <a:solidFill>
                  <a:srgbClr val="FF33CC"/>
                </a:solidFill>
              </a:rPr>
              <a:t> </a:t>
            </a:r>
            <a:r>
              <a:rPr lang="en-US" dirty="0"/>
              <a:t>Cardinalities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576471"/>
            <a:ext cx="6586811" cy="4169150"/>
          </a:xfrm>
        </p:spPr>
        <p:txBody>
          <a:bodyPr/>
          <a:lstStyle/>
          <a:p>
            <a:r>
              <a:rPr lang="en-US" altLang="en-US" dirty="0">
                <a:solidFill>
                  <a:srgbClr val="EC806E"/>
                </a:solidFill>
                <a:ea typeface="ＭＳ Ｐゴシック" pitchFamily="34" charset="-128"/>
              </a:rPr>
              <a:t>Many-to-Many relationship:</a:t>
            </a:r>
          </a:p>
          <a:p>
            <a:pPr>
              <a:buNone/>
            </a:pPr>
            <a:r>
              <a:rPr lang="en-US" dirty="0">
                <a:ea typeface="ＭＳ Ｐゴシック" pitchFamily="34" charset="-128"/>
              </a:rPr>
              <a:t>	An example of many-to-many relationship </a:t>
            </a:r>
            <a:r>
              <a:rPr lang="en-US" altLang="en-US" dirty="0">
                <a:ea typeface="ＭＳ Ｐゴシック" pitchFamily="34" charset="-128"/>
              </a:rPr>
              <a:t>between an </a:t>
            </a:r>
            <a:r>
              <a:rPr lang="en-US" altLang="en-US" i="1" dirty="0">
                <a:ea typeface="ＭＳ Ｐゴシック" pitchFamily="34" charset="-128"/>
              </a:rPr>
              <a:t>instructor</a:t>
            </a:r>
            <a:r>
              <a:rPr lang="en-US" altLang="en-US" dirty="0">
                <a:ea typeface="ＭＳ Ｐゴシック" pitchFamily="34" charset="-128"/>
              </a:rPr>
              <a:t> and a </a:t>
            </a:r>
            <a:r>
              <a:rPr lang="en-US" altLang="en-US" i="1" dirty="0">
                <a:ea typeface="ＭＳ Ｐゴシック" pitchFamily="34" charset="-128"/>
              </a:rPr>
              <a:t>student :</a:t>
            </a:r>
          </a:p>
          <a:p>
            <a:pPr>
              <a:buNone/>
            </a:pPr>
            <a:endParaRPr lang="en-US" altLang="en-US" i="1" dirty="0">
              <a:ea typeface="ＭＳ Ｐゴシック" pitchFamily="34" charset="-128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marL="457200" lvl="1" indent="-342900">
              <a:spcBef>
                <a:spcPts val="0"/>
              </a:spcBef>
              <a:buSzPts val="1800"/>
              <a:buNone/>
            </a:pPr>
            <a:r>
              <a:rPr lang="en-US" dirty="0"/>
              <a:t>   </a:t>
            </a:r>
          </a:p>
          <a:p>
            <a:r>
              <a:rPr lang="en-US" altLang="en-US" sz="1800" dirty="0">
                <a:ea typeface="ＭＳ Ｐゴシック" pitchFamily="34" charset="-128"/>
              </a:rPr>
              <a:t>In the above diagram </a:t>
            </a:r>
            <a:r>
              <a:rPr lang="en-US" dirty="0"/>
              <a:t>there are undirected lines from the relationship set </a:t>
            </a:r>
            <a:r>
              <a:rPr lang="en-US" i="1" dirty="0"/>
              <a:t>advisor  </a:t>
            </a:r>
            <a:r>
              <a:rPr lang="en-US" dirty="0"/>
              <a:t>to both entity sets </a:t>
            </a:r>
            <a:r>
              <a:rPr lang="en-US" i="1" dirty="0"/>
              <a:t>instructor </a:t>
            </a:r>
            <a:r>
              <a:rPr lang="en-US" dirty="0"/>
              <a:t>and</a:t>
            </a:r>
            <a:r>
              <a:rPr lang="en-US" i="1" dirty="0"/>
              <a:t> student. </a:t>
            </a:r>
          </a:p>
          <a:p>
            <a:r>
              <a:rPr lang="en-US" dirty="0"/>
              <a:t>This indicates that an instructor may advise many students, and a student may have many advisors.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441173" y="1653211"/>
            <a:ext cx="5108713" cy="1379356"/>
            <a:chOff x="1441173" y="1653211"/>
            <a:chExt cx="6294782" cy="1298712"/>
          </a:xfrm>
        </p:grpSpPr>
        <p:grpSp>
          <p:nvGrpSpPr>
            <p:cNvPr id="5" name="Group 10"/>
            <p:cNvGrpSpPr/>
            <p:nvPr/>
          </p:nvGrpSpPr>
          <p:grpSpPr>
            <a:xfrm>
              <a:off x="1441173" y="1689654"/>
              <a:ext cx="1162878" cy="1262269"/>
              <a:chOff x="1669774" y="3588027"/>
              <a:chExt cx="1162878" cy="1262269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669774" y="3906078"/>
                <a:ext cx="1162878" cy="9442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u="sng" dirty="0"/>
                  <a:t>ID</a:t>
                </a:r>
              </a:p>
              <a:p>
                <a:r>
                  <a:rPr lang="en-US" i="1" dirty="0"/>
                  <a:t>name</a:t>
                </a:r>
              </a:p>
              <a:p>
                <a:r>
                  <a:rPr lang="en-US" i="1" dirty="0"/>
                  <a:t>salary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669775" y="3588027"/>
                <a:ext cx="1152940" cy="3180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instructor</a:t>
                </a:r>
              </a:p>
            </p:txBody>
          </p:sp>
        </p:grpSp>
        <p:sp>
          <p:nvSpPr>
            <p:cNvPr id="7" name="Flowchart: Decision 6"/>
            <p:cNvSpPr/>
            <p:nvPr/>
          </p:nvSpPr>
          <p:spPr>
            <a:xfrm>
              <a:off x="3836502" y="1918252"/>
              <a:ext cx="1510749" cy="824948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advisor</a:t>
              </a:r>
            </a:p>
          </p:txBody>
        </p:sp>
        <p:grpSp>
          <p:nvGrpSpPr>
            <p:cNvPr id="6" name="Group 15"/>
            <p:cNvGrpSpPr/>
            <p:nvPr/>
          </p:nvGrpSpPr>
          <p:grpSpPr>
            <a:xfrm>
              <a:off x="6563138" y="1653211"/>
              <a:ext cx="1172817" cy="1262269"/>
              <a:chOff x="1669774" y="3588027"/>
              <a:chExt cx="1172817" cy="1262269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669774" y="3906078"/>
                <a:ext cx="1162878" cy="9442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u="sng" dirty="0"/>
                  <a:t>ID</a:t>
                </a:r>
              </a:p>
              <a:p>
                <a:r>
                  <a:rPr lang="en-US" i="1" dirty="0"/>
                  <a:t>name</a:t>
                </a:r>
              </a:p>
              <a:p>
                <a:r>
                  <a:rPr lang="en-US" i="1" dirty="0" err="1"/>
                  <a:t>tot_cred</a:t>
                </a:r>
                <a:endParaRPr lang="en-US" i="1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69774" y="3588027"/>
                <a:ext cx="1172817" cy="3180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student</a:t>
                </a:r>
              </a:p>
            </p:txBody>
          </p:sp>
        </p:grpSp>
      </p:grpSp>
      <p:cxnSp>
        <p:nvCxnSpPr>
          <p:cNvPr id="16" name="Straight Connector 15"/>
          <p:cNvCxnSpPr/>
          <p:nvPr/>
        </p:nvCxnSpPr>
        <p:spPr>
          <a:xfrm>
            <a:off x="2339278" y="2374384"/>
            <a:ext cx="1212574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72000" y="2372796"/>
            <a:ext cx="1212574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511" y="1144008"/>
            <a:ext cx="1933789" cy="232586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"/>
            <a:ext cx="8520600" cy="566530"/>
          </a:xfrm>
        </p:spPr>
        <p:txBody>
          <a:bodyPr/>
          <a:lstStyle/>
          <a:p>
            <a:pPr algn="ctr"/>
            <a:r>
              <a:rPr lang="en-US" dirty="0"/>
              <a:t>Participation Constraints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606287"/>
            <a:ext cx="8520600" cy="4363278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solidFill>
                  <a:srgbClr val="EC806E"/>
                </a:solidFill>
                <a:ea typeface="ＭＳ Ｐゴシック" pitchFamily="34" charset="-128"/>
              </a:rPr>
              <a:t>Total  and Partial Participation:</a:t>
            </a:r>
          </a:p>
          <a:p>
            <a:r>
              <a:rPr kumimoji="1" lang="en-US" altLang="en-US" dirty="0"/>
              <a:t>Total participation is indicated by double line where, every entity in the entity set participates in at least one relationship in the relationship set.</a:t>
            </a:r>
          </a:p>
          <a:p>
            <a:r>
              <a:rPr kumimoji="1" lang="en-US" altLang="en-US" dirty="0"/>
              <a:t>Partial participation is indicated by a single line where, some entities may not participate in any relationship in the relationship set.</a:t>
            </a:r>
          </a:p>
          <a:p>
            <a:pPr>
              <a:buNone/>
            </a:pPr>
            <a:endParaRPr kumimoji="1" lang="en-US" altLang="en-US" dirty="0"/>
          </a:p>
          <a:p>
            <a:endParaRPr kumimoji="1" lang="en-US" altLang="en-US" dirty="0"/>
          </a:p>
          <a:p>
            <a:pPr>
              <a:buNone/>
            </a:pPr>
            <a:endParaRPr lang="en-US" dirty="0">
              <a:solidFill>
                <a:srgbClr val="FF6600"/>
              </a:solidFill>
            </a:endParaRPr>
          </a:p>
          <a:p>
            <a:pPr>
              <a:buNone/>
            </a:pPr>
            <a:endParaRPr lang="en-US" dirty="0">
              <a:solidFill>
                <a:srgbClr val="FF6600"/>
              </a:solidFill>
            </a:endParaRPr>
          </a:p>
          <a:p>
            <a:pPr>
              <a:buNone/>
            </a:pPr>
            <a:endParaRPr lang="en-US" dirty="0">
              <a:solidFill>
                <a:srgbClr val="FF6600"/>
              </a:solidFill>
            </a:endParaRPr>
          </a:p>
          <a:p>
            <a:r>
              <a:rPr lang="en-US" dirty="0"/>
              <a:t>University may require every </a:t>
            </a:r>
            <a:r>
              <a:rPr lang="en-US" i="1" dirty="0"/>
              <a:t>student </a:t>
            </a:r>
            <a:r>
              <a:rPr lang="en-US" dirty="0"/>
              <a:t>to have </a:t>
            </a:r>
            <a:r>
              <a:rPr lang="en-US" i="1" dirty="0"/>
              <a:t>at least </a:t>
            </a:r>
            <a:r>
              <a:rPr lang="en-US" dirty="0"/>
              <a:t>one</a:t>
            </a:r>
            <a:r>
              <a:rPr lang="en-US" i="1" dirty="0"/>
              <a:t> advisor, </a:t>
            </a:r>
            <a:r>
              <a:rPr lang="en-US" dirty="0"/>
              <a:t>In contrast, an </a:t>
            </a:r>
            <a:r>
              <a:rPr lang="en-US" i="1" dirty="0"/>
              <a:t>instructor </a:t>
            </a:r>
            <a:r>
              <a:rPr lang="en-US" dirty="0"/>
              <a:t>need not advise</a:t>
            </a:r>
            <a:r>
              <a:rPr lang="en-US" i="1" dirty="0"/>
              <a:t> any </a:t>
            </a:r>
            <a:r>
              <a:rPr lang="en-US" dirty="0"/>
              <a:t>students.</a:t>
            </a:r>
            <a:endParaRPr lang="en-US" dirty="0">
              <a:solidFill>
                <a:srgbClr val="FF66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411356" y="2368828"/>
            <a:ext cx="6294782" cy="1298712"/>
            <a:chOff x="1659834" y="3422376"/>
            <a:chExt cx="6294782" cy="1298712"/>
          </a:xfrm>
        </p:grpSpPr>
        <p:grpSp>
          <p:nvGrpSpPr>
            <p:cNvPr id="5" name="Group 10"/>
            <p:cNvGrpSpPr/>
            <p:nvPr/>
          </p:nvGrpSpPr>
          <p:grpSpPr>
            <a:xfrm>
              <a:off x="1659834" y="3458819"/>
              <a:ext cx="1162878" cy="1262269"/>
              <a:chOff x="1669774" y="3588027"/>
              <a:chExt cx="1162878" cy="1262269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669774" y="3906078"/>
                <a:ext cx="1162878" cy="9442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u="sng" dirty="0"/>
                  <a:t>ID</a:t>
                </a:r>
              </a:p>
              <a:p>
                <a:r>
                  <a:rPr lang="en-US" i="1" dirty="0"/>
                  <a:t>name</a:t>
                </a:r>
              </a:p>
              <a:p>
                <a:r>
                  <a:rPr lang="en-US" i="1" dirty="0"/>
                  <a:t>salary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69775" y="3588027"/>
                <a:ext cx="1152940" cy="3180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instructor</a:t>
                </a:r>
              </a:p>
            </p:txBody>
          </p:sp>
        </p:grpSp>
        <p:sp>
          <p:nvSpPr>
            <p:cNvPr id="6" name="Flowchart: Decision 5"/>
            <p:cNvSpPr/>
            <p:nvPr/>
          </p:nvSpPr>
          <p:spPr>
            <a:xfrm>
              <a:off x="4055163" y="3687417"/>
              <a:ext cx="1510749" cy="824948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advisor</a:t>
              </a:r>
            </a:p>
          </p:txBody>
        </p:sp>
        <p:grpSp>
          <p:nvGrpSpPr>
            <p:cNvPr id="7" name="Group 15"/>
            <p:cNvGrpSpPr/>
            <p:nvPr/>
          </p:nvGrpSpPr>
          <p:grpSpPr>
            <a:xfrm>
              <a:off x="6781799" y="3422376"/>
              <a:ext cx="1172817" cy="1262269"/>
              <a:chOff x="1669774" y="3588027"/>
              <a:chExt cx="1172817" cy="126226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669774" y="3906078"/>
                <a:ext cx="1162878" cy="9442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u="sng" dirty="0"/>
                  <a:t>ID</a:t>
                </a:r>
              </a:p>
              <a:p>
                <a:r>
                  <a:rPr lang="en-US" i="1" dirty="0"/>
                  <a:t>name</a:t>
                </a:r>
              </a:p>
              <a:p>
                <a:r>
                  <a:rPr lang="en-US" i="1" dirty="0" err="1"/>
                  <a:t>tot_cred</a:t>
                </a:r>
                <a:endParaRPr lang="en-US" i="1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669774" y="3588027"/>
                <a:ext cx="1172817" cy="3180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student</a:t>
                </a:r>
              </a:p>
            </p:txBody>
          </p:sp>
        </p:grpSp>
      </p:grpSp>
      <p:cxnSp>
        <p:nvCxnSpPr>
          <p:cNvPr id="12" name="Straight Connector 11"/>
          <p:cNvCxnSpPr/>
          <p:nvPr/>
        </p:nvCxnSpPr>
        <p:spPr>
          <a:xfrm>
            <a:off x="2600737" y="3038061"/>
            <a:ext cx="1212574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88226" y="2981739"/>
            <a:ext cx="1302024" cy="115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198165" y="3095971"/>
            <a:ext cx="1285459" cy="50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44083"/>
            <a:ext cx="8520600" cy="572700"/>
          </a:xfrm>
        </p:spPr>
        <p:txBody>
          <a:bodyPr/>
          <a:lstStyle/>
          <a:p>
            <a:pPr algn="ctr"/>
            <a:r>
              <a:rPr lang="en-IN" dirty="0"/>
              <a:t> Keys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33377"/>
            <a:ext cx="8520600" cy="3550303"/>
          </a:xfrm>
        </p:spPr>
        <p:txBody>
          <a:bodyPr/>
          <a:lstStyle/>
          <a:p>
            <a:r>
              <a:rPr lang="en-IN" dirty="0"/>
              <a:t>For the relationship set R  (E1, E2, …, </a:t>
            </a:r>
            <a:r>
              <a:rPr lang="en-IN" dirty="0" err="1"/>
              <a:t>En</a:t>
            </a:r>
            <a:r>
              <a:rPr lang="en-IN" dirty="0"/>
              <a:t>), </a:t>
            </a:r>
          </a:p>
          <a:p>
            <a:endParaRPr lang="en-IN" dirty="0"/>
          </a:p>
          <a:p>
            <a:pPr marL="114300" indent="0">
              <a:buNone/>
            </a:pPr>
            <a:r>
              <a:rPr lang="en-IN" dirty="0"/>
              <a:t>If R has no descriptive attributes then</a:t>
            </a:r>
          </a:p>
          <a:p>
            <a:pPr marL="11430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The attribute set of (R)= {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Primary_key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(E1) U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Primary_key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(E2) U … U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Primary_Key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)).</a:t>
            </a:r>
          </a:p>
          <a:p>
            <a:pPr marL="114300" indent="0">
              <a:buNone/>
            </a:pPr>
            <a:r>
              <a:rPr lang="en-IN" dirty="0"/>
              <a:t>Else</a:t>
            </a:r>
          </a:p>
          <a:p>
            <a:pPr marL="11430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The attribute set of (R)= {(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Primary_key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(E1) U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Primary_key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(E2) U … U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Primary_Key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))U{a1, a2,…,a3})</a:t>
            </a:r>
            <a:r>
              <a:rPr lang="en-IN" dirty="0"/>
              <a:t>.</a:t>
            </a:r>
          </a:p>
          <a:p>
            <a:pPr marL="114300" indent="0">
              <a:buNone/>
            </a:pPr>
            <a:r>
              <a:rPr lang="en-IN" dirty="0"/>
              <a:t>               where {a1, a2,…,a3} are the descriptive attribute of R.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/>
              <a:t>In the both the cases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The primary key(R) =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Primary_key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(E1) U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Primary_key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(E2) U … U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Primary_Key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3239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379" y="572699"/>
            <a:ext cx="8739702" cy="4115047"/>
          </a:xfrm>
        </p:spPr>
        <p:txBody>
          <a:bodyPr/>
          <a:lstStyle/>
          <a:p>
            <a:r>
              <a:rPr lang="en-IN" dirty="0"/>
              <a:t>The key can be decided based on the mapping cardinality also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/>
              <a:t>R:   Instructor 	-  Advisor 	- Student</a:t>
            </a:r>
          </a:p>
          <a:p>
            <a:pPr marL="114300" indent="0">
              <a:buNone/>
            </a:pPr>
            <a:r>
              <a:rPr lang="en-IN" dirty="0"/>
              <a:t>                               (date)</a:t>
            </a:r>
          </a:p>
          <a:p>
            <a:pPr>
              <a:buAutoNum type="arabicParenBoth"/>
            </a:pPr>
            <a:r>
              <a:rPr lang="en-IN" dirty="0"/>
              <a:t>If many-to-many : 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PK(Advisor) = PK(Instructor) U PK(Student).</a:t>
            </a:r>
          </a:p>
          <a:p>
            <a:pPr>
              <a:buAutoNum type="arabicParenBoth"/>
            </a:pPr>
            <a:endParaRPr lang="en-IN" dirty="0"/>
          </a:p>
          <a:p>
            <a:pPr>
              <a:buAutoNum type="arabicParenBoth"/>
            </a:pPr>
            <a:r>
              <a:rPr lang="en-IN" dirty="0"/>
              <a:t>If one-to-many :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PK(Advisor)=PK(Student)</a:t>
            </a:r>
          </a:p>
          <a:p>
            <a:pPr>
              <a:buAutoNum type="arabicParenBoth"/>
            </a:pPr>
            <a:endParaRPr lang="en-IN" dirty="0"/>
          </a:p>
          <a:p>
            <a:pPr>
              <a:buFont typeface="Arial"/>
              <a:buAutoNum type="arabicParenBoth"/>
            </a:pPr>
            <a:r>
              <a:rPr lang="en-IN" dirty="0"/>
              <a:t>If many-to-one : 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PK(Advisor)=PK(Instructor)</a:t>
            </a:r>
          </a:p>
          <a:p>
            <a:pPr>
              <a:buFont typeface="Arial"/>
              <a:buAutoNum type="arabicParenBoth"/>
            </a:pPr>
            <a:endParaRPr lang="en-IN" dirty="0"/>
          </a:p>
          <a:p>
            <a:pPr>
              <a:buFont typeface="Arial"/>
              <a:buAutoNum type="arabicParenBoth"/>
            </a:pPr>
            <a:r>
              <a:rPr lang="en-IN" dirty="0"/>
              <a:t>If one-to-one: 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PK(Advisor) = either PK(Student) or PK(instructor)</a:t>
            </a:r>
          </a:p>
          <a:p>
            <a:pPr>
              <a:buAutoNum type="arabicParenBoth"/>
            </a:pPr>
            <a:endParaRPr lang="en-IN" dirty="0"/>
          </a:p>
          <a:p>
            <a:pPr>
              <a:buAutoNum type="arabicParenBoth"/>
            </a:pP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4379" y="0"/>
            <a:ext cx="8520600" cy="572700"/>
          </a:xfrm>
        </p:spPr>
        <p:txBody>
          <a:bodyPr/>
          <a:lstStyle/>
          <a:p>
            <a:pPr algn="ctr"/>
            <a:r>
              <a:rPr lang="en-IN" dirty="0"/>
              <a:t> Keys</a:t>
            </a:r>
          </a:p>
        </p:txBody>
      </p:sp>
    </p:spTree>
    <p:extLst>
      <p:ext uri="{BB962C8B-B14F-4D97-AF65-F5344CB8AC3E}">
        <p14:creationId xmlns:p14="http://schemas.microsoft.com/office/powerpoint/2010/main" val="1600502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506896"/>
            <a:ext cx="8520600" cy="4636604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solidFill>
                  <a:srgbClr val="EC806E"/>
                </a:solidFill>
                <a:ea typeface="ＭＳ Ｐゴシック" pitchFamily="34" charset="-128"/>
              </a:rPr>
              <a:t>Notation for Expressing mapping cardinalities</a:t>
            </a:r>
          </a:p>
          <a:p>
            <a:pPr marL="34290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kumimoji="1" lang="en-US" altLang="en-US" dirty="0"/>
              <a:t>A line may have an associated minimum and maximum cardinality, shown in the form </a:t>
            </a:r>
            <a:r>
              <a:rPr kumimoji="1" lang="en-US" altLang="en-US" i="1" dirty="0"/>
              <a:t>l..h</a:t>
            </a:r>
            <a:r>
              <a:rPr kumimoji="1" lang="en-US" altLang="en-US" dirty="0"/>
              <a:t>, where </a:t>
            </a:r>
            <a:r>
              <a:rPr kumimoji="1" lang="en-US" altLang="en-US" i="1" dirty="0"/>
              <a:t>l</a:t>
            </a:r>
            <a:r>
              <a:rPr kumimoji="1" lang="en-US" altLang="en-US" dirty="0"/>
              <a:t> is the minimum and </a:t>
            </a:r>
            <a:r>
              <a:rPr kumimoji="1" lang="en-US" altLang="en-US" i="1" dirty="0"/>
              <a:t>h</a:t>
            </a:r>
            <a:r>
              <a:rPr kumimoji="1" lang="en-US" altLang="en-US" dirty="0"/>
              <a:t> the maximum cardinality</a:t>
            </a:r>
          </a:p>
          <a:p>
            <a:pPr marL="1257300" lvl="2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1800" dirty="0"/>
              <a:t>A minimum value of 1 indicates total participation.</a:t>
            </a:r>
          </a:p>
          <a:p>
            <a:pPr marL="1257300" lvl="2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1800" dirty="0"/>
              <a:t>A maximum value of 1 indicates that the entity participates  in at most one relationship</a:t>
            </a:r>
          </a:p>
          <a:p>
            <a:pPr marL="1257300" lvl="2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1800" dirty="0"/>
              <a:t>A maximum value of * indicates no limit.</a:t>
            </a:r>
          </a:p>
          <a:p>
            <a:pPr marL="1257300" lvl="2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800" dirty="0"/>
          </a:p>
          <a:p>
            <a:pPr marL="1257300" lvl="2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800" dirty="0"/>
          </a:p>
          <a:p>
            <a:pPr marL="1257300" lvl="2" indent="-342900">
              <a:spcBef>
                <a:spcPct val="35000"/>
              </a:spcBef>
              <a:buClr>
                <a:schemeClr val="tx2"/>
              </a:buClr>
              <a:buSzPct val="90000"/>
              <a:buNone/>
            </a:pPr>
            <a:endParaRPr kumimoji="1" lang="en-US" altLang="en-US" sz="1800" dirty="0"/>
          </a:p>
          <a:p>
            <a:r>
              <a:rPr kumimoji="1" lang="en-US" altLang="en-US" dirty="0"/>
              <a:t>Instructor can advise 0 or more students.  A student must have 1 advisor; cannot have multiple advisors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311965" y="3233533"/>
            <a:ext cx="6294782" cy="1159563"/>
            <a:chOff x="1311965" y="3233533"/>
            <a:chExt cx="6294782" cy="1298712"/>
          </a:xfrm>
        </p:grpSpPr>
        <p:grpSp>
          <p:nvGrpSpPr>
            <p:cNvPr id="5" name="Group 10"/>
            <p:cNvGrpSpPr/>
            <p:nvPr/>
          </p:nvGrpSpPr>
          <p:grpSpPr>
            <a:xfrm>
              <a:off x="1311965" y="3269976"/>
              <a:ext cx="1162878" cy="1262269"/>
              <a:chOff x="1669774" y="3588027"/>
              <a:chExt cx="1162878" cy="1262269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669774" y="3906078"/>
                <a:ext cx="1162878" cy="9442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u="sng" dirty="0"/>
                  <a:t>ID</a:t>
                </a:r>
              </a:p>
              <a:p>
                <a:r>
                  <a:rPr lang="en-US" i="1" dirty="0"/>
                  <a:t>name</a:t>
                </a:r>
              </a:p>
              <a:p>
                <a:r>
                  <a:rPr lang="en-US" i="1" dirty="0"/>
                  <a:t>salary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69775" y="3588027"/>
                <a:ext cx="1152940" cy="3180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instructor</a:t>
                </a:r>
              </a:p>
            </p:txBody>
          </p:sp>
        </p:grpSp>
        <p:sp>
          <p:nvSpPr>
            <p:cNvPr id="6" name="Flowchart: Decision 5"/>
            <p:cNvSpPr/>
            <p:nvPr/>
          </p:nvSpPr>
          <p:spPr>
            <a:xfrm>
              <a:off x="3707294" y="3498574"/>
              <a:ext cx="1510749" cy="824948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advisor</a:t>
              </a:r>
            </a:p>
          </p:txBody>
        </p:sp>
        <p:grpSp>
          <p:nvGrpSpPr>
            <p:cNvPr id="7" name="Group 15"/>
            <p:cNvGrpSpPr/>
            <p:nvPr/>
          </p:nvGrpSpPr>
          <p:grpSpPr>
            <a:xfrm>
              <a:off x="6433930" y="3233533"/>
              <a:ext cx="1172817" cy="1262269"/>
              <a:chOff x="1669774" y="3588027"/>
              <a:chExt cx="1172817" cy="126226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669774" y="3906078"/>
                <a:ext cx="1162878" cy="9442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u="sng" dirty="0"/>
                  <a:t>ID</a:t>
                </a:r>
              </a:p>
              <a:p>
                <a:r>
                  <a:rPr lang="en-US" i="1" dirty="0"/>
                  <a:t>name</a:t>
                </a:r>
              </a:p>
              <a:p>
                <a:r>
                  <a:rPr lang="en-US" i="1" dirty="0" err="1"/>
                  <a:t>tot_cred</a:t>
                </a:r>
                <a:endParaRPr lang="en-US" i="1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669774" y="3588027"/>
                <a:ext cx="1172817" cy="3180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student</a:t>
                </a:r>
              </a:p>
            </p:txBody>
          </p:sp>
        </p:grpSp>
        <p:cxnSp>
          <p:nvCxnSpPr>
            <p:cNvPr id="12" name="Straight Connector 11"/>
            <p:cNvCxnSpPr/>
            <p:nvPr/>
          </p:nvCxnSpPr>
          <p:spPr>
            <a:xfrm>
              <a:off x="5214728" y="3902765"/>
              <a:ext cx="1212574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524537" y="3916017"/>
              <a:ext cx="1212574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842592" y="3588027"/>
              <a:ext cx="5764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0..</a:t>
              </a:r>
              <a:r>
                <a:rPr lang="en-US" sz="2400" baseline="-25000" dirty="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8801" y="3571462"/>
              <a:ext cx="5764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1..1</a:t>
              </a:r>
              <a:endParaRPr lang="en-US" sz="2400" baseline="-25000" dirty="0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832" y="108062"/>
            <a:ext cx="882569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Two major pit falls</a:t>
            </a:r>
          </a:p>
          <a:p>
            <a:pPr marL="285750" lvl="3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(1) Redundancy</a:t>
            </a:r>
          </a:p>
          <a:p>
            <a:pPr marL="285750" lvl="3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</a:t>
            </a:r>
            <a:r>
              <a:rPr lang="en-IN" sz="24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Eg</a:t>
            </a:r>
            <a:r>
              <a:rPr lang="en-IN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.  </a:t>
            </a:r>
          </a:p>
          <a:p>
            <a:pPr lvl="3" algn="just"/>
            <a:r>
              <a:rPr lang="en-IN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faculty </a:t>
            </a:r>
            <a:r>
              <a:rPr lang="en-IN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(id, name, salary, </a:t>
            </a:r>
            <a:r>
              <a:rPr lang="en-IN" sz="24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dept_name</a:t>
            </a:r>
            <a:r>
              <a:rPr lang="en-IN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, building, budget)</a:t>
            </a:r>
          </a:p>
          <a:p>
            <a:pPr lvl="3" algn="just"/>
            <a:r>
              <a:rPr lang="en-IN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            instead of</a:t>
            </a:r>
          </a:p>
          <a:p>
            <a:pPr lvl="3" algn="just"/>
            <a:r>
              <a:rPr lang="en-IN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   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instructor </a:t>
            </a:r>
            <a:r>
              <a:rPr lang="en-IN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(id, name, salary, </a:t>
            </a:r>
            <a:r>
              <a:rPr lang="en-IN" sz="24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dept_name</a:t>
            </a:r>
            <a:r>
              <a:rPr lang="en-IN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)</a:t>
            </a:r>
          </a:p>
          <a:p>
            <a:pPr lvl="3" algn="just"/>
            <a:r>
              <a:rPr lang="en-IN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   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department </a:t>
            </a:r>
            <a:r>
              <a:rPr lang="en-IN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</a:t>
            </a:r>
            <a:r>
              <a:rPr lang="en-IN" sz="24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dept_name</a:t>
            </a:r>
            <a:r>
              <a:rPr lang="en-IN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, building, budget)</a:t>
            </a:r>
          </a:p>
          <a:p>
            <a:pPr lvl="3" algn="just"/>
            <a:r>
              <a:rPr lang="en-IN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                    </a:t>
            </a:r>
          </a:p>
          <a:p>
            <a:pPr marL="285750" lvl="3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(2) Incompleteness </a:t>
            </a:r>
          </a:p>
          <a:p>
            <a:pPr marL="285750" lvl="3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</a:t>
            </a:r>
            <a:r>
              <a:rPr lang="en-IN" sz="24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Eg</a:t>
            </a:r>
            <a:r>
              <a:rPr lang="en-IN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. If we have only the 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section</a:t>
            </a:r>
            <a:r>
              <a:rPr lang="en-IN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table instead of 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course</a:t>
            </a:r>
            <a:r>
              <a:rPr lang="en-IN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and 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section</a:t>
            </a:r>
            <a:r>
              <a:rPr lang="en-IN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285750" lvl="3" indent="-285750" algn="just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16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29209"/>
            <a:ext cx="8520600" cy="496956"/>
          </a:xfrm>
        </p:spPr>
        <p:txBody>
          <a:bodyPr/>
          <a:lstStyle/>
          <a:p>
            <a:pPr algn="ctr"/>
            <a:r>
              <a:rPr lang="en-US" dirty="0"/>
              <a:t>Roles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35496"/>
            <a:ext cx="8520600" cy="4253947"/>
          </a:xfrm>
        </p:spPr>
        <p:txBody>
          <a:bodyPr/>
          <a:lstStyle/>
          <a:p>
            <a:r>
              <a:rPr lang="en-US" b="1" i="1" dirty="0">
                <a:solidFill>
                  <a:srgbClr val="92D050"/>
                </a:solidFill>
              </a:rPr>
              <a:t>Roles</a:t>
            </a:r>
            <a:r>
              <a:rPr lang="en-US" dirty="0"/>
              <a:t> in E-R diagrams by </a:t>
            </a:r>
            <a:r>
              <a:rPr lang="en-US" b="1" i="1" dirty="0">
                <a:solidFill>
                  <a:srgbClr val="FF0000"/>
                </a:solidFill>
              </a:rPr>
              <a:t>labeling</a:t>
            </a:r>
            <a:r>
              <a:rPr lang="en-US" dirty="0"/>
              <a:t> the lines that connect diamonds to rectangles.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en-US" dirty="0">
                <a:ea typeface="ＭＳ Ｐゴシック" pitchFamily="34" charset="-128"/>
              </a:rPr>
              <a:t>The labels “</a:t>
            </a:r>
            <a:r>
              <a:rPr lang="en-US" altLang="en-US" i="1" dirty="0">
                <a:ea typeface="ＭＳ Ｐゴシック" pitchFamily="34" charset="-128"/>
              </a:rPr>
              <a:t>course_id</a:t>
            </a:r>
            <a:r>
              <a:rPr lang="en-US" altLang="en-US" dirty="0">
                <a:ea typeface="ＭＳ Ｐゴシック" pitchFamily="34" charset="-128"/>
              </a:rPr>
              <a:t>” and “</a:t>
            </a:r>
            <a:r>
              <a:rPr lang="en-US" altLang="en-US" i="1" dirty="0" err="1">
                <a:ea typeface="ＭＳ Ｐゴシック" pitchFamily="34" charset="-128"/>
              </a:rPr>
              <a:t>prereq_id</a:t>
            </a:r>
            <a:r>
              <a:rPr lang="en-US" altLang="en-US" dirty="0">
                <a:ea typeface="ＭＳ Ｐゴシック" pitchFamily="34" charset="-128"/>
              </a:rPr>
              <a:t>” are called </a:t>
            </a:r>
            <a:r>
              <a:rPr lang="en-US" altLang="en-US" b="1" i="1" dirty="0">
                <a:solidFill>
                  <a:srgbClr val="92D050"/>
                </a:solidFill>
                <a:ea typeface="ＭＳ Ｐゴシック" pitchFamily="34" charset="-128"/>
              </a:rPr>
              <a:t>roles</a:t>
            </a:r>
            <a:r>
              <a:rPr lang="en-US" altLang="en-US" dirty="0">
                <a:ea typeface="ＭＳ Ｐゴシック" pitchFamily="34" charset="-128"/>
              </a:rPr>
              <a:t>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1441173" y="1461054"/>
            <a:ext cx="4177749" cy="1262269"/>
            <a:chOff x="1441173" y="1461054"/>
            <a:chExt cx="4177749" cy="1262269"/>
          </a:xfrm>
        </p:grpSpPr>
        <p:sp>
          <p:nvSpPr>
            <p:cNvPr id="4" name="Rectangle 3"/>
            <p:cNvSpPr/>
            <p:nvPr/>
          </p:nvSpPr>
          <p:spPr>
            <a:xfrm>
              <a:off x="1441173" y="1779105"/>
              <a:ext cx="1162878" cy="944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u="sng" dirty="0"/>
                <a:t>course_id</a:t>
              </a:r>
            </a:p>
            <a:p>
              <a:r>
                <a:rPr lang="en-US" i="1" dirty="0"/>
                <a:t>title</a:t>
              </a:r>
            </a:p>
            <a:p>
              <a:r>
                <a:rPr lang="en-US" i="1" dirty="0"/>
                <a:t>credits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1173" y="1461054"/>
              <a:ext cx="1162879" cy="31805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course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633869" y="1818861"/>
              <a:ext cx="1749288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633869" y="2345635"/>
              <a:ext cx="1709531" cy="99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Decision 13"/>
            <p:cNvSpPr/>
            <p:nvPr/>
          </p:nvSpPr>
          <p:spPr>
            <a:xfrm>
              <a:off x="3856383" y="1593574"/>
              <a:ext cx="1762539" cy="970721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/>
                <a:t>prereq</a:t>
              </a:r>
              <a:endParaRPr lang="en-US" i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42592" y="1470991"/>
              <a:ext cx="1013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FF00"/>
                  </a:solidFill>
                </a:rPr>
                <a:t>course_id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85662" y="2030896"/>
              <a:ext cx="1013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>
                  <a:solidFill>
                    <a:srgbClr val="FFFF00"/>
                  </a:solidFill>
                </a:rPr>
                <a:t>prereq_id</a:t>
              </a:r>
              <a:endParaRPr lang="en-US" i="1" dirty="0">
                <a:solidFill>
                  <a:srgbClr val="FFFF00"/>
                </a:solidFill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E-R (Entity – Relationship) Model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023265"/>
            <a:ext cx="8520600" cy="4120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2800" dirty="0"/>
              <a:t>Basic Structure </a:t>
            </a:r>
          </a:p>
          <a:p>
            <a:pPr fontAlgn="base"/>
            <a:r>
              <a:rPr lang="en-US" sz="2800" dirty="0"/>
              <a:t>Attribute Types</a:t>
            </a:r>
          </a:p>
          <a:p>
            <a:pPr fontAlgn="base"/>
            <a:r>
              <a:rPr lang="en-US" sz="2800" dirty="0"/>
              <a:t>Constraints</a:t>
            </a:r>
          </a:p>
          <a:p>
            <a:pPr fontAlgn="base"/>
            <a:r>
              <a:rPr lang="en-US" sz="2800" dirty="0">
                <a:solidFill>
                  <a:srgbClr val="FF33CC"/>
                </a:solidFill>
              </a:rPr>
              <a:t>Weak Entity Sets</a:t>
            </a:r>
          </a:p>
          <a:p>
            <a:pPr fontAlgn="base"/>
            <a:r>
              <a:rPr lang="en-US" sz="2800" dirty="0"/>
              <a:t>E-R Diagram for University Enterprise </a:t>
            </a:r>
          </a:p>
        </p:txBody>
      </p:sp>
    </p:spTree>
    <p:extLst>
      <p:ext uri="{BB962C8B-B14F-4D97-AF65-F5344CB8AC3E}">
        <p14:creationId xmlns:p14="http://schemas.microsoft.com/office/powerpoint/2010/main" val="2739085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04172"/>
            <a:ext cx="8520600" cy="572700"/>
          </a:xfrm>
        </p:spPr>
        <p:txBody>
          <a:bodyPr/>
          <a:lstStyle/>
          <a:p>
            <a:r>
              <a:rPr lang="en-IN" dirty="0"/>
              <a:t>Weak and Strong Entity Sets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119" y="758306"/>
            <a:ext cx="2916820" cy="142283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2476978"/>
            <a:ext cx="8520600" cy="2025570"/>
          </a:xfrm>
        </p:spPr>
        <p:txBody>
          <a:bodyPr/>
          <a:lstStyle/>
          <a:p>
            <a:r>
              <a:rPr lang="en-IN" dirty="0"/>
              <a:t>Now the Section </a:t>
            </a:r>
            <a:r>
              <a:rPr lang="en-IN" dirty="0" err="1"/>
              <a:t>does’t</a:t>
            </a:r>
            <a:r>
              <a:rPr lang="en-IN" dirty="0"/>
              <a:t> have enough attribute to create the primary key – hence it is the </a:t>
            </a:r>
            <a:r>
              <a:rPr lang="en-IN" dirty="0">
                <a:solidFill>
                  <a:srgbClr val="FF33CC"/>
                </a:solidFill>
              </a:rPr>
              <a:t>weak entity set</a:t>
            </a:r>
            <a:r>
              <a:rPr lang="en-IN" dirty="0"/>
              <a:t>.</a:t>
            </a:r>
          </a:p>
          <a:p>
            <a:r>
              <a:rPr lang="en-IN" dirty="0"/>
              <a:t>The entity set which has the primary key is called as the </a:t>
            </a:r>
            <a:r>
              <a:rPr lang="en-IN" dirty="0">
                <a:solidFill>
                  <a:srgbClr val="FF33CC"/>
                </a:solidFill>
              </a:rPr>
              <a:t>strong entity set</a:t>
            </a:r>
            <a:r>
              <a:rPr lang="en-IN" dirty="0"/>
              <a:t>. </a:t>
            </a:r>
          </a:p>
          <a:p>
            <a:pPr marL="114300" indent="0">
              <a:buNone/>
            </a:pPr>
            <a:r>
              <a:rPr lang="en-IN" dirty="0"/>
              <a:t>      (or </a:t>
            </a:r>
            <a:r>
              <a:rPr lang="en-IN" dirty="0">
                <a:solidFill>
                  <a:srgbClr val="FF33CC"/>
                </a:solidFill>
              </a:rPr>
              <a:t>owner entity set </a:t>
            </a:r>
            <a:r>
              <a:rPr lang="en-IN" dirty="0"/>
              <a:t>or </a:t>
            </a:r>
            <a:r>
              <a:rPr lang="en-IN" dirty="0">
                <a:solidFill>
                  <a:srgbClr val="FF33CC"/>
                </a:solidFill>
              </a:rPr>
              <a:t>identifying entity set</a:t>
            </a:r>
            <a:r>
              <a:rPr lang="en-IN" dirty="0"/>
              <a:t>)</a:t>
            </a:r>
          </a:p>
          <a:p>
            <a:r>
              <a:rPr lang="en-IN" dirty="0"/>
              <a:t>The weak entity set is existent dependent on identifying entity set.</a:t>
            </a:r>
          </a:p>
          <a:p>
            <a:r>
              <a:rPr lang="en-IN" dirty="0"/>
              <a:t>The identifying entity set owns the weak entity set. </a:t>
            </a:r>
          </a:p>
          <a:p>
            <a:r>
              <a:rPr lang="en-IN" dirty="0"/>
              <a:t>This relationship is called as identifying relationship</a:t>
            </a:r>
          </a:p>
          <a:p>
            <a:r>
              <a:rPr lang="en-IN" dirty="0"/>
              <a:t>So we need to denote that specially in E-R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29" y="758935"/>
            <a:ext cx="2562827" cy="1476411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19002" y="1307938"/>
            <a:ext cx="2954058" cy="80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5321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29209"/>
            <a:ext cx="8520600" cy="367748"/>
          </a:xfrm>
        </p:spPr>
        <p:txBody>
          <a:bodyPr/>
          <a:lstStyle/>
          <a:p>
            <a:pPr algn="ctr"/>
            <a:r>
              <a:rPr lang="en-US" dirty="0"/>
              <a:t>Weak and Strong Entity 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685800"/>
            <a:ext cx="8520600" cy="4313583"/>
          </a:xfrm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In E-R diagrams, a </a:t>
            </a:r>
            <a:r>
              <a:rPr lang="en-US" altLang="en-US" b="1" i="1" dirty="0">
                <a:solidFill>
                  <a:srgbClr val="92D050"/>
                </a:solidFill>
                <a:ea typeface="ＭＳ Ｐゴシック" pitchFamily="34" charset="-128"/>
              </a:rPr>
              <a:t>weak entity set </a:t>
            </a:r>
            <a:r>
              <a:rPr lang="en-US" altLang="en-US" dirty="0">
                <a:ea typeface="ＭＳ Ｐゴシック" pitchFamily="34" charset="-128"/>
              </a:rPr>
              <a:t>is depicted via a </a:t>
            </a:r>
            <a:r>
              <a:rPr lang="en-US" altLang="en-US" b="1" i="1" dirty="0">
                <a:solidFill>
                  <a:srgbClr val="FF0000"/>
                </a:solidFill>
                <a:ea typeface="ＭＳ Ｐゴシック" pitchFamily="34" charset="-128"/>
              </a:rPr>
              <a:t>double rectangle</a:t>
            </a:r>
            <a:r>
              <a:rPr lang="en-US" altLang="en-US" dirty="0">
                <a:ea typeface="ＭＳ Ｐゴシック" pitchFamily="34" charset="-128"/>
              </a:rPr>
              <a:t>.</a:t>
            </a:r>
          </a:p>
          <a:p>
            <a:r>
              <a:rPr lang="en-US" altLang="en-US" dirty="0">
                <a:ea typeface="ＭＳ Ｐゴシック" pitchFamily="34" charset="-128"/>
              </a:rPr>
              <a:t>We underline the </a:t>
            </a:r>
            <a:r>
              <a:rPr lang="en-US" altLang="en-US" b="1" i="1" dirty="0">
                <a:solidFill>
                  <a:srgbClr val="92D050"/>
                </a:solidFill>
                <a:ea typeface="ＭＳ Ｐゴシック" pitchFamily="34" charset="-128"/>
              </a:rPr>
              <a:t>discriminator</a:t>
            </a:r>
            <a:r>
              <a:rPr lang="en-US" altLang="en-US" dirty="0">
                <a:ea typeface="ＭＳ Ｐゴシック" pitchFamily="34" charset="-128"/>
              </a:rPr>
              <a:t> of a weak entity set  with a </a:t>
            </a:r>
            <a:r>
              <a:rPr lang="en-US" altLang="en-US" b="1" i="1" dirty="0">
                <a:solidFill>
                  <a:srgbClr val="FF0000"/>
                </a:solidFill>
                <a:ea typeface="ＭＳ Ｐゴシック" pitchFamily="34" charset="-128"/>
              </a:rPr>
              <a:t>dashed line</a:t>
            </a:r>
            <a:r>
              <a:rPr lang="en-US" altLang="en-US" dirty="0">
                <a:ea typeface="ＭＳ Ｐゴシック" pitchFamily="34" charset="-128"/>
              </a:rPr>
              <a:t>.</a:t>
            </a:r>
          </a:p>
          <a:p>
            <a:pPr marL="114300" indent="0">
              <a:buNone/>
            </a:pPr>
            <a:r>
              <a:rPr lang="en-US" altLang="en-US" dirty="0">
                <a:ea typeface="ＭＳ Ｐゴシック" pitchFamily="34" charset="-128"/>
              </a:rPr>
              <a:t>      (other attributes which are the part of primary key, or partial key)</a:t>
            </a:r>
          </a:p>
          <a:p>
            <a:r>
              <a:rPr lang="en-US" altLang="en-US" dirty="0">
                <a:ea typeface="ＭＳ Ｐゴシック" pitchFamily="34" charset="-128"/>
              </a:rPr>
              <a:t>The </a:t>
            </a:r>
            <a:r>
              <a:rPr lang="en-US" altLang="en-US" b="1" i="1" dirty="0">
                <a:solidFill>
                  <a:srgbClr val="92D050"/>
                </a:solidFill>
                <a:ea typeface="ＭＳ Ｐゴシック" pitchFamily="34" charset="-128"/>
              </a:rPr>
              <a:t>relationship set connecting the  weak entity set to the identifying strong entity set</a:t>
            </a:r>
            <a:r>
              <a:rPr lang="en-US" altLang="en-US" dirty="0">
                <a:ea typeface="ＭＳ Ｐゴシック" pitchFamily="34" charset="-128"/>
              </a:rPr>
              <a:t> is depicted by a </a:t>
            </a:r>
            <a:r>
              <a:rPr lang="en-US" altLang="en-US" b="1" i="1" dirty="0">
                <a:solidFill>
                  <a:srgbClr val="FF0000"/>
                </a:solidFill>
                <a:ea typeface="ＭＳ Ｐゴシック" pitchFamily="34" charset="-128"/>
              </a:rPr>
              <a:t>double diamond</a:t>
            </a:r>
            <a:r>
              <a:rPr lang="en-US" altLang="en-US" dirty="0">
                <a:ea typeface="ＭＳ Ｐゴシック" pitchFamily="34" charset="-128"/>
              </a:rPr>
              <a:t>. </a:t>
            </a:r>
          </a:p>
          <a:p>
            <a:r>
              <a:rPr lang="en-US" altLang="en-US" dirty="0">
                <a:ea typeface="ＭＳ Ｐゴシック" pitchFamily="34" charset="-128"/>
              </a:rPr>
              <a:t>Primary key for </a:t>
            </a:r>
            <a:r>
              <a:rPr lang="en-US" altLang="en-US" i="1" dirty="0">
                <a:ea typeface="ＭＳ Ｐゴシック" pitchFamily="34" charset="-128"/>
              </a:rPr>
              <a:t>section </a:t>
            </a:r>
            <a:r>
              <a:rPr lang="en-US" altLang="en-US" dirty="0">
                <a:ea typeface="ＭＳ Ｐゴシック" pitchFamily="34" charset="-128"/>
              </a:rPr>
              <a:t>– (</a:t>
            </a:r>
            <a:r>
              <a:rPr lang="en-US" altLang="en-US" i="1" dirty="0" err="1">
                <a:ea typeface="ＭＳ Ｐゴシック" pitchFamily="34" charset="-128"/>
              </a:rPr>
              <a:t>course_id</a:t>
            </a:r>
            <a:r>
              <a:rPr lang="en-US" altLang="en-US" i="1" dirty="0">
                <a:ea typeface="ＭＳ Ｐゴシック" pitchFamily="34" charset="-128"/>
              </a:rPr>
              <a:t>, </a:t>
            </a:r>
            <a:r>
              <a:rPr lang="en-US" altLang="en-US" i="1" dirty="0" err="1">
                <a:ea typeface="ＭＳ Ｐゴシック" pitchFamily="34" charset="-128"/>
              </a:rPr>
              <a:t>sec_id</a:t>
            </a:r>
            <a:r>
              <a:rPr lang="en-US" altLang="en-US" i="1" dirty="0">
                <a:ea typeface="ＭＳ Ｐゴシック" pitchFamily="34" charset="-128"/>
              </a:rPr>
              <a:t>, semester, year</a:t>
            </a:r>
            <a:r>
              <a:rPr lang="en-US" altLang="en-US" dirty="0">
                <a:ea typeface="ＭＳ Ｐゴシック" pitchFamily="34" charset="-128"/>
              </a:rPr>
              <a:t>).</a:t>
            </a:r>
          </a:p>
          <a:p>
            <a:r>
              <a:rPr lang="en-US" altLang="en-US" dirty="0">
                <a:ea typeface="ＭＳ Ｐゴシック" pitchFamily="34" charset="-128"/>
              </a:rPr>
              <a:t>The participation of weak entity set is total.</a:t>
            </a:r>
          </a:p>
          <a:p>
            <a:r>
              <a:rPr lang="en-US" altLang="en-US" dirty="0">
                <a:ea typeface="ＭＳ Ｐゴシック" pitchFamily="34" charset="-128"/>
              </a:rPr>
              <a:t>The cardinality is many-to-one from weak entity set to strong entity set.</a:t>
            </a:r>
          </a:p>
          <a:p>
            <a:r>
              <a:rPr lang="en-US" altLang="en-US" dirty="0">
                <a:ea typeface="ＭＳ Ｐゴシック" pitchFamily="34" charset="-128"/>
              </a:rPr>
              <a:t>The relationship should not have any descriptive attributes.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2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2673" y="3865691"/>
            <a:ext cx="4185606" cy="1133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E-R (Entity – Relationship) Model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023265"/>
            <a:ext cx="8520600" cy="4120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2800" dirty="0"/>
              <a:t>Basic Structure </a:t>
            </a:r>
          </a:p>
          <a:p>
            <a:pPr fontAlgn="base"/>
            <a:r>
              <a:rPr lang="en-US" sz="2800" dirty="0"/>
              <a:t>Attribute Types</a:t>
            </a:r>
          </a:p>
          <a:p>
            <a:pPr fontAlgn="base"/>
            <a:r>
              <a:rPr lang="en-US" sz="2800" dirty="0"/>
              <a:t>Constraints</a:t>
            </a:r>
          </a:p>
          <a:p>
            <a:pPr fontAlgn="base"/>
            <a:r>
              <a:rPr lang="en-US" sz="2800" dirty="0"/>
              <a:t>Weak Entity Sets</a:t>
            </a:r>
          </a:p>
          <a:p>
            <a:pPr fontAlgn="base"/>
            <a:r>
              <a:rPr lang="en-US" sz="2800" dirty="0">
                <a:solidFill>
                  <a:srgbClr val="FF33CC"/>
                </a:solidFill>
              </a:rPr>
              <a:t>E-R Diagram for University Enterprise</a:t>
            </a:r>
            <a:r>
              <a:rPr lang="en-US" sz="28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84030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6897" y="122157"/>
            <a:ext cx="7663068" cy="4989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739703" cy="3118583"/>
          </a:xfrm>
        </p:spPr>
        <p:txBody>
          <a:bodyPr/>
          <a:lstStyle/>
          <a:p>
            <a:r>
              <a:rPr lang="en-IN" sz="4800" dirty="0"/>
              <a:t>Coursera course </a:t>
            </a:r>
          </a:p>
          <a:p>
            <a:pPr marL="114300" indent="0">
              <a:buNone/>
            </a:pPr>
            <a:r>
              <a:rPr lang="en-IN" sz="4800" b="1" dirty="0">
                <a:solidFill>
                  <a:srgbClr val="00B0F0"/>
                </a:solidFill>
              </a:rPr>
              <a:t>Relational Modelling in </a:t>
            </a:r>
            <a:r>
              <a:rPr lang="en-IN" sz="4800" b="1" dirty="0" err="1">
                <a:solidFill>
                  <a:srgbClr val="00B0F0"/>
                </a:solidFill>
              </a:rPr>
              <a:t>Dia</a:t>
            </a:r>
            <a:endParaRPr lang="en-IN" sz="4800" b="1" dirty="0">
              <a:solidFill>
                <a:srgbClr val="00B0F0"/>
              </a:solidFill>
            </a:endParaRPr>
          </a:p>
          <a:p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414067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94599"/>
            <a:ext cx="8520600" cy="48550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latin typeface="Bradley Hand ITC" pitchFamily="66" charset="0"/>
              </a:rPr>
              <a:t>Thank You</a:t>
            </a:r>
            <a:endParaRPr sz="5400" b="1">
              <a:latin typeface="Bradley Hand ITC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gerian" pitchFamily="82" charset="0"/>
              </a:rPr>
              <a:t>Happy to answer any questions ! ! !</a:t>
            </a:r>
            <a:endParaRPr>
              <a:latin typeface="Algerian" pitchFamily="82" charset="0"/>
            </a:endParaRPr>
          </a:p>
        </p:txBody>
      </p:sp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311700" y="4265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                      </a:t>
            </a:r>
            <a:endParaRPr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Resources:</a:t>
            </a:r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Text Book: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US" dirty="0" err="1"/>
              <a:t>Silberschatz</a:t>
            </a:r>
            <a:r>
              <a:rPr lang="en-US" dirty="0"/>
              <a:t> A </a:t>
            </a:r>
            <a:r>
              <a:rPr lang="en-US" dirty="0" err="1"/>
              <a:t>Korth</a:t>
            </a:r>
            <a:r>
              <a:rPr lang="en-US" dirty="0"/>
              <a:t> H F and </a:t>
            </a:r>
            <a:r>
              <a:rPr lang="en-US" dirty="0" err="1"/>
              <a:t>SudharshanS</a:t>
            </a:r>
            <a:r>
              <a:rPr lang="en-US" dirty="0"/>
              <a:t> , “Database System Concepts”, 6th Edition, TMH publishing company limited, 2011.</a:t>
            </a:r>
          </a:p>
          <a:p>
            <a:pPr marL="571500" lvl="1" indent="0" fontAlgn="base">
              <a:spcBef>
                <a:spcPts val="0"/>
              </a:spcBef>
              <a:buNone/>
            </a:pPr>
            <a:r>
              <a:rPr lang="en-US" sz="1600" dirty="0"/>
              <a:t>7th edition of text book is released in 2019 </a:t>
            </a:r>
            <a:r>
              <a:rPr lang="en-US" sz="1600" dirty="0">
                <a:hlinkClick r:id="rId3"/>
              </a:rPr>
              <a:t>https://www.db-book.com/db7/index.html</a:t>
            </a:r>
            <a:endParaRPr lang="en-US" sz="1600" dirty="0"/>
          </a:p>
          <a:p>
            <a:pPr marL="571500" lvl="1" indent="0" fontAlgn="base">
              <a:spcBef>
                <a:spcPts val="0"/>
              </a:spcBef>
              <a:buNone/>
            </a:pPr>
            <a:r>
              <a:rPr lang="en-US" sz="1600" dirty="0"/>
              <a:t>6th edition Textbook Link </a:t>
            </a:r>
            <a:r>
              <a:rPr lang="en-US" sz="1600" dirty="0">
                <a:hlinkClick r:id="rId4"/>
              </a:rPr>
              <a:t>https://www.db-book.com/db6/index.html</a:t>
            </a:r>
            <a:endParaRPr lang="en-US" sz="1600" dirty="0"/>
          </a:p>
          <a:p>
            <a:pPr marL="571500" lvl="1" indent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/>
              <a:t>References: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Hector Garcia-Molina, Jeffrey D Ullman, </a:t>
            </a:r>
            <a:r>
              <a:rPr lang="en-US" dirty="0" err="1"/>
              <a:t>JennierWidom</a:t>
            </a:r>
            <a:r>
              <a:rPr lang="en-US" dirty="0"/>
              <a:t>, ‘Database System ; The complete book”, 2nd Edition, 2011.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Elmasri</a:t>
            </a:r>
            <a:r>
              <a:rPr lang="en-US" dirty="0"/>
              <a:t> R and </a:t>
            </a:r>
            <a:r>
              <a:rPr lang="en-US" dirty="0" err="1"/>
              <a:t>Navathe</a:t>
            </a:r>
            <a:r>
              <a:rPr lang="en-US" dirty="0"/>
              <a:t> S B, “Fundamentals of Database Systems”, 5th Edition, Addison Wesley, 2006.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Ramakrishnan R and </a:t>
            </a:r>
            <a:r>
              <a:rPr lang="en-US" dirty="0" err="1"/>
              <a:t>Gehrke</a:t>
            </a:r>
            <a:r>
              <a:rPr lang="en-US" dirty="0"/>
              <a:t> J, “Database Management Systems”, 3rd Edition, TMH, 2003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E-R (Entity – Relationship) Model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023265"/>
            <a:ext cx="8520600" cy="4120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2800" dirty="0"/>
              <a:t>Basic Structure </a:t>
            </a:r>
          </a:p>
          <a:p>
            <a:pPr fontAlgn="base"/>
            <a:r>
              <a:rPr lang="en-US" sz="2800" dirty="0"/>
              <a:t>Attribute Types</a:t>
            </a:r>
          </a:p>
          <a:p>
            <a:pPr fontAlgn="base"/>
            <a:r>
              <a:rPr lang="en-US" sz="2800" dirty="0"/>
              <a:t>Constraints</a:t>
            </a:r>
          </a:p>
          <a:p>
            <a:pPr fontAlgn="base"/>
            <a:r>
              <a:rPr lang="en-US" sz="2800" dirty="0"/>
              <a:t>Weak Entity Sets</a:t>
            </a:r>
          </a:p>
          <a:p>
            <a:pPr fontAlgn="base"/>
            <a:r>
              <a:rPr lang="en-US" sz="2800" dirty="0"/>
              <a:t>E-R Diagram for University Enterprise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6897" y="107756"/>
            <a:ext cx="7663068" cy="4989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697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E-R (Entity – Relationship) Model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023265"/>
            <a:ext cx="8520600" cy="4120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2800" dirty="0">
                <a:solidFill>
                  <a:srgbClr val="FF33CC"/>
                </a:solidFill>
              </a:rPr>
              <a:t>Basic Structure </a:t>
            </a:r>
          </a:p>
          <a:p>
            <a:pPr fontAlgn="base"/>
            <a:r>
              <a:rPr lang="en-US" sz="2800" dirty="0"/>
              <a:t>Attribute Types</a:t>
            </a:r>
          </a:p>
          <a:p>
            <a:pPr fontAlgn="base"/>
            <a:r>
              <a:rPr lang="en-US" sz="2800" dirty="0"/>
              <a:t>Constraints</a:t>
            </a:r>
          </a:p>
          <a:p>
            <a:pPr fontAlgn="base"/>
            <a:r>
              <a:rPr lang="en-US" sz="2800" dirty="0"/>
              <a:t>Weak Entity Sets</a:t>
            </a:r>
          </a:p>
          <a:p>
            <a:pPr fontAlgn="base"/>
            <a:r>
              <a:rPr lang="en-US" sz="2800" dirty="0"/>
              <a:t>E-R Diagram for University Enterprise </a:t>
            </a:r>
          </a:p>
        </p:txBody>
      </p:sp>
    </p:spTree>
    <p:extLst>
      <p:ext uri="{BB962C8B-B14F-4D97-AF65-F5344CB8AC3E}">
        <p14:creationId xmlns:p14="http://schemas.microsoft.com/office/powerpoint/2010/main" val="30521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"/>
            <a:ext cx="8520600" cy="576470"/>
          </a:xfrm>
        </p:spPr>
        <p:txBody>
          <a:bodyPr/>
          <a:lstStyle/>
          <a:p>
            <a:pPr algn="ctr"/>
            <a:r>
              <a:rPr lang="en-US" dirty="0"/>
              <a:t>Basic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55374"/>
            <a:ext cx="8520600" cy="3813501"/>
          </a:xfrm>
        </p:spPr>
        <p:txBody>
          <a:bodyPr/>
          <a:lstStyle/>
          <a:p>
            <a:r>
              <a:rPr lang="en-US" dirty="0"/>
              <a:t>An Entity Relationship diagram is a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visual representation of different data using conventions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 that describe </a:t>
            </a:r>
            <a:r>
              <a:rPr lang="en-US" i="1" dirty="0">
                <a:solidFill>
                  <a:srgbClr val="92D050"/>
                </a:solidFill>
              </a:rPr>
              <a:t>how these data are related to each other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An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entity</a:t>
            </a:r>
            <a:r>
              <a:rPr lang="en-US" dirty="0"/>
              <a:t> can be a real-world object that can be easily identifiable.</a:t>
            </a:r>
          </a:p>
          <a:p>
            <a:pPr>
              <a:buNone/>
            </a:pPr>
            <a:r>
              <a:rPr lang="en-US" altLang="en-US" sz="2000" dirty="0">
                <a:ea typeface="ＭＳ Ｐゴシック" pitchFamily="34" charset="-128"/>
              </a:rPr>
              <a:t>			</a:t>
            </a:r>
            <a:r>
              <a:rPr lang="en-US" altLang="en-US" sz="2000" dirty="0">
                <a:solidFill>
                  <a:srgbClr val="92D050"/>
                </a:solidFill>
                <a:ea typeface="ＭＳ Ｐゴシック" pitchFamily="34" charset="-128"/>
              </a:rPr>
              <a:t>Example</a:t>
            </a:r>
            <a:r>
              <a:rPr lang="en-US" altLang="en-US" sz="2000" dirty="0">
                <a:ea typeface="ＭＳ Ｐゴシック" pitchFamily="34" charset="-128"/>
              </a:rPr>
              <a:t>:  specific person, company, event, plant.</a:t>
            </a:r>
          </a:p>
          <a:p>
            <a:pPr>
              <a:buNone/>
            </a:pPr>
            <a:endParaRPr lang="en-US" altLang="en-US" sz="1800" dirty="0">
              <a:ea typeface="ＭＳ Ｐゴシック" pitchFamily="34" charset="-128"/>
            </a:endParaRPr>
          </a:p>
          <a:p>
            <a:r>
              <a:rPr lang="en-US" altLang="en-US" dirty="0">
                <a:ea typeface="ＭＳ Ｐゴシック" pitchFamily="34" charset="-128"/>
              </a:rPr>
              <a:t>An </a:t>
            </a:r>
            <a:r>
              <a:rPr lang="en-US" altLang="en-US" b="1" i="1" dirty="0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entity</a:t>
            </a:r>
            <a:r>
              <a:rPr lang="en-US" altLang="en-US" b="1" i="1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en-US" b="1" i="1" dirty="0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set</a:t>
            </a:r>
            <a:r>
              <a:rPr lang="en-US" altLang="en-US" i="1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en-US" dirty="0">
                <a:ea typeface="ＭＳ Ｐゴシック" pitchFamily="34" charset="-128"/>
              </a:rPr>
              <a:t>is a set of entities of the same type that share the same properties.</a:t>
            </a:r>
          </a:p>
          <a:p>
            <a:pPr>
              <a:buNone/>
            </a:pPr>
            <a:r>
              <a:rPr lang="en-US" altLang="en-US" sz="1800" dirty="0">
                <a:ea typeface="ＭＳ Ｐゴシック" pitchFamily="34" charset="-128"/>
              </a:rPr>
              <a:t>			</a:t>
            </a:r>
            <a:r>
              <a:rPr lang="en-US" altLang="en-US" sz="1800" dirty="0">
                <a:solidFill>
                  <a:srgbClr val="92D050"/>
                </a:solidFill>
                <a:ea typeface="ＭＳ Ｐゴシック" pitchFamily="34" charset="-128"/>
              </a:rPr>
              <a:t>Example</a:t>
            </a:r>
            <a:r>
              <a:rPr lang="en-US" altLang="en-US" sz="1800" dirty="0">
                <a:ea typeface="ＭＳ Ｐゴシック" pitchFamily="34" charset="-128"/>
              </a:rPr>
              <a:t>: set of all persons, companies, trees, holidays.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477079"/>
          </a:xfrm>
        </p:spPr>
        <p:txBody>
          <a:bodyPr/>
          <a:lstStyle/>
          <a:p>
            <a:pPr algn="ctr"/>
            <a:r>
              <a:rPr lang="en-US" dirty="0"/>
              <a:t>Basic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596348"/>
            <a:ext cx="8520600" cy="4363278"/>
          </a:xfrm>
        </p:spPr>
        <p:txBody>
          <a:bodyPr/>
          <a:lstStyle/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An entity is represented by a set of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attributes</a:t>
            </a:r>
            <a:r>
              <a:rPr lang="en-US" dirty="0">
                <a:ea typeface="ＭＳ Ｐゴシック" pitchFamily="34" charset="-128"/>
              </a:rPr>
              <a:t>; i.e., descriptive properties possessed by all members of an entity set.</a:t>
            </a:r>
          </a:p>
          <a:p>
            <a:pPr>
              <a:buNone/>
            </a:pPr>
            <a:r>
              <a:rPr lang="en-US" sz="1800" dirty="0">
                <a:ea typeface="ＭＳ Ｐゴシック" pitchFamily="34" charset="-128"/>
              </a:rPr>
              <a:t>		</a:t>
            </a:r>
            <a:r>
              <a:rPr lang="en-US" sz="1800" dirty="0">
                <a:solidFill>
                  <a:srgbClr val="92D050"/>
                </a:solidFill>
                <a:ea typeface="ＭＳ Ｐゴシック" pitchFamily="34" charset="-128"/>
              </a:rPr>
              <a:t>Example: </a:t>
            </a:r>
          </a:p>
          <a:p>
            <a:pPr lvl="1">
              <a:buFont typeface="Monotype Sorts" charset="2"/>
              <a:buNone/>
            </a:pPr>
            <a:r>
              <a:rPr lang="en-US" sz="1800" dirty="0">
                <a:ea typeface="ＭＳ Ｐゴシック" pitchFamily="34" charset="-128"/>
              </a:rPr>
              <a:t>     	</a:t>
            </a:r>
            <a:r>
              <a:rPr lang="en-US" sz="1800" i="1" dirty="0">
                <a:ea typeface="ＭＳ Ｐゴシック" pitchFamily="34" charset="-128"/>
              </a:rPr>
              <a:t>instructor = </a:t>
            </a:r>
            <a:r>
              <a:rPr lang="en-US" sz="1800" dirty="0">
                <a:ea typeface="ＭＳ Ｐゴシック" pitchFamily="34" charset="-128"/>
              </a:rPr>
              <a:t>(</a:t>
            </a:r>
            <a:r>
              <a:rPr lang="en-US" sz="1800" i="1" dirty="0">
                <a:ea typeface="ＭＳ Ｐゴシック" pitchFamily="34" charset="-128"/>
              </a:rPr>
              <a:t>ID, name, street, city, salary </a:t>
            </a:r>
            <a:r>
              <a:rPr lang="en-US" sz="1800" dirty="0">
                <a:ea typeface="ＭＳ Ｐゴシック" pitchFamily="34" charset="-128"/>
              </a:rPr>
              <a:t>)</a:t>
            </a:r>
            <a:br>
              <a:rPr lang="en-US" sz="1800" i="1" dirty="0">
                <a:ea typeface="ＭＳ Ｐゴシック" pitchFamily="34" charset="-128"/>
              </a:rPr>
            </a:br>
            <a:r>
              <a:rPr lang="en-US" sz="1800" i="1" dirty="0">
                <a:ea typeface="ＭＳ Ｐゴシック" pitchFamily="34" charset="-128"/>
              </a:rPr>
              <a:t>	course= </a:t>
            </a:r>
            <a:r>
              <a:rPr lang="en-US" sz="1800" dirty="0">
                <a:ea typeface="ＭＳ Ｐゴシック" pitchFamily="34" charset="-128"/>
              </a:rPr>
              <a:t>(</a:t>
            </a:r>
            <a:r>
              <a:rPr lang="en-US" sz="1800" i="1" dirty="0">
                <a:ea typeface="ＭＳ Ｐゴシック" pitchFamily="34" charset="-128"/>
              </a:rPr>
              <a:t>course_id, title, credits</a:t>
            </a:r>
            <a:r>
              <a:rPr lang="en-US" sz="1800" dirty="0">
                <a:ea typeface="ＭＳ Ｐゴシック" pitchFamily="34" charset="-128"/>
              </a:rPr>
              <a:t>)</a:t>
            </a:r>
          </a:p>
          <a:p>
            <a:pPr lvl="1">
              <a:buFont typeface="Monotype Sorts" charset="2"/>
              <a:buNone/>
            </a:pPr>
            <a:endParaRPr lang="en-US" sz="1800" i="1" dirty="0">
              <a:solidFill>
                <a:schemeClr val="tx2"/>
              </a:solidFill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A subset of the attributes form a </a:t>
            </a:r>
            <a:r>
              <a:rPr lang="en-US" altLang="en-US" b="1" i="1" dirty="0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primary</a:t>
            </a:r>
            <a:r>
              <a:rPr lang="en-US" altLang="en-US" b="1" i="1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en-US" b="1" i="1" dirty="0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key</a:t>
            </a:r>
            <a:r>
              <a:rPr lang="en-US" altLang="en-US" b="1" i="1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of the entity set; which aids in uniquely identifying each member of the set.</a:t>
            </a:r>
          </a:p>
          <a:p>
            <a:pPr>
              <a:buNone/>
            </a:pPr>
            <a:r>
              <a:rPr lang="en-US" dirty="0">
                <a:ea typeface="ＭＳ Ｐゴシック" pitchFamily="34" charset="-128"/>
              </a:rPr>
              <a:t>		</a:t>
            </a:r>
            <a:r>
              <a:rPr lang="en-US" dirty="0">
                <a:solidFill>
                  <a:srgbClr val="92D050"/>
                </a:solidFill>
                <a:ea typeface="ＭＳ Ｐゴシック" pitchFamily="34" charset="-128"/>
              </a:rPr>
              <a:t> Example:  </a:t>
            </a:r>
            <a:r>
              <a:rPr lang="en-US" dirty="0">
                <a:ea typeface="ＭＳ Ｐゴシック" pitchFamily="34" charset="-128"/>
              </a:rPr>
              <a:t>ID of students.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86409"/>
          </a:xfrm>
        </p:spPr>
        <p:txBody>
          <a:bodyPr/>
          <a:lstStyle/>
          <a:p>
            <a:pPr algn="ctr"/>
            <a:r>
              <a:rPr lang="en-US" dirty="0"/>
              <a:t>Basic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596348"/>
            <a:ext cx="8520600" cy="4283765"/>
          </a:xfrm>
        </p:spPr>
        <p:txBody>
          <a:bodyPr/>
          <a:lstStyle/>
          <a:p>
            <a:pPr marL="342900">
              <a:spcBef>
                <a:spcPct val="35000"/>
              </a:spcBef>
              <a:buClr>
                <a:schemeClr val="tx2"/>
              </a:buClr>
              <a:buSzPct val="103000"/>
            </a:pPr>
            <a:r>
              <a:rPr kumimoji="1" lang="en-US" altLang="en-US" dirty="0"/>
              <a:t>Entities can be represented graphically as follows:</a:t>
            </a:r>
          </a:p>
          <a:p>
            <a:pPr marL="800100" lvl="1" indent="-342900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Char char="•"/>
            </a:pPr>
            <a:r>
              <a:rPr kumimoji="1" lang="en-US" altLang="en-US" sz="1800" dirty="0">
                <a:solidFill>
                  <a:schemeClr val="accent6">
                    <a:lumMod val="75000"/>
                  </a:schemeClr>
                </a:solidFill>
              </a:rPr>
              <a:t>Rectangles</a:t>
            </a:r>
            <a:r>
              <a:rPr kumimoji="1" lang="en-US" altLang="en-US" sz="1800" dirty="0"/>
              <a:t> represent </a:t>
            </a:r>
            <a:r>
              <a:rPr kumimoji="1" lang="en-US" altLang="en-US" sz="1800" dirty="0">
                <a:solidFill>
                  <a:srgbClr val="92D050"/>
                </a:solidFill>
              </a:rPr>
              <a:t>entity sets</a:t>
            </a:r>
            <a:r>
              <a:rPr kumimoji="1" lang="en-US" altLang="en-US" sz="1800" dirty="0"/>
              <a:t>.</a:t>
            </a:r>
          </a:p>
          <a:p>
            <a:pPr marL="800100" lvl="1" indent="-342900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Char char="•"/>
            </a:pPr>
            <a:r>
              <a:rPr kumimoji="1" lang="en-US" altLang="en-US" sz="1800" dirty="0">
                <a:solidFill>
                  <a:schemeClr val="accent6">
                    <a:lumMod val="75000"/>
                  </a:schemeClr>
                </a:solidFill>
              </a:rPr>
              <a:t>Attributes</a:t>
            </a:r>
            <a:r>
              <a:rPr kumimoji="1" lang="en-US" altLang="en-US" sz="1800" dirty="0"/>
              <a:t> are listed inside entity rectangle.</a:t>
            </a:r>
          </a:p>
          <a:p>
            <a:pPr marL="800100" lvl="1" indent="-342900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Char char="•"/>
            </a:pPr>
            <a:r>
              <a:rPr kumimoji="1" lang="en-US" altLang="en-US" sz="1800" dirty="0">
                <a:solidFill>
                  <a:schemeClr val="accent6">
                    <a:lumMod val="75000"/>
                  </a:schemeClr>
                </a:solidFill>
              </a:rPr>
              <a:t>Underline</a:t>
            </a:r>
            <a:r>
              <a:rPr kumimoji="1" lang="en-US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en-US" sz="1800" dirty="0"/>
              <a:t>indicates </a:t>
            </a:r>
            <a:r>
              <a:rPr kumimoji="1" lang="en-US" altLang="en-US" sz="1800" dirty="0">
                <a:solidFill>
                  <a:srgbClr val="92D050"/>
                </a:solidFill>
              </a:rPr>
              <a:t>primary key </a:t>
            </a:r>
            <a:r>
              <a:rPr kumimoji="1" lang="en-US" altLang="en-US" sz="1800" dirty="0"/>
              <a:t>attributes.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40874" y="2503005"/>
            <a:ext cx="1162878" cy="1262269"/>
            <a:chOff x="1977886" y="2832654"/>
            <a:chExt cx="1162878" cy="1262269"/>
          </a:xfrm>
        </p:grpSpPr>
        <p:sp>
          <p:nvSpPr>
            <p:cNvPr id="6" name="Rectangle 5"/>
            <p:cNvSpPr/>
            <p:nvPr/>
          </p:nvSpPr>
          <p:spPr>
            <a:xfrm>
              <a:off x="1977886" y="3150705"/>
              <a:ext cx="1162878" cy="944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u="sng" dirty="0"/>
                <a:t>ID</a:t>
              </a:r>
            </a:p>
            <a:p>
              <a:r>
                <a:rPr lang="en-US" i="1" dirty="0"/>
                <a:t>name</a:t>
              </a:r>
            </a:p>
            <a:p>
              <a:r>
                <a:rPr lang="en-US" i="1" dirty="0"/>
                <a:t>salary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7887" y="2832654"/>
              <a:ext cx="1152940" cy="31805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instructor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90561" y="2503005"/>
            <a:ext cx="1162878" cy="1262269"/>
            <a:chOff x="6563138" y="1424611"/>
            <a:chExt cx="1162878" cy="1262269"/>
          </a:xfrm>
        </p:grpSpPr>
        <p:sp>
          <p:nvSpPr>
            <p:cNvPr id="10" name="Rectangle 9"/>
            <p:cNvSpPr/>
            <p:nvPr/>
          </p:nvSpPr>
          <p:spPr>
            <a:xfrm>
              <a:off x="6563138" y="1742662"/>
              <a:ext cx="1162878" cy="944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u="sng" dirty="0"/>
                <a:t>ID</a:t>
              </a:r>
            </a:p>
            <a:p>
              <a:r>
                <a:rPr lang="en-US" i="1" dirty="0"/>
                <a:t>name</a:t>
              </a:r>
            </a:p>
            <a:p>
              <a:r>
                <a:rPr lang="en-US" i="1" dirty="0" err="1"/>
                <a:t>tot_cred</a:t>
              </a:r>
              <a:endParaRPr lang="en-US" i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63138" y="1424611"/>
              <a:ext cx="1149627" cy="31805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student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130" y="1649481"/>
            <a:ext cx="2400300" cy="1171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130" y="3140764"/>
            <a:ext cx="2438400" cy="146685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CDDFCD07FDB419BEBB9B91234499A" ma:contentTypeVersion="2" ma:contentTypeDescription="Create a new document." ma:contentTypeScope="" ma:versionID="571a0a2c69f9e17892871c73958046cf">
  <xsd:schema xmlns:xsd="http://www.w3.org/2001/XMLSchema" xmlns:xs="http://www.w3.org/2001/XMLSchema" xmlns:p="http://schemas.microsoft.com/office/2006/metadata/properties" xmlns:ns2="97cd9f33-8359-4024-be12-60c33cbfb47a" targetNamespace="http://schemas.microsoft.com/office/2006/metadata/properties" ma:root="true" ma:fieldsID="b20ca7272a947a631f5adeafb163d3b4" ns2:_="">
    <xsd:import namespace="97cd9f33-8359-4024-be12-60c33cbfb4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cd9f33-8359-4024-be12-60c33cbfb4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CD8EE0-CC18-4F15-80BB-324E7F8484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5A1CF6-3E67-4887-975A-E7B4407924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cd9f33-8359-4024-be12-60c33cbfb4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793295-570A-4EBD-9B29-40DFC71CE12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2076</Words>
  <Application>Microsoft Office PowerPoint</Application>
  <PresentationFormat>On-screen Show (16:9)</PresentationFormat>
  <Paragraphs>370</Paragraphs>
  <Slides>38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Algerian</vt:lpstr>
      <vt:lpstr>Arial</vt:lpstr>
      <vt:lpstr>Bradley Hand ITC</vt:lpstr>
      <vt:lpstr>Monotype Sorts</vt:lpstr>
      <vt:lpstr>Simple Dark</vt:lpstr>
      <vt:lpstr>19CSE202  Database Mangement Systems  E-R Model</vt:lpstr>
      <vt:lpstr>Database Design</vt:lpstr>
      <vt:lpstr>PowerPoint Presentation</vt:lpstr>
      <vt:lpstr>E-R (Entity – Relationship) Model</vt:lpstr>
      <vt:lpstr>PowerPoint Presentation</vt:lpstr>
      <vt:lpstr>E-R (Entity – Relationship) Model</vt:lpstr>
      <vt:lpstr>Basic structure</vt:lpstr>
      <vt:lpstr>Basic structure</vt:lpstr>
      <vt:lpstr>Basic structure</vt:lpstr>
      <vt:lpstr>Basic structure</vt:lpstr>
      <vt:lpstr>PowerPoint Presentation</vt:lpstr>
      <vt:lpstr>PowerPoint Presentation</vt:lpstr>
      <vt:lpstr>Descriptive attributes</vt:lpstr>
      <vt:lpstr>PowerPoint Presentation</vt:lpstr>
      <vt:lpstr>E-R (Entity – Relationship) Model</vt:lpstr>
      <vt:lpstr>Attributes</vt:lpstr>
      <vt:lpstr>PowerPoint Presentation</vt:lpstr>
      <vt:lpstr>Complex Attributes - Representation</vt:lpstr>
      <vt:lpstr>E-R (Entity – Relationship) Model</vt:lpstr>
      <vt:lpstr>Constraints</vt:lpstr>
      <vt:lpstr>Mapping Cardinalities </vt:lpstr>
      <vt:lpstr>Mapping Cardinalities</vt:lpstr>
      <vt:lpstr>Mapping Cardinalities</vt:lpstr>
      <vt:lpstr>Mapping Cardinalities</vt:lpstr>
      <vt:lpstr>Mapping Cardinalities</vt:lpstr>
      <vt:lpstr>Participation Constraints</vt:lpstr>
      <vt:lpstr> Keys</vt:lpstr>
      <vt:lpstr> Keys</vt:lpstr>
      <vt:lpstr>PowerPoint Presentation</vt:lpstr>
      <vt:lpstr>Roles</vt:lpstr>
      <vt:lpstr>E-R (Entity – Relationship) Model</vt:lpstr>
      <vt:lpstr>Weak and Strong Entity Sets </vt:lpstr>
      <vt:lpstr>Weak and Strong Entity sets</vt:lpstr>
      <vt:lpstr>E-R (Entity – Relationship) Model</vt:lpstr>
      <vt:lpstr>PowerPoint Presentation</vt:lpstr>
      <vt:lpstr>PowerPoint Presentation</vt:lpstr>
      <vt:lpstr>Thank You  Happy to answer any questions ! ! !</vt:lpstr>
      <vt:lpstr>Resources: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15CSE213  Database Mangement Systems Lecture 1</dc:title>
  <dc:creator>bindukr</dc:creator>
  <cp:lastModifiedBy>PADAMAVATY</cp:lastModifiedBy>
  <cp:revision>115</cp:revision>
  <dcterms:modified xsi:type="dcterms:W3CDTF">2022-10-07T08:29:47Z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0x01010007ACDDFCD07FDB419BEBB9B91234499A</vt:lpwstr>
  </property>
</Properties>
</file>