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58"/>
  </p:notesMasterIdLst>
  <p:sldIdLst>
    <p:sldId id="256" r:id="rId5"/>
    <p:sldId id="258" r:id="rId6"/>
    <p:sldId id="352" r:id="rId7"/>
    <p:sldId id="315" r:id="rId8"/>
    <p:sldId id="312" r:id="rId9"/>
    <p:sldId id="316" r:id="rId10"/>
    <p:sldId id="317" r:id="rId11"/>
    <p:sldId id="318" r:id="rId12"/>
    <p:sldId id="319" r:id="rId13"/>
    <p:sldId id="357" r:id="rId14"/>
    <p:sldId id="358" r:id="rId15"/>
    <p:sldId id="320" r:id="rId16"/>
    <p:sldId id="359" r:id="rId17"/>
    <p:sldId id="321" r:id="rId18"/>
    <p:sldId id="360" r:id="rId19"/>
    <p:sldId id="336" r:id="rId20"/>
    <p:sldId id="337" r:id="rId21"/>
    <p:sldId id="338" r:id="rId22"/>
    <p:sldId id="375" r:id="rId23"/>
    <p:sldId id="376" r:id="rId24"/>
    <p:sldId id="339" r:id="rId25"/>
    <p:sldId id="340" r:id="rId26"/>
    <p:sldId id="378" r:id="rId27"/>
    <p:sldId id="361" r:id="rId28"/>
    <p:sldId id="364" r:id="rId29"/>
    <p:sldId id="365" r:id="rId30"/>
    <p:sldId id="377" r:id="rId31"/>
    <p:sldId id="379" r:id="rId32"/>
    <p:sldId id="366" r:id="rId33"/>
    <p:sldId id="367" r:id="rId34"/>
    <p:sldId id="380" r:id="rId35"/>
    <p:sldId id="381" r:id="rId36"/>
    <p:sldId id="369" r:id="rId37"/>
    <p:sldId id="382" r:id="rId38"/>
    <p:sldId id="370" r:id="rId39"/>
    <p:sldId id="371" r:id="rId40"/>
    <p:sldId id="372" r:id="rId41"/>
    <p:sldId id="373" r:id="rId42"/>
    <p:sldId id="343" r:id="rId43"/>
    <p:sldId id="344" r:id="rId44"/>
    <p:sldId id="353" r:id="rId45"/>
    <p:sldId id="345" r:id="rId46"/>
    <p:sldId id="346" r:id="rId47"/>
    <p:sldId id="347" r:id="rId48"/>
    <p:sldId id="348" r:id="rId49"/>
    <p:sldId id="349" r:id="rId50"/>
    <p:sldId id="350" r:id="rId51"/>
    <p:sldId id="355" r:id="rId52"/>
    <p:sldId id="356" r:id="rId53"/>
    <p:sldId id="310" r:id="rId54"/>
    <p:sldId id="354" r:id="rId55"/>
    <p:sldId id="273" r:id="rId56"/>
    <p:sldId id="275" r:id="rId5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33CC"/>
    <a:srgbClr val="FF6600"/>
    <a:srgbClr val="EC806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94165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4" tIns="45708" rIns="91414" bIns="45708" anchor="b"/>
          <a:lstStyle/>
          <a:p>
            <a:pPr algn="r"/>
            <a:fld id="{0F042553-72DC-43AE-85DF-C71B1EABF20F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4" tIns="45708" rIns="91414" bIns="45708" anchor="b"/>
          <a:lstStyle/>
          <a:p>
            <a:pPr algn="r"/>
            <a:fld id="{726BD1EC-094F-4CDF-8DE4-7374D586BE89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4" tIns="45708" rIns="91414" bIns="45708" anchor="b"/>
          <a:lstStyle/>
          <a:p>
            <a:pPr algn="r"/>
            <a:fld id="{D58FFCC9-BAE7-491C-9A1F-DEE84EF9174F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4" tIns="45708" rIns="91414" bIns="45708" anchor="b"/>
          <a:lstStyle/>
          <a:p>
            <a:pPr algn="r"/>
            <a:fld id="{0FDC3633-670A-4D36-8593-2B10A30BAF5D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64A6A075-8F8F-4CE4-86EF-1C2E6AD7967D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25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4853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8E3D8E2B-6E06-4FE5-B481-22A389929200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26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7371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9100D883-896E-4C62-98CF-09733A8495DD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27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7902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4" tIns="45708" rIns="91414" bIns="45708" anchor="b"/>
          <a:lstStyle/>
          <a:p>
            <a:pPr algn="r"/>
            <a:fld id="{3F86B145-A56E-4B87-BB7E-9F421AFFA42B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8328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4" tIns="45708" rIns="91414" bIns="45708" anchor="b"/>
          <a:lstStyle/>
          <a:p>
            <a:pPr algn="r"/>
            <a:fld id="{C31A4B41-EF92-44AC-90EB-24E819A6372C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765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2e48bc8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2e48bc8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7C559881-8AFC-4F85-B325-C7CD90A690C0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33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38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959BC038-DF5F-4153-A5BC-B9FCF945122A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35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914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4A0886A9-6A15-422D-92F3-6A12DCFDC685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36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3481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4" tIns="45708" rIns="91414" bIns="45708" anchor="b"/>
          <a:lstStyle/>
          <a:p>
            <a:pPr algn="r"/>
            <a:fld id="{B9D09449-E885-48D0-BA53-95A7446CD2A5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318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3DEFBCA1-6208-470A-8B35-65DDAFB9592D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38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10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6F1742A6-8039-41D0-8015-66CC5346B2BB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39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0CA1E5FF-0541-45DF-A61F-8675C402852B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40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E5C5E724-D2D8-4A11-A544-0DE709D0AC29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42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3FA10F60-41E4-45E5-9777-2676B5EEC9BE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43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C597BE6A-8CA2-4671-A868-5DEE0F64F128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44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50D44A59-DEAA-4833-88CB-543C2FCA8E22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4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2F7A2553-D5F5-4A40-B570-8FBEC4A99B5C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45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E74DC3F6-7B42-4953-80AC-67E8EF767B4C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46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8A153C6B-385C-4CC8-8C6F-C601EBCC8815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47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2e48bc8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2e48bc8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8d2e695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78d2e695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covering all.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8d2e695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8d2e695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C54CBE82-9F63-4925-BB77-53E127750B0C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6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1322"/>
            <a:fld id="{BBD7CC19-010D-4CF3-B5FF-69CB931DB8DF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1322"/>
              <a:t>7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3F3174BA-6305-4B7E-B1AA-37EADA7C92AC}" type="slidenum">
              <a:rPr lang="en-US" altLang="en-US" sz="1200"/>
              <a:pPr algn="r" defTabSz="912879"/>
              <a:t>8</a:t>
            </a:fld>
            <a:endParaRPr lang="en-US" altLang="en-US" sz="1200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00181937-8A49-4658-A55A-10E8E8E14880}" type="slidenum">
              <a:rPr lang="en-US" altLang="en-US" sz="1200"/>
              <a:pPr algn="r" defTabSz="912879"/>
              <a:t>9</a:t>
            </a:fld>
            <a:endParaRPr lang="en-US" altLang="en-US" sz="12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912879"/>
            <a:fld id="{E22AC90B-5890-42E5-A99B-1D401C5CBA5E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12879"/>
              <a:t>12</a:t>
            </a:fld>
            <a:endParaRPr lang="en-US" altLang="en-US" dirty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5533F767-073F-4484-A6A1-DAC76B08FADD}" type="slidenum">
              <a:rPr lang="en-US" altLang="en-US" sz="1200"/>
              <a:pPr algn="r" defTabSz="912879"/>
              <a:t>14</a:t>
            </a:fld>
            <a:endParaRPr lang="en-US" altLang="en-US" sz="1200" dirty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</p:spPr>
        <p:txBody>
          <a:bodyPr/>
          <a:lstStyle/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book.com/db7/index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b-book.com/db6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74275"/>
            <a:ext cx="8520600" cy="24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</a:t>
            </a:r>
            <a:r>
              <a:rPr lang="en-US"/>
              <a:t>CSE202</a:t>
            </a:r>
            <a:br>
              <a:rPr lang="en" dirty="0"/>
            </a:br>
            <a:r>
              <a:rPr lang="en" sz="4400" dirty="0"/>
              <a:t>Database Mangement Systems</a:t>
            </a:r>
            <a:br>
              <a:rPr lang="en" dirty="0"/>
            </a:br>
            <a:r>
              <a:rPr lang="en" sz="4000" dirty="0"/>
              <a:t>Enhanced-E-R Diagram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955" y="640193"/>
            <a:ext cx="4991078" cy="324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056" y="1218561"/>
            <a:ext cx="3761772" cy="20929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2972" y="4247909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Suitable foreign key to be set </a:t>
            </a:r>
          </a:p>
          <a:p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Eg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,. Advisor (S_ID references student,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i_ID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references instructor)</a:t>
            </a:r>
          </a:p>
        </p:txBody>
      </p:sp>
    </p:spTree>
    <p:extLst>
      <p:ext uri="{BB962C8B-B14F-4D97-AF65-F5344CB8AC3E}">
        <p14:creationId xmlns:p14="http://schemas.microsoft.com/office/powerpoint/2010/main" val="310457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241" y="402754"/>
            <a:ext cx="501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Redundancy of Schemas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289" y="1187584"/>
            <a:ext cx="4717743" cy="127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06290" y="2874128"/>
            <a:ext cx="4341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 reducing</a:t>
            </a:r>
          </a:p>
          <a:p>
            <a:pPr marL="342900" indent="-342900">
              <a:buAutoNum type="arabicParenBoth"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course(</a:t>
            </a:r>
            <a:r>
              <a:rPr lang="en-IN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course_id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title, credits)</a:t>
            </a:r>
          </a:p>
          <a:p>
            <a:pPr marL="342900" indent="-342900">
              <a:buAutoNum type="arabicParenBoth"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Section(</a:t>
            </a:r>
            <a:r>
              <a:rPr lang="en-IN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Course_id</a:t>
            </a:r>
            <a:r>
              <a:rPr lang="en-IN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IN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sec_id</a:t>
            </a:r>
            <a:r>
              <a:rPr lang="en-IN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Semester, year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buAutoNum type="arabicParenBoth"/>
            </a:pPr>
            <a:r>
              <a:rPr lang="en-IN" dirty="0" err="1">
                <a:solidFill>
                  <a:srgbClr val="00B0F0"/>
                </a:solidFill>
              </a:rPr>
              <a:t>Sec_course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u="sng" dirty="0" err="1">
                <a:solidFill>
                  <a:srgbClr val="00B0F0"/>
                </a:solidFill>
              </a:rPr>
              <a:t>Course_id</a:t>
            </a:r>
            <a:r>
              <a:rPr lang="en-IN" u="sng" dirty="0">
                <a:solidFill>
                  <a:srgbClr val="00B0F0"/>
                </a:solidFill>
              </a:rPr>
              <a:t>, </a:t>
            </a:r>
            <a:r>
              <a:rPr lang="en-IN" u="sng" dirty="0" err="1">
                <a:solidFill>
                  <a:srgbClr val="00B0F0"/>
                </a:solidFill>
              </a:rPr>
              <a:t>sec_id</a:t>
            </a:r>
            <a:r>
              <a:rPr lang="en-IN" u="sng" dirty="0">
                <a:solidFill>
                  <a:srgbClr val="00B0F0"/>
                </a:solidFill>
              </a:rPr>
              <a:t>, Semester, year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4032" y="1564886"/>
            <a:ext cx="222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Many to one</a:t>
            </a: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 descriptive attributes </a:t>
            </a:r>
          </a:p>
        </p:txBody>
      </p:sp>
    </p:spTree>
    <p:extLst>
      <p:ext uri="{BB962C8B-B14F-4D97-AF65-F5344CB8AC3E}">
        <p14:creationId xmlns:p14="http://schemas.microsoft.com/office/powerpoint/2010/main" val="348889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0"/>
            <a:ext cx="8520600" cy="516835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Redundancy of Schemas</a:t>
            </a:r>
            <a:br>
              <a:rPr lang="en-US" b="1" dirty="0">
                <a:ea typeface="+mj-ea"/>
              </a:rPr>
            </a:br>
            <a:r>
              <a:rPr lang="en-US" b="1" dirty="0">
                <a:solidFill>
                  <a:srgbClr val="00B0F0"/>
                </a:solidFill>
                <a:ea typeface="+mj-ea"/>
              </a:rPr>
              <a:t>Combining the Schemas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39818" y="930467"/>
            <a:ext cx="7758112" cy="215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en-US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Many-to-one and one-to-many </a:t>
            </a:r>
            <a:r>
              <a:rPr lang="en-US" altLang="en-US" sz="1800" dirty="0">
                <a:solidFill>
                  <a:schemeClr val="lt2"/>
                </a:solidFill>
                <a:ea typeface="ＭＳ Ｐゴシック" pitchFamily="34" charset="-128"/>
              </a:rPr>
              <a:t>relationship sets that are total on the many-side can be represented by adding an extra attribute to the “many” side, containing the primary key of the “one” side.</a:t>
            </a:r>
          </a:p>
          <a:p>
            <a:pPr marL="342900" indent="-34290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</a:pPr>
            <a:endParaRPr lang="en-US" altLang="en-US" sz="1800" dirty="0">
              <a:solidFill>
                <a:schemeClr val="lt2"/>
              </a:solidFill>
              <a:ea typeface="ＭＳ Ｐゴシック" pitchFamily="34" charset="-128"/>
            </a:endParaRPr>
          </a:p>
          <a:p>
            <a:pPr marL="342900" indent="-34290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en-US" altLang="en-US" sz="1800" dirty="0">
                <a:solidFill>
                  <a:schemeClr val="lt2"/>
                </a:solidFill>
                <a:ea typeface="ＭＳ Ｐゴシック" pitchFamily="34" charset="-128"/>
              </a:rPr>
              <a:t>Example: Instead of creating a schema for relationship set </a:t>
            </a:r>
            <a:r>
              <a:rPr lang="en-US" altLang="en-US" sz="1800" i="1" dirty="0" err="1">
                <a:solidFill>
                  <a:schemeClr val="lt2"/>
                </a:solidFill>
                <a:ea typeface="ＭＳ Ｐゴシック" pitchFamily="34" charset="-128"/>
              </a:rPr>
              <a:t>inst_dept</a:t>
            </a:r>
            <a:r>
              <a:rPr lang="en-US" altLang="en-US" sz="1800" dirty="0">
                <a:solidFill>
                  <a:schemeClr val="lt2"/>
                </a:solidFill>
                <a:ea typeface="ＭＳ Ｐゴシック" pitchFamily="34" charset="-128"/>
              </a:rPr>
              <a:t>, add an attribute </a:t>
            </a:r>
            <a:r>
              <a:rPr lang="en-US" altLang="en-US" sz="1800" i="1" dirty="0" err="1">
                <a:solidFill>
                  <a:schemeClr val="lt2"/>
                </a:solidFill>
                <a:ea typeface="ＭＳ Ｐゴシック" pitchFamily="34" charset="-128"/>
              </a:rPr>
              <a:t>dept_name</a:t>
            </a:r>
            <a:r>
              <a:rPr lang="en-US" altLang="en-US" sz="1800" dirty="0">
                <a:solidFill>
                  <a:schemeClr val="lt2"/>
                </a:solidFill>
                <a:ea typeface="ＭＳ Ｐゴシック" pitchFamily="34" charset="-128"/>
              </a:rPr>
              <a:t> to the schema arising from entity set </a:t>
            </a:r>
            <a:r>
              <a:rPr kumimoji="1" lang="en-US" altLang="en-US" sz="1800" i="1" dirty="0">
                <a:solidFill>
                  <a:schemeClr val="tx2">
                    <a:lumMod val="75000"/>
                  </a:schemeClr>
                </a:solidFill>
              </a:rPr>
              <a:t>instructor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700" y="2970436"/>
            <a:ext cx="5102825" cy="206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445307" y="2776288"/>
            <a:ext cx="1949393" cy="649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039" y="3426106"/>
            <a:ext cx="3389915" cy="279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039" y="4102259"/>
            <a:ext cx="3104444" cy="2382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979" y="1871029"/>
            <a:ext cx="4421998" cy="180764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603" y="810318"/>
            <a:ext cx="4405376" cy="28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30815" y="300943"/>
            <a:ext cx="3240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Refer</a:t>
            </a:r>
          </a:p>
          <a:p>
            <a:pPr marL="342900" indent="-342900">
              <a:buAutoNum type="arabicParenBoth"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Instructor and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Inst_dept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arenBoth"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 and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stud_dept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arenBoth"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Course and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course_dept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arenBoth"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Section and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sec_class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arenBoth"/>
            </a:pP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Section and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sec_time_slot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9322" y="3958542"/>
            <a:ext cx="2778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foreign key to be maintained</a:t>
            </a:r>
          </a:p>
        </p:txBody>
      </p:sp>
    </p:spTree>
    <p:extLst>
      <p:ext uri="{BB962C8B-B14F-4D97-AF65-F5344CB8AC3E}">
        <p14:creationId xmlns:p14="http://schemas.microsoft.com/office/powerpoint/2010/main" val="416222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208722"/>
            <a:ext cx="8520600" cy="576469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Redundancy of Schemas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6957" y="966787"/>
            <a:ext cx="8218780" cy="291073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For one-to-one relationship sets, the relation schema can be combined with either side of the entity sets.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That is, an extra attribute can be added to either of the tables corresponding to the two entity sets </a:t>
            </a:r>
          </a:p>
          <a:p>
            <a:pPr lvl="1" algn="just">
              <a:lnSpc>
                <a:spcPct val="90000"/>
              </a:lnSpc>
            </a:pPr>
            <a:endParaRPr lang="en-US" altLang="en-US" dirty="0">
              <a:ea typeface="ＭＳ Ｐゴシック" pitchFamily="34" charset="-128"/>
            </a:endParaRPr>
          </a:p>
          <a:p>
            <a:pPr lvl="1" algn="just">
              <a:lnSpc>
                <a:spcPct val="90000"/>
              </a:lnSpc>
            </a:pPr>
            <a:endParaRPr lang="en-US" altLang="en-US" dirty="0">
              <a:ea typeface="ＭＳ Ｐゴシック" pitchFamily="34" charset="-128"/>
            </a:endParaRPr>
          </a:p>
          <a:p>
            <a:pPr lvl="8" algn="just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        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instructor(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Ins_ID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, name, salary, 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Stud_id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)</a:t>
            </a:r>
          </a:p>
          <a:p>
            <a:pPr lvl="8" algn="just">
              <a:lnSpc>
                <a:spcPct val="90000"/>
              </a:lnSpc>
            </a:pP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      or student(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stud_id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, name, 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tot_cred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, 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Ins_ID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)</a:t>
            </a:r>
          </a:p>
          <a:p>
            <a:pPr marL="596900" lvl="1" indent="0" algn="just">
              <a:lnSpc>
                <a:spcPct val="90000"/>
              </a:lnSpc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lvl="1" algn="just">
              <a:lnSpc>
                <a:spcPct val="90000"/>
              </a:lnSpc>
            </a:pPr>
            <a:endParaRPr lang="en-US" altLang="en-US" dirty="0">
              <a:ea typeface="ＭＳ Ｐゴシック" pitchFamily="34" charset="-128"/>
            </a:endParaRPr>
          </a:p>
          <a:p>
            <a:pPr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9" y="2959141"/>
            <a:ext cx="4236390" cy="9183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7117" y="991620"/>
            <a:ext cx="7899723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If participation is </a:t>
            </a:r>
            <a:r>
              <a:rPr lang="en-US" altLang="en-US" sz="1800" i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partial</a:t>
            </a:r>
            <a:r>
              <a:rPr lang="en-US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on the “many” side, replacing a schema by an extra attribute in the schema corresponding to the “many” side could result in null values.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11700" y="208722"/>
            <a:ext cx="8520600" cy="5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b="1" dirty="0">
                <a:ea typeface="+mj-ea"/>
              </a:rPr>
              <a:t>Redundancy of Schemas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0" y="1817616"/>
            <a:ext cx="5002434" cy="1135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4576" y="3298785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Instructor(</a:t>
            </a:r>
            <a:r>
              <a:rPr lang="en-IN" dirty="0" err="1">
                <a:solidFill>
                  <a:srgbClr val="00B0F0"/>
                </a:solidFill>
              </a:rPr>
              <a:t>Ins_ID</a:t>
            </a:r>
            <a:r>
              <a:rPr lang="en-IN" dirty="0">
                <a:solidFill>
                  <a:srgbClr val="00B0F0"/>
                </a:solidFill>
              </a:rPr>
              <a:t>, name, salary, </a:t>
            </a:r>
            <a:r>
              <a:rPr lang="en-IN" dirty="0" err="1">
                <a:solidFill>
                  <a:srgbClr val="00B0F0"/>
                </a:solidFill>
              </a:rPr>
              <a:t>stud_ID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429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>
                <a:effectLst/>
                <a:ea typeface="ＭＳ Ｐゴシック" pitchFamily="34" charset="-128"/>
              </a:rPr>
              <a:t>Design Issues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32147"/>
            <a:ext cx="8077200" cy="457200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Entities vs. Attributes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820341"/>
            <a:ext cx="7918450" cy="4038600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Use of entity sets vs. attributes</a:t>
            </a:r>
            <a:br>
              <a:rPr lang="en-US" altLang="en-US" dirty="0">
                <a:ea typeface="ＭＳ Ｐゴシック" pitchFamily="34" charset="-128"/>
              </a:rPr>
            </a:br>
            <a:br>
              <a:rPr lang="en-US" altLang="en-US" sz="2000" b="1" dirty="0">
                <a:solidFill>
                  <a:schemeClr val="tx2"/>
                </a:solidFill>
                <a:ea typeface="ＭＳ Ｐゴシック" pitchFamily="34" charset="-128"/>
              </a:rPr>
            </a:br>
            <a:br>
              <a:rPr lang="en-US" altLang="en-US" sz="2000" dirty="0">
                <a:ea typeface="ＭＳ Ｐゴシック" pitchFamily="34" charset="-128"/>
              </a:rPr>
            </a:br>
            <a:br>
              <a:rPr lang="en-US" altLang="en-US" sz="2000" dirty="0">
                <a:ea typeface="ＭＳ Ｐゴシック" pitchFamily="34" charset="-128"/>
              </a:rPr>
            </a:br>
            <a:br>
              <a:rPr lang="en-US" altLang="en-US" sz="2000" dirty="0">
                <a:ea typeface="ＭＳ Ｐゴシック" pitchFamily="34" charset="-128"/>
              </a:rPr>
            </a:b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sz="2000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Use of phone as an entity allows extra information about phone numbers (plus multiple phone numbers)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166" y="1478653"/>
            <a:ext cx="5466522" cy="17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168965"/>
            <a:ext cx="8520600" cy="576470"/>
          </a:xfrm>
        </p:spPr>
        <p:txBody>
          <a:bodyPr/>
          <a:lstStyle/>
          <a:p>
            <a:pPr algn="ctr">
              <a:defRPr/>
            </a:pPr>
            <a:r>
              <a:rPr lang="en-US" b="1" dirty="0"/>
              <a:t>Entities vs. Relationship sets</a:t>
            </a:r>
            <a:endParaRPr lang="en-US" b="1" dirty="0">
              <a:ea typeface="+mj-ea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8235" y="820341"/>
            <a:ext cx="8269356" cy="1175147"/>
          </a:xfrm>
        </p:spPr>
        <p:txBody>
          <a:bodyPr/>
          <a:lstStyle/>
          <a:p>
            <a:r>
              <a:rPr lang="en-US" altLang="en-US" b="1" dirty="0">
                <a:solidFill>
                  <a:srgbClr val="FFFF00"/>
                </a:solidFill>
                <a:ea typeface="ＭＳ Ｐゴシック" pitchFamily="34" charset="-128"/>
              </a:rPr>
              <a:t>Use of entity sets vs. relationship sets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ea typeface="ＭＳ Ｐゴシック" pitchFamily="34" charset="-128"/>
              </a:rPr>
              <a:t>      Possible guideline is to designate a relationship set to describe an action that occurs between entities</a:t>
            </a:r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pPr lvl="1"/>
            <a:r>
              <a:rPr lang="en-US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Student -------- Takes ---------- Section</a:t>
            </a:r>
            <a:r>
              <a:rPr lang="en-US" altLang="en-US" b="1" dirty="0">
                <a:solidFill>
                  <a:srgbClr val="00B0F0"/>
                </a:solidFill>
                <a:ea typeface="ＭＳ Ｐゴシック" pitchFamily="34" charset="-128"/>
              </a:rPr>
              <a:t>                                                   </a:t>
            </a:r>
          </a:p>
          <a:p>
            <a:pPr marL="596900" lvl="1" indent="0">
              <a:buNone/>
            </a:pPr>
            <a:r>
              <a:rPr lang="en-US" altLang="en-US" b="1" dirty="0">
                <a:solidFill>
                  <a:srgbClr val="00B0F0"/>
                </a:solidFill>
                <a:ea typeface="ＭＳ Ｐゴシック" pitchFamily="34" charset="-128"/>
              </a:rPr>
              <a:t>(or)</a:t>
            </a: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pPr marL="37931725" lvl="1" indent="-37474525"/>
            <a:endParaRPr lang="en-US" altLang="en-US" dirty="0">
              <a:solidFill>
                <a:srgbClr val="000099"/>
              </a:solidFill>
              <a:ea typeface="ＭＳ Ｐゴシック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0709" y="2852970"/>
            <a:ext cx="5695122" cy="204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809" y="549599"/>
            <a:ext cx="8786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kumimoji="1"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ＭＳ Ｐゴシック" charset="-128"/>
            </a:endParaRPr>
          </a:p>
          <a:p>
            <a:pPr>
              <a:defRPr/>
            </a:pPr>
            <a:r>
              <a:rPr lang="en-US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        For example, attribute </a:t>
            </a:r>
            <a:r>
              <a:rPr lang="en-US" altLang="en-US" sz="1800" dirty="0">
                <a:solidFill>
                  <a:srgbClr val="00B0F0"/>
                </a:solidFill>
                <a:ea typeface="ＭＳ Ｐゴシック" pitchFamily="34" charset="-128"/>
              </a:rPr>
              <a:t>date</a:t>
            </a:r>
            <a:r>
              <a:rPr lang="en-US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as attribute of </a:t>
            </a:r>
            <a:r>
              <a:rPr lang="en-US" altLang="en-US" sz="1800" dirty="0">
                <a:solidFill>
                  <a:srgbClr val="00B0F0"/>
                </a:solidFill>
                <a:ea typeface="ＭＳ Ｐゴシック" pitchFamily="34" charset="-128"/>
              </a:rPr>
              <a:t>advisor</a:t>
            </a:r>
            <a:r>
              <a:rPr lang="en-US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or as attribute of </a:t>
            </a:r>
            <a:r>
              <a:rPr lang="en-US" altLang="en-US" sz="1800" dirty="0">
                <a:solidFill>
                  <a:srgbClr val="00B0F0"/>
                </a:solidFill>
                <a:ea typeface="ＭＳ Ｐゴシック" pitchFamily="34" charset="-128"/>
              </a:rPr>
              <a:t>student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3271" y="135142"/>
            <a:ext cx="5945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00B0F0"/>
                </a:solidFill>
                <a:ea typeface="ＭＳ Ｐゴシック" pitchFamily="34" charset="-128"/>
              </a:rPr>
              <a:t>Placement of relationship set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313" y="1411110"/>
            <a:ext cx="67730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Instructor ---- Advisor ---- Student              Advisor(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Ins_Id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Stud_Id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, Date)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                           |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                        (Date)</a:t>
            </a:r>
          </a:p>
          <a:p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The Cardinality of the advisor can be used to decide.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If Many-to-One or one-to-many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               Keep in “many” side.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780" y="2667183"/>
            <a:ext cx="3763522" cy="24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18053"/>
            <a:ext cx="8520600" cy="576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894523"/>
            <a:ext cx="8520600" cy="3133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2800" dirty="0"/>
              <a:t>Reducing E-R Diagrams to Relational Schemas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Entity-Relationship Design Issues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Extended E-R Features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809" y="549599"/>
            <a:ext cx="8786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kumimoji="1"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ＭＳ Ｐゴシック" charset="-128"/>
            </a:endParaRPr>
          </a:p>
          <a:p>
            <a:pPr>
              <a:defRPr/>
            </a:pPr>
            <a:r>
              <a:rPr lang="en-US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        For example, attribute </a:t>
            </a:r>
            <a:r>
              <a:rPr lang="en-US" altLang="en-US" sz="1800" dirty="0">
                <a:solidFill>
                  <a:srgbClr val="FF3300"/>
                </a:solidFill>
                <a:ea typeface="ＭＳ Ｐゴシック" pitchFamily="34" charset="-128"/>
              </a:rPr>
              <a:t>date</a:t>
            </a:r>
            <a:r>
              <a:rPr lang="en-US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as attribute of </a:t>
            </a:r>
            <a:r>
              <a:rPr lang="en-US" altLang="en-US" sz="1800" dirty="0">
                <a:solidFill>
                  <a:srgbClr val="00B0F0"/>
                </a:solidFill>
                <a:ea typeface="ＭＳ Ｐゴシック" pitchFamily="34" charset="-128"/>
              </a:rPr>
              <a:t>advisor</a:t>
            </a:r>
            <a:r>
              <a:rPr lang="en-US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or as attribute of </a:t>
            </a:r>
            <a:r>
              <a:rPr lang="en-US" altLang="en-US" sz="1800" dirty="0">
                <a:solidFill>
                  <a:srgbClr val="00B0F0"/>
                </a:solidFill>
                <a:ea typeface="ＭＳ Ｐゴシック" pitchFamily="34" charset="-128"/>
              </a:rPr>
              <a:t>student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7173" y="241822"/>
            <a:ext cx="3225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FF00"/>
                </a:solidFill>
                <a:ea typeface="ＭＳ Ｐゴシック" pitchFamily="34" charset="-128"/>
              </a:rPr>
              <a:t>Placement of relationship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809" y="1195930"/>
            <a:ext cx="77732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Instruction ---- Advisor ---- Students                            Advisor(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Ins_Id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Stud_Id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, Date)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                           |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                        (Date)</a:t>
            </a:r>
          </a:p>
          <a:p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The Cardinality of the advisor can be used to decide.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If one-to-one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en-IN" sz="1600" dirty="0">
                <a:solidFill>
                  <a:srgbClr val="00B0F0"/>
                </a:solidFill>
              </a:rPr>
              <a:t>Keep in either of the side.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If many-to-many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en-IN" sz="1600" dirty="0">
                <a:solidFill>
                  <a:srgbClr val="00B0F0"/>
                </a:solidFill>
              </a:rPr>
              <a:t>Use Business rule.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428" y="2533324"/>
            <a:ext cx="51339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70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71438"/>
            <a:ext cx="8077200" cy="457200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Binary Vs. Non-Binary Relationships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8113" y="566530"/>
            <a:ext cx="8567530" cy="2060923"/>
          </a:xfrm>
        </p:spPr>
        <p:txBody>
          <a:bodyPr/>
          <a:lstStyle/>
          <a:p>
            <a:pPr algn="just"/>
            <a:r>
              <a:rPr lang="en-US" altLang="en-US" dirty="0">
                <a:ea typeface="ＭＳ Ｐゴシック" pitchFamily="34" charset="-128"/>
              </a:rPr>
              <a:t>Although it is possible to replace any non-binary (</a:t>
            </a:r>
            <a:r>
              <a:rPr lang="en-US" altLang="en-US" i="1" dirty="0">
                <a:ea typeface="ＭＳ Ｐゴシック" pitchFamily="34" charset="-128"/>
              </a:rPr>
              <a:t>n</a:t>
            </a:r>
            <a:r>
              <a:rPr lang="en-US" altLang="en-US" dirty="0">
                <a:ea typeface="ＭＳ Ｐゴシック" pitchFamily="34" charset="-128"/>
              </a:rPr>
              <a:t>-</a:t>
            </a:r>
            <a:r>
              <a:rPr lang="en-US" altLang="en-US" dirty="0" err="1">
                <a:ea typeface="ＭＳ Ｐゴシック" pitchFamily="34" charset="-128"/>
              </a:rPr>
              <a:t>ary</a:t>
            </a:r>
            <a:r>
              <a:rPr lang="en-US" altLang="en-US" dirty="0">
                <a:ea typeface="ＭＳ Ｐゴシック" pitchFamily="34" charset="-128"/>
              </a:rPr>
              <a:t>, for </a:t>
            </a:r>
            <a:r>
              <a:rPr lang="en-US" altLang="en-US" i="1" dirty="0">
                <a:ea typeface="ＭＳ Ｐゴシック" pitchFamily="34" charset="-128"/>
              </a:rPr>
              <a:t>n</a:t>
            </a:r>
            <a:r>
              <a:rPr lang="en-US" altLang="en-US" dirty="0">
                <a:ea typeface="ＭＳ Ｐゴシック" pitchFamily="34" charset="-128"/>
              </a:rPr>
              <a:t> &gt; 2) relationship set by a number of distinct binary relationship sets, a </a:t>
            </a:r>
            <a:r>
              <a:rPr lang="en-US" altLang="en-US" i="1" dirty="0">
                <a:ea typeface="ＭＳ Ｐゴシック" pitchFamily="34" charset="-128"/>
              </a:rPr>
              <a:t>n</a:t>
            </a:r>
            <a:r>
              <a:rPr lang="en-US" altLang="en-US" dirty="0">
                <a:ea typeface="ＭＳ Ｐゴシック" pitchFamily="34" charset="-128"/>
              </a:rPr>
              <a:t>-</a:t>
            </a:r>
            <a:r>
              <a:rPr lang="en-US" altLang="en-US" dirty="0" err="1">
                <a:ea typeface="ＭＳ Ｐゴシック" pitchFamily="34" charset="-128"/>
              </a:rPr>
              <a:t>ary</a:t>
            </a:r>
            <a:r>
              <a:rPr lang="en-US" altLang="en-US" dirty="0">
                <a:ea typeface="ＭＳ Ｐゴシック" pitchFamily="34" charset="-128"/>
              </a:rPr>
              <a:t> relationship set shows more clearly that several entities participate in a single relationship.</a:t>
            </a:r>
          </a:p>
          <a:p>
            <a:pPr algn="just"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Some relationships that appear to be non-binary may be better represented using binary relationships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8113" y="2665345"/>
            <a:ext cx="58162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For example,  a ternary relationship </a:t>
            </a:r>
            <a:r>
              <a:rPr lang="en-US" altLang="en-US" i="1" dirty="0">
                <a:solidFill>
                  <a:srgbClr val="00B0F0"/>
                </a:solidFill>
                <a:ea typeface="ＭＳ Ｐゴシック" pitchFamily="34" charset="-128"/>
              </a:rPr>
              <a:t>parents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, relating a child to his/her father and mother, is best replaced by two binary relationships,  </a:t>
            </a:r>
            <a:r>
              <a:rPr lang="en-US" altLang="en-US" i="1" dirty="0">
                <a:solidFill>
                  <a:srgbClr val="00B0F0"/>
                </a:solidFill>
                <a:ea typeface="ＭＳ Ｐゴシック" pitchFamily="34" charset="-128"/>
              </a:rPr>
              <a:t>father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and </a:t>
            </a:r>
            <a:r>
              <a:rPr lang="en-US" altLang="en-US" i="1" dirty="0">
                <a:solidFill>
                  <a:srgbClr val="00B0F0"/>
                </a:solidFill>
                <a:ea typeface="ＭＳ Ｐゴシック" pitchFamily="34" charset="-128"/>
              </a:rPr>
              <a:t>mother</a:t>
            </a:r>
            <a:r>
              <a:rPr lang="en-US" altLang="en-US" i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.</a:t>
            </a:r>
          </a:p>
          <a:p>
            <a:pPr lvl="1" algn="just"/>
            <a:endParaRPr lang="en-US" altLang="en-US" i="1" dirty="0">
              <a:solidFill>
                <a:schemeClr val="accent6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  <a:p>
            <a:pPr lvl="2" algn="just"/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Using two binary relationships allows partial information (e.g., only mother being known)</a:t>
            </a:r>
          </a:p>
          <a:p>
            <a:pPr lvl="2" algn="just"/>
            <a:endParaRPr lang="en-US" altLang="en-US" dirty="0">
              <a:solidFill>
                <a:schemeClr val="accent6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  <a:p>
            <a:pPr lvl="2" algn="just"/>
            <a:endParaRPr lang="en-US" altLang="en-US" dirty="0">
              <a:solidFill>
                <a:schemeClr val="accent6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  <a:p>
            <a:pPr lvl="1" algn="just"/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But there are some relationships that are naturally non-binary</a:t>
            </a:r>
          </a:p>
          <a:p>
            <a:pPr lvl="2" algn="just"/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Example: </a:t>
            </a:r>
            <a:r>
              <a:rPr lang="en-US" alt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proj_guide</a:t>
            </a:r>
            <a:endParaRPr lang="en-US" altLang="en-US" i="1" dirty="0">
              <a:solidFill>
                <a:schemeClr val="accent6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8592" y="2465407"/>
            <a:ext cx="2002471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Child</a:t>
            </a: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|</a:t>
            </a: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Father ….R… Mother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Child             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Child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|                       |</a:t>
            </a: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F                      M</a:t>
            </a: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|                         |</a:t>
            </a: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Father               Mother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52388"/>
            <a:ext cx="8077200" cy="457200"/>
          </a:xfrm>
        </p:spPr>
        <p:txBody>
          <a:bodyPr/>
          <a:lstStyle/>
          <a:p>
            <a:pPr algn="ctr">
              <a:defRPr/>
            </a:pPr>
            <a:r>
              <a:rPr lang="en-US" sz="2400" b="1" dirty="0">
                <a:ea typeface="+mj-ea"/>
              </a:rPr>
              <a:t>Converting Non-Binary Relationships to Binary Form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6897"/>
            <a:ext cx="9144000" cy="4512364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Replace </a:t>
            </a:r>
            <a:r>
              <a:rPr lang="en-US" altLang="en-US" i="1" dirty="0">
                <a:ea typeface="ＭＳ Ｐゴシック" pitchFamily="34" charset="-128"/>
              </a:rPr>
              <a:t>R </a:t>
            </a:r>
            <a:r>
              <a:rPr lang="en-US" altLang="en-US" dirty="0">
                <a:ea typeface="ＭＳ Ｐゴシック" pitchFamily="34" charset="-128"/>
              </a:rPr>
              <a:t>between entity sets A, B and C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by an entity set </a:t>
            </a:r>
            <a:r>
              <a:rPr lang="en-US" altLang="en-US" i="1" dirty="0">
                <a:ea typeface="ＭＳ Ｐゴシック" pitchFamily="34" charset="-128"/>
              </a:rPr>
              <a:t>E</a:t>
            </a:r>
            <a:r>
              <a:rPr lang="en-US" altLang="en-US" dirty="0">
                <a:ea typeface="ＭＳ Ｐゴシック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ea typeface="ＭＳ Ｐゴシック" pitchFamily="34" charset="-128"/>
              </a:rPr>
              <a:t>			</a:t>
            </a:r>
            <a:r>
              <a:rPr lang="en-US" altLang="en-US" sz="1400" dirty="0">
                <a:ea typeface="ＭＳ Ｐゴシック" pitchFamily="34" charset="-128"/>
              </a:rPr>
              <a:t>1. </a:t>
            </a:r>
            <a:r>
              <a:rPr lang="en-US" altLang="en-US" sz="1400" i="1" dirty="0">
                <a:ea typeface="ＭＳ Ｐゴシック" pitchFamily="34" charset="-128"/>
              </a:rPr>
              <a:t>R</a:t>
            </a:r>
            <a:r>
              <a:rPr lang="en-US" altLang="en-US" sz="1400" i="1" baseline="-25000" dirty="0">
                <a:ea typeface="ＭＳ Ｐゴシック" pitchFamily="34" charset="-128"/>
              </a:rPr>
              <a:t>A</a:t>
            </a:r>
            <a:r>
              <a:rPr lang="en-US" altLang="en-US" sz="1400" dirty="0">
                <a:ea typeface="ＭＳ Ｐゴシック" pitchFamily="34" charset="-128"/>
              </a:rPr>
              <a:t>, relating E and A        2.  </a:t>
            </a:r>
            <a:r>
              <a:rPr lang="en-US" altLang="en-US" sz="1400" i="1" dirty="0">
                <a:ea typeface="ＭＳ Ｐゴシック" pitchFamily="34" charset="-128"/>
              </a:rPr>
              <a:t>R</a:t>
            </a:r>
            <a:r>
              <a:rPr lang="en-US" altLang="en-US" sz="1400" i="1" baseline="-25000" dirty="0">
                <a:ea typeface="ＭＳ Ｐゴシック" pitchFamily="34" charset="-128"/>
              </a:rPr>
              <a:t>B</a:t>
            </a:r>
            <a:r>
              <a:rPr lang="en-US" altLang="en-US" sz="1400" dirty="0">
                <a:ea typeface="ＭＳ Ｐゴシック" pitchFamily="34" charset="-128"/>
              </a:rPr>
              <a:t>, relating E and B      </a:t>
            </a:r>
            <a:br>
              <a:rPr lang="en-US" altLang="en-US" sz="1400" dirty="0">
                <a:ea typeface="ＭＳ Ｐゴシック" pitchFamily="34" charset="-128"/>
              </a:rPr>
            </a:br>
            <a:r>
              <a:rPr lang="en-US" altLang="en-US" sz="1400" dirty="0">
                <a:ea typeface="ＭＳ Ｐゴシック" pitchFamily="34" charset="-128"/>
              </a:rPr>
              <a:t>         		3. </a:t>
            </a:r>
            <a:r>
              <a:rPr lang="en-US" altLang="en-US" sz="1400" i="1" dirty="0">
                <a:ea typeface="ＭＳ Ｐゴシック" pitchFamily="34" charset="-128"/>
              </a:rPr>
              <a:t>R</a:t>
            </a:r>
            <a:r>
              <a:rPr lang="en-US" altLang="en-US" sz="1400" i="1" baseline="-25000" dirty="0">
                <a:ea typeface="ＭＳ Ｐゴシック" pitchFamily="34" charset="-128"/>
              </a:rPr>
              <a:t>C</a:t>
            </a:r>
            <a:r>
              <a:rPr lang="en-US" altLang="en-US" sz="1400" dirty="0">
                <a:ea typeface="ＭＳ Ｐゴシック" pitchFamily="34" charset="-128"/>
              </a:rPr>
              <a:t>, relating E and C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Create an identifying attribute for </a:t>
            </a:r>
            <a:r>
              <a:rPr lang="en-US" altLang="en-US" i="1" dirty="0">
                <a:ea typeface="ＭＳ Ｐゴシック" pitchFamily="34" charset="-128"/>
              </a:rPr>
              <a:t>E and </a:t>
            </a:r>
            <a:r>
              <a:rPr lang="en-US" altLang="en-US" dirty="0">
                <a:ea typeface="ＭＳ Ｐゴシック" pitchFamily="34" charset="-128"/>
              </a:rPr>
              <a:t>add any attributes of </a:t>
            </a:r>
            <a:r>
              <a:rPr lang="en-US" altLang="en-US" i="1" dirty="0">
                <a:ea typeface="ＭＳ Ｐゴシック" pitchFamily="34" charset="-128"/>
              </a:rPr>
              <a:t>R </a:t>
            </a:r>
            <a:r>
              <a:rPr lang="en-US" altLang="en-US" dirty="0">
                <a:ea typeface="ＭＳ Ｐゴシック" pitchFamily="34" charset="-128"/>
              </a:rPr>
              <a:t>to </a:t>
            </a:r>
            <a:r>
              <a:rPr lang="en-US" altLang="en-US" i="1" dirty="0">
                <a:ea typeface="ＭＳ Ｐゴシック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For each relationship (</a:t>
            </a:r>
            <a:r>
              <a:rPr lang="en-US" altLang="en-US" i="1" dirty="0" err="1">
                <a:ea typeface="ＭＳ Ｐゴシック" pitchFamily="34" charset="-128"/>
              </a:rPr>
              <a:t>a</a:t>
            </a:r>
            <a:r>
              <a:rPr lang="en-US" altLang="en-US" i="1" baseline="-25000" dirty="0" err="1">
                <a:ea typeface="ＭＳ Ｐゴシック" pitchFamily="34" charset="-128"/>
              </a:rPr>
              <a:t>i</a:t>
            </a:r>
            <a:r>
              <a:rPr lang="en-US" altLang="en-US" i="1" dirty="0">
                <a:ea typeface="ＭＳ Ｐゴシック" pitchFamily="34" charset="-128"/>
              </a:rPr>
              <a:t> , b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i="1" dirty="0">
                <a:ea typeface="ＭＳ Ｐゴシック" pitchFamily="34" charset="-128"/>
              </a:rPr>
              <a:t> , </a:t>
            </a:r>
            <a:r>
              <a:rPr lang="en-US" altLang="en-US" i="1" dirty="0" err="1">
                <a:ea typeface="ＭＳ Ｐゴシック" pitchFamily="34" charset="-128"/>
              </a:rPr>
              <a:t>c</a:t>
            </a:r>
            <a:r>
              <a:rPr lang="en-US" altLang="en-US" i="1" baseline="-25000" dirty="0" err="1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) in </a:t>
            </a:r>
            <a:r>
              <a:rPr lang="en-US" altLang="en-US" i="1" dirty="0">
                <a:ea typeface="ＭＳ Ｐゴシック" pitchFamily="34" charset="-128"/>
              </a:rPr>
              <a:t>R,</a:t>
            </a:r>
            <a:r>
              <a:rPr lang="en-US" altLang="en-US" dirty="0">
                <a:ea typeface="ＭＳ Ｐゴシック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ea typeface="ＭＳ Ｐゴシック" pitchFamily="34" charset="-128"/>
              </a:rPr>
              <a:t>	      	</a:t>
            </a:r>
            <a:r>
              <a:rPr lang="en-US" altLang="en-US" sz="1400" dirty="0">
                <a:ea typeface="ＭＳ Ｐゴシック" pitchFamily="34" charset="-128"/>
              </a:rPr>
              <a:t>1. a new entity </a:t>
            </a:r>
            <a:r>
              <a:rPr lang="en-US" altLang="en-US" sz="1400" dirty="0" err="1">
                <a:ea typeface="ＭＳ Ｐゴシック" pitchFamily="34" charset="-128"/>
              </a:rPr>
              <a:t>e</a:t>
            </a:r>
            <a:r>
              <a:rPr lang="en-US" altLang="en-US" sz="1400" i="1" baseline="-25000" dirty="0" err="1">
                <a:ea typeface="ＭＳ Ｐゴシック" pitchFamily="34" charset="-128"/>
              </a:rPr>
              <a:t>i</a:t>
            </a:r>
            <a:r>
              <a:rPr lang="en-US" altLang="en-US" sz="1400" dirty="0">
                <a:ea typeface="ＭＳ Ｐゴシック" pitchFamily="34" charset="-128"/>
              </a:rPr>
              <a:t> in the entity set E      	 2. add (</a:t>
            </a:r>
            <a:r>
              <a:rPr lang="en-US" altLang="en-US" sz="1400" dirty="0" err="1">
                <a:ea typeface="ＭＳ Ｐゴシック" pitchFamily="34" charset="-128"/>
              </a:rPr>
              <a:t>e</a:t>
            </a:r>
            <a:r>
              <a:rPr lang="en-US" altLang="en-US" sz="1400" i="1" baseline="-25000" dirty="0" err="1">
                <a:ea typeface="ＭＳ Ｐゴシック" pitchFamily="34" charset="-128"/>
              </a:rPr>
              <a:t>i</a:t>
            </a:r>
            <a:r>
              <a:rPr lang="en-US" altLang="en-US" sz="1400" dirty="0">
                <a:ea typeface="ＭＳ Ｐゴシック" pitchFamily="34" charset="-128"/>
              </a:rPr>
              <a:t> , </a:t>
            </a:r>
            <a:r>
              <a:rPr lang="en-US" altLang="en-US" sz="1400" dirty="0" err="1">
                <a:ea typeface="ＭＳ Ｐゴシック" pitchFamily="34" charset="-128"/>
              </a:rPr>
              <a:t>a</a:t>
            </a:r>
            <a:r>
              <a:rPr lang="en-US" altLang="en-US" sz="1400" i="1" baseline="-25000" dirty="0" err="1">
                <a:ea typeface="ＭＳ Ｐゴシック" pitchFamily="34" charset="-128"/>
              </a:rPr>
              <a:t>i</a:t>
            </a:r>
            <a:r>
              <a:rPr lang="en-US" altLang="en-US" sz="1400" dirty="0">
                <a:ea typeface="ＭＳ Ｐゴシック" pitchFamily="34" charset="-128"/>
              </a:rPr>
              <a:t> ) to R</a:t>
            </a:r>
            <a:r>
              <a:rPr lang="en-US" altLang="en-US" sz="1400" i="1" baseline="-25000" dirty="0">
                <a:ea typeface="ＭＳ Ｐゴシック" pitchFamily="34" charset="-128"/>
              </a:rPr>
              <a:t>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400" dirty="0">
                <a:ea typeface="ＭＳ Ｐゴシック" pitchFamily="34" charset="-128"/>
              </a:rPr>
              <a:t>	      	3. add (</a:t>
            </a:r>
            <a:r>
              <a:rPr lang="en-US" altLang="en-US" sz="1400" dirty="0" err="1">
                <a:ea typeface="ＭＳ Ｐゴシック" pitchFamily="34" charset="-128"/>
              </a:rPr>
              <a:t>e</a:t>
            </a:r>
            <a:r>
              <a:rPr lang="en-US" altLang="en-US" sz="1400" i="1" baseline="-25000" dirty="0" err="1">
                <a:ea typeface="ＭＳ Ｐゴシック" pitchFamily="34" charset="-128"/>
              </a:rPr>
              <a:t>i</a:t>
            </a:r>
            <a:r>
              <a:rPr lang="en-US" altLang="en-US" sz="1400" dirty="0">
                <a:ea typeface="ＭＳ Ｐゴシック" pitchFamily="34" charset="-128"/>
              </a:rPr>
              <a:t> , b</a:t>
            </a:r>
            <a:r>
              <a:rPr lang="en-US" altLang="en-US" sz="1400" i="1" baseline="-25000" dirty="0">
                <a:ea typeface="ＭＳ Ｐゴシック" pitchFamily="34" charset="-128"/>
              </a:rPr>
              <a:t>i</a:t>
            </a:r>
            <a:r>
              <a:rPr lang="en-US" altLang="en-US" sz="1400" dirty="0">
                <a:ea typeface="ＭＳ Ｐゴシック" pitchFamily="34" charset="-128"/>
              </a:rPr>
              <a:t> ) to R</a:t>
            </a:r>
            <a:r>
              <a:rPr lang="en-US" altLang="en-US" sz="1400" i="1" baseline="-25000" dirty="0">
                <a:ea typeface="ＭＳ Ｐゴシック" pitchFamily="34" charset="-128"/>
              </a:rPr>
              <a:t>B</a:t>
            </a:r>
            <a:r>
              <a:rPr lang="en-US" altLang="en-US" sz="1400" dirty="0">
                <a:ea typeface="ＭＳ Ｐゴシック" pitchFamily="34" charset="-128"/>
              </a:rPr>
              <a:t>      	                   4. add (</a:t>
            </a:r>
            <a:r>
              <a:rPr lang="en-US" altLang="en-US" sz="1400" dirty="0" err="1">
                <a:ea typeface="ＭＳ Ｐゴシック" pitchFamily="34" charset="-128"/>
              </a:rPr>
              <a:t>e</a:t>
            </a:r>
            <a:r>
              <a:rPr lang="en-US" altLang="en-US" sz="1400" i="1" baseline="-25000" dirty="0" err="1">
                <a:ea typeface="ＭＳ Ｐゴシック" pitchFamily="34" charset="-128"/>
              </a:rPr>
              <a:t>i</a:t>
            </a:r>
            <a:r>
              <a:rPr lang="en-US" altLang="en-US" sz="1400" dirty="0">
                <a:ea typeface="ＭＳ Ｐゴシック" pitchFamily="34" charset="-128"/>
              </a:rPr>
              <a:t> , </a:t>
            </a:r>
            <a:r>
              <a:rPr lang="en-US" altLang="en-US" sz="1400" dirty="0" err="1">
                <a:ea typeface="ＭＳ Ｐゴシック" pitchFamily="34" charset="-128"/>
              </a:rPr>
              <a:t>c</a:t>
            </a:r>
            <a:r>
              <a:rPr lang="en-US" altLang="en-US" sz="1400" i="1" baseline="-25000" dirty="0" err="1">
                <a:ea typeface="ＭＳ Ｐゴシック" pitchFamily="34" charset="-128"/>
              </a:rPr>
              <a:t>i</a:t>
            </a:r>
            <a:r>
              <a:rPr lang="en-US" altLang="en-US" sz="1400" dirty="0">
                <a:ea typeface="ＭＳ Ｐゴシック" pitchFamily="34" charset="-128"/>
              </a:rPr>
              <a:t> ) to R</a:t>
            </a:r>
            <a:r>
              <a:rPr lang="en-US" altLang="en-US" sz="1400" i="1" baseline="-25000" dirty="0">
                <a:ea typeface="ＭＳ Ｐゴシック" pitchFamily="34" charset="-128"/>
              </a:rPr>
              <a:t>C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289853"/>
            <a:ext cx="4760843" cy="17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0" y="520860"/>
            <a:ext cx="7000210" cy="424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8592" y="59195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Schema Diagram</a:t>
            </a:r>
          </a:p>
        </p:txBody>
      </p:sp>
    </p:spTree>
    <p:extLst>
      <p:ext uri="{BB962C8B-B14F-4D97-AF65-F5344CB8AC3E}">
        <p14:creationId xmlns:p14="http://schemas.microsoft.com/office/powerpoint/2010/main" val="1778947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ER Features</a:t>
            </a:r>
          </a:p>
        </p:txBody>
      </p:sp>
    </p:spTree>
    <p:extLst>
      <p:ext uri="{BB962C8B-B14F-4D97-AF65-F5344CB8AC3E}">
        <p14:creationId xmlns:p14="http://schemas.microsoft.com/office/powerpoint/2010/main" val="1885514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0"/>
            <a:ext cx="8520600" cy="606287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Specialization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904" y="715617"/>
            <a:ext cx="8438322" cy="4234069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  <a:ea typeface="ＭＳ Ｐゴシック" pitchFamily="34" charset="-128"/>
              </a:rPr>
              <a:t>Top-down design process- </a:t>
            </a:r>
            <a:r>
              <a:rPr lang="en-US" altLang="en-US" dirty="0">
                <a:ea typeface="ＭＳ Ｐゴシック" pitchFamily="34" charset="-128"/>
              </a:rPr>
              <a:t>we designate sub-groupings within an entity set that are distinctive from other entities in the set.</a:t>
            </a:r>
          </a:p>
          <a:p>
            <a:pPr>
              <a:buNone/>
            </a:pP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These sub-groupings become lower-level entity sets.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The subgroupings have attributes, they participate in relationships that do not apply to the higher-level entity set.</a:t>
            </a:r>
          </a:p>
          <a:p>
            <a:pPr>
              <a:buNone/>
            </a:pP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Depicted by a </a:t>
            </a:r>
            <a:r>
              <a:rPr lang="en-US" altLang="en-US" i="1" dirty="0">
                <a:ea typeface="ＭＳ Ｐゴシック" pitchFamily="34" charset="-128"/>
              </a:rPr>
              <a:t>triangle</a:t>
            </a:r>
            <a:r>
              <a:rPr lang="en-US" altLang="en-US" dirty="0">
                <a:ea typeface="ＭＳ Ｐゴシック" pitchFamily="34" charset="-128"/>
              </a:rPr>
              <a:t> component labeled ISA (e.g.,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“is a” </a:t>
            </a:r>
            <a:r>
              <a:rPr lang="en-US" altLang="en-US" i="1" dirty="0">
                <a:ea typeface="ＭＳ Ｐゴシック" pitchFamily="34" charset="-128"/>
              </a:rPr>
              <a:t>person</a:t>
            </a:r>
            <a:r>
              <a:rPr lang="en-US" altLang="en-US" dirty="0">
                <a:ea typeface="ＭＳ Ｐゴシック" pitchFamily="34" charset="-128"/>
              </a:rPr>
              <a:t>).</a:t>
            </a:r>
          </a:p>
          <a:p>
            <a:pPr>
              <a:buNone/>
            </a:pPr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78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63414"/>
            <a:ext cx="8520600" cy="616226"/>
          </a:xfrm>
        </p:spPr>
        <p:txBody>
          <a:bodyPr/>
          <a:lstStyle/>
          <a:p>
            <a:pPr algn="ctr">
              <a:defRPr/>
            </a:pPr>
            <a:r>
              <a:rPr lang="en-US" b="1" dirty="0"/>
              <a:t>Specialization Example</a:t>
            </a:r>
            <a:endParaRPr lang="en-US" b="1" dirty="0">
              <a:ea typeface="+mj-ea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700" y="576287"/>
            <a:ext cx="5931402" cy="828826"/>
          </a:xfrm>
        </p:spPr>
        <p:txBody>
          <a:bodyPr/>
          <a:lstStyle/>
          <a:p>
            <a:r>
              <a:rPr lang="en-US" altLang="en-US" b="1" dirty="0">
                <a:solidFill>
                  <a:srgbClr val="FFFF00"/>
                </a:solidFill>
                <a:ea typeface="ＭＳ Ｐゴシック" pitchFamily="34" charset="-128"/>
              </a:rPr>
              <a:t>Overlapping</a:t>
            </a:r>
            <a:r>
              <a:rPr lang="en-US" altLang="en-US" dirty="0">
                <a:ea typeface="ＭＳ Ｐゴシック" pitchFamily="34" charset="-128"/>
              </a:rPr>
              <a:t> – </a:t>
            </a:r>
            <a:r>
              <a:rPr lang="en-US" altLang="en-US" i="1" dirty="0">
                <a:ea typeface="ＭＳ Ｐゴシック" pitchFamily="34" charset="-128"/>
              </a:rPr>
              <a:t>employee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student</a:t>
            </a:r>
          </a:p>
          <a:p>
            <a:r>
              <a:rPr lang="en-US" altLang="en-US" b="1" dirty="0">
                <a:solidFill>
                  <a:srgbClr val="FFFF00"/>
                </a:solidFill>
                <a:ea typeface="ＭＳ Ｐゴシック" pitchFamily="34" charset="-128"/>
              </a:rPr>
              <a:t>Disjoint</a:t>
            </a:r>
            <a:r>
              <a:rPr lang="en-US" altLang="en-US" dirty="0">
                <a:ea typeface="ＭＳ Ｐゴシック" pitchFamily="34" charset="-128"/>
              </a:rPr>
              <a:t> –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secretary</a:t>
            </a:r>
          </a:p>
        </p:txBody>
      </p:sp>
      <p:pic>
        <p:nvPicPr>
          <p:cNvPr id="54276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532" y="1338325"/>
            <a:ext cx="3686825" cy="226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739" y="783291"/>
            <a:ext cx="3209925" cy="2571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10223" y="3504919"/>
            <a:ext cx="33855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Attribute inheritance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– </a:t>
            </a:r>
            <a:r>
              <a:rPr lang="en-US" altLang="en-US" sz="1600" dirty="0">
                <a:solidFill>
                  <a:srgbClr val="00B0F0"/>
                </a:solidFill>
                <a:ea typeface="ＭＳ Ｐゴシック" pitchFamily="34" charset="-128"/>
              </a:rPr>
              <a:t>a lower-level entity set inherits all the attributes and relationship participation of the higher-level entity set to which it is linked.</a:t>
            </a:r>
          </a:p>
          <a:p>
            <a:pPr algn="just"/>
            <a:r>
              <a:rPr lang="en-US" altLang="en-US" sz="1600" dirty="0">
                <a:solidFill>
                  <a:srgbClr val="00B0F0"/>
                </a:solidFill>
                <a:ea typeface="ＭＳ Ｐゴシック" pitchFamily="34" charset="-128"/>
              </a:rPr>
              <a:t>(Superclass-Subclass Relationship)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6397C-A407-4A12-8784-328923C516D1}"/>
              </a:ext>
            </a:extLst>
          </p:cNvPr>
          <p:cNvSpPr txBox="1"/>
          <p:nvPr/>
        </p:nvSpPr>
        <p:spPr>
          <a:xfrm>
            <a:off x="199532" y="4120472"/>
            <a:ext cx="45720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an entity set is a lower-level entity set in more than one ISA relationship, then the entity set has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multiple inheritance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and the resulting structure is said to be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lattice.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4EA9E-0838-4048-840B-B6776346A515}"/>
              </a:ext>
            </a:extLst>
          </p:cNvPr>
          <p:cNvSpPr txBox="1"/>
          <p:nvPr/>
        </p:nvSpPr>
        <p:spPr>
          <a:xfrm>
            <a:off x="199532" y="3675896"/>
            <a:ext cx="39259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seen above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single inheritance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79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149087"/>
            <a:ext cx="8520600" cy="566530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Generalization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233" y="819814"/>
            <a:ext cx="4735682" cy="3915603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n-US" altLang="en-US" sz="1700" b="1" dirty="0">
                <a:solidFill>
                  <a:srgbClr val="FFFF00"/>
                </a:solidFill>
                <a:ea typeface="ＭＳ Ｐゴシック" pitchFamily="34" charset="-128"/>
              </a:rPr>
              <a:t>A bottom-up design process</a:t>
            </a:r>
            <a:r>
              <a:rPr lang="en-US" altLang="en-US" sz="1700" dirty="0">
                <a:solidFill>
                  <a:srgbClr val="FFFF0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– Combine a number of entity sets that share the same features into a higher-level entity set.</a:t>
            </a:r>
          </a:p>
          <a:p>
            <a:pPr algn="just"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 algn="just"/>
            <a:r>
              <a:rPr lang="en-US" altLang="en-US" sz="1700" dirty="0">
                <a:ea typeface="ＭＳ Ｐゴシック" pitchFamily="34" charset="-128"/>
              </a:rPr>
              <a:t>Specialization and generalization are simple inversions of each other; they are represented in an E-R diagram in the same way.</a:t>
            </a:r>
          </a:p>
          <a:p>
            <a:pPr algn="just"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 algn="just"/>
            <a:r>
              <a:rPr lang="en-US" altLang="en-US" sz="1700" dirty="0">
                <a:ea typeface="ＭＳ Ｐゴシック" pitchFamily="34" charset="-128"/>
              </a:rPr>
              <a:t>The terms specialization and generalization are used interchangeably.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4302" y="1443450"/>
            <a:ext cx="4079698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421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AE009C-1A3A-4C73-BB34-2284703BE7FA}"/>
              </a:ext>
            </a:extLst>
          </p:cNvPr>
          <p:cNvSpPr txBox="1"/>
          <p:nvPr/>
        </p:nvSpPr>
        <p:spPr>
          <a:xfrm>
            <a:off x="297711" y="379995"/>
            <a:ext cx="8548577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Whether a given portion of an E-R model was arrived at by specialization or generalization, the outcome is basically the same: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• A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higher-level entity set </a:t>
            </a:r>
            <a:r>
              <a:rPr lang="en-US" sz="2000" dirty="0">
                <a:solidFill>
                  <a:schemeClr val="tx1"/>
                </a:solidFill>
              </a:rPr>
              <a:t>with attributes and relationships that apply to all of its lower-level entity sets. 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•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Lower-level entity sets </a:t>
            </a:r>
            <a:r>
              <a:rPr lang="en-US" sz="2000" dirty="0">
                <a:solidFill>
                  <a:schemeClr val="tx1"/>
                </a:solidFill>
              </a:rPr>
              <a:t>with distinctive features that apply only within a particular lower-level entity set.</a:t>
            </a:r>
          </a:p>
        </p:txBody>
      </p:sp>
    </p:spTree>
    <p:extLst>
      <p:ext uri="{BB962C8B-B14F-4D97-AF65-F5344CB8AC3E}">
        <p14:creationId xmlns:p14="http://schemas.microsoft.com/office/powerpoint/2010/main" val="1593398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36910"/>
            <a:ext cx="8077200" cy="457200"/>
          </a:xfrm>
        </p:spPr>
        <p:txBody>
          <a:bodyPr/>
          <a:lstStyle/>
          <a:p>
            <a:pPr algn="ctr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7768" y="715062"/>
            <a:ext cx="7682116" cy="3966074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Method 1: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Form a schema for the higher-level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Form a schema for each lower-level entity set, include primary key of higher-level entity set and local attributes</a:t>
            </a:r>
            <a:br>
              <a:rPr lang="en-US" altLang="en-US" dirty="0">
                <a:ea typeface="ＭＳ Ｐゴシック" pitchFamily="34" charset="-128"/>
              </a:rPr>
            </a:br>
            <a:br>
              <a:rPr lang="en-US" altLang="en-US" dirty="0">
                <a:ea typeface="ＭＳ Ｐゴシック" pitchFamily="34" charset="-128"/>
              </a:rPr>
            </a:br>
            <a:endParaRPr lang="en-US" altLang="en-US" dirty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solidFill>
                  <a:srgbClr val="00B0F0"/>
                </a:solidFill>
                <a:ea typeface="ＭＳ Ｐゴシック" pitchFamily="34" charset="-128"/>
              </a:rPr>
              <a:t>Drawback:  </a:t>
            </a:r>
            <a:r>
              <a:rPr lang="en-US" altLang="en-US" dirty="0">
                <a:ea typeface="ＭＳ Ｐゴシック" pitchFamily="34" charset="-128"/>
              </a:rPr>
              <a:t>getting information about, an </a:t>
            </a:r>
            <a:r>
              <a:rPr lang="en-US" altLang="en-US" i="1" dirty="0">
                <a:ea typeface="ＭＳ Ｐゴシック" pitchFamily="34" charset="-128"/>
              </a:rPr>
              <a:t>employee</a:t>
            </a:r>
            <a:r>
              <a:rPr lang="en-US" altLang="en-US" dirty="0">
                <a:ea typeface="ＭＳ Ｐゴシック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28692" y="2427267"/>
            <a:ext cx="5520424" cy="1060212"/>
            <a:chOff x="1902526" y="2331574"/>
            <a:chExt cx="5635892" cy="1013565"/>
          </a:xfrm>
        </p:grpSpPr>
        <p:sp>
          <p:nvSpPr>
            <p:cNvPr id="55301" name="Line 4"/>
            <p:cNvSpPr>
              <a:spLocks noChangeShapeType="1"/>
            </p:cNvSpPr>
            <p:nvPr/>
          </p:nvSpPr>
          <p:spPr bwMode="auto">
            <a:xfrm>
              <a:off x="1902526" y="2590490"/>
              <a:ext cx="3797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2" name="Line 5"/>
            <p:cNvSpPr>
              <a:spLocks noChangeShapeType="1"/>
            </p:cNvSpPr>
            <p:nvPr/>
          </p:nvSpPr>
          <p:spPr bwMode="auto">
            <a:xfrm>
              <a:off x="2849384" y="2445026"/>
              <a:ext cx="0" cy="9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3" name="TextBox 1"/>
            <p:cNvSpPr txBox="1">
              <a:spLocks noChangeArrowheads="1"/>
            </p:cNvSpPr>
            <p:nvPr/>
          </p:nvSpPr>
          <p:spPr bwMode="auto">
            <a:xfrm>
              <a:off x="1915493" y="2331574"/>
              <a:ext cx="5622925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chemeClr val="accent6"/>
                  </a:solidFill>
                </a:rPr>
                <a:t>schema              attributes</a:t>
              </a:r>
            </a:p>
            <a:p>
              <a:r>
                <a:rPr lang="en-US" alt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person	           ID, name, street, city</a:t>
              </a:r>
            </a:p>
            <a:p>
              <a:r>
                <a:rPr lang="en-US" alt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student	           ID, </a:t>
              </a:r>
              <a:r>
                <a:rPr lang="en-US" altLang="en-US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tot_cred</a:t>
              </a:r>
              <a:endParaRPr lang="en-US" alt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  <a:p>
              <a:r>
                <a:rPr lang="en-US" alt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employee	           ID, salary</a:t>
              </a:r>
            </a:p>
          </p:txBody>
        </p:sp>
      </p:grpSp>
      <p:pic>
        <p:nvPicPr>
          <p:cNvPr id="9" name="Picture 1">
            <a:extLst>
              <a:ext uri="{FF2B5EF4-FFF2-40B4-BE49-F238E27FC236}">
                <a16:creationId xmlns:a16="http://schemas.microsoft.com/office/drawing/2014/main" id="{F065AF42-7353-4015-8337-9B37C33C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6124" y="2095163"/>
            <a:ext cx="2389114" cy="166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940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endParaRPr lang="en-US" sz="40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algn="ctr"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Reducing E-R Diagrams to Relational Schemas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51" y="45244"/>
            <a:ext cx="8786813" cy="457200"/>
          </a:xfrm>
        </p:spPr>
        <p:txBody>
          <a:bodyPr/>
          <a:lstStyle/>
          <a:p>
            <a:pPr algn="ctr">
              <a:defRPr/>
            </a:pPr>
            <a:r>
              <a:rPr lang="en-US" sz="2800" b="1" dirty="0">
                <a:ea typeface="+mj-ea"/>
              </a:rPr>
              <a:t>Representing Specialization as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4" y="888206"/>
            <a:ext cx="7229475" cy="386715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b="1" dirty="0">
                <a:solidFill>
                  <a:srgbClr val="00B0F0"/>
                </a:solidFill>
                <a:ea typeface="ＭＳ Ｐゴシック" pitchFamily="34" charset="-128"/>
              </a:rPr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solidFill>
                  <a:srgbClr val="00B0F0"/>
                </a:solidFill>
                <a:ea typeface="ＭＳ Ｐゴシック" pitchFamily="34" charset="-128"/>
              </a:rPr>
              <a:t>Drawback</a:t>
            </a:r>
            <a:r>
              <a:rPr lang="en-US" altLang="en-US" dirty="0">
                <a:ea typeface="ＭＳ Ｐゴシック" pitchFamily="34" charset="-128"/>
              </a:rPr>
              <a:t>:  </a:t>
            </a:r>
            <a:r>
              <a:rPr lang="en-US" altLang="en-US" i="1" dirty="0">
                <a:ea typeface="ＭＳ Ｐゴシック" pitchFamily="34" charset="-128"/>
              </a:rPr>
              <a:t>name, street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city</a:t>
            </a:r>
            <a:r>
              <a:rPr lang="en-US" altLang="en-US" dirty="0">
                <a:ea typeface="ＭＳ Ｐゴシック" pitchFamily="34" charset="-128"/>
              </a:rPr>
              <a:t> may be stored redundantly for people who are both students and employees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64015" y="2010965"/>
            <a:ext cx="5622925" cy="1019559"/>
            <a:chOff x="1800380" y="2430715"/>
            <a:chExt cx="5623133" cy="1359411"/>
          </a:xfrm>
        </p:grpSpPr>
        <p:sp>
          <p:nvSpPr>
            <p:cNvPr id="56325" name="Line 4"/>
            <p:cNvSpPr>
              <a:spLocks noChangeShapeType="1"/>
            </p:cNvSpPr>
            <p:nvPr/>
          </p:nvSpPr>
          <p:spPr bwMode="auto">
            <a:xfrm>
              <a:off x="1866930" y="2849952"/>
              <a:ext cx="43629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" name="Line 5"/>
            <p:cNvSpPr>
              <a:spLocks noChangeShapeType="1"/>
            </p:cNvSpPr>
            <p:nvPr/>
          </p:nvSpPr>
          <p:spPr bwMode="auto">
            <a:xfrm>
              <a:off x="3290918" y="2430715"/>
              <a:ext cx="0" cy="120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7" name="TextBox 8"/>
            <p:cNvSpPr txBox="1">
              <a:spLocks noChangeArrowheads="1"/>
            </p:cNvSpPr>
            <p:nvPr/>
          </p:nvSpPr>
          <p:spPr bwMode="auto">
            <a:xfrm>
              <a:off x="1800380" y="2517984"/>
              <a:ext cx="5623133" cy="1272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FFFF00"/>
                  </a:solidFill>
                </a:rPr>
                <a:t>schema                    attributes</a:t>
              </a:r>
            </a:p>
            <a:p>
              <a:r>
                <a:rPr lang="en-US" alt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person	           ID, name, street, city</a:t>
              </a:r>
            </a:p>
            <a:p>
              <a:r>
                <a:rPr lang="en-US" alt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student	           ID, name, street, city, </a:t>
              </a:r>
              <a:r>
                <a:rPr lang="en-US" altLang="en-US" dirty="0" err="1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tot_cred</a:t>
              </a:r>
              <a:endParaRPr lang="en-US" alt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  <a:p>
              <a:r>
                <a:rPr lang="en-US" alt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employee	           ID, name, street, city, salary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493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ADF9F-1C46-4612-B014-9FC89AF35A58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5693"/>
            <a:ext cx="8077200" cy="4214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 Constraints on a Specialization/Generalization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E81C5-5C15-4C86-9AF6-913531489759}"/>
              </a:ext>
            </a:extLst>
          </p:cNvPr>
          <p:cNvSpPr txBox="1"/>
          <p:nvPr/>
        </p:nvSpPr>
        <p:spPr>
          <a:xfrm>
            <a:off x="434162" y="694313"/>
            <a:ext cx="8176438" cy="403187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Constraint #1 - </a:t>
            </a:r>
            <a:r>
              <a:rPr lang="en-US" sz="1600" dirty="0">
                <a:solidFill>
                  <a:schemeClr val="tx1"/>
                </a:solidFill>
              </a:rPr>
              <a:t>determining which entities can be members of a given lower-level entity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(1)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 Defined </a:t>
            </a:r>
            <a:r>
              <a:rPr lang="en-US" sz="1600" dirty="0">
                <a:solidFill>
                  <a:schemeClr val="tx1"/>
                </a:solidFill>
              </a:rPr>
              <a:t>– The membership is evaluated on the basis of whether or not an entity satisfies an explicit condition or predicate.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Eg.</a:t>
            </a:r>
            <a:r>
              <a:rPr lang="en-US" sz="1600" dirty="0">
                <a:solidFill>
                  <a:schemeClr val="tx1"/>
                </a:solidFill>
              </a:rPr>
              <a:t> Student(ID, Name, </a:t>
            </a:r>
            <a:r>
              <a:rPr lang="en-US" sz="1600" dirty="0" err="1">
                <a:solidFill>
                  <a:schemeClr val="tx1"/>
                </a:solidFill>
              </a:rPr>
              <a:t>StudentType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	       if </a:t>
            </a:r>
            <a:r>
              <a:rPr lang="en-US" sz="1600" dirty="0" err="1">
                <a:solidFill>
                  <a:schemeClr val="tx1"/>
                </a:solidFill>
              </a:rPr>
              <a:t>StudentType</a:t>
            </a:r>
            <a:r>
              <a:rPr lang="en-US" sz="1600" dirty="0">
                <a:solidFill>
                  <a:schemeClr val="tx1"/>
                </a:solidFill>
              </a:rPr>
              <a:t>=‘UG’ then </a:t>
            </a:r>
            <a:r>
              <a:rPr lang="en-US" sz="1600" dirty="0" err="1">
                <a:solidFill>
                  <a:schemeClr val="tx1"/>
                </a:solidFill>
              </a:rPr>
              <a:t>UG_Student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 	       if </a:t>
            </a:r>
            <a:r>
              <a:rPr lang="en-US" sz="1600" dirty="0" err="1">
                <a:solidFill>
                  <a:schemeClr val="tx1"/>
                </a:solidFill>
              </a:rPr>
              <a:t>StudentType</a:t>
            </a:r>
            <a:r>
              <a:rPr lang="en-US" sz="1600" dirty="0">
                <a:solidFill>
                  <a:schemeClr val="tx1"/>
                </a:solidFill>
              </a:rPr>
              <a:t>=‘PG’ then </a:t>
            </a:r>
            <a:r>
              <a:rPr lang="en-US" sz="1600" dirty="0" err="1">
                <a:solidFill>
                  <a:schemeClr val="tx1"/>
                </a:solidFill>
              </a:rPr>
              <a:t>PG_Student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it is also called as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‘Attribute defined’</a:t>
            </a:r>
          </a:p>
          <a:p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(2)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 Defined – </a:t>
            </a:r>
            <a:r>
              <a:rPr lang="en-US" sz="1600" dirty="0">
                <a:solidFill>
                  <a:schemeClr val="tx1"/>
                </a:solidFill>
              </a:rPr>
              <a:t>Database designer decide the membership of the entities to the lower entity sets.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        </a:t>
            </a:r>
            <a:r>
              <a:rPr lang="en-US" sz="1600" dirty="0" err="1">
                <a:solidFill>
                  <a:schemeClr val="tx1"/>
                </a:solidFill>
              </a:rPr>
              <a:t>Eg.</a:t>
            </a:r>
            <a:r>
              <a:rPr lang="en-US" sz="1600" dirty="0">
                <a:solidFill>
                  <a:schemeClr val="tx1"/>
                </a:solidFill>
              </a:rPr>
              <a:t> Grouping employees in to different teams, for a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33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9ADF9F-1C46-4612-B014-9FC89AF35A58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5693"/>
            <a:ext cx="8077200" cy="4214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 Constraints on a Specialization/Generalization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E81C5-5C15-4C86-9AF6-913531489759}"/>
              </a:ext>
            </a:extLst>
          </p:cNvPr>
          <p:cNvSpPr txBox="1"/>
          <p:nvPr/>
        </p:nvSpPr>
        <p:spPr>
          <a:xfrm>
            <a:off x="434162" y="694313"/>
            <a:ext cx="8176438" cy="329320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Constraint #2 – </a:t>
            </a:r>
            <a:r>
              <a:rPr lang="en-US" sz="1600" dirty="0">
                <a:solidFill>
                  <a:schemeClr val="tx1"/>
                </a:solidFill>
              </a:rPr>
              <a:t>whether or not the entities belong to more than one lower level entity sets.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Disjoint constraint – Each entity belongs to only one of the lower level entity set.</a:t>
            </a:r>
          </a:p>
          <a:p>
            <a:pPr marL="342900" indent="-342900">
              <a:buAutoNum type="arabicParenBoth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Eg.</a:t>
            </a:r>
            <a:r>
              <a:rPr lang="en-US" sz="1600" dirty="0">
                <a:solidFill>
                  <a:schemeClr val="tx1"/>
                </a:solidFill>
              </a:rPr>
              <a:t> ‘Student’ based on </a:t>
            </a:r>
            <a:r>
              <a:rPr lang="en-US" sz="1600" dirty="0" err="1">
                <a:solidFill>
                  <a:schemeClr val="tx1"/>
                </a:solidFill>
              </a:rPr>
              <a:t>Student_Typer</a:t>
            </a:r>
            <a:r>
              <a:rPr lang="en-US" sz="1600" dirty="0">
                <a:solidFill>
                  <a:schemeClr val="tx1"/>
                </a:solidFill>
              </a:rPr>
              <a:t> either is UG or PG.</a:t>
            </a:r>
          </a:p>
          <a:p>
            <a:pPr marL="342900" indent="-342900">
              <a:buAutoNum type="arabicParenBoth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Overlapping Constraint  - The entities may belong to more one lower level entity sets.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Eg.</a:t>
            </a:r>
            <a:r>
              <a:rPr lang="en-US" sz="1600" dirty="0">
                <a:solidFill>
                  <a:schemeClr val="tx1"/>
                </a:solidFill>
              </a:rPr>
              <a:t> ‘Employee’ each employee may work in multiple teams.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                       ‘Student’ each student may belongs to different elective groups/</a:t>
            </a:r>
          </a:p>
          <a:p>
            <a:pPr marL="342900" indent="-342900">
              <a:buAutoNum type="arabicParenBoth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29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175" y="854996"/>
            <a:ext cx="7472031" cy="2951460"/>
          </a:xfrm>
          <a:ln>
            <a:solidFill>
              <a:srgbClr val="FF0000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Constraint #3 -  </a:t>
            </a:r>
            <a:r>
              <a:rPr lang="en-US" altLang="en-US" b="1" dirty="0">
                <a:solidFill>
                  <a:srgbClr val="FFFF00"/>
                </a:solidFill>
                <a:ea typeface="ＭＳ Ｐゴシック" pitchFamily="34" charset="-128"/>
              </a:rPr>
              <a:t>Completeness constraint</a:t>
            </a:r>
            <a:r>
              <a:rPr lang="en-US" altLang="en-US" dirty="0">
                <a:solidFill>
                  <a:srgbClr val="FFFF00"/>
                </a:solidFill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- </a:t>
            </a:r>
            <a:r>
              <a:rPr lang="en-US" altLang="en-US" sz="1600" dirty="0">
                <a:ea typeface="ＭＳ Ｐゴシック" pitchFamily="34" charset="-128"/>
              </a:rPr>
              <a:t>Specifies whether or not an entity in the higher-level entity set must belong to at least one of the lower-level entity sets within a generalization.</a:t>
            </a:r>
          </a:p>
          <a:p>
            <a:pPr lvl="1" algn="just">
              <a:lnSpc>
                <a:spcPct val="100000"/>
              </a:lnSpc>
            </a:pPr>
            <a:r>
              <a:rPr lang="en-US" altLang="en-US" b="1" dirty="0">
                <a:solidFill>
                  <a:srgbClr val="FFFF00"/>
                </a:solidFill>
                <a:ea typeface="ＭＳ Ｐゴシック" pitchFamily="34" charset="-128"/>
              </a:rPr>
              <a:t>Total specialization/generalization </a:t>
            </a:r>
            <a:r>
              <a:rPr lang="en-US" altLang="en-US" dirty="0">
                <a:ea typeface="ＭＳ Ｐゴシック" pitchFamily="34" charset="-128"/>
              </a:rPr>
              <a:t>: an entity must belong to one of the lower-level entity sets.</a:t>
            </a:r>
          </a:p>
          <a:p>
            <a:pPr lvl="1" algn="just">
              <a:lnSpc>
                <a:spcPct val="100000"/>
              </a:lnSpc>
            </a:pPr>
            <a:r>
              <a:rPr lang="en-US" altLang="en-US" b="1" dirty="0">
                <a:solidFill>
                  <a:srgbClr val="FFFF00"/>
                </a:solidFill>
                <a:ea typeface="ＭＳ Ｐゴシック" pitchFamily="34" charset="-128"/>
              </a:rPr>
              <a:t>Partial specialization/generalization </a:t>
            </a:r>
            <a:r>
              <a:rPr lang="en-US" altLang="en-US" dirty="0">
                <a:ea typeface="ＭＳ Ｐゴシック" pitchFamily="34" charset="-128"/>
              </a:rPr>
              <a:t>: an entity need not belong to one of the lower-level entity sets.</a:t>
            </a:r>
          </a:p>
          <a:p>
            <a:pPr lvl="1" algn="just">
              <a:lnSpc>
                <a:spcPct val="100000"/>
              </a:lnSpc>
            </a:pPr>
            <a:endParaRPr lang="en-US" altLang="en-US" dirty="0">
              <a:ea typeface="ＭＳ Ｐゴシック" pitchFamily="34" charset="-128"/>
            </a:endParaRPr>
          </a:p>
          <a:p>
            <a:pPr marL="114300" indent="0" algn="just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chemeClr val="tx1"/>
                </a:solidFill>
                <a:ea typeface="ＭＳ Ｐゴシック" pitchFamily="34" charset="-128"/>
              </a:rPr>
              <a:t>‘Partial generalization is the default’ 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BDA9B3-11BB-4022-B7E1-BFEECC0E8C6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5693"/>
            <a:ext cx="8077200" cy="4214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 Constraints on a Specialization/Generalization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625423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58C3A6-984B-47EA-AA20-8D58DC400CF3}"/>
              </a:ext>
            </a:extLst>
          </p:cNvPr>
          <p:cNvSpPr txBox="1"/>
          <p:nvPr/>
        </p:nvSpPr>
        <p:spPr>
          <a:xfrm>
            <a:off x="127591" y="180231"/>
            <a:ext cx="5411972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ea typeface="ＭＳ Ｐゴシック" pitchFamily="34" charset="-128"/>
              </a:rPr>
              <a:t>Total generalization in ER diagram: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a typeface="ＭＳ Ｐゴシック" pitchFamily="34" charset="-128"/>
              </a:rPr>
              <a:t>Add the keyword </a:t>
            </a:r>
            <a:r>
              <a:rPr lang="en-US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total</a:t>
            </a:r>
            <a:r>
              <a:rPr lang="en-US" altLang="en-US" sz="2000" dirty="0">
                <a:solidFill>
                  <a:schemeClr val="tx1"/>
                </a:solidFill>
                <a:ea typeface="ＭＳ Ｐゴシック" pitchFamily="34" charset="-128"/>
              </a:rPr>
              <a:t> in the diagram and draw a dashed line from the keyword to the corresponding hollow arrow-head (for a total generalization), or to the set of hollow arrow-heads (for an overlapping generalization).</a:t>
            </a:r>
          </a:p>
          <a:p>
            <a:pPr algn="just">
              <a:lnSpc>
                <a:spcPct val="100000"/>
              </a:lnSpc>
              <a:buNone/>
            </a:pPr>
            <a:endParaRPr lang="en-US" altLang="en-US" sz="20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just"/>
            <a:r>
              <a:rPr lang="en-US" altLang="en-US" sz="2000" i="1" dirty="0" err="1">
                <a:solidFill>
                  <a:schemeClr val="tx1"/>
                </a:solidFill>
                <a:ea typeface="ＭＳ Ｐゴシック" pitchFamily="34" charset="-128"/>
              </a:rPr>
              <a:t>Eg.</a:t>
            </a:r>
            <a:r>
              <a:rPr lang="en-US" altLang="en-US" sz="2000" i="1" dirty="0">
                <a:solidFill>
                  <a:schemeClr val="tx1"/>
                </a:solidFill>
                <a:ea typeface="ＭＳ Ｐゴシック" pitchFamily="34" charset="-128"/>
              </a:rPr>
              <a:t> Student</a:t>
            </a:r>
            <a:r>
              <a:rPr lang="en-US" altLang="en-US" sz="2000" dirty="0">
                <a:solidFill>
                  <a:schemeClr val="tx1"/>
                </a:solidFill>
                <a:ea typeface="ＭＳ Ｐゴシック" pitchFamily="34" charset="-128"/>
              </a:rPr>
              <a:t> specialization to under graduate or post graduate is total.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64B61-A586-4700-A196-BCF7924E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92" y="1877480"/>
            <a:ext cx="2356921" cy="1476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CEDC-1B1B-41FB-8BA1-11F2C9E1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92" y="164256"/>
            <a:ext cx="2096277" cy="1607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95CEFD-6A2F-4E25-99F6-A6198DE4F7E3}"/>
              </a:ext>
            </a:extLst>
          </p:cNvPr>
          <p:cNvSpPr txBox="1"/>
          <p:nvPr/>
        </p:nvSpPr>
        <p:spPr>
          <a:xfrm>
            <a:off x="127590" y="3459785"/>
            <a:ext cx="6730409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000" i="1" dirty="0">
                <a:solidFill>
                  <a:schemeClr val="tx1"/>
                </a:solidFill>
                <a:ea typeface="ＭＳ Ｐゴシック" pitchFamily="34" charset="-128"/>
              </a:rPr>
              <a:t>Student</a:t>
            </a:r>
            <a:r>
              <a:rPr lang="en-US" altLang="en-US" sz="2000" dirty="0">
                <a:solidFill>
                  <a:schemeClr val="tx1"/>
                </a:solidFill>
                <a:ea typeface="ＭＳ Ｐゴシック" pitchFamily="34" charset="-128"/>
              </a:rPr>
              <a:t>  specialization to under graduate or post graduate is total and disjoint.</a:t>
            </a:r>
          </a:p>
          <a:p>
            <a:endParaRPr lang="en-US" sz="2000" dirty="0">
              <a:solidFill>
                <a:schemeClr val="tx1"/>
              </a:solidFill>
              <a:ea typeface="ＭＳ Ｐゴシック" pitchFamily="34" charset="-128"/>
            </a:endParaRPr>
          </a:p>
          <a:p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Employee specialization to different teams is partial and overlapping.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52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20645" y="40377"/>
            <a:ext cx="6726238" cy="4667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58670" y="1192240"/>
            <a:ext cx="78501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>
              <a:spcBef>
                <a:spcPct val="50000"/>
              </a:spcBef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en-US" altLang="en-US" sz="1600" dirty="0">
                <a:solidFill>
                  <a:schemeClr val="lt2"/>
                </a:solidFill>
                <a:ea typeface="ＭＳ Ｐゴシック" pitchFamily="34" charset="-128"/>
              </a:rPr>
              <a:t>Consider the ternary relationship </a:t>
            </a:r>
            <a:r>
              <a:rPr lang="en-US" altLang="en-US" sz="1600" dirty="0" err="1">
                <a:solidFill>
                  <a:schemeClr val="lt2"/>
                </a:solidFill>
                <a:ea typeface="ＭＳ Ｐゴシック" pitchFamily="34" charset="-128"/>
              </a:rPr>
              <a:t>proj_guide</a:t>
            </a:r>
            <a:endParaRPr lang="en-US" altLang="en-US" sz="1600" dirty="0">
              <a:solidFill>
                <a:schemeClr val="lt2"/>
              </a:solidFill>
              <a:ea typeface="ＭＳ Ｐゴシック" pitchFamily="34" charset="-128"/>
            </a:endParaRPr>
          </a:p>
          <a:p>
            <a:pPr marL="742950" lvl="1" indent="-285750">
              <a:spcBef>
                <a:spcPct val="50000"/>
              </a:spcBef>
              <a:buClr>
                <a:schemeClr val="tx2"/>
              </a:buClr>
              <a:buSzPct val="200000"/>
              <a:buFont typeface="Arial" pitchFamily="34" charset="0"/>
              <a:buChar char="•"/>
            </a:pPr>
            <a:r>
              <a:rPr lang="en-US" altLang="en-US" sz="1600" dirty="0">
                <a:solidFill>
                  <a:schemeClr val="lt2"/>
                </a:solidFill>
                <a:ea typeface="ＭＳ Ｐゴシック" pitchFamily="34" charset="-128"/>
              </a:rPr>
              <a:t>Suppose we want to record evaluations of a student by a guide on a project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2071530"/>
            <a:ext cx="4069034" cy="279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7560CA-579E-48FE-91ED-8B2574E842D3}"/>
              </a:ext>
            </a:extLst>
          </p:cNvPr>
          <p:cNvSpPr txBox="1"/>
          <p:nvPr/>
        </p:nvSpPr>
        <p:spPr>
          <a:xfrm>
            <a:off x="244549" y="682283"/>
            <a:ext cx="8601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One limitation of the E-R model is that it cannot express relationships among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4202863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188843"/>
            <a:ext cx="8520600" cy="586409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Aggregation (Cont.)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81" y="775251"/>
            <a:ext cx="5960472" cy="4179405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n-US" altLang="en-US" dirty="0">
                <a:ea typeface="ＭＳ Ｐゴシック" pitchFamily="34" charset="-128"/>
              </a:rPr>
              <a:t>Relationship sets </a:t>
            </a:r>
            <a:r>
              <a:rPr lang="en-US" altLang="en-US" i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eval_for</a:t>
            </a:r>
            <a:r>
              <a:rPr lang="en-US" altLang="en-US" i="1" dirty="0">
                <a:solidFill>
                  <a:schemeClr val="accent1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and </a:t>
            </a:r>
            <a:r>
              <a:rPr lang="en-US" altLang="en-US" i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proj_guide</a:t>
            </a:r>
            <a:r>
              <a:rPr lang="en-US" altLang="en-US" dirty="0">
                <a:solidFill>
                  <a:schemeClr val="accent1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represent overlapping information</a:t>
            </a:r>
          </a:p>
          <a:p>
            <a:pPr lvl="1" algn="just"/>
            <a:r>
              <a:rPr lang="en-US" altLang="en-US" dirty="0">
                <a:ea typeface="ＭＳ Ｐゴシック" pitchFamily="34" charset="-128"/>
              </a:rPr>
              <a:t>Every </a:t>
            </a:r>
            <a:r>
              <a:rPr lang="en-US" altLang="en-US" i="1" dirty="0" err="1">
                <a:ea typeface="ＭＳ Ｐゴシック" pitchFamily="34" charset="-128"/>
              </a:rPr>
              <a:t>eval_for</a:t>
            </a:r>
            <a:r>
              <a:rPr lang="en-US" altLang="en-US" dirty="0">
                <a:ea typeface="ＭＳ Ｐゴシック" pitchFamily="34" charset="-128"/>
              </a:rPr>
              <a:t> relationship corresponds to a </a:t>
            </a:r>
            <a:r>
              <a:rPr lang="en-US" altLang="en-US" i="1" dirty="0" err="1">
                <a:ea typeface="ＭＳ Ｐゴシック" pitchFamily="34" charset="-128"/>
              </a:rPr>
              <a:t>proj_guide</a:t>
            </a:r>
            <a:r>
              <a:rPr lang="en-US" altLang="en-US" dirty="0">
                <a:ea typeface="ＭＳ Ｐゴシック" pitchFamily="34" charset="-128"/>
              </a:rPr>
              <a:t> relationship</a:t>
            </a:r>
          </a:p>
          <a:p>
            <a:pPr lvl="1" algn="just"/>
            <a:r>
              <a:rPr lang="en-US" altLang="en-US" dirty="0">
                <a:ea typeface="ＭＳ Ｐゴシック" pitchFamily="34" charset="-128"/>
              </a:rPr>
              <a:t>However, some </a:t>
            </a:r>
            <a:r>
              <a:rPr lang="en-US" altLang="en-US" i="1" dirty="0" err="1">
                <a:ea typeface="ＭＳ Ｐゴシック" pitchFamily="34" charset="-128"/>
              </a:rPr>
              <a:t>proj_guide</a:t>
            </a:r>
            <a:r>
              <a:rPr lang="en-US" altLang="en-US" dirty="0">
                <a:ea typeface="ＭＳ Ｐゴシック" pitchFamily="34" charset="-128"/>
              </a:rPr>
              <a:t> relationships may not correspond to any </a:t>
            </a:r>
            <a:r>
              <a:rPr lang="en-US" altLang="en-US" i="1" dirty="0" err="1">
                <a:ea typeface="ＭＳ Ｐゴシック" pitchFamily="34" charset="-128"/>
              </a:rPr>
              <a:t>eval_for</a:t>
            </a:r>
            <a:r>
              <a:rPr lang="en-US" altLang="en-US" dirty="0">
                <a:ea typeface="ＭＳ Ｐゴシック" pitchFamily="34" charset="-128"/>
              </a:rPr>
              <a:t> relationships </a:t>
            </a:r>
          </a:p>
          <a:p>
            <a:pPr lvl="2" algn="just"/>
            <a:r>
              <a:rPr lang="en-US" altLang="en-US" dirty="0">
                <a:ea typeface="ＭＳ Ｐゴシック" pitchFamily="34" charset="-128"/>
              </a:rPr>
              <a:t>So we can’t discard the </a:t>
            </a:r>
            <a:r>
              <a:rPr lang="en-US" altLang="en-US" i="1" dirty="0" err="1">
                <a:ea typeface="ＭＳ Ｐゴシック" pitchFamily="34" charset="-128"/>
              </a:rPr>
              <a:t>proj_guide</a:t>
            </a:r>
            <a:r>
              <a:rPr lang="en-US" altLang="en-US" dirty="0">
                <a:ea typeface="ＭＳ Ｐゴシック" pitchFamily="34" charset="-128"/>
              </a:rPr>
              <a:t> relationship</a:t>
            </a: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Eliminate this redundancy via </a:t>
            </a:r>
            <a:r>
              <a:rPr lang="en-US" altLang="en-US" i="1" dirty="0">
                <a:ea typeface="ＭＳ Ｐゴシック" pitchFamily="34" charset="-128"/>
              </a:rPr>
              <a:t>aggregation</a:t>
            </a:r>
            <a:endParaRPr lang="en-US" altLang="en-US" dirty="0">
              <a:ea typeface="ＭＳ Ｐゴシック" pitchFamily="34" charset="-128"/>
            </a:endParaRPr>
          </a:p>
          <a:p>
            <a:pPr lvl="1" algn="just"/>
            <a:r>
              <a:rPr lang="en-US" altLang="en-US" dirty="0">
                <a:ea typeface="ＭＳ Ｐゴシック" pitchFamily="34" charset="-128"/>
              </a:rPr>
              <a:t>Treat relationship as an abstract entity</a:t>
            </a:r>
          </a:p>
          <a:p>
            <a:pPr lvl="1" algn="just"/>
            <a:r>
              <a:rPr lang="en-US" altLang="en-US" dirty="0">
                <a:ea typeface="ＭＳ Ｐゴシック" pitchFamily="34" charset="-128"/>
              </a:rPr>
              <a:t>Allows relationships between relationships </a:t>
            </a:r>
          </a:p>
          <a:p>
            <a:pPr lvl="1" algn="just"/>
            <a:r>
              <a:rPr lang="en-US" altLang="en-US" dirty="0">
                <a:ea typeface="ＭＳ Ｐゴシック" pitchFamily="34" charset="-128"/>
              </a:rPr>
              <a:t>Abstraction of relationship into new entity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37CF64-669A-4E7A-A35C-BCCB3332F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3431" y="1623878"/>
            <a:ext cx="2756688" cy="189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52237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1700" y="0"/>
            <a:ext cx="8520600" cy="586409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Aggregation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8478" y="616227"/>
            <a:ext cx="8478079" cy="4403034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The diagram represents: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 student is guided by a particular instructor on a particular project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9165" y="2057863"/>
            <a:ext cx="4204252" cy="254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7269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6" y="1"/>
            <a:ext cx="8131175" cy="735496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Aggregation via Schemas</a:t>
            </a:r>
            <a:endParaRPr lang="en-US" sz="2800" dirty="0">
              <a:ea typeface="+mj-ea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68272" y="717871"/>
            <a:ext cx="5700901" cy="37077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120000"/>
              <a:buFont typeface="Arial" pitchFamily="34" charset="0"/>
              <a:buChar char="•"/>
              <a:defRPr/>
            </a:pPr>
            <a:r>
              <a:rPr kumimoji="1" lang="en-US" altLang="en-US" sz="1800" dirty="0">
                <a:solidFill>
                  <a:schemeClr val="bg2">
                    <a:lumMod val="50000"/>
                    <a:lumOff val="50000"/>
                  </a:schemeClr>
                </a:solidFill>
                <a:ea typeface="ＭＳ Ｐゴシック" charset="-128"/>
              </a:rPr>
              <a:t>To represent aggregation, create a schema containing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800" dirty="0">
                <a:solidFill>
                  <a:schemeClr val="bg2">
                    <a:lumMod val="50000"/>
                    <a:lumOff val="50000"/>
                  </a:schemeClr>
                </a:solidFill>
                <a:ea typeface="ＭＳ Ｐゴシック" charset="-128"/>
              </a:rPr>
              <a:t>Primary key of the aggregated relationship,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800" dirty="0">
                <a:solidFill>
                  <a:schemeClr val="bg2">
                    <a:lumMod val="50000"/>
                    <a:lumOff val="50000"/>
                  </a:schemeClr>
                </a:solidFill>
                <a:ea typeface="ＭＳ Ｐゴシック" charset="-128"/>
              </a:rPr>
              <a:t>The primary key of the associated entity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800" dirty="0">
                <a:solidFill>
                  <a:schemeClr val="bg2">
                    <a:lumMod val="50000"/>
                    <a:lumOff val="50000"/>
                  </a:schemeClr>
                </a:solidFill>
                <a:ea typeface="ＭＳ Ｐゴシック" charset="-128"/>
              </a:rPr>
              <a:t>Any descriptive attributes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defRPr/>
            </a:pPr>
            <a:endParaRPr kumimoji="1" lang="en-US" altLang="en-US" sz="1800" dirty="0">
              <a:solidFill>
                <a:schemeClr val="bg2">
                  <a:lumMod val="50000"/>
                  <a:lumOff val="50000"/>
                </a:schemeClr>
              </a:solidFill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120000"/>
              <a:buFont typeface="Arial" pitchFamily="34" charset="0"/>
              <a:buChar char="•"/>
              <a:defRPr/>
            </a:pPr>
            <a:r>
              <a:rPr kumimoji="1" lang="en-US" altLang="en-US" sz="1800" dirty="0">
                <a:solidFill>
                  <a:schemeClr val="bg2">
                    <a:lumMod val="50000"/>
                    <a:lumOff val="50000"/>
                  </a:schemeClr>
                </a:solidFill>
                <a:ea typeface="ＭＳ Ｐゴシック" charset="-128"/>
              </a:rPr>
              <a:t>In our example: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800" dirty="0">
                <a:solidFill>
                  <a:schemeClr val="bg2">
                    <a:lumMod val="50000"/>
                    <a:lumOff val="50000"/>
                  </a:schemeClr>
                </a:solidFill>
                <a:ea typeface="ＭＳ Ｐゴシック" charset="-128"/>
              </a:rPr>
              <a:t>The schema </a:t>
            </a:r>
            <a:r>
              <a:rPr kumimoji="1" lang="en-US" altLang="en-US" sz="1800" i="1" dirty="0" err="1">
                <a:solidFill>
                  <a:schemeClr val="bg2">
                    <a:lumMod val="50000"/>
                    <a:lumOff val="50000"/>
                  </a:schemeClr>
                </a:solidFill>
                <a:ea typeface="ＭＳ Ｐゴシック" charset="-128"/>
              </a:rPr>
              <a:t>eval_for</a:t>
            </a:r>
            <a:r>
              <a:rPr kumimoji="1" lang="en-US" altLang="en-US" sz="1800" i="1" dirty="0">
                <a:solidFill>
                  <a:schemeClr val="bg2">
                    <a:lumMod val="50000"/>
                    <a:lumOff val="50000"/>
                  </a:schemeClr>
                </a:solidFill>
                <a:ea typeface="ＭＳ Ｐゴシック" charset="-128"/>
              </a:rPr>
              <a:t> </a:t>
            </a:r>
            <a:r>
              <a:rPr kumimoji="1" lang="en-US" altLang="en-US" sz="1800" dirty="0">
                <a:solidFill>
                  <a:schemeClr val="bg2">
                    <a:lumMod val="50000"/>
                    <a:lumOff val="50000"/>
                  </a:schemeClr>
                </a:solidFill>
                <a:ea typeface="ＭＳ Ｐゴシック" charset="-128"/>
              </a:rPr>
              <a:t>is: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r>
              <a:rPr kumimoji="1" lang="en-US" altLang="en-US" sz="1800" dirty="0">
                <a:solidFill>
                  <a:schemeClr val="bg2">
                    <a:lumMod val="50000"/>
                    <a:lumOff val="50000"/>
                  </a:schemeClr>
                </a:solidFill>
                <a:ea typeface="ＭＳ Ｐゴシック" charset="-128"/>
              </a:rPr>
              <a:t>	       </a:t>
            </a:r>
            <a:r>
              <a:rPr kumimoji="1" lang="en-US" altLang="en-US" sz="1800" i="1" dirty="0" err="1">
                <a:solidFill>
                  <a:srgbClr val="FFFF00"/>
                </a:solidFill>
                <a:ea typeface="ＭＳ Ｐゴシック" charset="-128"/>
              </a:rPr>
              <a:t>eval_for</a:t>
            </a:r>
            <a:r>
              <a:rPr kumimoji="1" lang="en-US" altLang="en-US" sz="1800" i="1" dirty="0">
                <a:solidFill>
                  <a:srgbClr val="FFFF00"/>
                </a:solidFill>
                <a:ea typeface="ＭＳ Ｐゴシック" charset="-128"/>
              </a:rPr>
              <a:t> </a:t>
            </a:r>
            <a:r>
              <a:rPr kumimoji="1" lang="en-US" altLang="en-US" sz="1800" dirty="0">
                <a:solidFill>
                  <a:srgbClr val="FFFF00"/>
                </a:solidFill>
                <a:ea typeface="ＭＳ Ｐゴシック" charset="-128"/>
              </a:rPr>
              <a:t>(</a:t>
            </a:r>
            <a:r>
              <a:rPr kumimoji="1" lang="en-US" altLang="en-US" sz="1800" i="1" dirty="0" err="1">
                <a:solidFill>
                  <a:srgbClr val="FFFF00"/>
                </a:solidFill>
                <a:ea typeface="ＭＳ Ｐゴシック" charset="-128"/>
              </a:rPr>
              <a:t>s_ID</a:t>
            </a:r>
            <a:r>
              <a:rPr kumimoji="1" lang="en-US" altLang="en-US" sz="1800" i="1" dirty="0">
                <a:solidFill>
                  <a:srgbClr val="FFFF00"/>
                </a:solidFill>
                <a:ea typeface="ＭＳ Ｐゴシック" charset="-128"/>
              </a:rPr>
              <a:t>, </a:t>
            </a:r>
            <a:r>
              <a:rPr kumimoji="1" lang="en-US" altLang="en-US" sz="1800" i="1" dirty="0" err="1">
                <a:solidFill>
                  <a:srgbClr val="FFFF00"/>
                </a:solidFill>
                <a:ea typeface="ＭＳ Ｐゴシック" charset="-128"/>
              </a:rPr>
              <a:t>project_id</a:t>
            </a:r>
            <a:r>
              <a:rPr kumimoji="1" lang="en-US" altLang="en-US" sz="1800" i="1" dirty="0">
                <a:solidFill>
                  <a:srgbClr val="FFFF00"/>
                </a:solidFill>
                <a:ea typeface="ＭＳ Ｐゴシック" charset="-128"/>
              </a:rPr>
              <a:t>, </a:t>
            </a:r>
            <a:r>
              <a:rPr kumimoji="1" lang="en-US" altLang="en-US" sz="1800" i="1" dirty="0" err="1">
                <a:solidFill>
                  <a:srgbClr val="FFFF00"/>
                </a:solidFill>
                <a:ea typeface="ＭＳ Ｐゴシック" charset="-128"/>
              </a:rPr>
              <a:t>i_ID</a:t>
            </a:r>
            <a:r>
              <a:rPr kumimoji="1" lang="en-US" altLang="en-US" sz="1800" i="1" dirty="0">
                <a:solidFill>
                  <a:srgbClr val="FFFF00"/>
                </a:solidFill>
                <a:ea typeface="ＭＳ Ｐゴシック" charset="-128"/>
              </a:rPr>
              <a:t>, </a:t>
            </a:r>
            <a:r>
              <a:rPr kumimoji="1" lang="en-US" altLang="en-US" sz="1800" i="1" dirty="0" err="1">
                <a:solidFill>
                  <a:srgbClr val="FFFF00"/>
                </a:solidFill>
                <a:ea typeface="ＭＳ Ｐゴシック" charset="-128"/>
              </a:rPr>
              <a:t>evaluation_id</a:t>
            </a:r>
            <a:r>
              <a:rPr kumimoji="1" lang="en-US" altLang="en-US" sz="1800" dirty="0">
                <a:solidFill>
                  <a:srgbClr val="FFFF00"/>
                </a:solidFill>
                <a:ea typeface="ＭＳ Ｐゴシック" charset="-128"/>
              </a:rPr>
              <a:t>)</a:t>
            </a:r>
          </a:p>
          <a:p>
            <a:pPr marL="457200" lvl="1">
              <a:spcBef>
                <a:spcPct val="35000"/>
              </a:spcBef>
              <a:buClr>
                <a:schemeClr val="hlink"/>
              </a:buClr>
              <a:buSzPct val="80000"/>
              <a:defRPr/>
            </a:pPr>
            <a:endParaRPr kumimoji="1" lang="en-US" altLang="en-US" sz="1800" dirty="0">
              <a:solidFill>
                <a:schemeClr val="bg2">
                  <a:lumMod val="50000"/>
                  <a:lumOff val="50000"/>
                </a:schemeClr>
              </a:solidFill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C1AAEB-CCD7-4E6A-9971-7F7086E7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5062" y="1432102"/>
            <a:ext cx="2933199" cy="221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4637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927" y="156437"/>
            <a:ext cx="8867775" cy="358379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592" y="857250"/>
            <a:ext cx="8179904" cy="410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7261" y="85725"/>
            <a:ext cx="8515764" cy="457200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Reduction to Relation Schemas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43" y="820341"/>
            <a:ext cx="8557592" cy="4049833"/>
          </a:xfrm>
        </p:spPr>
        <p:txBody>
          <a:bodyPr/>
          <a:lstStyle/>
          <a:p>
            <a:pPr algn="just"/>
            <a:r>
              <a:rPr lang="en-US" altLang="en-US" dirty="0">
                <a:ea typeface="ＭＳ Ｐゴシック" pitchFamily="34" charset="-128"/>
              </a:rPr>
              <a:t>Entity sets and relationship sets can be expressed uniformly as </a:t>
            </a:r>
            <a:r>
              <a:rPr lang="en-US" altLang="en-US" i="1" dirty="0">
                <a:ea typeface="ＭＳ Ｐゴシック" pitchFamily="34" charset="-128"/>
              </a:rPr>
              <a:t>relation schemas </a:t>
            </a:r>
            <a:r>
              <a:rPr lang="en-US" altLang="en-US" dirty="0">
                <a:ea typeface="ＭＳ Ｐゴシック" pitchFamily="34" charset="-128"/>
              </a:rPr>
              <a:t>that represent the contents of the database.</a:t>
            </a:r>
          </a:p>
          <a:p>
            <a:pPr algn="just"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A database which conforms to an E-R diagram can be represented by a collection of schemas.</a:t>
            </a:r>
          </a:p>
          <a:p>
            <a:pPr algn="just"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For each 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entity set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relationship set</a:t>
            </a:r>
            <a:r>
              <a:rPr lang="en-US" altLang="en-US" dirty="0">
                <a:ea typeface="ＭＳ Ｐゴシック" pitchFamily="34" charset="-128"/>
              </a:rPr>
              <a:t> there is a unique schema that is assigned the name of the corresponding entity set or relationship set.</a:t>
            </a:r>
          </a:p>
          <a:p>
            <a:pPr algn="just"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Each schema has a number of columns (generally corresponding to attributes), which have unique names.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8349" y="4098661"/>
            <a:ext cx="3584676" cy="90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149087"/>
            <a:ext cx="8520600" cy="655983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Symbols Used in E-R Notation (Cont.)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078" y="700088"/>
            <a:ext cx="8090452" cy="427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3600" dirty="0"/>
          </a:p>
          <a:p>
            <a:pPr algn="ctr">
              <a:buNone/>
            </a:pPr>
            <a:endParaRPr lang="en-US" sz="3600" dirty="0"/>
          </a:p>
          <a:p>
            <a:pPr algn="ctr"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Alternative Notations for Modeling Data</a:t>
            </a:r>
          </a:p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139148"/>
            <a:ext cx="8520600" cy="417443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Alternative ER Notations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991" y="1232452"/>
            <a:ext cx="8428383" cy="375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159026"/>
            <a:ext cx="8520600" cy="566531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Alternative ER Notations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418" y="755375"/>
            <a:ext cx="8614122" cy="50689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dirty="0">
                <a:ea typeface="ＭＳ Ｐゴシック" pitchFamily="34" charset="-128"/>
              </a:rPr>
              <a:t>                                             Chen                      IDE1FX (Crows feet notation)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991" y="1222514"/>
            <a:ext cx="8328992" cy="375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UML</a:t>
            </a:r>
            <a:r>
              <a:rPr lang="en-US" dirty="0">
                <a:ea typeface="+mj-ea"/>
              </a:rPr>
              <a:t>	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4" y="1093303"/>
            <a:ext cx="7419975" cy="3481077"/>
          </a:xfrm>
        </p:spPr>
        <p:txBody>
          <a:bodyPr/>
          <a:lstStyle/>
          <a:p>
            <a:pPr algn="just"/>
            <a:r>
              <a:rPr lang="en-US" altLang="en-US" b="1" dirty="0">
                <a:solidFill>
                  <a:srgbClr val="FFFF00"/>
                </a:solidFill>
                <a:ea typeface="ＭＳ Ｐゴシック" pitchFamily="34" charset="-128"/>
              </a:rPr>
              <a:t>UML</a:t>
            </a:r>
            <a:r>
              <a:rPr lang="en-US" altLang="en-US" dirty="0">
                <a:ea typeface="ＭＳ Ｐゴシック" pitchFamily="34" charset="-128"/>
              </a:rPr>
              <a:t>: Unified Modeling Language.</a:t>
            </a:r>
          </a:p>
          <a:p>
            <a:pPr algn="just"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UML has many components to graphically model different aspects of an entire software system.</a:t>
            </a:r>
          </a:p>
          <a:p>
            <a:pPr algn="just"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UML Class Diagrams correspond to E-R Diagram, but there are several differences.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0"/>
            <a:ext cx="8077200" cy="535781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ER vs. UML Class Diagrams</a:t>
            </a:r>
          </a:p>
        </p:txBody>
      </p:sp>
      <p:sp>
        <p:nvSpPr>
          <p:cNvPr id="75779" name="Text Box 163"/>
          <p:cNvSpPr txBox="1">
            <a:spLocks noChangeArrowheads="1"/>
          </p:cNvSpPr>
          <p:nvPr/>
        </p:nvSpPr>
        <p:spPr bwMode="auto">
          <a:xfrm>
            <a:off x="1673225" y="4505325"/>
            <a:ext cx="6160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chemeClr val="tx2"/>
                </a:solidFill>
              </a:rPr>
              <a:t>*</a:t>
            </a:r>
            <a:r>
              <a:rPr lang="en-US" alt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Note reversal of position in cardinality constraint depiction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687" y="665923"/>
            <a:ext cx="8090452" cy="384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1"/>
            <a:ext cx="8520600" cy="646042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ER vs. UML Class Diagrams</a:t>
            </a:r>
          </a:p>
        </p:txBody>
      </p:sp>
      <p:sp>
        <p:nvSpPr>
          <p:cNvPr id="76803" name="Text Box 82"/>
          <p:cNvSpPr txBox="1">
            <a:spLocks noChangeArrowheads="1"/>
          </p:cNvSpPr>
          <p:nvPr/>
        </p:nvSpPr>
        <p:spPr bwMode="auto">
          <a:xfrm>
            <a:off x="1630363" y="794148"/>
            <a:ext cx="2335212" cy="282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1800" b="1">
                <a:solidFill>
                  <a:schemeClr val="bg2">
                    <a:lumMod val="25000"/>
                    <a:lumOff val="75000"/>
                  </a:schemeClr>
                </a:solidFill>
                <a:latin typeface="Arial" charset="0"/>
              </a:rPr>
              <a:t>ER Diagram Notation</a:t>
            </a:r>
          </a:p>
        </p:txBody>
      </p:sp>
      <p:sp>
        <p:nvSpPr>
          <p:cNvPr id="76804" name="Text Box 83"/>
          <p:cNvSpPr txBox="1">
            <a:spLocks noChangeArrowheads="1"/>
          </p:cNvSpPr>
          <p:nvPr/>
        </p:nvSpPr>
        <p:spPr bwMode="auto">
          <a:xfrm>
            <a:off x="5378451" y="815579"/>
            <a:ext cx="2030413" cy="282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18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rial" charset="0"/>
              </a:rPr>
              <a:t>Equivalent</a:t>
            </a:r>
            <a:r>
              <a:rPr lang="en-US" altLang="en-US" sz="18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18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rial" charset="0"/>
              </a:rPr>
              <a:t>in UML</a:t>
            </a:r>
          </a:p>
        </p:txBody>
      </p:sp>
      <p:sp>
        <p:nvSpPr>
          <p:cNvPr id="76805" name="Text Box 84"/>
          <p:cNvSpPr txBox="1">
            <a:spLocks noChangeArrowheads="1"/>
          </p:cNvSpPr>
          <p:nvPr/>
        </p:nvSpPr>
        <p:spPr bwMode="auto">
          <a:xfrm>
            <a:off x="1158875" y="4371975"/>
            <a:ext cx="680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chemeClr val="tx2"/>
                </a:solidFill>
              </a:rPr>
              <a:t>*</a:t>
            </a:r>
            <a:r>
              <a:rPr lang="en-US" altLang="en-US" sz="1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Generalization can use merged or separate arrows independent</a:t>
            </a:r>
          </a:p>
          <a:p>
            <a:r>
              <a:rPr lang="en-US" altLang="en-US" sz="1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of disjoint/overlapping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83" y="1294158"/>
            <a:ext cx="7812156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198783"/>
            <a:ext cx="8520600" cy="447260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+mj-ea"/>
              </a:rPr>
              <a:t>UML Class Diagrams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722" y="765313"/>
            <a:ext cx="8478078" cy="4184374"/>
          </a:xfrm>
        </p:spPr>
        <p:txBody>
          <a:bodyPr/>
          <a:lstStyle/>
          <a:p>
            <a:pPr algn="just"/>
            <a:r>
              <a:rPr lang="en-US" altLang="en-US" dirty="0">
                <a:ea typeface="ＭＳ Ｐゴシック" pitchFamily="34" charset="-128"/>
              </a:rPr>
              <a:t>Binary relationship sets are represented in UML by just drawing a line connecting the entity sets. The relationship set name is written adjacent to the line.  </a:t>
            </a:r>
          </a:p>
          <a:p>
            <a:pPr algn="just"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The role played by an entity set in a relationship set may also be specified by writing the role name on the line, adjacent to the entity set.</a:t>
            </a:r>
          </a:p>
          <a:p>
            <a:pPr algn="just"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3600" b="1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>
              <a:buNone/>
            </a:pPr>
            <a:endParaRPr lang="en-US" sz="3600" b="1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>
              <a:buNone/>
            </a:pPr>
            <a:r>
              <a:rPr lang="en-US" sz="36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				ACTIVITY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729409"/>
            <a:ext cx="8520600" cy="2839466"/>
          </a:xfrm>
        </p:spPr>
        <p:txBody>
          <a:bodyPr/>
          <a:lstStyle/>
          <a:p>
            <a:pPr fontAlgn="base">
              <a:buNone/>
            </a:pPr>
            <a:r>
              <a:rPr lang="en-US" dirty="0"/>
              <a:t>	</a:t>
            </a:r>
            <a:r>
              <a:rPr lang="en-US" sz="2800" dirty="0"/>
              <a:t>Design the relation schemas for the E-R Diagram of University Enterprise shown in the next slide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Database Modeling and Implementation Process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90600" y="1714500"/>
            <a:ext cx="7929124" cy="2204263"/>
            <a:chOff x="990600" y="1714500"/>
            <a:chExt cx="7929124" cy="2204263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990600" y="1714500"/>
              <a:ext cx="14622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Ideas</a:t>
              </a:r>
              <a:r>
                <a:rPr lang="en-US" sz="2800" dirty="0"/>
                <a:t>    </a:t>
              </a:r>
            </a:p>
          </p:txBody>
        </p:sp>
        <p:sp>
          <p:nvSpPr>
            <p:cNvPr id="3076" name="Line 4"/>
            <p:cNvSpPr>
              <a:spLocks noChangeShapeType="1"/>
            </p:cNvSpPr>
            <p:nvPr/>
          </p:nvSpPr>
          <p:spPr bwMode="auto">
            <a:xfrm>
              <a:off x="1981200" y="2042492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3048000" y="1771650"/>
              <a:ext cx="200247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ER Design </a:t>
              </a: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>
              <a:off x="4853608" y="204000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5715001" y="1771650"/>
              <a:ext cx="3204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Relational Schema</a:t>
              </a:r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6934200" y="2310847"/>
              <a:ext cx="0" cy="742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Text Box 9"/>
            <p:cNvSpPr txBox="1">
              <a:spLocks noChangeArrowheads="1"/>
            </p:cNvSpPr>
            <p:nvPr/>
          </p:nvSpPr>
          <p:spPr bwMode="auto">
            <a:xfrm>
              <a:off x="5470525" y="2964656"/>
              <a:ext cx="2922595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Relational DBMS</a:t>
              </a:r>
            </a:p>
            <a:p>
              <a:r>
                <a:rPr lang="en-US" sz="2800" dirty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Implementation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897" y="154056"/>
            <a:ext cx="7491209" cy="487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68965"/>
            <a:ext cx="8520600" cy="725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Summary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894523"/>
            <a:ext cx="8520600" cy="4248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US" sz="2800" dirty="0"/>
              <a:t>Reducing E-R Diagrams to Relational Schemas 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800" dirty="0"/>
              <a:t>Extended E-R Features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800" dirty="0"/>
              <a:t>Entity-Relationship Design Issues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800" dirty="0"/>
              <a:t>Alternative Notations for Modeling Data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800" dirty="0"/>
              <a:t>Activity: Relation Schema for E-R Diagram of University Enterprise 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94599"/>
            <a:ext cx="8520600" cy="4855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Bradley Hand ITC" pitchFamily="66" charset="0"/>
              </a:rPr>
              <a:t>Thank You</a:t>
            </a:r>
            <a:endParaRPr sz="5400" b="1">
              <a:latin typeface="Bradley Hand ITC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itchFamily="82" charset="0"/>
              </a:rPr>
              <a:t>Happy to answer any questions ! ! !</a:t>
            </a:r>
            <a:endParaRPr>
              <a:latin typeface="Algerian" pitchFamily="82" charset="0"/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426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                     </a:t>
            </a:r>
            <a:endParaRPr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Text Book: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dirty="0" err="1"/>
              <a:t>Silberschatz</a:t>
            </a:r>
            <a:r>
              <a:rPr lang="en-US" dirty="0"/>
              <a:t> A </a:t>
            </a:r>
            <a:r>
              <a:rPr lang="en-US" dirty="0" err="1"/>
              <a:t>Korth</a:t>
            </a:r>
            <a:r>
              <a:rPr lang="en-US" dirty="0"/>
              <a:t> H F and </a:t>
            </a:r>
            <a:r>
              <a:rPr lang="en-US" dirty="0" err="1"/>
              <a:t>SudharshanS</a:t>
            </a:r>
            <a:r>
              <a:rPr lang="en-US" dirty="0"/>
              <a:t> , “Database System Concepts”, 6th Edition, TMH publishing company limited, 2011.</a:t>
            </a: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US" sz="1600" dirty="0"/>
              <a:t>7th edition of text book is released in 2019 </a:t>
            </a:r>
            <a:r>
              <a:rPr lang="en-US" sz="1600" dirty="0">
                <a:hlinkClick r:id="rId3"/>
              </a:rPr>
              <a:t>https://www.db-book.com/db7/index.html</a:t>
            </a:r>
            <a:endParaRPr lang="en-US" sz="1600" dirty="0"/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US" sz="1600" dirty="0"/>
              <a:t>6th edition Textbook Link </a:t>
            </a:r>
            <a:r>
              <a:rPr lang="en-US" sz="1600" dirty="0">
                <a:hlinkClick r:id="rId4"/>
              </a:rPr>
              <a:t>https://www.db-book.com/db6/index.html</a:t>
            </a:r>
            <a:endParaRPr lang="en-US" sz="1600" dirty="0"/>
          </a:p>
          <a:p>
            <a:pPr marL="571500" lvl="1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References: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Hector Garcia-Molina, Jeffrey D Ullman, </a:t>
            </a:r>
            <a:r>
              <a:rPr lang="en-US" dirty="0" err="1"/>
              <a:t>JennierWidom</a:t>
            </a:r>
            <a:r>
              <a:rPr lang="en-US" dirty="0"/>
              <a:t>, ‘Database System ; The complete book”, 2nd Edition, 2011.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Elmasri</a:t>
            </a:r>
            <a:r>
              <a:rPr lang="en-US" dirty="0"/>
              <a:t> R and </a:t>
            </a:r>
            <a:r>
              <a:rPr lang="en-US" dirty="0" err="1"/>
              <a:t>Navathe</a:t>
            </a:r>
            <a:r>
              <a:rPr lang="en-US" dirty="0"/>
              <a:t> S B, “Fundamentals of Database Systems”, 5th Edition, Addison Wesley, 2006.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Ramakrishnan R and </a:t>
            </a:r>
            <a:r>
              <a:rPr lang="en-US" dirty="0" err="1"/>
              <a:t>Gehrke</a:t>
            </a:r>
            <a:r>
              <a:rPr lang="en-US" dirty="0"/>
              <a:t> J, “Database Management Systems”, 3rd Edition, TMH, 2003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849" y="36865"/>
            <a:ext cx="8520600" cy="655982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914" y="692847"/>
            <a:ext cx="7223125" cy="2553062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 strong entity set reduces to a schema with the same attributes</a:t>
            </a:r>
          </a:p>
          <a:p>
            <a:pPr>
              <a:buFont typeface="Monotype Sorts" pitchFamily="2" charset="2"/>
              <a:buNone/>
            </a:pPr>
            <a:br>
              <a:rPr lang="en-US" altLang="en-US" sz="900" dirty="0">
                <a:ea typeface="ＭＳ Ｐゴシック" pitchFamily="34" charset="-128"/>
              </a:rPr>
            </a:br>
            <a:r>
              <a:rPr lang="en-US" altLang="en-US" sz="900" dirty="0">
                <a:ea typeface="ＭＳ Ｐゴシック" pitchFamily="34" charset="-128"/>
              </a:rPr>
              <a:t>            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student(</a:t>
            </a:r>
            <a:r>
              <a:rPr lang="en-US" altLang="en-US" i="1" u="sng" dirty="0">
                <a:solidFill>
                  <a:srgbClr val="FFFF00"/>
                </a:solidFill>
                <a:ea typeface="ＭＳ Ｐゴシック" pitchFamily="34" charset="-128"/>
              </a:rPr>
              <a:t>ID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, name, </a:t>
            </a:r>
            <a:r>
              <a:rPr lang="en-US" altLang="en-US" i="1" dirty="0" err="1">
                <a:solidFill>
                  <a:srgbClr val="FFFF00"/>
                </a:solidFill>
                <a:ea typeface="ＭＳ Ｐゴシック" pitchFamily="34" charset="-128"/>
              </a:rPr>
              <a:t>tot_cred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           instructor(</a:t>
            </a:r>
            <a:r>
              <a:rPr lang="en-US" altLang="en-US" i="1" u="sng" dirty="0">
                <a:solidFill>
                  <a:srgbClr val="FFFF00"/>
                </a:solidFill>
                <a:ea typeface="ＭＳ Ｐゴシック" pitchFamily="34" charset="-128"/>
              </a:rPr>
              <a:t>ID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, name, salary)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A weak entity set becomes a table that includes a column for the primary key of the identifying strong entity set </a:t>
            </a:r>
          </a:p>
          <a:p>
            <a:pPr>
              <a:buFont typeface="Monotype Sorts" pitchFamily="2" charset="2"/>
              <a:buNone/>
            </a:pPr>
            <a:br>
              <a:rPr lang="en-US" altLang="en-US" sz="800" dirty="0">
                <a:ea typeface="ＭＳ Ｐゴシック" pitchFamily="34" charset="-128"/>
              </a:rPr>
            </a:br>
            <a:r>
              <a:rPr lang="en-US" altLang="en-US" sz="800" dirty="0">
                <a:ea typeface="ＭＳ Ｐゴシック" pitchFamily="34" charset="-128"/>
              </a:rPr>
              <a:t>           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section ( </a:t>
            </a:r>
            <a:r>
              <a:rPr lang="en-US" altLang="en-US" i="1" u="sng" dirty="0" err="1">
                <a:solidFill>
                  <a:srgbClr val="FFFF00"/>
                </a:solidFill>
                <a:ea typeface="ＭＳ Ｐゴシック" pitchFamily="34" charset="-128"/>
              </a:rPr>
              <a:t>course_id</a:t>
            </a:r>
            <a:r>
              <a:rPr lang="en-US" altLang="en-US" i="1" u="sng" dirty="0">
                <a:solidFill>
                  <a:srgbClr val="FFFF00"/>
                </a:solidFill>
                <a:ea typeface="ＭＳ Ｐゴシック" pitchFamily="34" charset="-128"/>
              </a:rPr>
              <a:t>, </a:t>
            </a:r>
            <a:r>
              <a:rPr lang="en-US" altLang="en-US" i="1" u="sng" dirty="0" err="1">
                <a:solidFill>
                  <a:srgbClr val="FFFF00"/>
                </a:solidFill>
                <a:ea typeface="ＭＳ Ｐゴシック" pitchFamily="34" charset="-128"/>
              </a:rPr>
              <a:t>sec_id</a:t>
            </a:r>
            <a:r>
              <a:rPr lang="en-US" altLang="en-US" i="1" u="sng" dirty="0">
                <a:solidFill>
                  <a:srgbClr val="FFFF00"/>
                </a:solidFill>
                <a:ea typeface="ＭＳ Ｐゴシック" pitchFamily="34" charset="-128"/>
              </a:rPr>
              <a:t>, </a:t>
            </a:r>
            <a:r>
              <a:rPr lang="en-US" altLang="en-US" i="1" u="sng" dirty="0" err="1">
                <a:solidFill>
                  <a:srgbClr val="FFFF00"/>
                </a:solidFill>
                <a:ea typeface="ＭＳ Ｐゴシック" pitchFamily="34" charset="-128"/>
              </a:rPr>
              <a:t>sem</a:t>
            </a:r>
            <a:r>
              <a:rPr lang="en-US" altLang="en-US" i="1" u="sng" dirty="0">
                <a:solidFill>
                  <a:srgbClr val="FFFF00"/>
                </a:solidFill>
                <a:ea typeface="ＭＳ Ｐゴシック" pitchFamily="34" charset="-128"/>
              </a:rPr>
              <a:t>, year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 )</a:t>
            </a: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944" y="3610337"/>
            <a:ext cx="5707063" cy="90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613" y="1057275"/>
            <a:ext cx="4117627" cy="8690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1" y="72628"/>
            <a:ext cx="8429625" cy="452438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1778"/>
            <a:ext cx="8030817" cy="2149595"/>
          </a:xfrm>
        </p:spPr>
        <p:txBody>
          <a:bodyPr/>
          <a:lstStyle/>
          <a:p>
            <a:pPr algn="just"/>
            <a:r>
              <a:rPr lang="en-US" altLang="en-US" dirty="0">
                <a:ea typeface="ＭＳ Ｐゴシック" pitchFamily="34" charset="-128"/>
              </a:rPr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pPr algn="just"/>
            <a:endParaRPr lang="en-US" altLang="en-US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Example: schema for relationship set </a:t>
            </a:r>
            <a:r>
              <a:rPr lang="en-US" altLang="en-US" i="1" dirty="0">
                <a:ea typeface="ＭＳ Ｐゴシック" pitchFamily="34" charset="-128"/>
              </a:rPr>
              <a:t>advisor</a:t>
            </a:r>
          </a:p>
          <a:p>
            <a:pPr algn="just">
              <a:buFont typeface="Monotype Sorts" pitchFamily="2" charset="2"/>
              <a:buNone/>
            </a:pPr>
            <a:endParaRPr lang="en-US" altLang="en-US" sz="800" i="1" dirty="0">
              <a:ea typeface="ＭＳ Ｐゴシック" pitchFamily="34" charset="-128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en-US" dirty="0">
                <a:ea typeface="ＭＳ Ｐゴシック" pitchFamily="34" charset="-128"/>
              </a:rPr>
              <a:t>	         		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advisor </a:t>
            </a:r>
            <a:r>
              <a:rPr lang="en-US" altLang="en-US" dirty="0">
                <a:solidFill>
                  <a:srgbClr val="FFFF00"/>
                </a:solidFill>
                <a:ea typeface="ＭＳ Ｐゴシック" pitchFamily="34" charset="-128"/>
              </a:rPr>
              <a:t>(</a:t>
            </a:r>
            <a:r>
              <a:rPr lang="en-US" altLang="en-US" i="1" u="sng" dirty="0" err="1">
                <a:solidFill>
                  <a:srgbClr val="FFFF00"/>
                </a:solidFill>
                <a:ea typeface="ＭＳ Ｐゴシック" pitchFamily="34" charset="-128"/>
              </a:rPr>
              <a:t>s_id</a:t>
            </a:r>
            <a:r>
              <a:rPr lang="en-US" altLang="en-US" i="1" u="sng" dirty="0">
                <a:solidFill>
                  <a:srgbClr val="FFFF00"/>
                </a:solidFill>
                <a:ea typeface="ＭＳ Ｐゴシック" pitchFamily="34" charset="-128"/>
              </a:rPr>
              <a:t>, </a:t>
            </a:r>
            <a:r>
              <a:rPr lang="en-US" altLang="en-US" i="1" u="sng" dirty="0" err="1">
                <a:solidFill>
                  <a:srgbClr val="FFFF00"/>
                </a:solidFill>
                <a:ea typeface="ＭＳ Ｐゴシック" pitchFamily="34" charset="-128"/>
              </a:rPr>
              <a:t>i_id</a:t>
            </a:r>
            <a:r>
              <a:rPr lang="en-US" altLang="en-US" dirty="0">
                <a:solidFill>
                  <a:srgbClr val="FFFF00"/>
                </a:solidFill>
                <a:ea typeface="ＭＳ Ｐゴシック" pitchFamily="34" charset="-128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0748" y="3231046"/>
            <a:ext cx="611256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4" y="-8335"/>
            <a:ext cx="8370887" cy="457201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j-ea"/>
              </a:rPr>
              <a:t>Representation of Entity Sets with Composite Attributes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54356" y="477078"/>
            <a:ext cx="6323829" cy="4584020"/>
          </a:xfrm>
          <a:noFill/>
        </p:spPr>
        <p:txBody>
          <a:bodyPr/>
          <a:lstStyle/>
          <a:p>
            <a:pPr algn="just"/>
            <a:r>
              <a:rPr lang="en-US" altLang="en-US" dirty="0">
                <a:ea typeface="ＭＳ Ｐゴシック" pitchFamily="34" charset="-128"/>
              </a:rPr>
              <a:t>Composite attributes are flattened out by creating a separate attribute for each component attribute</a:t>
            </a:r>
          </a:p>
          <a:p>
            <a:pPr lvl="1" algn="just"/>
            <a:r>
              <a:rPr lang="en-US" altLang="en-US" dirty="0" err="1">
                <a:ea typeface="ＭＳ Ｐゴシック" pitchFamily="34" charset="-128"/>
              </a:rPr>
              <a:t>Eg</a:t>
            </a:r>
            <a:r>
              <a:rPr lang="en-US" altLang="en-US" dirty="0">
                <a:ea typeface="ＭＳ Ｐゴシック" pitchFamily="34" charset="-128"/>
              </a:rPr>
              <a:t>.:For entity set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with composite attribute </a:t>
            </a:r>
            <a:r>
              <a:rPr lang="en-US" altLang="en-US" i="1" dirty="0">
                <a:ea typeface="ＭＳ Ｐゴシック" pitchFamily="34" charset="-128"/>
              </a:rPr>
              <a:t>name</a:t>
            </a:r>
            <a:r>
              <a:rPr lang="en-US" altLang="en-US" dirty="0">
                <a:ea typeface="ＭＳ Ｐゴシック" pitchFamily="34" charset="-128"/>
              </a:rPr>
              <a:t> with component attributes </a:t>
            </a:r>
            <a:r>
              <a:rPr lang="en-US" altLang="en-US" i="1" dirty="0" err="1">
                <a:ea typeface="ＭＳ Ｐゴシック" pitchFamily="34" charset="-128"/>
              </a:rPr>
              <a:t>first_name</a:t>
            </a:r>
            <a:r>
              <a:rPr lang="en-US" altLang="en-US" i="1" dirty="0">
                <a:ea typeface="ＭＳ Ｐゴシック" pitchFamily="34" charset="-128"/>
              </a:rPr>
              <a:t>, </a:t>
            </a:r>
            <a:r>
              <a:rPr lang="en-US" altLang="en-US" i="1" dirty="0" err="1">
                <a:ea typeface="ＭＳ Ｐゴシック" pitchFamily="34" charset="-128"/>
              </a:rPr>
              <a:t>middle_initial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and </a:t>
            </a:r>
            <a:r>
              <a:rPr lang="en-US" altLang="en-US" i="1" dirty="0" err="1">
                <a:ea typeface="ＭＳ Ｐゴシック" pitchFamily="34" charset="-128"/>
              </a:rPr>
              <a:t>last_name</a:t>
            </a:r>
            <a:r>
              <a:rPr lang="en-US" altLang="en-US" dirty="0">
                <a:ea typeface="ＭＳ Ｐゴシック" pitchFamily="34" charset="-128"/>
              </a:rPr>
              <a:t> the schema corresponding to the entity set has three attributes </a:t>
            </a:r>
            <a:r>
              <a:rPr lang="en-US" altLang="en-US" i="1" dirty="0" err="1">
                <a:ea typeface="ＭＳ Ｐゴシック" pitchFamily="34" charset="-128"/>
              </a:rPr>
              <a:t>name_first_name</a:t>
            </a:r>
            <a:r>
              <a:rPr lang="en-US" altLang="en-US" i="1" dirty="0">
                <a:ea typeface="ＭＳ Ｐゴシック" pitchFamily="34" charset="-128"/>
              </a:rPr>
              <a:t>, </a:t>
            </a:r>
            <a:r>
              <a:rPr lang="en-US" altLang="en-US" dirty="0" err="1">
                <a:ea typeface="ＭＳ Ｐゴシック" pitchFamily="34" charset="-128"/>
              </a:rPr>
              <a:t>name.middle_initial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 err="1">
                <a:ea typeface="ＭＳ Ｐゴシック" pitchFamily="34" charset="-128"/>
              </a:rPr>
              <a:t>name_last_name</a:t>
            </a:r>
            <a:endParaRPr lang="en-US" altLang="en-US" i="1" dirty="0">
              <a:ea typeface="ＭＳ Ｐゴシック" pitchFamily="34" charset="-128"/>
            </a:endParaRPr>
          </a:p>
          <a:p>
            <a:pPr lvl="2" algn="just"/>
            <a:r>
              <a:rPr lang="en-US" altLang="en-US" dirty="0">
                <a:ea typeface="ＭＳ Ｐゴシック" pitchFamily="34" charset="-128"/>
              </a:rPr>
              <a:t>Prefix omitted if there is no ambiguity (</a:t>
            </a:r>
            <a:r>
              <a:rPr lang="en-US" altLang="en-US" i="1" dirty="0" err="1">
                <a:ea typeface="ＭＳ Ｐゴシック" pitchFamily="34" charset="-128"/>
              </a:rPr>
              <a:t>name_first_name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could be </a:t>
            </a:r>
            <a:r>
              <a:rPr lang="en-US" altLang="en-US" i="1" dirty="0" err="1">
                <a:ea typeface="ＭＳ Ｐゴシック" pitchFamily="34" charset="-128"/>
              </a:rPr>
              <a:t>first_name</a:t>
            </a:r>
            <a:r>
              <a:rPr lang="en-US" altLang="en-US" i="1" dirty="0">
                <a:ea typeface="ＭＳ Ｐゴシック" pitchFamily="34" charset="-128"/>
              </a:rPr>
              <a:t>)</a:t>
            </a:r>
          </a:p>
          <a:p>
            <a:pPr lvl="2" algn="just"/>
            <a:endParaRPr lang="en-US" altLang="en-US" i="1" dirty="0">
              <a:ea typeface="ＭＳ Ｐゴシック" pitchFamily="34" charset="-128"/>
            </a:endParaRPr>
          </a:p>
          <a:p>
            <a:pPr algn="just"/>
            <a:r>
              <a:rPr lang="en-US" altLang="en-US" dirty="0">
                <a:ea typeface="ＭＳ Ｐゴシック" pitchFamily="34" charset="-128"/>
              </a:rPr>
              <a:t>Ignoring multivalued attributes, extended instructor schema is</a:t>
            </a:r>
          </a:p>
          <a:p>
            <a:pPr lvl="1" algn="just"/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instructor(ID, </a:t>
            </a:r>
            <a:r>
              <a:rPr lang="en-US" altLang="en-US" i="1" dirty="0" err="1">
                <a:solidFill>
                  <a:srgbClr val="FFFF00"/>
                </a:solidFill>
                <a:ea typeface="ＭＳ Ｐゴシック" pitchFamily="34" charset="-128"/>
              </a:rPr>
              <a:t>first_name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, </a:t>
            </a:r>
            <a:r>
              <a:rPr lang="en-US" altLang="en-US" i="1" dirty="0" err="1">
                <a:solidFill>
                  <a:srgbClr val="FFFF00"/>
                </a:solidFill>
                <a:ea typeface="ＭＳ Ｐゴシック" pitchFamily="34" charset="-128"/>
              </a:rPr>
              <a:t>middle_initial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,  </a:t>
            </a:r>
            <a:r>
              <a:rPr lang="en-US" altLang="en-US" i="1" dirty="0" err="1">
                <a:solidFill>
                  <a:srgbClr val="FFFF00"/>
                </a:solidFill>
                <a:ea typeface="ＭＳ Ｐゴシック" pitchFamily="34" charset="-128"/>
              </a:rPr>
              <a:t>last_name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, 	</a:t>
            </a:r>
            <a:r>
              <a:rPr lang="en-US" altLang="en-US" i="1" dirty="0" err="1">
                <a:solidFill>
                  <a:srgbClr val="FFFF00"/>
                </a:solidFill>
                <a:ea typeface="ＭＳ Ｐゴシック" pitchFamily="34" charset="-128"/>
              </a:rPr>
              <a:t>street_number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, </a:t>
            </a:r>
            <a:r>
              <a:rPr lang="en-US" altLang="en-US" i="1" dirty="0" err="1">
                <a:solidFill>
                  <a:srgbClr val="FFFF00"/>
                </a:solidFill>
                <a:ea typeface="ＭＳ Ｐゴシック" pitchFamily="34" charset="-128"/>
              </a:rPr>
              <a:t>street_name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, </a:t>
            </a:r>
            <a:r>
              <a:rPr lang="en-US" altLang="en-US" i="1" dirty="0" err="1">
                <a:solidFill>
                  <a:srgbClr val="FFFF00"/>
                </a:solidFill>
                <a:ea typeface="ＭＳ Ｐゴシック" pitchFamily="34" charset="-128"/>
              </a:rPr>
              <a:t>apt_number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, city, state, 	zip,  </a:t>
            </a:r>
            <a:r>
              <a:rPr lang="en-US" altLang="en-US" i="1" dirty="0" err="1">
                <a:solidFill>
                  <a:srgbClr val="FFFF00"/>
                </a:solidFill>
                <a:ea typeface="ＭＳ Ｐゴシック" pitchFamily="34" charset="-128"/>
              </a:rPr>
              <a:t>date_of_birth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2" y="916782"/>
            <a:ext cx="1984512" cy="363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1826" y="35719"/>
            <a:ext cx="8537575" cy="421481"/>
          </a:xfrm>
        </p:spPr>
        <p:txBody>
          <a:bodyPr/>
          <a:lstStyle/>
          <a:p>
            <a:pPr algn="ctr">
              <a:defRPr/>
            </a:pPr>
            <a:r>
              <a:rPr lang="en-US" sz="2400" b="1" dirty="0"/>
              <a:t>Representation of Entity Sets with </a:t>
            </a:r>
            <a:r>
              <a:rPr lang="en-US" sz="2400" b="1" dirty="0">
                <a:ea typeface="+mj-ea"/>
              </a:rPr>
              <a:t>Multivalued Attributes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6713" y="447261"/>
            <a:ext cx="8319052" cy="4696239"/>
          </a:xfrm>
          <a:noFill/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 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multivalued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attribute </a:t>
            </a:r>
            <a:r>
              <a:rPr lang="en-US" altLang="en-US" i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M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of an entity </a:t>
            </a:r>
            <a:r>
              <a:rPr lang="en-US" altLang="en-US" i="1" dirty="0">
                <a:ea typeface="ＭＳ Ｐゴシック" pitchFamily="34" charset="-128"/>
              </a:rPr>
              <a:t>E</a:t>
            </a:r>
            <a:r>
              <a:rPr lang="en-US" altLang="en-US" dirty="0">
                <a:ea typeface="ＭＳ Ｐゴシック" pitchFamily="34" charset="-128"/>
              </a:rPr>
              <a:t> is represented by a </a:t>
            </a:r>
            <a:r>
              <a:rPr lang="en-US" altLang="en-US" dirty="0">
                <a:solidFill>
                  <a:srgbClr val="00B0F0"/>
                </a:solidFill>
                <a:ea typeface="ＭＳ Ｐゴシック" pitchFamily="34" charset="-128"/>
              </a:rPr>
              <a:t>separate schema </a:t>
            </a:r>
            <a:r>
              <a:rPr lang="en-US" altLang="en-US" i="1" dirty="0">
                <a:solidFill>
                  <a:srgbClr val="00B0F0"/>
                </a:solidFill>
                <a:ea typeface="ＭＳ Ｐゴシック" pitchFamily="34" charset="-128"/>
              </a:rPr>
              <a:t>EM.</a:t>
            </a:r>
          </a:p>
          <a:p>
            <a:pPr>
              <a:buNone/>
            </a:pP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Schema </a:t>
            </a:r>
            <a:r>
              <a:rPr lang="en-US" altLang="en-US" i="1" dirty="0">
                <a:ea typeface="ＭＳ Ｐゴシック" pitchFamily="34" charset="-128"/>
              </a:rPr>
              <a:t>EM</a:t>
            </a:r>
            <a:r>
              <a:rPr lang="en-US" altLang="en-US" dirty="0">
                <a:ea typeface="ＭＳ Ｐゴシック" pitchFamily="34" charset="-128"/>
              </a:rPr>
              <a:t> has attributes corresponding to the primary key of </a:t>
            </a:r>
            <a:r>
              <a:rPr lang="en-US" altLang="en-US" i="1" dirty="0">
                <a:ea typeface="ＭＳ Ｐゴシック" pitchFamily="34" charset="-128"/>
              </a:rPr>
              <a:t>E</a:t>
            </a:r>
            <a:r>
              <a:rPr lang="en-US" altLang="en-US" dirty="0">
                <a:ea typeface="ＭＳ Ｐゴシック" pitchFamily="34" charset="-128"/>
              </a:rPr>
              <a:t> and an attribute corresponding to </a:t>
            </a:r>
            <a:r>
              <a:rPr lang="en-US" altLang="en-US" dirty="0" err="1">
                <a:ea typeface="ＭＳ Ｐゴシック" pitchFamily="34" charset="-128"/>
              </a:rPr>
              <a:t>multivalued</a:t>
            </a:r>
            <a:r>
              <a:rPr lang="en-US" altLang="en-US" dirty="0">
                <a:ea typeface="ＭＳ Ｐゴシック" pitchFamily="34" charset="-128"/>
              </a:rPr>
              <a:t> attribute </a:t>
            </a:r>
            <a:r>
              <a:rPr lang="en-US" altLang="en-US" i="1" dirty="0">
                <a:ea typeface="ＭＳ Ｐゴシック" pitchFamily="34" charset="-128"/>
              </a:rPr>
              <a:t>M.</a:t>
            </a:r>
          </a:p>
          <a:p>
            <a:pPr>
              <a:buNone/>
            </a:pP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 err="1">
                <a:ea typeface="ＭＳ Ｐゴシック" pitchFamily="34" charset="-128"/>
              </a:rPr>
              <a:t>Eg</a:t>
            </a:r>
            <a:r>
              <a:rPr lang="en-US" altLang="en-US" dirty="0">
                <a:ea typeface="ＭＳ Ｐゴシック" pitchFamily="34" charset="-128"/>
              </a:rPr>
              <a:t>.:  </a:t>
            </a:r>
            <a:r>
              <a:rPr lang="en-US" altLang="en-US" dirty="0" err="1">
                <a:ea typeface="ＭＳ Ｐゴシック" pitchFamily="34" charset="-128"/>
              </a:rPr>
              <a:t>Multivalued</a:t>
            </a:r>
            <a:r>
              <a:rPr lang="en-US" altLang="en-US" dirty="0">
                <a:ea typeface="ＭＳ Ｐゴシック" pitchFamily="34" charset="-128"/>
              </a:rPr>
              <a:t> attribute </a:t>
            </a:r>
            <a:r>
              <a:rPr lang="en-US" alt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phone_number</a:t>
            </a:r>
            <a:r>
              <a:rPr lang="en-US" altLang="en-US" i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of </a:t>
            </a:r>
            <a:r>
              <a:rPr lang="en-US" altLang="en-US" i="1" dirty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is represented by a schema: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    			</a:t>
            </a:r>
            <a:r>
              <a:rPr lang="en-US" altLang="en-US" i="1" dirty="0" err="1">
                <a:solidFill>
                  <a:srgbClr val="FFFF00"/>
                </a:solidFill>
                <a:ea typeface="ＭＳ Ｐゴシック" pitchFamily="34" charset="-128"/>
              </a:rPr>
              <a:t>inst_phone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= </a:t>
            </a:r>
            <a:r>
              <a:rPr lang="en-US" altLang="en-US" dirty="0">
                <a:solidFill>
                  <a:srgbClr val="FFFF00"/>
                </a:solidFill>
                <a:ea typeface="ＭＳ Ｐゴシック" pitchFamily="34" charset="-128"/>
              </a:rPr>
              <a:t>(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 </a:t>
            </a:r>
            <a:r>
              <a:rPr lang="en-US" altLang="en-US" i="1" u="sng" dirty="0">
                <a:solidFill>
                  <a:srgbClr val="FFFF00"/>
                </a:solidFill>
                <a:ea typeface="ＭＳ Ｐゴシック" pitchFamily="34" charset="-128"/>
              </a:rPr>
              <a:t>ID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, </a:t>
            </a:r>
            <a:r>
              <a:rPr lang="en-US" altLang="en-US" i="1" u="sng" dirty="0" err="1">
                <a:solidFill>
                  <a:srgbClr val="FFFF00"/>
                </a:solidFill>
                <a:ea typeface="ＭＳ Ｐゴシック" pitchFamily="34" charset="-128"/>
              </a:rPr>
              <a:t>phone_number</a:t>
            </a:r>
            <a:r>
              <a:rPr lang="en-US" altLang="en-US" dirty="0">
                <a:solidFill>
                  <a:srgbClr val="FFFF00"/>
                </a:solidFill>
                <a:ea typeface="ＭＳ Ｐゴシック" pitchFamily="34" charset="-128"/>
              </a:rPr>
              <a:t>)</a:t>
            </a:r>
            <a:r>
              <a:rPr lang="en-US" altLang="en-US" i="1" dirty="0">
                <a:solidFill>
                  <a:srgbClr val="FFFF00"/>
                </a:solidFill>
                <a:ea typeface="ＭＳ Ｐゴシック" pitchFamily="34" charset="-128"/>
              </a:rPr>
              <a:t> </a:t>
            </a:r>
          </a:p>
          <a:p>
            <a:r>
              <a:rPr lang="en-US" altLang="en-US" dirty="0">
                <a:ea typeface="ＭＳ Ｐゴシック" pitchFamily="34" charset="-128"/>
              </a:rPr>
              <a:t>Each value of the multivalued attribute maps to a separate tuple of the relation on schema </a:t>
            </a:r>
            <a:r>
              <a:rPr lang="en-US" altLang="en-US" i="1" dirty="0">
                <a:ea typeface="ＭＳ Ｐゴシック" pitchFamily="34" charset="-128"/>
              </a:rPr>
              <a:t>EM</a:t>
            </a:r>
            <a:endParaRPr lang="en-US" altLang="en-US" dirty="0">
              <a:ea typeface="ＭＳ Ｐゴシック" pitchFamily="34" charset="-128"/>
            </a:endParaRPr>
          </a:p>
          <a:p>
            <a:pPr lvl="1"/>
            <a:r>
              <a:rPr lang="en-US" altLang="en-US" dirty="0">
                <a:ea typeface="ＭＳ Ｐゴシック" pitchFamily="34" charset="-128"/>
              </a:rPr>
              <a:t>For example, an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entity with primary key  22222 and phone numbers 456-7890 and 123-4567 maps to two tuples:  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 	  (22222, 456-7890) and (22222, 123-4567)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CDDFCD07FDB419BEBB9B91234499A" ma:contentTypeVersion="2" ma:contentTypeDescription="Create a new document." ma:contentTypeScope="" ma:versionID="571a0a2c69f9e17892871c73958046cf">
  <xsd:schema xmlns:xsd="http://www.w3.org/2001/XMLSchema" xmlns:xs="http://www.w3.org/2001/XMLSchema" xmlns:p="http://schemas.microsoft.com/office/2006/metadata/properties" xmlns:ns2="97cd9f33-8359-4024-be12-60c33cbfb47a" targetNamespace="http://schemas.microsoft.com/office/2006/metadata/properties" ma:root="true" ma:fieldsID="b20ca7272a947a631f5adeafb163d3b4" ns2:_="">
    <xsd:import namespace="97cd9f33-8359-4024-be12-60c33cbfb4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d9f33-8359-4024-be12-60c33cbfb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36C13-66D2-4DC2-8F80-EC22799071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CE62E-1752-407A-B1A2-2DB2C7B457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4FE4C6-9A38-44AF-A0F8-32157246E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d9f33-8359-4024-be12-60c33cbfb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2822</Words>
  <Application>Microsoft Office PowerPoint</Application>
  <PresentationFormat>On-screen Show (16:9)</PresentationFormat>
  <Paragraphs>350</Paragraphs>
  <Slides>53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Algerian</vt:lpstr>
      <vt:lpstr>Arial</vt:lpstr>
      <vt:lpstr>Bradley Hand ITC</vt:lpstr>
      <vt:lpstr>Helvetica</vt:lpstr>
      <vt:lpstr>Monotype Sorts</vt:lpstr>
      <vt:lpstr>Times New Roman</vt:lpstr>
      <vt:lpstr>Wingdings</vt:lpstr>
      <vt:lpstr>Simple Dark</vt:lpstr>
      <vt:lpstr>19CSE202 Database Mangement Systems Enhanced-E-R Diagram</vt:lpstr>
      <vt:lpstr>Contents</vt:lpstr>
      <vt:lpstr>PowerPoint Presentation</vt:lpstr>
      <vt:lpstr>Reduction to Relation Schemas</vt:lpstr>
      <vt:lpstr>PowerPoint Presentation</vt:lpstr>
      <vt:lpstr>Representing Entity Sets</vt:lpstr>
      <vt:lpstr>Representing Relationship Sets</vt:lpstr>
      <vt:lpstr>Representation of Entity Sets with Composite Attributes</vt:lpstr>
      <vt:lpstr>Representation of Entity Sets with Multivalued Attributes</vt:lpstr>
      <vt:lpstr>PowerPoint Presentation</vt:lpstr>
      <vt:lpstr>PowerPoint Presentation</vt:lpstr>
      <vt:lpstr>Redundancy of Schemas Combining the Schemas</vt:lpstr>
      <vt:lpstr>PowerPoint Presentation</vt:lpstr>
      <vt:lpstr>Redundancy of Schemas (Cont.)</vt:lpstr>
      <vt:lpstr>PowerPoint Presentation</vt:lpstr>
      <vt:lpstr>Design Issues</vt:lpstr>
      <vt:lpstr>Entities vs. Attributes</vt:lpstr>
      <vt:lpstr>Entities vs. Relationship sets</vt:lpstr>
      <vt:lpstr>PowerPoint Presentation</vt:lpstr>
      <vt:lpstr>PowerPoint Presentation</vt:lpstr>
      <vt:lpstr>Binary Vs. Non-Binary Relationships</vt:lpstr>
      <vt:lpstr>Converting Non-Binary Relationships to Binary Form</vt:lpstr>
      <vt:lpstr>PowerPoint Presentation</vt:lpstr>
      <vt:lpstr>Extended ER Features</vt:lpstr>
      <vt:lpstr>Specialization</vt:lpstr>
      <vt:lpstr>Specialization Example</vt:lpstr>
      <vt:lpstr>Generalization</vt:lpstr>
      <vt:lpstr>PowerPoint Presentation</vt:lpstr>
      <vt:lpstr>Representing Specialization via Schemas</vt:lpstr>
      <vt:lpstr>Representing Specialization as Schemas (Cont.)</vt:lpstr>
      <vt:lpstr>PowerPoint Presentation</vt:lpstr>
      <vt:lpstr>PowerPoint Presentation</vt:lpstr>
      <vt:lpstr>PowerPoint Presentation</vt:lpstr>
      <vt:lpstr>PowerPoint Presentation</vt:lpstr>
      <vt:lpstr>Aggregation</vt:lpstr>
      <vt:lpstr>Aggregation (Cont.)</vt:lpstr>
      <vt:lpstr>Aggregation (Cont.)</vt:lpstr>
      <vt:lpstr>Representing Aggregation via Schemas</vt:lpstr>
      <vt:lpstr>Summary of Symbols Used in E-R Notation</vt:lpstr>
      <vt:lpstr>Symbols Used in E-R Notation (Cont.)</vt:lpstr>
      <vt:lpstr>PowerPoint Presentation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PowerPoint Presentation</vt:lpstr>
      <vt:lpstr>PowerPoint Presentation</vt:lpstr>
      <vt:lpstr>PowerPoint Presentation</vt:lpstr>
      <vt:lpstr>Summary</vt:lpstr>
      <vt:lpstr>Thank You  Happy to answer any questions ! ! !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15CSE213  Database Mangement Systems Lecture 1</dc:title>
  <dc:creator>bindukr</dc:creator>
  <cp:lastModifiedBy>PADAMAVATY</cp:lastModifiedBy>
  <cp:revision>138</cp:revision>
  <dcterms:modified xsi:type="dcterms:W3CDTF">2022-10-06T05:39:50Z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0x01010007ACDDFCD07FDB419BEBB9B91234499A</vt:lpwstr>
  </property>
</Properties>
</file>